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743" r:id="rId2"/>
  </p:sldMasterIdLst>
  <p:notesMasterIdLst>
    <p:notesMasterId r:id="rId16"/>
  </p:notesMasterIdLst>
  <p:sldIdLst>
    <p:sldId id="452" r:id="rId3"/>
    <p:sldId id="326" r:id="rId4"/>
    <p:sldId id="327" r:id="rId5"/>
    <p:sldId id="362" r:id="rId6"/>
    <p:sldId id="404" r:id="rId7"/>
    <p:sldId id="399" r:id="rId8"/>
    <p:sldId id="363" r:id="rId9"/>
    <p:sldId id="364" r:id="rId10"/>
    <p:sldId id="401" r:id="rId11"/>
    <p:sldId id="402" r:id="rId12"/>
    <p:sldId id="407" r:id="rId13"/>
    <p:sldId id="408" r:id="rId14"/>
    <p:sldId id="35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00FF"/>
    <a:srgbClr val="009900"/>
    <a:srgbClr val="FF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24" autoAdjust="0"/>
  </p:normalViewPr>
  <p:slideViewPr>
    <p:cSldViewPr showGuides="1"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63" d="100"/>
          <a:sy n="63" d="100"/>
        </p:scale>
        <p:origin x="-20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0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FDCD179-17CF-4272-8B59-5921D5F94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1CA51-E80C-450D-AB1A-EFE254D51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/>
              <a:t>Programming 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8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Advanced GUI Programming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00100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/>
              <a:t>Programming 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8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Advanced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28073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2/28/2020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898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054"/>
              <a:ext cx="5000" cy="201"/>
              <a:chOff x="472" y="1054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054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054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159"/>
              <a:ext cx="5000" cy="201"/>
              <a:chOff x="472" y="1159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159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159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hibernate.inf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III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743200" y="1685924"/>
            <a:ext cx="358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Centennial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2020 </a:t>
            </a:r>
            <a:r>
              <a:rPr lang="en-US" dirty="0" smtClean="0">
                <a:solidFill>
                  <a:srgbClr val="FFFFFF"/>
                </a:solidFill>
              </a:rPr>
              <a:t>WINTER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2097" y="4267200"/>
            <a:ext cx="371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Topic:  </a:t>
            </a:r>
            <a:r>
              <a:rPr lang="en-US" dirty="0">
                <a:solidFill>
                  <a:srgbClr val="0070C0"/>
                </a:solidFill>
              </a:rPr>
              <a:t>Introduction to ADO.NET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7F38F7-A199-432E-89EE-8998C7C3E991}" type="slidenum"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686800" cy="838200"/>
          </a:xfrm>
        </p:spPr>
        <p:txBody>
          <a:bodyPr/>
          <a:lstStyle/>
          <a:p>
            <a:r>
              <a:rPr lang="en-US" sz="3200" dirty="0"/>
              <a:t>Three Commonly Used ORMs in 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 Entity Framework</a:t>
            </a:r>
          </a:p>
          <a:p>
            <a:pPr lvl="1"/>
            <a:r>
              <a:rPr lang="en-US" dirty="0"/>
              <a:t>The main ORM that Microsoft provides for the .NET Framework</a:t>
            </a:r>
          </a:p>
          <a:p>
            <a:pPr lvl="1"/>
            <a:r>
              <a:rPr lang="en-US" dirty="0"/>
              <a:t>For new development where you're not constrained by a legacy data access approach, Microsoft recommends the Entity Framework</a:t>
            </a:r>
          </a:p>
          <a:p>
            <a:r>
              <a:rPr lang="en-US" dirty="0"/>
              <a:t>LINQ to SQL </a:t>
            </a:r>
          </a:p>
          <a:p>
            <a:pPr lvl="1"/>
            <a:r>
              <a:rPr lang="en-US" dirty="0"/>
              <a:t>A legacy ORM that Microsoft provides</a:t>
            </a:r>
          </a:p>
          <a:p>
            <a:r>
              <a:rPr lang="en-US" dirty="0" err="1"/>
              <a:t>Nhibernate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 is an open source ORM for the .NET framework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LINQ(Language Integrated 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001000" cy="4876800"/>
          </a:xfrm>
        </p:spPr>
        <p:txBody>
          <a:bodyPr/>
          <a:lstStyle/>
          <a:p>
            <a:r>
              <a:rPr lang="en-US" sz="2400" dirty="0"/>
              <a:t>Be a part of .NET Framework</a:t>
            </a:r>
          </a:p>
          <a:p>
            <a:r>
              <a:rPr lang="en-US" sz="2400" dirty="0"/>
              <a:t>Allows to perform queries (i.e., select, filter, group, and transform data) without leaving the comfort of the C# language</a:t>
            </a:r>
          </a:p>
          <a:p>
            <a:r>
              <a:rPr lang="en-US" sz="2400" dirty="0"/>
              <a:t>LINQ extensions allow to use same query expressions with different data sources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LINQ to Objects to query collections of in-memory objects</a:t>
            </a:r>
          </a:p>
          <a:p>
            <a:pPr lvl="1"/>
            <a:r>
              <a:rPr lang="en-US" sz="2000" dirty="0"/>
              <a:t>LINQ to Dataset performs the same feat with the in-memory Dataset</a:t>
            </a:r>
          </a:p>
          <a:p>
            <a:pPr lvl="1"/>
            <a:r>
              <a:rPr lang="en-US" sz="2000" dirty="0"/>
              <a:t>LINQ to Entities to query database without writing data access code</a:t>
            </a:r>
          </a:p>
          <a:p>
            <a:pPr lvl="1"/>
            <a:r>
              <a:rPr lang="en-US" sz="2000" dirty="0"/>
              <a:t>LINQ to XML allows to read an XML file without using .NET’s specialized XML classes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7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Entity framework is a data access framework provided by Microsoft that helps to establish a relation between objects and data structure in the application</a:t>
            </a:r>
          </a:p>
          <a:p>
            <a:r>
              <a:rPr lang="en-US" sz="2400" dirty="0"/>
              <a:t>It is built over traditional ADO.NET and acts as a wrapper over ADO.NET and is an enhancement over ADO.NET that provides the data access in a more automated way by reducing a developer’s effort to struggle with connections, data readers or </a:t>
            </a:r>
            <a:r>
              <a:rPr lang="en-US" sz="2400"/>
              <a:t>dataset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.</a:t>
            </a:r>
            <a:r>
              <a:rPr lang="en-US"/>
              <a:t>NET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848600" cy="4114800"/>
          </a:xfrm>
        </p:spPr>
        <p:txBody>
          <a:bodyPr/>
          <a:lstStyle/>
          <a:p>
            <a:r>
              <a:rPr lang="en-US" dirty="0"/>
              <a:t>Upon completion, the learner will understand</a:t>
            </a:r>
          </a:p>
          <a:p>
            <a:pPr lvl="1"/>
            <a:r>
              <a:rPr lang="en-US" dirty="0"/>
              <a:t>ADO.NET Architecture</a:t>
            </a:r>
          </a:p>
          <a:p>
            <a:pPr lvl="1"/>
            <a:r>
              <a:rPr lang="en-US" dirty="0"/>
              <a:t>.NET Data Providers</a:t>
            </a:r>
          </a:p>
          <a:p>
            <a:pPr lvl="1"/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ADO.NET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001000" cy="1066800"/>
          </a:xfrm>
        </p:spPr>
        <p:txBody>
          <a:bodyPr/>
          <a:lstStyle/>
          <a:p>
            <a:r>
              <a:rPr lang="en-US" sz="1800" dirty="0"/>
              <a:t>ADO.NET(</a:t>
            </a:r>
            <a:r>
              <a:rPr lang="en-US" sz="1800" b="1" u="sng" dirty="0"/>
              <a:t>A</a:t>
            </a:r>
            <a:r>
              <a:rPr lang="en-US" sz="1800" dirty="0"/>
              <a:t>ctiveX </a:t>
            </a:r>
            <a:r>
              <a:rPr lang="en-US" sz="1800" b="1" u="sng" dirty="0"/>
              <a:t>D</a:t>
            </a:r>
            <a:r>
              <a:rPr lang="en-US" sz="1800" dirty="0"/>
              <a:t>ata </a:t>
            </a:r>
            <a:r>
              <a:rPr lang="en-US" sz="1800" b="1" u="sng" dirty="0"/>
              <a:t>O</a:t>
            </a:r>
            <a:r>
              <a:rPr lang="en-US" sz="1800" dirty="0"/>
              <a:t>bjects) provides consistent access to data sources such as SQL Server and XML, and data sources exposed through OLE DB and ODBC.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89"/>
            <a:ext cx="7315200" cy="40592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800600" y="3581400"/>
            <a:ext cx="1676400" cy="32424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09B10-38FA-4948-895E-113732F766A6}"/>
              </a:ext>
            </a:extLst>
          </p:cNvPr>
          <p:cNvSpPr txBox="1"/>
          <p:nvPr/>
        </p:nvSpPr>
        <p:spPr>
          <a:xfrm>
            <a:off x="2346604" y="5842337"/>
            <a:ext cx="242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Whenever possible, use provider specific driver, e.g., </a:t>
            </a:r>
          </a:p>
          <a:p>
            <a:r>
              <a:rPr lang="en-US" sz="1200" dirty="0"/>
              <a:t>Connector/Net is a </a:t>
            </a:r>
          </a:p>
          <a:p>
            <a:r>
              <a:rPr lang="en-US" sz="1200" dirty="0"/>
              <a:t>fully-managed ADO.NET </a:t>
            </a:r>
          </a:p>
          <a:p>
            <a:r>
              <a:rPr lang="en-US" sz="1200" dirty="0"/>
              <a:t>driver for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924800" cy="1447800"/>
          </a:xfrm>
        </p:spPr>
        <p:txBody>
          <a:bodyPr/>
          <a:lstStyle/>
          <a:p>
            <a:r>
              <a:rPr lang="en-US" sz="2400" dirty="0"/>
              <a:t>The two main components of ADO.NET for accessing and manipulating data are the .NET Framework data providers and the </a:t>
            </a:r>
            <a:r>
              <a:rPr lang="en-US" sz="2400" dirty="0" err="1"/>
              <a:t>DataSet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ata provider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3448050"/>
            <a:ext cx="55054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382000" cy="838200"/>
          </a:xfrm>
        </p:spPr>
        <p:txBody>
          <a:bodyPr/>
          <a:lstStyle/>
          <a:p>
            <a:r>
              <a:rPr lang="en-US" dirty="0"/>
              <a:t>.NET Framework data providers(1/4)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251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9085" y="6477000"/>
            <a:ext cx="560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 dirty="0">
                <a:solidFill>
                  <a:srgbClr val="111111"/>
                </a:solidFill>
              </a:rPr>
              <a:t>From https://msdn.microsoft.com/en-us/library/a6cd7c08%28v=vs.110%29.aspx</a:t>
            </a:r>
          </a:p>
        </p:txBody>
      </p:sp>
    </p:spTree>
    <p:extLst>
      <p:ext uri="{BB962C8B-B14F-4D97-AF65-F5344CB8AC3E}">
        <p14:creationId xmlns:p14="http://schemas.microsoft.com/office/powerpoint/2010/main" val="220608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153400" cy="838200"/>
          </a:xfrm>
        </p:spPr>
        <p:txBody>
          <a:bodyPr/>
          <a:lstStyle/>
          <a:p>
            <a:r>
              <a:rPr lang="en-US" dirty="0"/>
              <a:t>.NET Framework data providers(2/4)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.NET Framework data provider is used for connecting to a database, executing commands, and retrieving results. </a:t>
            </a:r>
          </a:p>
          <a:p>
            <a:r>
              <a:rPr lang="en-US" sz="2400" dirty="0"/>
              <a:t>Those results can either be processed directly, placed in a </a:t>
            </a:r>
            <a:r>
              <a:rPr lang="en-US" sz="2400" dirty="0" err="1"/>
              <a:t>DataSet</a:t>
            </a:r>
            <a:r>
              <a:rPr lang="en-US" sz="2400" dirty="0"/>
              <a:t> in order to be exposed to the user as needed,  combined with data from multiple sources, or </a:t>
            </a:r>
            <a:r>
              <a:rPr lang="en-US" sz="2400" dirty="0" err="1"/>
              <a:t>remoted</a:t>
            </a:r>
            <a:r>
              <a:rPr lang="en-US" sz="2400" dirty="0"/>
              <a:t> between tiers. </a:t>
            </a:r>
          </a:p>
          <a:p>
            <a:r>
              <a:rPr lang="en-US" sz="2400" dirty="0"/>
              <a:t>.NET Framework data providers are lightweight, creating a minimal layer between the data source and code, </a:t>
            </a:r>
            <a:r>
              <a:rPr lang="en-US" sz="2400" b="1" dirty="0"/>
              <a:t>increasing performance </a:t>
            </a:r>
            <a:r>
              <a:rPr lang="en-US" sz="2400" dirty="0"/>
              <a:t>without sacrificing functionality.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5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305800" cy="838200"/>
          </a:xfrm>
        </p:spPr>
        <p:txBody>
          <a:bodyPr/>
          <a:lstStyle/>
          <a:p>
            <a:r>
              <a:rPr lang="en-US" dirty="0"/>
              <a:t>.NET Framework data providers(3/4)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001000" cy="3733800"/>
          </a:xfrm>
        </p:spPr>
        <p:txBody>
          <a:bodyPr/>
          <a:lstStyle/>
          <a:p>
            <a:r>
              <a:rPr lang="en-US" sz="2400" dirty="0"/>
              <a:t>The .NET Framework Data Providers are components that have been explicitly designed for data manipulation and fast, forward-only, read-only access to data. </a:t>
            </a:r>
          </a:p>
          <a:p>
            <a:r>
              <a:rPr lang="en-US" sz="2400" dirty="0"/>
              <a:t>Consists of the following classes</a:t>
            </a:r>
          </a:p>
          <a:p>
            <a:pPr lvl="1"/>
            <a:r>
              <a:rPr lang="en-US" sz="2000" dirty="0"/>
              <a:t>Connection</a:t>
            </a:r>
          </a:p>
          <a:p>
            <a:pPr lvl="1"/>
            <a:r>
              <a:rPr lang="en-US" sz="2000" dirty="0"/>
              <a:t>Command</a:t>
            </a:r>
          </a:p>
          <a:p>
            <a:pPr lvl="1"/>
            <a:r>
              <a:rPr lang="en-US" sz="2000" dirty="0" err="1"/>
              <a:t>DataReader</a:t>
            </a:r>
            <a:endParaRPr lang="en-US" sz="2000" dirty="0"/>
          </a:p>
          <a:p>
            <a:pPr lvl="1"/>
            <a:r>
              <a:rPr lang="en-US" sz="2000" dirty="0" err="1"/>
              <a:t>DataAdapter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305800" cy="838200"/>
          </a:xfrm>
        </p:spPr>
        <p:txBody>
          <a:bodyPr/>
          <a:lstStyle/>
          <a:p>
            <a:r>
              <a:rPr lang="en-US" dirty="0"/>
              <a:t>.NET Framework data providers(4/4)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Connection</a:t>
            </a:r>
            <a:r>
              <a:rPr lang="en-US" sz="2000" dirty="0"/>
              <a:t> object provides connectivity to a data source.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Command</a:t>
            </a:r>
            <a:r>
              <a:rPr lang="en-US" sz="2000" dirty="0"/>
              <a:t> object enables access to database commands to return data, modify data, run stored procedures, and send or retrieve parameter information. 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DataReader</a:t>
            </a:r>
            <a:r>
              <a:rPr lang="en-US" sz="2000" dirty="0"/>
              <a:t> provides a high-performance stream of data from the data source. 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DataAdapter</a:t>
            </a:r>
            <a:r>
              <a:rPr lang="en-US" sz="2000" dirty="0"/>
              <a:t> provides the bridge between the </a:t>
            </a:r>
            <a:r>
              <a:rPr lang="en-US" sz="2000" dirty="0" err="1"/>
              <a:t>DataSet</a:t>
            </a:r>
            <a:r>
              <a:rPr lang="en-US" sz="2000" dirty="0"/>
              <a:t> object and the data source. 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DataAdapter</a:t>
            </a:r>
            <a:r>
              <a:rPr lang="en-US" sz="2000" dirty="0"/>
              <a:t> uses Command objects to execute SQL commands to load the </a:t>
            </a:r>
            <a:r>
              <a:rPr lang="en-US" sz="2000" dirty="0" err="1"/>
              <a:t>DataSet</a:t>
            </a:r>
            <a:r>
              <a:rPr lang="en-US" sz="2000" dirty="0"/>
              <a:t> with data and reconcile changes that were made to the data in the </a:t>
            </a:r>
            <a:r>
              <a:rPr lang="en-US" sz="2000" dirty="0" err="1"/>
              <a:t>DataSet</a:t>
            </a:r>
            <a:r>
              <a:rPr lang="en-US" sz="2000" dirty="0"/>
              <a:t> back to the data source.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Mappers(ORM)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maps OO concepts to Relational DB concepts</a:t>
            </a:r>
          </a:p>
          <a:p>
            <a:r>
              <a:rPr lang="en-US" dirty="0"/>
              <a:t>To read/update data, ADO.NET can be used by using </a:t>
            </a:r>
            <a:r>
              <a:rPr lang="en-US" dirty="0" err="1"/>
              <a:t>SqlCommand</a:t>
            </a:r>
            <a:r>
              <a:rPr lang="en-US" dirty="0"/>
              <a:t>, </a:t>
            </a:r>
            <a:r>
              <a:rPr lang="en-US" dirty="0" err="1"/>
              <a:t>SqlDataReader</a:t>
            </a:r>
            <a:r>
              <a:rPr lang="en-US" dirty="0"/>
              <a:t>, </a:t>
            </a:r>
            <a:r>
              <a:rPr lang="en-US" dirty="0" err="1"/>
              <a:t>SqlDataAdapter</a:t>
            </a:r>
            <a:r>
              <a:rPr lang="en-US" dirty="0"/>
              <a:t> and </a:t>
            </a:r>
            <a:r>
              <a:rPr lang="en-US" dirty="0" err="1"/>
              <a:t>DataSet</a:t>
            </a:r>
            <a:r>
              <a:rPr lang="en-US" dirty="0"/>
              <a:t>. In this case, the developers have to manually write and execute SQL queries; convert data from database’s format into objects, </a:t>
            </a:r>
            <a:r>
              <a:rPr lang="en-US" dirty="0" err="1"/>
              <a:t>properities</a:t>
            </a:r>
            <a:r>
              <a:rPr lang="en-US" dirty="0"/>
              <a:t>, and collections,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3356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6119</TotalTime>
  <Words>639</Words>
  <Application>Microsoft Office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Wingdings 2</vt:lpstr>
      <vt:lpstr>Capsules</vt:lpstr>
      <vt:lpstr>1_Capsules</vt:lpstr>
      <vt:lpstr>PowerPoint Presentation</vt:lpstr>
      <vt:lpstr>Objectives</vt:lpstr>
      <vt:lpstr>ADO.NET</vt:lpstr>
      <vt:lpstr>ADO.NET Architecture</vt:lpstr>
      <vt:lpstr>.NET Framework data providers(1/4)</vt:lpstr>
      <vt:lpstr>.NET Framework data providers(2/4)</vt:lpstr>
      <vt:lpstr>.NET Framework data providers(3/4)</vt:lpstr>
      <vt:lpstr>.NET Framework data providers(4/4)</vt:lpstr>
      <vt:lpstr>Object-Relational Mappers(ORM)</vt:lpstr>
      <vt:lpstr>Three Commonly Used ORMs in ASP.NET</vt:lpstr>
      <vt:lpstr>LINQ(Language Integrated Query)</vt:lpstr>
      <vt:lpstr>Entity Framework </vt:lpstr>
      <vt:lpstr>References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III</dc:title>
  <dc:creator>ILIA</dc:creator>
  <cp:lastModifiedBy>Sujeet Lohan</cp:lastModifiedBy>
  <cp:revision>923</cp:revision>
  <dcterms:created xsi:type="dcterms:W3CDTF">2008-09-10T01:32:08Z</dcterms:created>
  <dcterms:modified xsi:type="dcterms:W3CDTF">2020-02-28T19:26:59Z</dcterms:modified>
</cp:coreProperties>
</file>