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sldIdLst>
    <p:sldId id="256" r:id="rId2"/>
    <p:sldId id="281" r:id="rId3"/>
    <p:sldId id="258" r:id="rId4"/>
    <p:sldId id="273" r:id="rId5"/>
    <p:sldId id="274" r:id="rId6"/>
    <p:sldId id="259" r:id="rId7"/>
    <p:sldId id="282" r:id="rId8"/>
    <p:sldId id="283" r:id="rId9"/>
    <p:sldId id="260" r:id="rId10"/>
    <p:sldId id="275" r:id="rId11"/>
    <p:sldId id="264" r:id="rId12"/>
    <p:sldId id="276" r:id="rId13"/>
    <p:sldId id="284" r:id="rId14"/>
    <p:sldId id="277" r:id="rId15"/>
    <p:sldId id="285" r:id="rId16"/>
    <p:sldId id="286" r:id="rId17"/>
    <p:sldId id="278" r:id="rId18"/>
    <p:sldId id="267" r:id="rId19"/>
    <p:sldId id="288" r:id="rId20"/>
    <p:sldId id="289" r:id="rId21"/>
    <p:sldId id="290" r:id="rId22"/>
    <p:sldId id="291" r:id="rId23"/>
    <p:sldId id="279" r:id="rId24"/>
    <p:sldId id="287" r:id="rId25"/>
    <p:sldId id="280" r:id="rId26"/>
    <p:sldId id="272"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AF7A5-0F04-42BB-244B-19119889B5B2}" v="3549" dt="2024-03-11T12:47:34.611"/>
  </p1510:revLst>
</p1510:revInfo>
</file>

<file path=ppt/tableStyles.xml><?xml version="1.0" encoding="utf-8"?>
<a:tblStyleLst xmlns:a="http://schemas.openxmlformats.org/drawingml/2006/main" def="{E65C4E41-69D8-42E5-B1CC-C80EA62B6A6E}">
  <a:tblStyle styleId="{E65C4E41-69D8-42E5-B1CC-C80EA62B6A6E}"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CFD7E7"/>
          </a:solidFill>
        </a:fill>
      </a:tcStyle>
    </a:wholeTbl>
    <a:band1H>
      <a:tcTxStyle/>
      <a:tcStyle>
        <a:tcBdr/>
      </a:tcStyle>
    </a:band1H>
    <a:band2H>
      <a:tcTxStyle b="off" i="off"/>
      <a:tcStyle>
        <a:tcBdr/>
        <a:fill>
          <a:solidFill>
            <a:srgbClr val="E8ECF4"/>
          </a:solidFill>
        </a:fill>
      </a:tcStyle>
    </a:band2H>
    <a:band1V>
      <a:tcTxStyle/>
      <a:tcStyle>
        <a:tcBdr/>
      </a:tcStyle>
    </a:band1V>
    <a:band2V>
      <a:tcTxStyle/>
      <a:tcStyle>
        <a:tcBdr/>
      </a:tcStyle>
    </a:band2V>
    <a:lastCol>
      <a:tcTxStyle/>
      <a:tcStyle>
        <a:tcBdr/>
      </a:tcStyle>
    </a:lastCol>
    <a:firstCol>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Col>
    <a:la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f5f8f7079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f5f8f7079_3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f5f8f7079_3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f5f8f7079_3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f5f8f7079_3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f5f8f7079_3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95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f5f8f7079_3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f5f8f7079_3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089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f5f8f7079_3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f5f8f7079_3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456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f5f8f7079_3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f5f8f7079_3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98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4A3DC598-A2DD-F403-84F9-64C1AE1F3D59}"/>
            </a:ext>
          </a:extLst>
        </p:cNvPr>
        <p:cNvGrpSpPr/>
        <p:nvPr/>
      </p:nvGrpSpPr>
      <p:grpSpPr>
        <a:xfrm>
          <a:off x="0" y="0"/>
          <a:ext cx="0" cy="0"/>
          <a:chOff x="0" y="0"/>
          <a:chExt cx="0" cy="0"/>
        </a:xfrm>
      </p:grpSpPr>
      <p:sp>
        <p:nvSpPr>
          <p:cNvPr id="72" name="Google Shape;72;p2:notes">
            <a:extLst>
              <a:ext uri="{FF2B5EF4-FFF2-40B4-BE49-F238E27FC236}">
                <a16:creationId xmlns:a16="http://schemas.microsoft.com/office/drawing/2014/main" id="{C72294B7-ECF5-C4F4-C6ED-956CD82DFF23}"/>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a:extLst>
              <a:ext uri="{FF2B5EF4-FFF2-40B4-BE49-F238E27FC236}">
                <a16:creationId xmlns:a16="http://schemas.microsoft.com/office/drawing/2014/main" id="{F0FADE1F-30FE-E6D4-2B4E-AFB0A8317DD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0C8DE69B-61C1-0F40-EF5B-C20BBD307CA1}"/>
            </a:ext>
          </a:extLst>
        </p:cNvPr>
        <p:cNvGrpSpPr/>
        <p:nvPr/>
      </p:nvGrpSpPr>
      <p:grpSpPr>
        <a:xfrm>
          <a:off x="0" y="0"/>
          <a:ext cx="0" cy="0"/>
          <a:chOff x="0" y="0"/>
          <a:chExt cx="0" cy="0"/>
        </a:xfrm>
      </p:grpSpPr>
      <p:sp>
        <p:nvSpPr>
          <p:cNvPr id="72" name="Google Shape;72;p2:notes">
            <a:extLst>
              <a:ext uri="{FF2B5EF4-FFF2-40B4-BE49-F238E27FC236}">
                <a16:creationId xmlns:a16="http://schemas.microsoft.com/office/drawing/2014/main" id="{58AAC53A-EDE7-2780-9AF2-51A87639C068}"/>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a:extLst>
              <a:ext uri="{FF2B5EF4-FFF2-40B4-BE49-F238E27FC236}">
                <a16:creationId xmlns:a16="http://schemas.microsoft.com/office/drawing/2014/main" id="{C309BCD2-891B-FD55-292F-D3C3FCDE17D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06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82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135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CB5158BB-061E-1B27-76B8-122FDF608CA0}"/>
            </a:ext>
          </a:extLst>
        </p:cNvPr>
        <p:cNvGrpSpPr/>
        <p:nvPr/>
      </p:nvGrpSpPr>
      <p:grpSpPr>
        <a:xfrm>
          <a:off x="0" y="0"/>
          <a:ext cx="0" cy="0"/>
          <a:chOff x="0" y="0"/>
          <a:chExt cx="0" cy="0"/>
        </a:xfrm>
      </p:grpSpPr>
      <p:sp>
        <p:nvSpPr>
          <p:cNvPr id="87" name="Google Shape;87;p3:notes">
            <a:extLst>
              <a:ext uri="{FF2B5EF4-FFF2-40B4-BE49-F238E27FC236}">
                <a16:creationId xmlns:a16="http://schemas.microsoft.com/office/drawing/2014/main" id="{F98303BB-5C8B-CB14-DC3B-301C962021A8}"/>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a:extLst>
              <a:ext uri="{FF2B5EF4-FFF2-40B4-BE49-F238E27FC236}">
                <a16:creationId xmlns:a16="http://schemas.microsoft.com/office/drawing/2014/main" id="{A1368590-E68A-8E09-A9FA-49557E08A3A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47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685800" y="2130425"/>
            <a:ext cx="7772400" cy="1470025"/>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2" name="Google Shape;12;p2"/>
          <p:cNvSpPr txBox="1">
            <a:spLocks noGrp="1"/>
          </p:cNvSpPr>
          <p:nvPr>
            <p:ph type="body" idx="1"/>
          </p:nvPr>
        </p:nvSpPr>
        <p:spPr>
          <a:xfrm>
            <a:off x="1371600" y="3886200"/>
            <a:ext cx="6400800" cy="1752600"/>
          </a:xfrm>
          <a:prstGeom prst="rect">
            <a:avLst/>
          </a:prstGeom>
          <a:noFill/>
          <a:ln>
            <a:noFill/>
          </a:ln>
        </p:spPr>
        <p:txBody>
          <a:bodyPr spcFirstLastPara="1" wrap="square" lIns="45675" tIns="45675" rIns="45675" bIns="45675" anchor="t" anchorCtr="0">
            <a:normAutofit/>
          </a:bodyPr>
          <a:lstStyle>
            <a:lvl1pPr marL="457200" lvl="0" indent="-228600" algn="ctr">
              <a:lnSpc>
                <a:spcPct val="100000"/>
              </a:lnSpc>
              <a:spcBef>
                <a:spcPts val="600"/>
              </a:spcBef>
              <a:spcAft>
                <a:spcPts val="0"/>
              </a:spcAft>
              <a:buClr>
                <a:srgbClr val="888888"/>
              </a:buClr>
              <a:buSzPts val="3200"/>
              <a:buFont typeface="Calibri"/>
              <a:buNone/>
              <a:defRPr>
                <a:solidFill>
                  <a:srgbClr val="888888"/>
                </a:solidFill>
              </a:defRPr>
            </a:lvl1pPr>
            <a:lvl2pPr marL="914400" lvl="1" indent="-228600" algn="ctr">
              <a:lnSpc>
                <a:spcPct val="100000"/>
              </a:lnSpc>
              <a:spcBef>
                <a:spcPts val="600"/>
              </a:spcBef>
              <a:spcAft>
                <a:spcPts val="0"/>
              </a:spcAft>
              <a:buClr>
                <a:srgbClr val="888888"/>
              </a:buClr>
              <a:buSzPts val="3200"/>
              <a:buFont typeface="Calibri"/>
              <a:buNone/>
              <a:defRPr>
                <a:solidFill>
                  <a:srgbClr val="888888"/>
                </a:solidFill>
              </a:defRPr>
            </a:lvl2pPr>
            <a:lvl3pPr marL="1371600" lvl="2" indent="-228600" algn="ctr">
              <a:lnSpc>
                <a:spcPct val="100000"/>
              </a:lnSpc>
              <a:spcBef>
                <a:spcPts val="600"/>
              </a:spcBef>
              <a:spcAft>
                <a:spcPts val="0"/>
              </a:spcAft>
              <a:buClr>
                <a:srgbClr val="888888"/>
              </a:buClr>
              <a:buSzPts val="3200"/>
              <a:buFont typeface="Calibri"/>
              <a:buNone/>
              <a:defRPr>
                <a:solidFill>
                  <a:srgbClr val="888888"/>
                </a:solidFill>
              </a:defRPr>
            </a:lvl3pPr>
            <a:lvl4pPr marL="1828800" lvl="3" indent="-228600" algn="ctr">
              <a:lnSpc>
                <a:spcPct val="100000"/>
              </a:lnSpc>
              <a:spcBef>
                <a:spcPts val="600"/>
              </a:spcBef>
              <a:spcAft>
                <a:spcPts val="0"/>
              </a:spcAft>
              <a:buClr>
                <a:srgbClr val="888888"/>
              </a:buClr>
              <a:buSzPts val="3200"/>
              <a:buFont typeface="Calibri"/>
              <a:buNone/>
              <a:defRPr>
                <a:solidFill>
                  <a:srgbClr val="888888"/>
                </a:solidFill>
              </a:defRPr>
            </a:lvl4pPr>
            <a:lvl5pPr marL="2286000" lvl="4" indent="-228600" algn="ctr">
              <a:lnSpc>
                <a:spcPct val="100000"/>
              </a:lnSpc>
              <a:spcBef>
                <a:spcPts val="600"/>
              </a:spcBef>
              <a:spcAft>
                <a:spcPts val="0"/>
              </a:spcAft>
              <a:buClr>
                <a:srgbClr val="888888"/>
              </a:buClr>
              <a:buSzPts val="3200"/>
              <a:buFont typeface="Calibri"/>
              <a:buNone/>
              <a:defRPr>
                <a:solidFill>
                  <a:srgbClr val="888888"/>
                </a:solidFill>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13" name="Google Shape;13;p2"/>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74638"/>
            <a:ext cx="8229600" cy="1143001"/>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1" name="Google Shape;51;p11"/>
          <p:cNvSpPr txBox="1">
            <a:spLocks noGrp="1"/>
          </p:cNvSpPr>
          <p:nvPr>
            <p:ph type="body" idx="1"/>
          </p:nvPr>
        </p:nvSpPr>
        <p:spPr>
          <a:xfrm rot="5400000">
            <a:off x="2309017" y="-251618"/>
            <a:ext cx="4525966" cy="8229601"/>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52" name="Google Shape;52;p11"/>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rot="5400000">
            <a:off x="4732337" y="2171700"/>
            <a:ext cx="5851527" cy="2057401"/>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5" name="Google Shape;55;p12"/>
          <p:cNvSpPr txBox="1">
            <a:spLocks noGrp="1"/>
          </p:cNvSpPr>
          <p:nvPr>
            <p:ph type="body" idx="1"/>
          </p:nvPr>
        </p:nvSpPr>
        <p:spPr>
          <a:xfrm rot="5400000">
            <a:off x="541337" y="190500"/>
            <a:ext cx="5851527" cy="6019800"/>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56" name="Google Shape;56;p12"/>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74638"/>
            <a:ext cx="8229600" cy="1143001"/>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3"/>
          <p:cNvSpPr txBox="1">
            <a:spLocks noGrp="1"/>
          </p:cNvSpPr>
          <p:nvPr>
            <p:ph type="body" idx="1"/>
          </p:nvPr>
        </p:nvSpPr>
        <p:spPr>
          <a:xfrm>
            <a:off x="457200" y="1600200"/>
            <a:ext cx="8229600" cy="4525963"/>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17" name="Google Shape;17;p3"/>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2312" y="4406900"/>
            <a:ext cx="7772401" cy="1362075"/>
          </a:xfrm>
          <a:prstGeom prst="rect">
            <a:avLst/>
          </a:prstGeom>
          <a:noFill/>
          <a:ln>
            <a:noFill/>
          </a:ln>
        </p:spPr>
        <p:txBody>
          <a:bodyPr spcFirstLastPara="1" wrap="square" lIns="45675" tIns="45675" rIns="45675" bIns="45675" anchor="t" anchorCtr="0">
            <a:normAutofit/>
          </a:bodyPr>
          <a:lstStyle>
            <a:lvl1pPr lvl="0" algn="l">
              <a:lnSpc>
                <a:spcPct val="100000"/>
              </a:lnSpc>
              <a:spcBef>
                <a:spcPts val="0"/>
              </a:spcBef>
              <a:spcAft>
                <a:spcPts val="0"/>
              </a:spcAft>
              <a:buClr>
                <a:srgbClr val="000000"/>
              </a:buClr>
              <a:buSzPts val="4000"/>
              <a:buFont typeface="Calibri"/>
              <a:buNone/>
              <a:defRPr sz="4000" b="1"/>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4"/>
          <p:cNvSpPr txBox="1">
            <a:spLocks noGrp="1"/>
          </p:cNvSpPr>
          <p:nvPr>
            <p:ph type="body" idx="1"/>
          </p:nvPr>
        </p:nvSpPr>
        <p:spPr>
          <a:xfrm>
            <a:off x="722312" y="2906713"/>
            <a:ext cx="7772401" cy="1500189"/>
          </a:xfrm>
          <a:prstGeom prst="rect">
            <a:avLst/>
          </a:prstGeom>
          <a:noFill/>
          <a:ln>
            <a:noFill/>
          </a:ln>
        </p:spPr>
        <p:txBody>
          <a:bodyPr spcFirstLastPara="1" wrap="square" lIns="45675" tIns="45675" rIns="45675" bIns="45675" anchor="b" anchorCtr="0">
            <a:normAutofit/>
          </a:bodyPr>
          <a:lstStyle>
            <a:lvl1pPr marL="457200" lvl="0" indent="-228600" algn="l">
              <a:lnSpc>
                <a:spcPct val="100000"/>
              </a:lnSpc>
              <a:spcBef>
                <a:spcPts val="400"/>
              </a:spcBef>
              <a:spcAft>
                <a:spcPts val="0"/>
              </a:spcAft>
              <a:buClr>
                <a:srgbClr val="888888"/>
              </a:buClr>
              <a:buSzPts val="2000"/>
              <a:buFont typeface="Calibri"/>
              <a:buNone/>
              <a:defRPr sz="2000">
                <a:solidFill>
                  <a:srgbClr val="888888"/>
                </a:solidFill>
              </a:defRPr>
            </a:lvl1pPr>
            <a:lvl2pPr marL="914400" lvl="1" indent="-228600" algn="l">
              <a:lnSpc>
                <a:spcPct val="100000"/>
              </a:lnSpc>
              <a:spcBef>
                <a:spcPts val="400"/>
              </a:spcBef>
              <a:spcAft>
                <a:spcPts val="0"/>
              </a:spcAft>
              <a:buClr>
                <a:srgbClr val="888888"/>
              </a:buClr>
              <a:buSzPts val="2000"/>
              <a:buFont typeface="Calibri"/>
              <a:buNone/>
              <a:defRPr sz="2000">
                <a:solidFill>
                  <a:srgbClr val="888888"/>
                </a:solidFill>
              </a:defRPr>
            </a:lvl2pPr>
            <a:lvl3pPr marL="1371600" lvl="2" indent="-228600" algn="l">
              <a:lnSpc>
                <a:spcPct val="100000"/>
              </a:lnSpc>
              <a:spcBef>
                <a:spcPts val="400"/>
              </a:spcBef>
              <a:spcAft>
                <a:spcPts val="0"/>
              </a:spcAft>
              <a:buClr>
                <a:srgbClr val="888888"/>
              </a:buClr>
              <a:buSzPts val="2000"/>
              <a:buFont typeface="Calibri"/>
              <a:buNone/>
              <a:defRPr sz="2000">
                <a:solidFill>
                  <a:srgbClr val="888888"/>
                </a:solidFill>
              </a:defRPr>
            </a:lvl3pPr>
            <a:lvl4pPr marL="1828800" lvl="3" indent="-228600" algn="l">
              <a:lnSpc>
                <a:spcPct val="100000"/>
              </a:lnSpc>
              <a:spcBef>
                <a:spcPts val="400"/>
              </a:spcBef>
              <a:spcAft>
                <a:spcPts val="0"/>
              </a:spcAft>
              <a:buClr>
                <a:srgbClr val="888888"/>
              </a:buClr>
              <a:buSzPts val="2000"/>
              <a:buFont typeface="Calibri"/>
              <a:buNone/>
              <a:defRPr sz="2000">
                <a:solidFill>
                  <a:srgbClr val="888888"/>
                </a:solidFill>
              </a:defRPr>
            </a:lvl4pPr>
            <a:lvl5pPr marL="2286000" lvl="4" indent="-228600" algn="l">
              <a:lnSpc>
                <a:spcPct val="100000"/>
              </a:lnSpc>
              <a:spcBef>
                <a:spcPts val="400"/>
              </a:spcBef>
              <a:spcAft>
                <a:spcPts val="0"/>
              </a:spcAft>
              <a:buClr>
                <a:srgbClr val="888888"/>
              </a:buClr>
              <a:buSzPts val="2000"/>
              <a:buFont typeface="Calibri"/>
              <a:buNone/>
              <a:defRPr sz="2000">
                <a:solidFill>
                  <a:srgbClr val="888888"/>
                </a:solidFill>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21" name="Google Shape;21;p4"/>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74638"/>
            <a:ext cx="8229600" cy="1143001"/>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5"/>
          <p:cNvSpPr txBox="1">
            <a:spLocks noGrp="1"/>
          </p:cNvSpPr>
          <p:nvPr>
            <p:ph type="body" idx="1"/>
          </p:nvPr>
        </p:nvSpPr>
        <p:spPr>
          <a:xfrm>
            <a:off x="457200" y="1600200"/>
            <a:ext cx="4038600" cy="4525963"/>
          </a:xfrm>
          <a:prstGeom prst="rect">
            <a:avLst/>
          </a:prstGeom>
          <a:noFill/>
          <a:ln>
            <a:noFill/>
          </a:ln>
        </p:spPr>
        <p:txBody>
          <a:bodyPr spcFirstLastPara="1" wrap="square" lIns="45675" tIns="45675" rIns="45675" bIns="45675" anchor="t" anchorCtr="0">
            <a:normAutofit/>
          </a:bodyPr>
          <a:lstStyle>
            <a:lvl1pPr marL="457200" lvl="0" indent="-406400" algn="l">
              <a:lnSpc>
                <a:spcPct val="100000"/>
              </a:lnSpc>
              <a:spcBef>
                <a:spcPts val="500"/>
              </a:spcBef>
              <a:spcAft>
                <a:spcPts val="0"/>
              </a:spcAft>
              <a:buSzPts val="2800"/>
              <a:buChar char="•"/>
              <a:defRPr sz="2800"/>
            </a:lvl1pPr>
            <a:lvl2pPr marL="914400" lvl="1" indent="-406400" algn="l">
              <a:lnSpc>
                <a:spcPct val="100000"/>
              </a:lnSpc>
              <a:spcBef>
                <a:spcPts val="500"/>
              </a:spcBef>
              <a:spcAft>
                <a:spcPts val="0"/>
              </a:spcAft>
              <a:buSzPts val="2800"/>
              <a:buChar char="–"/>
              <a:defRPr sz="2800"/>
            </a:lvl2pPr>
            <a:lvl3pPr marL="1371600" lvl="2" indent="-406400" algn="l">
              <a:lnSpc>
                <a:spcPct val="100000"/>
              </a:lnSpc>
              <a:spcBef>
                <a:spcPts val="500"/>
              </a:spcBef>
              <a:spcAft>
                <a:spcPts val="0"/>
              </a:spcAft>
              <a:buSzPts val="2800"/>
              <a:buChar char="•"/>
              <a:defRPr sz="2800"/>
            </a:lvl3pPr>
            <a:lvl4pPr marL="1828800" lvl="3" indent="-406400" algn="l">
              <a:lnSpc>
                <a:spcPct val="100000"/>
              </a:lnSpc>
              <a:spcBef>
                <a:spcPts val="500"/>
              </a:spcBef>
              <a:spcAft>
                <a:spcPts val="0"/>
              </a:spcAft>
              <a:buSzPts val="2800"/>
              <a:buChar char="–"/>
              <a:defRPr sz="2800"/>
            </a:lvl4pPr>
            <a:lvl5pPr marL="2286000" lvl="4" indent="-406400" algn="l">
              <a:lnSpc>
                <a:spcPct val="100000"/>
              </a:lnSpc>
              <a:spcBef>
                <a:spcPts val="500"/>
              </a:spcBef>
              <a:spcAft>
                <a:spcPts val="0"/>
              </a:spcAft>
              <a:buSzPts val="2800"/>
              <a:buChar char="»"/>
              <a:defRPr sz="2800"/>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25" name="Google Shape;25;p5"/>
          <p:cNvSpPr txBox="1">
            <a:spLocks noGrp="1"/>
          </p:cNvSpPr>
          <p:nvPr>
            <p:ph type="body" idx="2"/>
          </p:nvPr>
        </p:nvSpPr>
        <p:spPr>
          <a:xfrm>
            <a:off x="4648200" y="1600200"/>
            <a:ext cx="4038600" cy="4525963"/>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26" name="Google Shape;26;p5"/>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274638"/>
            <a:ext cx="8229600" cy="1143001"/>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9" name="Google Shape;29;p6"/>
          <p:cNvSpPr txBox="1">
            <a:spLocks noGrp="1"/>
          </p:cNvSpPr>
          <p:nvPr>
            <p:ph type="body" idx="1"/>
          </p:nvPr>
        </p:nvSpPr>
        <p:spPr>
          <a:xfrm>
            <a:off x="457200" y="1535112"/>
            <a:ext cx="4040188" cy="639763"/>
          </a:xfrm>
          <a:prstGeom prst="rect">
            <a:avLst/>
          </a:prstGeom>
          <a:noFill/>
          <a:ln>
            <a:noFill/>
          </a:ln>
        </p:spPr>
        <p:txBody>
          <a:bodyPr spcFirstLastPara="1" wrap="square" lIns="45675" tIns="45675" rIns="45675" bIns="45675" anchor="b" anchorCtr="0">
            <a:normAutofit/>
          </a:bodyPr>
          <a:lstStyle>
            <a:lvl1pPr marL="457200" lvl="0" indent="-228600" algn="l">
              <a:lnSpc>
                <a:spcPct val="100000"/>
              </a:lnSpc>
              <a:spcBef>
                <a:spcPts val="400"/>
              </a:spcBef>
              <a:spcAft>
                <a:spcPts val="0"/>
              </a:spcAft>
              <a:buClr>
                <a:srgbClr val="000000"/>
              </a:buClr>
              <a:buSzPts val="2400"/>
              <a:buFont typeface="Calibri"/>
              <a:buNone/>
              <a:defRPr sz="2400" b="1"/>
            </a:lvl1pPr>
            <a:lvl2pPr marL="914400" lvl="1" indent="-228600" algn="l">
              <a:lnSpc>
                <a:spcPct val="100000"/>
              </a:lnSpc>
              <a:spcBef>
                <a:spcPts val="400"/>
              </a:spcBef>
              <a:spcAft>
                <a:spcPts val="0"/>
              </a:spcAft>
              <a:buClr>
                <a:srgbClr val="000000"/>
              </a:buClr>
              <a:buSzPts val="2400"/>
              <a:buFont typeface="Calibri"/>
              <a:buNone/>
              <a:defRPr sz="2400" b="1"/>
            </a:lvl2pPr>
            <a:lvl3pPr marL="1371600" lvl="2" indent="-228600" algn="l">
              <a:lnSpc>
                <a:spcPct val="100000"/>
              </a:lnSpc>
              <a:spcBef>
                <a:spcPts val="400"/>
              </a:spcBef>
              <a:spcAft>
                <a:spcPts val="0"/>
              </a:spcAft>
              <a:buClr>
                <a:srgbClr val="000000"/>
              </a:buClr>
              <a:buSzPts val="2400"/>
              <a:buFont typeface="Calibri"/>
              <a:buNone/>
              <a:defRPr sz="2400" b="1"/>
            </a:lvl3pPr>
            <a:lvl4pPr marL="1828800" lvl="3" indent="-228600" algn="l">
              <a:lnSpc>
                <a:spcPct val="100000"/>
              </a:lnSpc>
              <a:spcBef>
                <a:spcPts val="400"/>
              </a:spcBef>
              <a:spcAft>
                <a:spcPts val="0"/>
              </a:spcAft>
              <a:buClr>
                <a:srgbClr val="000000"/>
              </a:buClr>
              <a:buSzPts val="2400"/>
              <a:buFont typeface="Calibri"/>
              <a:buNone/>
              <a:defRPr sz="2400" b="1"/>
            </a:lvl4pPr>
            <a:lvl5pPr marL="2286000" lvl="4" indent="-228600" algn="l">
              <a:lnSpc>
                <a:spcPct val="100000"/>
              </a:lnSpc>
              <a:spcBef>
                <a:spcPts val="400"/>
              </a:spcBef>
              <a:spcAft>
                <a:spcPts val="0"/>
              </a:spcAft>
              <a:buClr>
                <a:srgbClr val="000000"/>
              </a:buClr>
              <a:buSzPts val="2400"/>
              <a:buFont typeface="Calibri"/>
              <a:buNone/>
              <a:defRPr sz="2400" b="1"/>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30" name="Google Shape;30;p6"/>
          <p:cNvSpPr txBox="1">
            <a:spLocks noGrp="1"/>
          </p:cNvSpPr>
          <p:nvPr>
            <p:ph type="body" idx="2"/>
          </p:nvPr>
        </p:nvSpPr>
        <p:spPr>
          <a:xfrm>
            <a:off x="457200" y="2174875"/>
            <a:ext cx="4040188" cy="3951288"/>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31" name="Google Shape;31;p6"/>
          <p:cNvSpPr txBox="1">
            <a:spLocks noGrp="1"/>
          </p:cNvSpPr>
          <p:nvPr>
            <p:ph type="body" idx="3"/>
          </p:nvPr>
        </p:nvSpPr>
        <p:spPr>
          <a:xfrm>
            <a:off x="4645025" y="1535111"/>
            <a:ext cx="4041775" cy="639765"/>
          </a:xfrm>
          <a:prstGeom prst="rect">
            <a:avLst/>
          </a:prstGeom>
          <a:noFill/>
          <a:ln>
            <a:noFill/>
          </a:ln>
        </p:spPr>
        <p:txBody>
          <a:bodyPr spcFirstLastPara="1" wrap="square" lIns="45675" tIns="45675" rIns="45675" bIns="45675" anchor="b"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32" name="Google Shape;32;p6"/>
          <p:cNvSpPr txBox="1">
            <a:spLocks noGrp="1"/>
          </p:cNvSpPr>
          <p:nvPr>
            <p:ph type="body" idx="4"/>
          </p:nvPr>
        </p:nvSpPr>
        <p:spPr>
          <a:xfrm>
            <a:off x="4645025" y="2174875"/>
            <a:ext cx="4041775" cy="3951288"/>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33" name="Google Shape;33;p6"/>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274638"/>
            <a:ext cx="8229600" cy="1143001"/>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6" name="Google Shape;36;p7"/>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8"/>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273050"/>
            <a:ext cx="3008315" cy="1162050"/>
          </a:xfrm>
          <a:prstGeom prst="rect">
            <a:avLst/>
          </a:prstGeom>
          <a:noFill/>
          <a:ln>
            <a:noFill/>
          </a:ln>
        </p:spPr>
        <p:txBody>
          <a:bodyPr spcFirstLastPara="1" wrap="square" lIns="45675" tIns="45675" rIns="45675" bIns="45675" anchor="b" anchorCtr="0">
            <a:normAutofit/>
          </a:bodyPr>
          <a:lstStyle>
            <a:lvl1pPr lvl="0" algn="l">
              <a:lnSpc>
                <a:spcPct val="100000"/>
              </a:lnSpc>
              <a:spcBef>
                <a:spcPts val="0"/>
              </a:spcBef>
              <a:spcAft>
                <a:spcPts val="0"/>
              </a:spcAft>
              <a:buClr>
                <a:srgbClr val="000000"/>
              </a:buClr>
              <a:buSzPts val="2000"/>
              <a:buFont typeface="Calibri"/>
              <a:buNone/>
              <a:defRPr sz="2000" b="1"/>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1" name="Google Shape;41;p9"/>
          <p:cNvSpPr txBox="1">
            <a:spLocks noGrp="1"/>
          </p:cNvSpPr>
          <p:nvPr>
            <p:ph type="body" idx="1"/>
          </p:nvPr>
        </p:nvSpPr>
        <p:spPr>
          <a:xfrm>
            <a:off x="3575050" y="273050"/>
            <a:ext cx="5111750" cy="5853113"/>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600"/>
              </a:spcBef>
              <a:spcAft>
                <a:spcPts val="0"/>
              </a:spcAft>
              <a:buSzPts val="3200"/>
              <a:buChar char="•"/>
              <a:defRPr/>
            </a:lvl1pPr>
            <a:lvl2pPr marL="914400" lvl="1" indent="-431800" algn="l">
              <a:lnSpc>
                <a:spcPct val="100000"/>
              </a:lnSpc>
              <a:spcBef>
                <a:spcPts val="600"/>
              </a:spcBef>
              <a:spcAft>
                <a:spcPts val="0"/>
              </a:spcAft>
              <a:buSzPts val="3200"/>
              <a:buChar char="–"/>
              <a:defRPr/>
            </a:lvl2pPr>
            <a:lvl3pPr marL="1371600" lvl="2" indent="-431800" algn="l">
              <a:lnSpc>
                <a:spcPct val="100000"/>
              </a:lnSpc>
              <a:spcBef>
                <a:spcPts val="600"/>
              </a:spcBef>
              <a:spcAft>
                <a:spcPts val="0"/>
              </a:spcAft>
              <a:buSzPts val="3200"/>
              <a:buChar char="•"/>
              <a:defRPr/>
            </a:lvl3pPr>
            <a:lvl4pPr marL="1828800" lvl="3" indent="-431800" algn="l">
              <a:lnSpc>
                <a:spcPct val="100000"/>
              </a:lnSpc>
              <a:spcBef>
                <a:spcPts val="600"/>
              </a:spcBef>
              <a:spcAft>
                <a:spcPts val="0"/>
              </a:spcAft>
              <a:buSzPts val="3200"/>
              <a:buChar char="–"/>
              <a:defRPr/>
            </a:lvl4pPr>
            <a:lvl5pPr marL="2286000" lvl="4" indent="-431800" algn="l">
              <a:lnSpc>
                <a:spcPct val="100000"/>
              </a:lnSpc>
              <a:spcBef>
                <a:spcPts val="6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42" name="Google Shape;42;p9"/>
          <p:cNvSpPr txBox="1">
            <a:spLocks noGrp="1"/>
          </p:cNvSpPr>
          <p:nvPr>
            <p:ph type="body" idx="2"/>
          </p:nvPr>
        </p:nvSpPr>
        <p:spPr>
          <a:xfrm>
            <a:off x="457198" y="1435100"/>
            <a:ext cx="3008316" cy="4691063"/>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300"/>
              </a:spcBef>
              <a:spcAft>
                <a:spcPts val="0"/>
              </a:spcAft>
              <a:buSzPts val="3200"/>
              <a:buChar char="•"/>
              <a:defRPr/>
            </a:lvl1pPr>
            <a:lvl2pPr marL="914400" lvl="1" indent="-431800" algn="l">
              <a:lnSpc>
                <a:spcPct val="100000"/>
              </a:lnSpc>
              <a:spcBef>
                <a:spcPts val="300"/>
              </a:spcBef>
              <a:spcAft>
                <a:spcPts val="0"/>
              </a:spcAft>
              <a:buSzPts val="3200"/>
              <a:buChar char="–"/>
              <a:defRPr/>
            </a:lvl2pPr>
            <a:lvl3pPr marL="1371600" lvl="2" indent="-431800" algn="l">
              <a:lnSpc>
                <a:spcPct val="100000"/>
              </a:lnSpc>
              <a:spcBef>
                <a:spcPts val="300"/>
              </a:spcBef>
              <a:spcAft>
                <a:spcPts val="0"/>
              </a:spcAft>
              <a:buSzPts val="3200"/>
              <a:buChar char="•"/>
              <a:defRPr/>
            </a:lvl3pPr>
            <a:lvl4pPr marL="1828800" lvl="3" indent="-431800" algn="l">
              <a:lnSpc>
                <a:spcPct val="100000"/>
              </a:lnSpc>
              <a:spcBef>
                <a:spcPts val="300"/>
              </a:spcBef>
              <a:spcAft>
                <a:spcPts val="0"/>
              </a:spcAft>
              <a:buSzPts val="3200"/>
              <a:buChar char="–"/>
              <a:defRPr/>
            </a:lvl4pPr>
            <a:lvl5pPr marL="2286000" lvl="4" indent="-431800" algn="l">
              <a:lnSpc>
                <a:spcPct val="100000"/>
              </a:lnSpc>
              <a:spcBef>
                <a:spcPts val="300"/>
              </a:spcBef>
              <a:spcAft>
                <a:spcPts val="0"/>
              </a:spcAft>
              <a:buSzPts val="3200"/>
              <a:buChar char="»"/>
              <a:defRPr/>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43" name="Google Shape;43;p9"/>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2" cy="566738"/>
          </a:xfrm>
          <a:prstGeom prst="rect">
            <a:avLst/>
          </a:prstGeom>
          <a:noFill/>
          <a:ln>
            <a:noFill/>
          </a:ln>
        </p:spPr>
        <p:txBody>
          <a:bodyPr spcFirstLastPara="1" wrap="square" lIns="45675" tIns="45675" rIns="45675" bIns="45675" anchor="b" anchorCtr="0">
            <a:normAutofit/>
          </a:bodyPr>
          <a:lstStyle>
            <a:lvl1pPr lvl="0" algn="l">
              <a:lnSpc>
                <a:spcPct val="100000"/>
              </a:lnSpc>
              <a:spcBef>
                <a:spcPts val="0"/>
              </a:spcBef>
              <a:spcAft>
                <a:spcPts val="0"/>
              </a:spcAft>
              <a:buClr>
                <a:srgbClr val="000000"/>
              </a:buClr>
              <a:buSzPts val="2000"/>
              <a:buFont typeface="Calibri"/>
              <a:buNone/>
              <a:defRPr sz="2000" b="1"/>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6" name="Google Shape;46;p10"/>
          <p:cNvSpPr>
            <a:spLocks noGrp="1"/>
          </p:cNvSpPr>
          <p:nvPr>
            <p:ph type="pic" idx="2"/>
          </p:nvPr>
        </p:nvSpPr>
        <p:spPr>
          <a:xfrm>
            <a:off x="1792288" y="612775"/>
            <a:ext cx="5486402" cy="4114800"/>
          </a:xfrm>
          <a:prstGeom prst="rect">
            <a:avLst/>
          </a:prstGeom>
          <a:noFill/>
          <a:ln>
            <a:noFill/>
          </a:ln>
        </p:spPr>
      </p:sp>
      <p:sp>
        <p:nvSpPr>
          <p:cNvPr id="47" name="Google Shape;47;p10"/>
          <p:cNvSpPr txBox="1">
            <a:spLocks noGrp="1"/>
          </p:cNvSpPr>
          <p:nvPr>
            <p:ph type="body" idx="1"/>
          </p:nvPr>
        </p:nvSpPr>
        <p:spPr>
          <a:xfrm>
            <a:off x="1792288" y="5367337"/>
            <a:ext cx="5486402" cy="804864"/>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200"/>
              </a:spcBef>
              <a:spcAft>
                <a:spcPts val="0"/>
              </a:spcAft>
              <a:buClr>
                <a:srgbClr val="000000"/>
              </a:buClr>
              <a:buSzPts val="1400"/>
              <a:buFont typeface="Calibri"/>
              <a:buNone/>
              <a:defRPr sz="1400"/>
            </a:lvl1pPr>
            <a:lvl2pPr marL="914400" lvl="1" indent="-228600" algn="l">
              <a:lnSpc>
                <a:spcPct val="100000"/>
              </a:lnSpc>
              <a:spcBef>
                <a:spcPts val="200"/>
              </a:spcBef>
              <a:spcAft>
                <a:spcPts val="0"/>
              </a:spcAft>
              <a:buClr>
                <a:srgbClr val="000000"/>
              </a:buClr>
              <a:buSzPts val="1400"/>
              <a:buFont typeface="Calibri"/>
              <a:buNone/>
              <a:defRPr sz="1400"/>
            </a:lvl2pPr>
            <a:lvl3pPr marL="1371600" lvl="2" indent="-228600" algn="l">
              <a:lnSpc>
                <a:spcPct val="100000"/>
              </a:lnSpc>
              <a:spcBef>
                <a:spcPts val="200"/>
              </a:spcBef>
              <a:spcAft>
                <a:spcPts val="0"/>
              </a:spcAft>
              <a:buClr>
                <a:srgbClr val="000000"/>
              </a:buClr>
              <a:buSzPts val="1400"/>
              <a:buFont typeface="Calibri"/>
              <a:buNone/>
              <a:defRPr sz="1400"/>
            </a:lvl3pPr>
            <a:lvl4pPr marL="1828800" lvl="3" indent="-228600" algn="l">
              <a:lnSpc>
                <a:spcPct val="100000"/>
              </a:lnSpc>
              <a:spcBef>
                <a:spcPts val="200"/>
              </a:spcBef>
              <a:spcAft>
                <a:spcPts val="0"/>
              </a:spcAft>
              <a:buClr>
                <a:srgbClr val="000000"/>
              </a:buClr>
              <a:buSzPts val="1400"/>
              <a:buFont typeface="Calibri"/>
              <a:buNone/>
              <a:defRPr sz="1400"/>
            </a:lvl4pPr>
            <a:lvl5pPr marL="2286000" lvl="4" indent="-228600" algn="l">
              <a:lnSpc>
                <a:spcPct val="100000"/>
              </a:lnSpc>
              <a:spcBef>
                <a:spcPts val="200"/>
              </a:spcBef>
              <a:spcAft>
                <a:spcPts val="0"/>
              </a:spcAft>
              <a:buClr>
                <a:srgbClr val="000000"/>
              </a:buClr>
              <a:buSzPts val="1400"/>
              <a:buFont typeface="Calibri"/>
              <a:buNone/>
              <a:defRPr sz="1400"/>
            </a:lvl5pPr>
            <a:lvl6pPr marL="2743200" lvl="5" indent="-431800" algn="l">
              <a:lnSpc>
                <a:spcPct val="100000"/>
              </a:lnSpc>
              <a:spcBef>
                <a:spcPts val="300"/>
              </a:spcBef>
              <a:spcAft>
                <a:spcPts val="0"/>
              </a:spcAft>
              <a:buSzPts val="3200"/>
              <a:buChar char="•"/>
              <a:defRPr/>
            </a:lvl6pPr>
            <a:lvl7pPr marL="3200400" lvl="6" indent="-431800" algn="l">
              <a:lnSpc>
                <a:spcPct val="100000"/>
              </a:lnSpc>
              <a:spcBef>
                <a:spcPts val="300"/>
              </a:spcBef>
              <a:spcAft>
                <a:spcPts val="0"/>
              </a:spcAft>
              <a:buSzPts val="3200"/>
              <a:buChar char="•"/>
              <a:defRPr/>
            </a:lvl7pPr>
            <a:lvl8pPr marL="3657600" lvl="7" indent="-431800" algn="l">
              <a:lnSpc>
                <a:spcPct val="100000"/>
              </a:lnSpc>
              <a:spcBef>
                <a:spcPts val="300"/>
              </a:spcBef>
              <a:spcAft>
                <a:spcPts val="0"/>
              </a:spcAft>
              <a:buSzPts val="3200"/>
              <a:buChar char="•"/>
              <a:defRPr/>
            </a:lvl8pPr>
            <a:lvl9pPr marL="4114800" lvl="8" indent="-431800" algn="l">
              <a:lnSpc>
                <a:spcPct val="100000"/>
              </a:lnSpc>
              <a:spcBef>
                <a:spcPts val="300"/>
              </a:spcBef>
              <a:spcAft>
                <a:spcPts val="0"/>
              </a:spcAft>
              <a:buSzPts val="3200"/>
              <a:buChar char="•"/>
              <a:defRPr/>
            </a:lvl9pPr>
          </a:lstStyle>
          <a:p>
            <a:endParaRPr/>
          </a:p>
        </p:txBody>
      </p:sp>
      <p:sp>
        <p:nvSpPr>
          <p:cNvPr id="48" name="Google Shape;48;p10"/>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1"/>
          </a:xfrm>
          <a:prstGeom prst="rect">
            <a:avLst/>
          </a:prstGeom>
          <a:noFill/>
          <a:ln>
            <a:noFill/>
          </a:ln>
        </p:spPr>
        <p:txBody>
          <a:bodyPr spcFirstLastPara="1" wrap="square" lIns="45675" tIns="45675" rIns="45675" bIns="45675" anchor="ctr" anchorCtr="0">
            <a:norm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45675" tIns="45675" rIns="45675" bIns="45675" anchor="t" anchorCtr="0">
            <a:normAutofit/>
          </a:bodyPr>
          <a:lstStyle>
            <a:lvl1pPr marL="457200" marR="0" lvl="0"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rtl="0">
              <a:lnSpc>
                <a:spcPct val="100000"/>
              </a:lnSpc>
              <a:spcBef>
                <a:spcPts val="3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428219" y="6414781"/>
            <a:ext cx="258582" cy="248264"/>
          </a:xfrm>
          <a:prstGeom prst="rect">
            <a:avLst/>
          </a:prstGeom>
          <a:noFill/>
          <a:ln>
            <a:noFill/>
          </a:ln>
        </p:spPr>
        <p:txBody>
          <a:bodyPr spcFirstLastPara="1" wrap="square" lIns="45675" tIns="45675" rIns="45675" bIns="45675"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9" name="Google Shape;9;p1" descr="Google Shape;90;p1"/>
          <p:cNvPicPr preferRelativeResize="0"/>
          <p:nvPr/>
        </p:nvPicPr>
        <p:blipFill rotWithShape="1">
          <a:blip r:embed="rId13">
            <a:alphaModFix/>
          </a:blip>
          <a:srcRect/>
          <a:stretch/>
        </p:blipFill>
        <p:spPr>
          <a:xfrm>
            <a:off x="209650" y="206424"/>
            <a:ext cx="1856726" cy="61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idx="4294967295"/>
          </p:nvPr>
        </p:nvSpPr>
        <p:spPr>
          <a:xfrm>
            <a:off x="585787" y="1657529"/>
            <a:ext cx="7772401" cy="1771471"/>
          </a:xfrm>
          <a:prstGeom prst="rect">
            <a:avLst/>
          </a:prstGeom>
          <a:noFill/>
          <a:ln>
            <a:noFill/>
          </a:ln>
        </p:spPr>
        <p:txBody>
          <a:bodyPr spcFirstLastPara="1" wrap="square" lIns="45675" tIns="45675" rIns="45675" bIns="45675" anchor="ctr" anchorCtr="0">
            <a:normAutofit/>
          </a:bodyPr>
          <a:lstStyle/>
          <a:p>
            <a:pPr marL="0" marR="0" lvl="0" indent="0" algn="ctr" rtl="0">
              <a:lnSpc>
                <a:spcPct val="100000"/>
              </a:lnSpc>
              <a:spcBef>
                <a:spcPts val="0"/>
              </a:spcBef>
              <a:spcAft>
                <a:spcPts val="0"/>
              </a:spcAft>
              <a:buClr>
                <a:srgbClr val="000000"/>
              </a:buClr>
              <a:buSzPts val="2600"/>
              <a:buFont typeface="Times New Roman"/>
              <a:buNone/>
            </a:pPr>
            <a:r>
              <a:rPr lang="en-US" sz="3600" dirty="0">
                <a:latin typeface="Times New Roman"/>
                <a:cs typeface="Times New Roman"/>
                <a:sym typeface="Times New Roman"/>
              </a:rPr>
              <a:t>Screen Control Using Gestures</a:t>
            </a:r>
            <a:endParaRPr sz="3600" dirty="0"/>
          </a:p>
        </p:txBody>
      </p:sp>
      <p:sp>
        <p:nvSpPr>
          <p:cNvPr id="62" name="Google Shape;62;p13"/>
          <p:cNvSpPr txBox="1">
            <a:spLocks noGrp="1"/>
          </p:cNvSpPr>
          <p:nvPr>
            <p:ph type="subTitle" idx="4294967295"/>
          </p:nvPr>
        </p:nvSpPr>
        <p:spPr>
          <a:xfrm>
            <a:off x="4274820" y="3867832"/>
            <a:ext cx="4716781" cy="2699974"/>
          </a:xfrm>
          <a:prstGeom prst="rect">
            <a:avLst/>
          </a:prstGeom>
          <a:noFill/>
          <a:ln>
            <a:noFill/>
          </a:ln>
        </p:spPr>
        <p:txBody>
          <a:bodyPr spcFirstLastPara="1" wrap="square" lIns="45675" tIns="45675" rIns="45675" bIns="45675" anchor="t" anchorCtr="0">
            <a:normAutofit/>
          </a:bodyPr>
          <a:lstStyle/>
          <a:p>
            <a:pPr marL="0" marR="0" lvl="0" indent="0" algn="ctr" rtl="0">
              <a:lnSpc>
                <a:spcPct val="100000"/>
              </a:lnSpc>
              <a:spcBef>
                <a:spcPts val="0"/>
              </a:spcBef>
              <a:spcAft>
                <a:spcPts val="0"/>
              </a:spcAft>
              <a:buClr>
                <a:srgbClr val="888888"/>
              </a:buClr>
              <a:buSzPts val="1100"/>
              <a:buFont typeface="Arial"/>
              <a:buNone/>
            </a:pPr>
            <a:r>
              <a:rPr lang="en-IN" sz="1600" b="0" i="0" u="none" strike="noStrike" cap="none" dirty="0">
                <a:solidFill>
                  <a:srgbClr val="888888"/>
                </a:solidFill>
                <a:latin typeface="Times New Roman"/>
                <a:ea typeface="Times New Roman"/>
                <a:cs typeface="Times New Roman"/>
                <a:sym typeface="Times New Roman"/>
              </a:rPr>
              <a:t>Te</a:t>
            </a:r>
            <a:r>
              <a:rPr lang="en-IN" sz="1600" dirty="0">
                <a:solidFill>
                  <a:srgbClr val="888888"/>
                </a:solidFill>
                <a:latin typeface="Times New Roman"/>
                <a:ea typeface="Times New Roman"/>
                <a:cs typeface="Times New Roman"/>
                <a:sym typeface="Times New Roman"/>
              </a:rPr>
              <a:t>am Members</a:t>
            </a:r>
            <a:endParaRPr sz="4000" b="0" i="0" u="none" strike="noStrike" cap="none" dirty="0">
              <a:solidFill>
                <a:srgbClr val="888888"/>
              </a:solidFill>
              <a:latin typeface="Calibri"/>
              <a:ea typeface="Calibri"/>
              <a:cs typeface="Calibri"/>
              <a:sym typeface="Calibri"/>
            </a:endParaRPr>
          </a:p>
          <a:p>
            <a:pPr marL="0" marR="0" lvl="0" indent="0" algn="ctr" rtl="0">
              <a:lnSpc>
                <a:spcPct val="100000"/>
              </a:lnSpc>
              <a:spcBef>
                <a:spcPts val="0"/>
              </a:spcBef>
              <a:spcAft>
                <a:spcPts val="0"/>
              </a:spcAft>
              <a:buClr>
                <a:srgbClr val="888888"/>
              </a:buClr>
              <a:buSzPts val="2900"/>
              <a:buFont typeface="Arial"/>
              <a:buNone/>
            </a:pPr>
            <a:endParaRPr sz="4000" b="0" i="0" u="none" strike="noStrike" cap="none" dirty="0">
              <a:solidFill>
                <a:srgbClr val="888888"/>
              </a:solidFill>
              <a:latin typeface="Calibri"/>
              <a:ea typeface="Calibri"/>
              <a:cs typeface="Calibri"/>
              <a:sym typeface="Calibri"/>
            </a:endParaRPr>
          </a:p>
          <a:p>
            <a:pPr marL="0" marR="0" lvl="0" indent="0" algn="ctr" rtl="0">
              <a:lnSpc>
                <a:spcPct val="100000"/>
              </a:lnSpc>
              <a:spcBef>
                <a:spcPts val="0"/>
              </a:spcBef>
              <a:spcAft>
                <a:spcPts val="0"/>
              </a:spcAft>
              <a:buClr>
                <a:srgbClr val="888888"/>
              </a:buClr>
              <a:buSzPts val="1100"/>
              <a:buFont typeface="Arial"/>
              <a:buNone/>
            </a:pPr>
            <a:r>
              <a:rPr lang="en-US" sz="1600" b="0" i="0" u="none" strike="noStrike" cap="none" dirty="0">
                <a:solidFill>
                  <a:srgbClr val="888888"/>
                </a:solidFill>
                <a:latin typeface="Times New Roman"/>
                <a:ea typeface="Times New Roman"/>
                <a:cs typeface="Times New Roman"/>
                <a:sym typeface="Times New Roman"/>
              </a:rPr>
              <a:t>Student 1 Reg. No: RA2211003011296</a:t>
            </a:r>
          </a:p>
          <a:p>
            <a:pPr marL="0" marR="0" lvl="0" indent="0" algn="ctr" rtl="0">
              <a:lnSpc>
                <a:spcPct val="100000"/>
              </a:lnSpc>
              <a:spcBef>
                <a:spcPts val="0"/>
              </a:spcBef>
              <a:spcAft>
                <a:spcPts val="0"/>
              </a:spcAft>
              <a:buClr>
                <a:srgbClr val="888888"/>
              </a:buClr>
              <a:buSzPts val="1100"/>
              <a:buFont typeface="Arial"/>
              <a:buNone/>
            </a:pPr>
            <a:r>
              <a:rPr lang="en-US" sz="1600" b="0" i="0" u="none" strike="noStrike" cap="none" dirty="0">
                <a:solidFill>
                  <a:srgbClr val="888888"/>
                </a:solidFill>
                <a:latin typeface="Times New Roman"/>
                <a:ea typeface="Times New Roman"/>
                <a:cs typeface="Times New Roman"/>
                <a:sym typeface="Times New Roman"/>
              </a:rPr>
              <a:t>Student 1 Name : Aman Goel</a:t>
            </a:r>
            <a:endParaRPr sz="4000" b="0" i="0" u="none" strike="noStrike" cap="none" dirty="0">
              <a:solidFill>
                <a:srgbClr val="888888"/>
              </a:solidFill>
              <a:latin typeface="Calibri"/>
              <a:ea typeface="Calibri"/>
              <a:cs typeface="Calibri"/>
              <a:sym typeface="Calibri"/>
            </a:endParaRPr>
          </a:p>
          <a:p>
            <a:pPr marL="0" marR="0" lvl="0" indent="0" algn="ctr" rtl="0">
              <a:lnSpc>
                <a:spcPct val="100000"/>
              </a:lnSpc>
              <a:spcBef>
                <a:spcPts val="400"/>
              </a:spcBef>
              <a:spcAft>
                <a:spcPts val="0"/>
              </a:spcAft>
              <a:buClr>
                <a:srgbClr val="888888"/>
              </a:buClr>
              <a:buSzPts val="2900"/>
              <a:buFont typeface="Arial"/>
              <a:buNone/>
            </a:pPr>
            <a:endParaRPr sz="2000" b="0" i="0" u="none" strike="noStrike" cap="none" dirty="0">
              <a:solidFill>
                <a:srgbClr val="888888"/>
              </a:solidFill>
              <a:latin typeface="Calibri"/>
              <a:ea typeface="Calibri"/>
              <a:cs typeface="Calibri"/>
              <a:sym typeface="Calibri"/>
            </a:endParaRPr>
          </a:p>
          <a:p>
            <a:pPr marL="0" marR="0" lvl="0" indent="0" algn="ctr" rtl="0">
              <a:lnSpc>
                <a:spcPct val="100000"/>
              </a:lnSpc>
              <a:spcBef>
                <a:spcPts val="400"/>
              </a:spcBef>
              <a:spcAft>
                <a:spcPts val="0"/>
              </a:spcAft>
              <a:buClr>
                <a:srgbClr val="888888"/>
              </a:buClr>
              <a:buSzPts val="1100"/>
              <a:buFont typeface="Arial"/>
              <a:buNone/>
            </a:pPr>
            <a:r>
              <a:rPr lang="en-US" sz="1600" b="0" i="0" u="none" strike="noStrike" cap="none" dirty="0">
                <a:solidFill>
                  <a:srgbClr val="888888"/>
                </a:solidFill>
                <a:latin typeface="Times New Roman"/>
                <a:ea typeface="Times New Roman"/>
                <a:cs typeface="Times New Roman"/>
                <a:sym typeface="Times New Roman"/>
              </a:rPr>
              <a:t>Student 2 Reg. No: RA2211003011344</a:t>
            </a:r>
            <a:endParaRPr sz="4000" b="0" i="0" u="none" strike="noStrike" cap="none" dirty="0">
              <a:solidFill>
                <a:srgbClr val="888888"/>
              </a:solidFill>
              <a:latin typeface="Calibri"/>
              <a:ea typeface="Calibri"/>
              <a:cs typeface="Calibri"/>
              <a:sym typeface="Calibri"/>
            </a:endParaRPr>
          </a:p>
          <a:p>
            <a:pPr marL="0" marR="0" lvl="0" indent="0" algn="ctr" rtl="0">
              <a:lnSpc>
                <a:spcPct val="100000"/>
              </a:lnSpc>
              <a:spcBef>
                <a:spcPts val="400"/>
              </a:spcBef>
              <a:spcAft>
                <a:spcPts val="0"/>
              </a:spcAft>
              <a:buClr>
                <a:srgbClr val="888888"/>
              </a:buClr>
              <a:buSzPts val="1100"/>
              <a:buFont typeface="Arial"/>
              <a:buNone/>
            </a:pPr>
            <a:r>
              <a:rPr lang="en-US" sz="1600" b="0" i="0" u="none" strike="noStrike" cap="none" dirty="0">
                <a:solidFill>
                  <a:srgbClr val="888888"/>
                </a:solidFill>
                <a:latin typeface="Times New Roman"/>
                <a:ea typeface="Times New Roman"/>
                <a:cs typeface="Times New Roman"/>
                <a:sym typeface="Times New Roman"/>
              </a:rPr>
              <a:t>Student 2 Name : Ayushi Mishra</a:t>
            </a:r>
            <a:endParaRPr sz="4400" dirty="0"/>
          </a:p>
        </p:txBody>
      </p:sp>
      <p:sp>
        <p:nvSpPr>
          <p:cNvPr id="63" name="Google Shape;63;p13"/>
          <p:cNvSpPr txBox="1"/>
          <p:nvPr/>
        </p:nvSpPr>
        <p:spPr>
          <a:xfrm>
            <a:off x="2764971" y="457199"/>
            <a:ext cx="6180906" cy="1077127"/>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SRM INSTITUTE OF SCIENCE AND TECHNOLOGY </a:t>
            </a:r>
            <a:endParaRPr dirty="0"/>
          </a:p>
          <a:p>
            <a:pPr marL="0" marR="0" lvl="0" indent="0" algn="ctr"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SCHOOL OF COMPUTING</a:t>
            </a:r>
            <a:endParaRPr dirty="0"/>
          </a:p>
          <a:p>
            <a:pPr marL="0" marR="0" lvl="0" indent="0" algn="ctr"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DEPARTMENT OF </a:t>
            </a:r>
            <a:r>
              <a:rPr lang="en-US" sz="1600" b="1" dirty="0">
                <a:latin typeface="Times New Roman"/>
                <a:ea typeface="Times New Roman"/>
                <a:cs typeface="Times New Roman"/>
                <a:sym typeface="Times New Roman"/>
              </a:rPr>
              <a:t>COMPUTING TECHNOLOGIES</a:t>
            </a:r>
            <a:endParaRPr dirty="0"/>
          </a:p>
          <a:p>
            <a:pPr marL="0" marR="0" lvl="0" indent="0" algn="ctr" rtl="0">
              <a:lnSpc>
                <a:spcPct val="100000"/>
              </a:lnSpc>
              <a:spcBef>
                <a:spcPts val="0"/>
              </a:spcBef>
              <a:spcAft>
                <a:spcPts val="0"/>
              </a:spcAft>
              <a:buClr>
                <a:srgbClr val="000000"/>
              </a:buClr>
              <a:buSzPts val="1600"/>
              <a:buFont typeface="Times New Roman"/>
              <a:buNone/>
            </a:pPr>
            <a:r>
              <a:rPr lang="en-US" sz="1600" b="1" dirty="0">
                <a:latin typeface="Times New Roman"/>
                <a:cs typeface="Times New Roman"/>
                <a:sym typeface="Times New Roman"/>
              </a:rPr>
              <a:t>21CSE292P Artificial Intelligence of Things</a:t>
            </a:r>
            <a:endParaRPr dirty="0"/>
          </a:p>
        </p:txBody>
      </p:sp>
      <p:sp>
        <p:nvSpPr>
          <p:cNvPr id="64" name="Google Shape;64;p13"/>
          <p:cNvSpPr txBox="1"/>
          <p:nvPr/>
        </p:nvSpPr>
        <p:spPr>
          <a:xfrm>
            <a:off x="585787" y="3867832"/>
            <a:ext cx="4432527" cy="1814512"/>
          </a:xfrm>
          <a:prstGeom prst="rect">
            <a:avLst/>
          </a:prstGeom>
          <a:noFill/>
          <a:ln>
            <a:noFill/>
          </a:ln>
        </p:spPr>
        <p:txBody>
          <a:bodyPr spcFirstLastPara="1" wrap="square" lIns="45675" tIns="45675" rIns="45675" bIns="45675" anchor="t" anchorCtr="0">
            <a:normAutofit/>
          </a:bodyPr>
          <a:lstStyle/>
          <a:p>
            <a:pPr marL="0" marR="0" lvl="0" indent="0" algn="ctr" rtl="0">
              <a:lnSpc>
                <a:spcPct val="136000"/>
              </a:lnSpc>
              <a:spcBef>
                <a:spcPts val="0"/>
              </a:spcBef>
              <a:spcAft>
                <a:spcPts val="0"/>
              </a:spcAft>
              <a:buClr>
                <a:srgbClr val="888888"/>
              </a:buClr>
              <a:buSzPts val="1700"/>
              <a:buFont typeface="Times New Roman"/>
              <a:buNone/>
            </a:pPr>
            <a:r>
              <a:rPr lang="en-US" sz="1700" b="0" i="0" u="none" strike="noStrike" cap="none" dirty="0">
                <a:solidFill>
                  <a:srgbClr val="888888"/>
                </a:solidFill>
                <a:latin typeface="Times New Roman"/>
                <a:ea typeface="Times New Roman"/>
                <a:cs typeface="Times New Roman"/>
                <a:sym typeface="Times New Roman"/>
              </a:rPr>
              <a:t>Guide name : </a:t>
            </a:r>
            <a:r>
              <a:rPr lang="en-US" sz="1700" dirty="0">
                <a:solidFill>
                  <a:srgbClr val="888888"/>
                </a:solidFill>
                <a:latin typeface="Times New Roman"/>
                <a:ea typeface="Times New Roman"/>
                <a:cs typeface="Times New Roman"/>
                <a:sym typeface="Times New Roman"/>
              </a:rPr>
              <a:t>Dr. TYJ Naga Malleswari</a:t>
            </a:r>
            <a:endParaRPr dirty="0"/>
          </a:p>
          <a:p>
            <a:pPr marL="0" marR="0" lvl="0" indent="0" algn="ctr" rtl="0">
              <a:lnSpc>
                <a:spcPct val="136000"/>
              </a:lnSpc>
              <a:spcBef>
                <a:spcPts val="400"/>
              </a:spcBef>
              <a:spcAft>
                <a:spcPts val="0"/>
              </a:spcAft>
              <a:buClr>
                <a:srgbClr val="888888"/>
              </a:buClr>
              <a:buSzPts val="1700"/>
              <a:buFont typeface="Times New Roman"/>
              <a:buNone/>
            </a:pPr>
            <a:r>
              <a:rPr lang="en-US" sz="1700" b="0" i="0" u="none" strike="noStrike" cap="none" dirty="0">
                <a:solidFill>
                  <a:srgbClr val="888888"/>
                </a:solidFill>
                <a:latin typeface="Times New Roman"/>
                <a:ea typeface="Times New Roman"/>
                <a:cs typeface="Times New Roman"/>
                <a:sym typeface="Times New Roman"/>
              </a:rPr>
              <a:t>Designation : Associate Professor (NWC) </a:t>
            </a:r>
            <a:br>
              <a:rPr lang="en-US" sz="1700" b="0" i="0" u="none" strike="noStrike" cap="none" dirty="0">
                <a:solidFill>
                  <a:srgbClr val="888888"/>
                </a:solidFill>
                <a:latin typeface="Times New Roman"/>
                <a:ea typeface="Times New Roman"/>
                <a:cs typeface="Times New Roman"/>
                <a:sym typeface="Times New Roman"/>
              </a:rPr>
            </a:br>
            <a:r>
              <a:rPr lang="en-US" sz="1700" b="0" i="0" u="none" strike="noStrike" cap="none" dirty="0">
                <a:solidFill>
                  <a:srgbClr val="888888"/>
                </a:solidFill>
                <a:latin typeface="Times New Roman"/>
                <a:ea typeface="Times New Roman"/>
                <a:cs typeface="Times New Roman"/>
                <a:sym typeface="Times New Roman"/>
              </a:rPr>
              <a:t>Department : </a:t>
            </a:r>
            <a:r>
              <a:rPr lang="en-US" sz="1700" dirty="0">
                <a:solidFill>
                  <a:srgbClr val="888888"/>
                </a:solidFill>
                <a:latin typeface="Times New Roman"/>
                <a:ea typeface="Times New Roman"/>
                <a:cs typeface="Times New Roman"/>
                <a:sym typeface="Times New Roman"/>
              </a:rPr>
              <a:t>Computing Technologies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EF63C44-A1AB-2E1C-CF4E-8F29E1E3D0C1}"/>
            </a:ext>
          </a:extLst>
        </p:cNvPr>
        <p:cNvGrpSpPr/>
        <p:nvPr/>
      </p:nvGrpSpPr>
      <p:grpSpPr>
        <a:xfrm>
          <a:off x="0" y="0"/>
          <a:ext cx="0" cy="0"/>
          <a:chOff x="0" y="0"/>
          <a:chExt cx="0" cy="0"/>
        </a:xfrm>
      </p:grpSpPr>
      <p:sp>
        <p:nvSpPr>
          <p:cNvPr id="90" name="Google Shape;90;p17">
            <a:extLst>
              <a:ext uri="{FF2B5EF4-FFF2-40B4-BE49-F238E27FC236}">
                <a16:creationId xmlns:a16="http://schemas.microsoft.com/office/drawing/2014/main" id="{6B7AF392-CDA1-3C6C-4B30-37DE2DED034C}"/>
              </a:ext>
            </a:extLst>
          </p:cNvPr>
          <p:cNvSpPr txBox="1">
            <a:spLocks noGrp="1"/>
          </p:cNvSpPr>
          <p:nvPr>
            <p:ph type="body" idx="1"/>
          </p:nvPr>
        </p:nvSpPr>
        <p:spPr>
          <a:xfrm>
            <a:off x="457200" y="1916901"/>
            <a:ext cx="8229600" cy="4626300"/>
          </a:xfrm>
          <a:prstGeom prst="rect">
            <a:avLst/>
          </a:prstGeom>
          <a:noFill/>
          <a:ln>
            <a:noFill/>
          </a:ln>
        </p:spPr>
        <p:txBody>
          <a:bodyPr spcFirstLastPara="1" wrap="square" lIns="45675" tIns="45675" rIns="45675" bIns="45675" anchor="t" anchorCtr="0">
            <a:noAutofit/>
          </a:bodyPr>
          <a:lstStyle/>
          <a:p>
            <a:pPr marL="342900" indent="-342900" algn="just">
              <a:spcBef>
                <a:spcPts val="0"/>
              </a:spcBef>
              <a:buSzPts val="1100"/>
            </a:pPr>
            <a:r>
              <a:rPr lang="en-US" sz="2000" dirty="0">
                <a:solidFill>
                  <a:schemeClr val="tx1"/>
                </a:solidFill>
                <a:latin typeface="Times New Roman"/>
              </a:rPr>
              <a:t>Gesture-based controls can make interactions more fluid and engaging, particularly for touchless or hands-free scenarios.</a:t>
            </a:r>
          </a:p>
          <a:p>
            <a:pPr marL="0" indent="0" algn="just">
              <a:spcBef>
                <a:spcPts val="0"/>
              </a:spcBef>
              <a:buSzPts val="1100"/>
              <a:buNone/>
            </a:pPr>
            <a:endParaRPr lang="en-US" sz="2000" dirty="0">
              <a:solidFill>
                <a:schemeClr val="tx1"/>
              </a:solidFill>
              <a:latin typeface="Times New Roman"/>
            </a:endParaRPr>
          </a:p>
          <a:p>
            <a:pPr marL="342900" indent="-342900" algn="just">
              <a:spcBef>
                <a:spcPts val="0"/>
              </a:spcBef>
              <a:buSzPts val="1100"/>
            </a:pPr>
            <a:r>
              <a:rPr lang="en-US" sz="2000" dirty="0">
                <a:solidFill>
                  <a:schemeClr val="tx1"/>
                </a:solidFill>
                <a:latin typeface="Times New Roman"/>
              </a:rPr>
              <a:t>Gestures can provide an alternative input method for users with mobility impairments or those who find traditional input devices challenging to use.</a:t>
            </a:r>
          </a:p>
          <a:p>
            <a:pPr marL="342900" indent="-342900" algn="just">
              <a:spcBef>
                <a:spcPts val="0"/>
              </a:spcBef>
              <a:buSzPts val="1100"/>
            </a:pPr>
            <a:endParaRPr lang="en-US" sz="2000" dirty="0">
              <a:solidFill>
                <a:schemeClr val="tx1"/>
              </a:solidFill>
              <a:latin typeface="Times New Roman"/>
              <a:cs typeface="Times New Roman"/>
            </a:endParaRPr>
          </a:p>
          <a:p>
            <a:pPr marL="342900" indent="-342900" algn="just">
              <a:spcBef>
                <a:spcPts val="0"/>
              </a:spcBef>
              <a:buSzPts val="1100"/>
            </a:pPr>
            <a:r>
              <a:rPr lang="en-US" sz="2000" dirty="0">
                <a:solidFill>
                  <a:schemeClr val="tx1"/>
                </a:solidFill>
                <a:latin typeface="Times New Roman"/>
                <a:cs typeface="Times New Roman"/>
              </a:rPr>
              <a:t>Gestures can be faster and more efficient than using a mouse or keyboard, especially for specific tasks like navigating large datasets or complex interfaces.</a:t>
            </a:r>
          </a:p>
          <a:p>
            <a:pPr marL="342900" indent="-342900" algn="just">
              <a:spcBef>
                <a:spcPts val="0"/>
              </a:spcBef>
              <a:buSzPts val="1100"/>
            </a:pPr>
            <a:endParaRPr lang="en-US" sz="2000" dirty="0">
              <a:solidFill>
                <a:schemeClr val="tx1"/>
              </a:solidFill>
              <a:latin typeface="Times New Roman"/>
              <a:cs typeface="Times New Roman"/>
            </a:endParaRPr>
          </a:p>
          <a:p>
            <a:pPr marL="342900" indent="-342900" algn="just">
              <a:spcBef>
                <a:spcPts val="0"/>
              </a:spcBef>
              <a:buSzPts val="1100"/>
            </a:pPr>
            <a:r>
              <a:rPr lang="en-US" sz="2000" dirty="0">
                <a:solidFill>
                  <a:schemeClr val="tx1"/>
                </a:solidFill>
                <a:latin typeface="Times New Roman"/>
                <a:cs typeface="Times New Roman"/>
              </a:rPr>
              <a:t>Gesture-based interactions can enhance user engagement and make applications more appealing to a wider audience.</a:t>
            </a:r>
          </a:p>
          <a:p>
            <a:pPr marL="342900" indent="-342900" algn="just">
              <a:spcBef>
                <a:spcPts val="0"/>
              </a:spcBef>
              <a:buSzPts val="1100"/>
            </a:pPr>
            <a:endParaRPr lang="en-US" sz="2000" dirty="0">
              <a:solidFill>
                <a:schemeClr val="tx1"/>
              </a:solidFill>
              <a:latin typeface="Times New Roman"/>
            </a:endParaRPr>
          </a:p>
          <a:p>
            <a:pPr algn="just">
              <a:buSzPts val="1100"/>
            </a:pPr>
            <a:endParaRPr lang="en-US" dirty="0">
              <a:solidFill>
                <a:schemeClr val="tx1"/>
              </a:solidFill>
            </a:endParaRPr>
          </a:p>
          <a:p>
            <a:pPr marL="25400" indent="0" algn="just">
              <a:buSzPts val="1100"/>
              <a:buNone/>
            </a:pPr>
            <a:br>
              <a:rPr lang="en-US" dirty="0"/>
            </a:br>
            <a:endParaRPr lang="en-US" dirty="0"/>
          </a:p>
          <a:p>
            <a:pPr marL="342900" indent="-342900" algn="just">
              <a:spcBef>
                <a:spcPts val="0"/>
              </a:spcBef>
              <a:buSzPts val="1100"/>
            </a:pPr>
            <a:endParaRPr lang="en-US" sz="1400" dirty="0">
              <a:solidFill>
                <a:schemeClr val="tx1"/>
              </a:solidFill>
              <a:latin typeface="Times New Roman"/>
            </a:endParaRPr>
          </a:p>
        </p:txBody>
      </p:sp>
      <p:sp>
        <p:nvSpPr>
          <p:cNvPr id="91" name="Google Shape;91;p17">
            <a:extLst>
              <a:ext uri="{FF2B5EF4-FFF2-40B4-BE49-F238E27FC236}">
                <a16:creationId xmlns:a16="http://schemas.microsoft.com/office/drawing/2014/main" id="{3CCDAF94-5640-1F57-78BF-1E66F892B981}"/>
              </a:ext>
            </a:extLst>
          </p:cNvPr>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10</a:t>
            </a:fld>
            <a:endParaRPr/>
          </a:p>
        </p:txBody>
      </p:sp>
      <p:sp>
        <p:nvSpPr>
          <p:cNvPr id="92" name="Google Shape;92;p17">
            <a:extLst>
              <a:ext uri="{FF2B5EF4-FFF2-40B4-BE49-F238E27FC236}">
                <a16:creationId xmlns:a16="http://schemas.microsoft.com/office/drawing/2014/main" id="{F3C4DFED-0E25-350C-FB76-5CB03AE0453A}"/>
              </a:ext>
            </a:extLst>
          </p:cNvPr>
          <p:cNvSpPr txBox="1">
            <a:spLocks noGrp="1"/>
          </p:cNvSpPr>
          <p:nvPr>
            <p:ph type="title"/>
          </p:nvPr>
        </p:nvSpPr>
        <p:spPr>
          <a:xfrm>
            <a:off x="950028" y="477018"/>
            <a:ext cx="7646100" cy="846117"/>
          </a:xfrm>
          <a:prstGeom prst="rect">
            <a:avLst/>
          </a:prstGeom>
          <a:noFill/>
          <a:ln>
            <a:noFill/>
          </a:ln>
        </p:spPr>
        <p:txBody>
          <a:bodyPr spcFirstLastPara="1" wrap="square" lIns="45675" tIns="45675" rIns="45675" bIns="45675" anchor="ctr" anchorCtr="0">
            <a:noAutofit/>
          </a:bodyPr>
          <a:lstStyle/>
          <a:p>
            <a:pPr>
              <a:buSzPts val="2400"/>
            </a:pPr>
            <a:br>
              <a:rPr lang="en-US" sz="2800" dirty="0">
                <a:latin typeface="Times New Roman"/>
                <a:ea typeface="Times New Roman"/>
                <a:cs typeface="Times New Roman"/>
                <a:sym typeface="Times New Roman"/>
              </a:rPr>
            </a:br>
            <a:r>
              <a:rPr lang="en-US" sz="2800" b="1" dirty="0">
                <a:latin typeface="Times New Roman"/>
                <a:ea typeface="Times New Roman"/>
                <a:cs typeface="Times New Roman"/>
                <a:sym typeface="Times New Roman"/>
              </a:rPr>
              <a:t>Objectives</a:t>
            </a:r>
            <a:endParaRPr sz="2800" b="1" dirty="0"/>
          </a:p>
        </p:txBody>
      </p:sp>
    </p:spTree>
    <p:extLst>
      <p:ext uri="{BB962C8B-B14F-4D97-AF65-F5344CB8AC3E}">
        <p14:creationId xmlns:p14="http://schemas.microsoft.com/office/powerpoint/2010/main" val="311815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457200" y="600063"/>
            <a:ext cx="8229600" cy="444966"/>
          </a:xfrm>
          <a:prstGeom prst="rect">
            <a:avLst/>
          </a:prstGeom>
        </p:spPr>
        <p:txBody>
          <a:bodyPr spcFirstLastPara="1" wrap="square" lIns="45675" tIns="45675" rIns="45675" bIns="45675" anchor="ctr" anchorCtr="0">
            <a:normAutofit fontScale="90000"/>
          </a:bodyPr>
          <a:lstStyle/>
          <a:p>
            <a:pPr marL="39370">
              <a:lnSpc>
                <a:spcPct val="80000"/>
              </a:lnSpc>
              <a:spcBef>
                <a:spcPts val="0"/>
              </a:spcBef>
              <a:buClr>
                <a:schemeClr val="dk1"/>
              </a:buClr>
              <a:buSzPts val="2980"/>
            </a:pPr>
            <a:r>
              <a:rPr lang="en-US" sz="4400" b="1" dirty="0"/>
              <a:t>Proposed Syste</a:t>
            </a:r>
            <a:r>
              <a:rPr lang="en-US" b="1" dirty="0"/>
              <a:t>m</a:t>
            </a:r>
            <a:r>
              <a:rPr lang="en-US" sz="4400" b="1" dirty="0"/>
              <a:t> Architecture</a:t>
            </a:r>
          </a:p>
        </p:txBody>
      </p:sp>
      <p:sp>
        <p:nvSpPr>
          <p:cNvPr id="3" name="TextBox 2">
            <a:extLst>
              <a:ext uri="{FF2B5EF4-FFF2-40B4-BE49-F238E27FC236}">
                <a16:creationId xmlns:a16="http://schemas.microsoft.com/office/drawing/2014/main" id="{BADC72AA-C456-BADE-FEE5-BDCCC810B943}"/>
              </a:ext>
            </a:extLst>
          </p:cNvPr>
          <p:cNvSpPr txBox="1"/>
          <p:nvPr/>
        </p:nvSpPr>
        <p:spPr>
          <a:xfrm>
            <a:off x="495589" y="1336066"/>
            <a:ext cx="8281951" cy="5078313"/>
          </a:xfrm>
          <a:prstGeom prst="rect">
            <a:avLst/>
          </a:prstGeom>
          <a:noFill/>
        </p:spPr>
        <p:txBody>
          <a:bodyPr wrap="square" rtlCol="0">
            <a:spAutoFit/>
          </a:bodyPr>
          <a:lstStyle/>
          <a:p>
            <a:pPr algn="just"/>
            <a:r>
              <a:rPr lang="en-IN" sz="2400" b="1" dirty="0"/>
              <a:t>Novelty: </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The latest paper which is made is using python 3.8.0 with </a:t>
            </a:r>
            <a:r>
              <a:rPr lang="en-IN" sz="2000" dirty="0" err="1"/>
              <a:t>autopy</a:t>
            </a:r>
            <a:r>
              <a:rPr lang="en-IN" sz="2000" dirty="0"/>
              <a:t> and since this version is old and contains bugs so we used </a:t>
            </a:r>
            <a:r>
              <a:rPr lang="en-IN" sz="2000" dirty="0" err="1"/>
              <a:t>pyautogui</a:t>
            </a:r>
            <a:r>
              <a:rPr lang="en-IN" sz="2000" dirty="0"/>
              <a:t> instead of </a:t>
            </a:r>
            <a:r>
              <a:rPr lang="en-IN" sz="2000" dirty="0" err="1"/>
              <a:t>autopy</a:t>
            </a:r>
            <a:r>
              <a:rPr lang="en-IN" sz="2000" dirty="0"/>
              <a:t> as it doesn’t work after 3.9.0. WE ARE USING PYTHON 3.10.11 which is far efficient and optimized than pre-existing systems</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We have used a custom dataset for the detection model with over 4000+ photos of ourselves making the detection more accurate and combined it with </a:t>
            </a:r>
            <a:r>
              <a:rPr lang="en-IN" sz="2000" dirty="0" err="1"/>
              <a:t>pyautogui</a:t>
            </a:r>
            <a:r>
              <a:rPr lang="en-IN" sz="2000" dirty="0"/>
              <a:t> to give it a simulation for  keyboard</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Till now no one has combined and ai virtual mouse with keyboard functionality having the accuracy of neural network making the accuracy detection very high ranging from 99.75% to 100% in some training cases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5D33-03CD-774F-1832-54014E930E78}"/>
              </a:ext>
            </a:extLst>
          </p:cNvPr>
          <p:cNvSpPr>
            <a:spLocks noGrp="1"/>
          </p:cNvSpPr>
          <p:nvPr>
            <p:ph type="title"/>
          </p:nvPr>
        </p:nvSpPr>
        <p:spPr>
          <a:xfrm>
            <a:off x="457200" y="452768"/>
            <a:ext cx="8229600" cy="1143001"/>
          </a:xfrm>
        </p:spPr>
        <p:txBody>
          <a:bodyPr>
            <a:normAutofit/>
          </a:bodyPr>
          <a:lstStyle/>
          <a:p>
            <a:r>
              <a:rPr lang="en-US" sz="4400" dirty="0">
                <a:solidFill>
                  <a:schemeClr val="dk1"/>
                </a:solidFill>
              </a:rPr>
              <a:t>Methodology /Algorithms</a:t>
            </a:r>
            <a:endParaRPr lang="en-IN" dirty="0"/>
          </a:p>
        </p:txBody>
      </p:sp>
      <p:sp>
        <p:nvSpPr>
          <p:cNvPr id="3" name="Text Placeholder 2">
            <a:extLst>
              <a:ext uri="{FF2B5EF4-FFF2-40B4-BE49-F238E27FC236}">
                <a16:creationId xmlns:a16="http://schemas.microsoft.com/office/drawing/2014/main" id="{56242F82-68CF-116B-B58A-637D99E8C0A5}"/>
              </a:ext>
            </a:extLst>
          </p:cNvPr>
          <p:cNvSpPr>
            <a:spLocks noGrp="1"/>
          </p:cNvSpPr>
          <p:nvPr>
            <p:ph type="body" idx="1"/>
          </p:nvPr>
        </p:nvSpPr>
        <p:spPr>
          <a:xfrm>
            <a:off x="174504" y="1600200"/>
            <a:ext cx="8512296" cy="5062845"/>
          </a:xfrm>
        </p:spPr>
        <p:txBody>
          <a:bodyPr>
            <a:normAutofit fontScale="92500" lnSpcReduction="20000"/>
          </a:bodyPr>
          <a:lstStyle/>
          <a:p>
            <a:pPr marL="25400" indent="0">
              <a:buNone/>
            </a:pPr>
            <a:r>
              <a:rPr lang="en-IN" sz="1800" dirty="0">
                <a:solidFill>
                  <a:schemeClr val="tx1"/>
                </a:solidFill>
                <a:latin typeface="Times New Roman"/>
              </a:rPr>
              <a:t>Step 1: Start</a:t>
            </a:r>
          </a:p>
          <a:p>
            <a:pPr marL="25400" indent="0">
              <a:buNone/>
            </a:pPr>
            <a:endParaRPr lang="en-IN" sz="1800" dirty="0">
              <a:solidFill>
                <a:schemeClr val="tx1"/>
              </a:solidFill>
              <a:latin typeface="Times New Roman"/>
            </a:endParaRPr>
          </a:p>
          <a:p>
            <a:pPr marL="25400" indent="0">
              <a:buNone/>
            </a:pPr>
            <a:r>
              <a:rPr lang="en-IN" sz="1800" dirty="0">
                <a:solidFill>
                  <a:schemeClr val="tx1"/>
                </a:solidFill>
                <a:latin typeface="Times New Roman"/>
              </a:rPr>
              <a:t>Step 2: Initialize camera settings, frame reduction, smoothening factor, FPS, and command counters.</a:t>
            </a:r>
          </a:p>
          <a:p>
            <a:pPr marL="25400" indent="0">
              <a:buNone/>
            </a:pPr>
            <a:endParaRPr lang="en-IN" sz="1800" dirty="0">
              <a:solidFill>
                <a:schemeClr val="tx1"/>
              </a:solidFill>
              <a:latin typeface="Times New Roman"/>
            </a:endParaRPr>
          </a:p>
          <a:p>
            <a:pPr marL="25400" indent="0">
              <a:buNone/>
            </a:pPr>
            <a:r>
              <a:rPr lang="en-IN" sz="1800" dirty="0">
                <a:solidFill>
                  <a:schemeClr val="tx1"/>
                </a:solidFill>
                <a:latin typeface="Times New Roman"/>
              </a:rPr>
              <a:t>Step 3: Use the </a:t>
            </a:r>
            <a:r>
              <a:rPr lang="en-IN" sz="1800" b="1" dirty="0">
                <a:solidFill>
                  <a:schemeClr val="tx1"/>
                </a:solidFill>
                <a:latin typeface="Times New Roman"/>
              </a:rPr>
              <a:t>HandTrackingModule.py</a:t>
            </a:r>
            <a:r>
              <a:rPr lang="en-IN" sz="1800" dirty="0">
                <a:solidFill>
                  <a:schemeClr val="tx1"/>
                </a:solidFill>
                <a:latin typeface="Times New Roman"/>
              </a:rPr>
              <a:t> to detect a hand in the camera frame.</a:t>
            </a:r>
          </a:p>
          <a:p>
            <a:pPr marL="25400" indent="0">
              <a:buNone/>
            </a:pPr>
            <a:endParaRPr lang="en-IN" sz="1800" dirty="0">
              <a:solidFill>
                <a:schemeClr val="tx1"/>
              </a:solidFill>
              <a:latin typeface="Times New Roman"/>
            </a:endParaRPr>
          </a:p>
          <a:p>
            <a:pPr marL="25400" indent="0">
              <a:buNone/>
            </a:pPr>
            <a:r>
              <a:rPr lang="en-IN" sz="1800" dirty="0">
                <a:solidFill>
                  <a:schemeClr val="tx1"/>
                </a:solidFill>
                <a:latin typeface="Times New Roman"/>
              </a:rPr>
              <a:t>Step 4: For gesture recognition use </a:t>
            </a:r>
            <a:r>
              <a:rPr lang="en-IN" sz="1800" dirty="0" err="1">
                <a:solidFill>
                  <a:schemeClr val="tx1"/>
                </a:solidFill>
                <a:latin typeface="Times New Roman"/>
              </a:rPr>
              <a:t>mediapipe</a:t>
            </a:r>
            <a:r>
              <a:rPr lang="en-IN" sz="1800" dirty="0">
                <a:solidFill>
                  <a:schemeClr val="tx1"/>
                </a:solidFill>
                <a:latin typeface="Times New Roman"/>
              </a:rPr>
              <a:t> to check:</a:t>
            </a:r>
          </a:p>
          <a:p>
            <a:pPr marL="25400" indent="0">
              <a:buNone/>
            </a:pPr>
            <a:r>
              <a:rPr lang="en-IN" sz="1600" dirty="0">
                <a:solidFill>
                  <a:schemeClr val="tx1"/>
                </a:solidFill>
                <a:latin typeface="Times New Roman"/>
              </a:rPr>
              <a:t>Check if the index finger is raised for moving the mouse.</a:t>
            </a:r>
          </a:p>
          <a:p>
            <a:pPr marL="0" indent="0">
              <a:buNone/>
            </a:pPr>
            <a:r>
              <a:rPr lang="en-IN" sz="1600" dirty="0">
                <a:solidFill>
                  <a:schemeClr val="tx1"/>
                </a:solidFill>
                <a:latin typeface="Times New Roman"/>
              </a:rPr>
              <a:t>Check if the index and middle fingers are raised for left-clicking.</a:t>
            </a:r>
          </a:p>
          <a:p>
            <a:pPr marL="0" indent="0">
              <a:buNone/>
            </a:pPr>
            <a:r>
              <a:rPr lang="en-IN" sz="1600" dirty="0">
                <a:solidFill>
                  <a:schemeClr val="tx1"/>
                </a:solidFill>
                <a:latin typeface="Times New Roman"/>
              </a:rPr>
              <a:t>Check if the thumb and index finger are raised for right-clicking.</a:t>
            </a:r>
          </a:p>
          <a:p>
            <a:pPr marL="0" indent="0">
              <a:buNone/>
            </a:pPr>
            <a:r>
              <a:rPr lang="en-IN" sz="1600" dirty="0">
                <a:solidFill>
                  <a:schemeClr val="tx1"/>
                </a:solidFill>
                <a:latin typeface="Times New Roman"/>
              </a:rPr>
              <a:t>Check if the </a:t>
            </a:r>
            <a:r>
              <a:rPr lang="en-IN" sz="1600" dirty="0" err="1">
                <a:solidFill>
                  <a:schemeClr val="tx1"/>
                </a:solidFill>
                <a:latin typeface="Times New Roman"/>
              </a:rPr>
              <a:t>pinky</a:t>
            </a:r>
            <a:r>
              <a:rPr lang="en-IN" sz="1600" dirty="0">
                <a:solidFill>
                  <a:schemeClr val="tx1"/>
                </a:solidFill>
                <a:latin typeface="Times New Roman"/>
              </a:rPr>
              <a:t> finger is raised for scrolling up/down.</a:t>
            </a:r>
          </a:p>
          <a:p>
            <a:pPr marL="0" indent="0">
              <a:buNone/>
            </a:pPr>
            <a:r>
              <a:rPr lang="en-IN" sz="1600" dirty="0">
                <a:solidFill>
                  <a:schemeClr val="tx1"/>
                </a:solidFill>
                <a:latin typeface="Times New Roman"/>
              </a:rPr>
              <a:t>Check if specific fingers are raised for minimizing the window.</a:t>
            </a:r>
          </a:p>
          <a:p>
            <a:pPr marL="0" indent="0">
              <a:buNone/>
            </a:pPr>
            <a:endParaRPr lang="en-IN" sz="1600" dirty="0">
              <a:solidFill>
                <a:schemeClr val="tx1"/>
              </a:solidFill>
              <a:latin typeface="Times New Roman"/>
            </a:endParaRPr>
          </a:p>
          <a:p>
            <a:pPr marL="0" indent="0">
              <a:buNone/>
            </a:pPr>
            <a:r>
              <a:rPr lang="en-IN" sz="1800" dirty="0">
                <a:solidFill>
                  <a:schemeClr val="tx1"/>
                </a:solidFill>
                <a:latin typeface="Times New Roman"/>
              </a:rPr>
              <a:t>Step 5: Use the OpenCV to calculate the distance between fingers and to perform some functions like:</a:t>
            </a:r>
          </a:p>
          <a:p>
            <a:pPr marL="0" indent="0">
              <a:buNone/>
            </a:pPr>
            <a:r>
              <a:rPr lang="en-IN" sz="1600" dirty="0">
                <a:solidFill>
                  <a:schemeClr val="tx1"/>
                </a:solidFill>
                <a:latin typeface="Times New Roman"/>
              </a:rPr>
              <a:t>Move the mouse position based on the movement of the index finger.</a:t>
            </a:r>
          </a:p>
          <a:p>
            <a:pPr marL="0" indent="0">
              <a:buNone/>
            </a:pPr>
            <a:r>
              <a:rPr lang="en-IN" sz="1600" dirty="0">
                <a:solidFill>
                  <a:schemeClr val="tx1"/>
                </a:solidFill>
                <a:latin typeface="Times New Roman"/>
              </a:rPr>
              <a:t>Perform left-click or right-click based on finger positions.</a:t>
            </a:r>
          </a:p>
          <a:p>
            <a:pPr marL="0" indent="0">
              <a:buNone/>
            </a:pPr>
            <a:r>
              <a:rPr lang="en-IN" sz="1600" dirty="0">
                <a:solidFill>
                  <a:schemeClr val="tx1"/>
                </a:solidFill>
                <a:latin typeface="Times New Roman"/>
              </a:rPr>
              <a:t>Scroll up or down based on the </a:t>
            </a:r>
            <a:r>
              <a:rPr lang="en-IN" sz="1600" dirty="0" err="1">
                <a:solidFill>
                  <a:schemeClr val="tx1"/>
                </a:solidFill>
                <a:latin typeface="Times New Roman"/>
              </a:rPr>
              <a:t>pinky</a:t>
            </a:r>
            <a:r>
              <a:rPr lang="en-IN" sz="1600" dirty="0">
                <a:solidFill>
                  <a:schemeClr val="tx1"/>
                </a:solidFill>
                <a:latin typeface="Times New Roman"/>
              </a:rPr>
              <a:t> finger position.</a:t>
            </a:r>
          </a:p>
          <a:p>
            <a:pPr marL="0" indent="0">
              <a:buNone/>
            </a:pPr>
            <a:r>
              <a:rPr lang="en-IN" sz="1600" dirty="0">
                <a:solidFill>
                  <a:schemeClr val="tx1"/>
                </a:solidFill>
                <a:latin typeface="Times New Roman"/>
              </a:rPr>
              <a:t>Minimize the window based on the finger positions.</a:t>
            </a:r>
          </a:p>
          <a:p>
            <a:pPr marL="0" indent="0">
              <a:buNone/>
            </a:pPr>
            <a:endParaRPr lang="en-IN" sz="1600" dirty="0">
              <a:solidFill>
                <a:schemeClr val="tx1"/>
              </a:solidFill>
              <a:latin typeface="Times New Roman"/>
            </a:endParaRPr>
          </a:p>
          <a:p>
            <a:pPr marL="0" indent="0">
              <a:buNone/>
            </a:pPr>
            <a:endParaRPr lang="en-IN" sz="2000" dirty="0">
              <a:latin typeface="Times New Roman"/>
            </a:endParaRPr>
          </a:p>
          <a:p>
            <a:pPr marL="25400" indent="0">
              <a:buNone/>
            </a:pPr>
            <a:endParaRPr lang="en-IN" sz="1200" dirty="0">
              <a:solidFill>
                <a:srgbClr val="ECECEC"/>
              </a:solidFill>
            </a:endParaRPr>
          </a:p>
          <a:p>
            <a:pPr marL="482600" indent="-457200">
              <a:buAutoNum type="arabicPeriod"/>
            </a:pPr>
            <a:endParaRPr lang="en-IN" sz="2000" dirty="0">
              <a:solidFill>
                <a:schemeClr val="tx1"/>
              </a:solidFill>
              <a:latin typeface="Times New Roman"/>
            </a:endParaRPr>
          </a:p>
        </p:txBody>
      </p:sp>
      <p:sp>
        <p:nvSpPr>
          <p:cNvPr id="4" name="Slide Number Placeholder 3">
            <a:extLst>
              <a:ext uri="{FF2B5EF4-FFF2-40B4-BE49-F238E27FC236}">
                <a16:creationId xmlns:a16="http://schemas.microsoft.com/office/drawing/2014/main" id="{4695C8DF-E6D2-588F-6B93-44060D47D6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3458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5D33-03CD-774F-1832-54014E930E78}"/>
              </a:ext>
            </a:extLst>
          </p:cNvPr>
          <p:cNvSpPr>
            <a:spLocks noGrp="1"/>
          </p:cNvSpPr>
          <p:nvPr>
            <p:ph type="title"/>
          </p:nvPr>
        </p:nvSpPr>
        <p:spPr>
          <a:xfrm>
            <a:off x="457200" y="452768"/>
            <a:ext cx="8229600" cy="1143001"/>
          </a:xfrm>
        </p:spPr>
        <p:txBody>
          <a:bodyPr>
            <a:normAutofit/>
          </a:bodyPr>
          <a:lstStyle/>
          <a:p>
            <a:r>
              <a:rPr lang="en-US" sz="4400" dirty="0">
                <a:solidFill>
                  <a:schemeClr val="dk1"/>
                </a:solidFill>
              </a:rPr>
              <a:t>Methodology /Algorithms</a:t>
            </a:r>
            <a:endParaRPr lang="en-IN" dirty="0"/>
          </a:p>
        </p:txBody>
      </p:sp>
      <p:sp>
        <p:nvSpPr>
          <p:cNvPr id="3" name="Text Placeholder 2">
            <a:extLst>
              <a:ext uri="{FF2B5EF4-FFF2-40B4-BE49-F238E27FC236}">
                <a16:creationId xmlns:a16="http://schemas.microsoft.com/office/drawing/2014/main" id="{56242F82-68CF-116B-B58A-637D99E8C0A5}"/>
              </a:ext>
            </a:extLst>
          </p:cNvPr>
          <p:cNvSpPr>
            <a:spLocks noGrp="1"/>
          </p:cNvSpPr>
          <p:nvPr>
            <p:ph type="body" idx="1"/>
          </p:nvPr>
        </p:nvSpPr>
        <p:spPr/>
        <p:txBody>
          <a:bodyPr>
            <a:normAutofit/>
          </a:bodyPr>
          <a:lstStyle/>
          <a:p>
            <a:pPr marL="25400" indent="0">
              <a:buNone/>
            </a:pPr>
            <a:r>
              <a:rPr lang="en-IN" sz="1800" dirty="0">
                <a:solidFill>
                  <a:schemeClr val="tx1"/>
                </a:solidFill>
                <a:latin typeface="Times New Roman"/>
              </a:rPr>
              <a:t>Step 6: Create a custom dataset for keyboard gesture and preprocess the data.</a:t>
            </a:r>
          </a:p>
          <a:p>
            <a:pPr marL="25400" indent="0">
              <a:buNone/>
            </a:pPr>
            <a:endParaRPr lang="en-IN" sz="1800" dirty="0">
              <a:solidFill>
                <a:schemeClr val="tx1"/>
              </a:solidFill>
              <a:latin typeface="Times New Roman"/>
            </a:endParaRPr>
          </a:p>
          <a:p>
            <a:pPr marL="25400" indent="0">
              <a:buNone/>
            </a:pPr>
            <a:r>
              <a:rPr lang="en-IN" sz="1800" dirty="0">
                <a:solidFill>
                  <a:schemeClr val="tx1"/>
                </a:solidFill>
                <a:latin typeface="Times New Roman"/>
              </a:rPr>
              <a:t>Step 7: Train the model to detect the sign that represents an alphabet and use </a:t>
            </a:r>
            <a:r>
              <a:rPr lang="en-IN" sz="1800" dirty="0" err="1">
                <a:solidFill>
                  <a:schemeClr val="tx1"/>
                </a:solidFill>
                <a:latin typeface="Times New Roman"/>
              </a:rPr>
              <a:t>PyAutoGUI</a:t>
            </a:r>
            <a:r>
              <a:rPr lang="en-IN" sz="1800" dirty="0">
                <a:solidFill>
                  <a:schemeClr val="tx1"/>
                </a:solidFill>
                <a:latin typeface="Times New Roman"/>
              </a:rPr>
              <a:t> to execute the action.</a:t>
            </a:r>
          </a:p>
          <a:p>
            <a:pPr marL="25400" indent="0">
              <a:buNone/>
            </a:pPr>
            <a:endParaRPr lang="en-IN" sz="1800" dirty="0">
              <a:solidFill>
                <a:schemeClr val="tx1"/>
              </a:solidFill>
              <a:latin typeface="Times New Roman"/>
            </a:endParaRPr>
          </a:p>
          <a:p>
            <a:pPr marL="25400" indent="0">
              <a:buNone/>
            </a:pPr>
            <a:r>
              <a:rPr lang="en-IN" sz="1800" dirty="0">
                <a:solidFill>
                  <a:schemeClr val="tx1"/>
                </a:solidFill>
                <a:latin typeface="Times New Roman"/>
              </a:rPr>
              <a:t>Step 8: For display and control of model we implement:</a:t>
            </a:r>
          </a:p>
          <a:p>
            <a:pPr marL="0" indent="0">
              <a:buNone/>
            </a:pPr>
            <a:r>
              <a:rPr lang="en-IN" sz="1600" dirty="0">
                <a:solidFill>
                  <a:schemeClr val="tx1"/>
                </a:solidFill>
                <a:latin typeface="Times New Roman"/>
              </a:rPr>
              <a:t>Display the camera feed with annotations for hand and finger positions.</a:t>
            </a:r>
          </a:p>
          <a:p>
            <a:pPr marL="0" indent="0">
              <a:buNone/>
            </a:pPr>
            <a:r>
              <a:rPr lang="en-IN" sz="1600" dirty="0">
                <a:solidFill>
                  <a:schemeClr val="tx1"/>
                </a:solidFill>
                <a:latin typeface="Times New Roman"/>
              </a:rPr>
              <a:t>Update the FPS counter and display it on the screen.</a:t>
            </a:r>
          </a:p>
          <a:p>
            <a:pPr marL="0" indent="0">
              <a:buNone/>
            </a:pPr>
            <a:r>
              <a:rPr lang="en-IN" sz="1600" dirty="0">
                <a:solidFill>
                  <a:schemeClr val="tx1"/>
                </a:solidFill>
                <a:latin typeface="Times New Roman"/>
              </a:rPr>
              <a:t>Control the loop to break when specific gesture is detected.</a:t>
            </a:r>
          </a:p>
          <a:p>
            <a:pPr marL="0" indent="0">
              <a:buNone/>
            </a:pPr>
            <a:endParaRPr lang="en-IN" sz="1800" dirty="0">
              <a:solidFill>
                <a:schemeClr val="tx1"/>
              </a:solidFill>
              <a:latin typeface="Times New Roman"/>
            </a:endParaRPr>
          </a:p>
          <a:p>
            <a:pPr marL="0" indent="0">
              <a:buNone/>
            </a:pPr>
            <a:r>
              <a:rPr lang="en-IN" sz="1800" dirty="0">
                <a:solidFill>
                  <a:schemeClr val="tx1"/>
                </a:solidFill>
                <a:latin typeface="Times New Roman"/>
              </a:rPr>
              <a:t>Step 9: For visualization use matplotlib and </a:t>
            </a:r>
            <a:r>
              <a:rPr lang="en-IN" sz="1800" dirty="0" err="1">
                <a:solidFill>
                  <a:schemeClr val="tx1"/>
                </a:solidFill>
                <a:latin typeface="Times New Roman"/>
              </a:rPr>
              <a:t>imshow</a:t>
            </a:r>
            <a:r>
              <a:rPr lang="en-IN" sz="1800" dirty="0">
                <a:solidFill>
                  <a:schemeClr val="tx1"/>
                </a:solidFill>
                <a:latin typeface="Times New Roman"/>
              </a:rPr>
              <a:t>() function from </a:t>
            </a:r>
            <a:r>
              <a:rPr lang="en-IN" sz="1800" dirty="0" err="1">
                <a:solidFill>
                  <a:schemeClr val="tx1"/>
                </a:solidFill>
                <a:latin typeface="Times New Roman"/>
              </a:rPr>
              <a:t>openCV</a:t>
            </a:r>
            <a:r>
              <a:rPr lang="en-IN" sz="1800" dirty="0">
                <a:solidFill>
                  <a:schemeClr val="tx1"/>
                </a:solidFill>
                <a:latin typeface="Times New Roman"/>
              </a:rPr>
              <a:t>.</a:t>
            </a:r>
          </a:p>
          <a:p>
            <a:pPr marL="0" indent="0">
              <a:buNone/>
            </a:pPr>
            <a:r>
              <a:rPr lang="en-IN" sz="1800" dirty="0">
                <a:solidFill>
                  <a:schemeClr val="tx1"/>
                </a:solidFill>
                <a:latin typeface="Times New Roman"/>
              </a:rPr>
              <a:t>Step 10: End</a:t>
            </a:r>
            <a:endParaRPr lang="en-IN" sz="1600" dirty="0">
              <a:solidFill>
                <a:schemeClr val="tx1"/>
              </a:solidFill>
              <a:latin typeface="Times New Roman"/>
            </a:endParaRPr>
          </a:p>
          <a:p>
            <a:pPr marL="0" indent="0">
              <a:buNone/>
            </a:pPr>
            <a:endParaRPr lang="en-IN" sz="1600" dirty="0">
              <a:solidFill>
                <a:schemeClr val="tx1"/>
              </a:solidFill>
              <a:latin typeface="Times New Roman"/>
            </a:endParaRPr>
          </a:p>
          <a:p>
            <a:pPr marL="0" indent="0">
              <a:buNone/>
            </a:pPr>
            <a:endParaRPr lang="en-IN" sz="2000" dirty="0">
              <a:solidFill>
                <a:schemeClr val="tx1"/>
              </a:solidFill>
              <a:latin typeface="Times New Roman"/>
            </a:endParaRPr>
          </a:p>
          <a:p>
            <a:pPr marL="25400" indent="0">
              <a:buNone/>
            </a:pPr>
            <a:endParaRPr lang="en-IN" sz="1200" dirty="0">
              <a:solidFill>
                <a:srgbClr val="ECECEC"/>
              </a:solidFill>
            </a:endParaRPr>
          </a:p>
          <a:p>
            <a:pPr marL="482600" indent="-457200">
              <a:buAutoNum type="arabicPeriod"/>
            </a:pPr>
            <a:endParaRPr lang="en-IN" sz="2000" dirty="0">
              <a:latin typeface="Times New Roman"/>
            </a:endParaRPr>
          </a:p>
        </p:txBody>
      </p:sp>
      <p:sp>
        <p:nvSpPr>
          <p:cNvPr id="4" name="Slide Number Placeholder 3">
            <a:extLst>
              <a:ext uri="{FF2B5EF4-FFF2-40B4-BE49-F238E27FC236}">
                <a16:creationId xmlns:a16="http://schemas.microsoft.com/office/drawing/2014/main" id="{4695C8DF-E6D2-588F-6B93-44060D47D6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68634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8156-406D-CFD3-BB0A-60E707AFD8D2}"/>
              </a:ext>
            </a:extLst>
          </p:cNvPr>
          <p:cNvSpPr>
            <a:spLocks noGrp="1"/>
          </p:cNvSpPr>
          <p:nvPr>
            <p:ph type="title"/>
          </p:nvPr>
        </p:nvSpPr>
        <p:spPr/>
        <p:txBody>
          <a:bodyPr/>
          <a:lstStyle/>
          <a:p>
            <a:r>
              <a:rPr lang="en-IN" dirty="0"/>
              <a:t>Modules </a:t>
            </a:r>
          </a:p>
        </p:txBody>
      </p:sp>
      <p:sp>
        <p:nvSpPr>
          <p:cNvPr id="3" name="Text Placeholder 2">
            <a:extLst>
              <a:ext uri="{FF2B5EF4-FFF2-40B4-BE49-F238E27FC236}">
                <a16:creationId xmlns:a16="http://schemas.microsoft.com/office/drawing/2014/main" id="{A17B93E7-FF3C-C2EB-E767-542956D63068}"/>
              </a:ext>
            </a:extLst>
          </p:cNvPr>
          <p:cNvSpPr>
            <a:spLocks noGrp="1"/>
          </p:cNvSpPr>
          <p:nvPr>
            <p:ph type="body" idx="1"/>
          </p:nvPr>
        </p:nvSpPr>
        <p:spPr>
          <a:xfrm>
            <a:off x="457200" y="1315193"/>
            <a:ext cx="8229600" cy="5339420"/>
          </a:xfrm>
        </p:spPr>
        <p:txBody>
          <a:bodyPr>
            <a:normAutofit/>
          </a:bodyPr>
          <a:lstStyle/>
          <a:p>
            <a:pPr marL="311150" indent="-285750"/>
            <a:r>
              <a:rPr lang="en-IN" sz="1800" dirty="0">
                <a:latin typeface="Times New Roman"/>
              </a:rPr>
              <a:t>For creating virtual mouse, we use:</a:t>
            </a:r>
            <a:endParaRPr lang="en-US" sz="1800" dirty="0">
              <a:latin typeface="Times New Roman"/>
            </a:endParaRPr>
          </a:p>
          <a:p>
            <a:pPr marL="0" indent="0">
              <a:buNone/>
            </a:pPr>
            <a:r>
              <a:rPr lang="en-US" sz="1800" dirty="0">
                <a:latin typeface="Times New Roman"/>
              </a:rPr>
              <a:t>     </a:t>
            </a:r>
            <a:r>
              <a:rPr lang="en-US" sz="1600" dirty="0">
                <a:solidFill>
                  <a:schemeClr val="tx1"/>
                </a:solidFill>
                <a:latin typeface="Times New Roman"/>
              </a:rPr>
              <a:t>- </a:t>
            </a:r>
            <a:r>
              <a:rPr lang="en-US" sz="1600" b="1" dirty="0">
                <a:solidFill>
                  <a:schemeClr val="tx1"/>
                </a:solidFill>
                <a:latin typeface="Times New Roman"/>
              </a:rPr>
              <a:t>cv2 (OpenCV)</a:t>
            </a:r>
            <a:r>
              <a:rPr lang="en-US" sz="1600" dirty="0">
                <a:solidFill>
                  <a:schemeClr val="tx1"/>
                </a:solidFill>
                <a:latin typeface="Times New Roman"/>
              </a:rPr>
              <a:t>: Used for capturing video from the webcam, displaying the video feed,                    drawing on the video frames, and various image processing task.</a:t>
            </a:r>
            <a:endParaRPr lang="en-IN" sz="1600" dirty="0">
              <a:solidFill>
                <a:schemeClr val="tx1"/>
              </a:solidFill>
              <a:latin typeface="Times New Roman"/>
            </a:endParaRPr>
          </a:p>
          <a:p>
            <a:pPr marL="0" indent="0">
              <a:buNone/>
            </a:pPr>
            <a:r>
              <a:rPr lang="en-US" sz="1600" b="1" dirty="0">
                <a:solidFill>
                  <a:schemeClr val="tx1"/>
                </a:solidFill>
                <a:latin typeface="Times New Roman"/>
              </a:rPr>
              <a:t>     -NumPy</a:t>
            </a:r>
            <a:r>
              <a:rPr lang="en-US" sz="1600" dirty="0">
                <a:solidFill>
                  <a:schemeClr val="tx1"/>
                </a:solidFill>
                <a:latin typeface="Times New Roman"/>
              </a:rPr>
              <a:t>: Used for numerical operations, particularly for manipulating arrays which represent           image data.</a:t>
            </a:r>
          </a:p>
          <a:p>
            <a:pPr marL="0" indent="0">
              <a:buNone/>
            </a:pPr>
            <a:r>
              <a:rPr lang="en-US" sz="1600" b="1" dirty="0">
                <a:solidFill>
                  <a:schemeClr val="tx1"/>
                </a:solidFill>
                <a:latin typeface="Times New Roman"/>
              </a:rPr>
              <a:t>      -</a:t>
            </a:r>
            <a:r>
              <a:rPr lang="en-US" sz="1600" b="1" dirty="0" err="1">
                <a:solidFill>
                  <a:schemeClr val="tx1"/>
                </a:solidFill>
                <a:latin typeface="Times New Roman"/>
              </a:rPr>
              <a:t>HandTrackingModule</a:t>
            </a:r>
            <a:r>
              <a:rPr lang="en-US" sz="1600" b="1" dirty="0">
                <a:solidFill>
                  <a:schemeClr val="tx1"/>
                </a:solidFill>
                <a:latin typeface="Times New Roman"/>
              </a:rPr>
              <a:t> (</a:t>
            </a:r>
            <a:r>
              <a:rPr lang="en-US" sz="1600" b="1" dirty="0" err="1">
                <a:solidFill>
                  <a:schemeClr val="tx1"/>
                </a:solidFill>
                <a:latin typeface="Times New Roman"/>
              </a:rPr>
              <a:t>htm</a:t>
            </a:r>
            <a:r>
              <a:rPr lang="en-US" sz="1600" b="1" dirty="0">
                <a:solidFill>
                  <a:schemeClr val="tx1"/>
                </a:solidFill>
                <a:latin typeface="Times New Roman"/>
              </a:rPr>
              <a:t>)</a:t>
            </a:r>
            <a:r>
              <a:rPr lang="en-US" sz="1600" dirty="0">
                <a:solidFill>
                  <a:schemeClr val="tx1"/>
                </a:solidFill>
                <a:latin typeface="Times New Roman"/>
              </a:rPr>
              <a:t>: A custom module (presumably created by the user) that                    handles hand detection and tracking using computer vision techniques.</a:t>
            </a:r>
          </a:p>
          <a:p>
            <a:pPr marL="0" indent="0">
              <a:buNone/>
            </a:pPr>
            <a:r>
              <a:rPr lang="en-US" sz="1600" b="1" dirty="0">
                <a:solidFill>
                  <a:schemeClr val="tx1"/>
                </a:solidFill>
                <a:latin typeface="Times New Roman"/>
              </a:rPr>
              <a:t>      -time</a:t>
            </a:r>
            <a:r>
              <a:rPr lang="en-US" sz="1600" dirty="0">
                <a:solidFill>
                  <a:schemeClr val="tx1"/>
                </a:solidFill>
                <a:latin typeface="Times New Roman"/>
              </a:rPr>
              <a:t>: Used for measuring time intervals, which is useful for calculating the frame rate (FPS)           and timing certain actions like clicks.</a:t>
            </a:r>
          </a:p>
          <a:p>
            <a:pPr marL="0" indent="0">
              <a:buNone/>
            </a:pPr>
            <a:r>
              <a:rPr lang="en-US" sz="1600" b="1" dirty="0">
                <a:solidFill>
                  <a:schemeClr val="tx1"/>
                </a:solidFill>
                <a:latin typeface="Times New Roman"/>
              </a:rPr>
              <a:t>      -</a:t>
            </a:r>
            <a:r>
              <a:rPr lang="en-US" sz="1600" b="1" dirty="0" err="1">
                <a:solidFill>
                  <a:schemeClr val="tx1"/>
                </a:solidFill>
                <a:latin typeface="Times New Roman"/>
              </a:rPr>
              <a:t>pyautogui</a:t>
            </a:r>
            <a:r>
              <a:rPr lang="en-US" sz="1600" dirty="0">
                <a:solidFill>
                  <a:schemeClr val="tx1"/>
                </a:solidFill>
                <a:latin typeface="Times New Roman"/>
              </a:rPr>
              <a:t>: Used for simulating mouse movements and clicks based on the hand tracking data.</a:t>
            </a:r>
          </a:p>
          <a:p>
            <a:pPr marL="0" indent="0">
              <a:buNone/>
            </a:pPr>
            <a:r>
              <a:rPr lang="en-US" sz="1600" b="1" dirty="0">
                <a:solidFill>
                  <a:schemeClr val="tx1"/>
                </a:solidFill>
                <a:latin typeface="Times New Roman"/>
              </a:rPr>
              <a:t>      -matplotlib.pyplot</a:t>
            </a:r>
            <a:r>
              <a:rPr lang="en-US" sz="1600" dirty="0">
                <a:solidFill>
                  <a:schemeClr val="tx1"/>
                </a:solidFill>
                <a:latin typeface="Times New Roman"/>
              </a:rPr>
              <a:t>: Used for plotting and visualizing data, such as the duration of commands            executed during the program's runtime.</a:t>
            </a:r>
          </a:p>
          <a:p>
            <a:pPr marL="285750" indent="-285750"/>
            <a:r>
              <a:rPr lang="en-US" sz="1800" dirty="0">
                <a:solidFill>
                  <a:schemeClr val="tx1"/>
                </a:solidFill>
                <a:latin typeface="Times New Roman"/>
              </a:rPr>
              <a:t>For creating a custom module which track hand, we use:</a:t>
            </a:r>
          </a:p>
          <a:p>
            <a:pPr marL="0" indent="0">
              <a:buNone/>
            </a:pPr>
            <a:r>
              <a:rPr lang="en-US" sz="1600" dirty="0">
                <a:solidFill>
                  <a:schemeClr val="tx1"/>
                </a:solidFill>
                <a:latin typeface="Times New Roman"/>
              </a:rPr>
              <a:t>      -Modules like cv2(OpenCV), </a:t>
            </a:r>
            <a:r>
              <a:rPr lang="en-US" sz="1600" dirty="0" err="1">
                <a:solidFill>
                  <a:schemeClr val="tx1"/>
                </a:solidFill>
                <a:latin typeface="Times New Roman"/>
              </a:rPr>
              <a:t>numpy</a:t>
            </a:r>
            <a:r>
              <a:rPr lang="en-US" sz="1600" dirty="0">
                <a:solidFill>
                  <a:schemeClr val="tx1"/>
                </a:solidFill>
                <a:latin typeface="Times New Roman"/>
              </a:rPr>
              <a:t> and time use for same function that we use in virtual                  mouse.</a:t>
            </a:r>
          </a:p>
          <a:p>
            <a:pPr marL="0" indent="0">
              <a:buNone/>
            </a:pPr>
            <a:r>
              <a:rPr lang="en-US" sz="1600" dirty="0">
                <a:solidFill>
                  <a:schemeClr val="tx1"/>
                </a:solidFill>
                <a:latin typeface="Times New Roman"/>
              </a:rPr>
              <a:t>      -</a:t>
            </a:r>
            <a:r>
              <a:rPr lang="en-US" sz="1600" b="1" dirty="0">
                <a:solidFill>
                  <a:schemeClr val="tx1"/>
                </a:solidFill>
                <a:latin typeface="Times New Roman"/>
              </a:rPr>
              <a:t>mediapipe</a:t>
            </a:r>
            <a:r>
              <a:rPr lang="en-US" sz="1600" dirty="0">
                <a:solidFill>
                  <a:schemeClr val="tx1"/>
                </a:solidFill>
                <a:latin typeface="Times New Roman"/>
              </a:rPr>
              <a:t>: A library developed by Google for building multimodal applied machine learning          pipelines. It is used for hand tracking and detecting landmarks on the hand.</a:t>
            </a:r>
          </a:p>
          <a:p>
            <a:pPr marL="0" indent="0">
              <a:buNone/>
            </a:pPr>
            <a:r>
              <a:rPr lang="en-US" sz="1600" dirty="0">
                <a:solidFill>
                  <a:schemeClr val="tx1"/>
                </a:solidFill>
                <a:latin typeface="Times New Roman"/>
              </a:rPr>
              <a:t>      -</a:t>
            </a:r>
            <a:r>
              <a:rPr lang="en-US" sz="1600" b="1" dirty="0">
                <a:solidFill>
                  <a:schemeClr val="tx1"/>
                </a:solidFill>
                <a:latin typeface="Times New Roman"/>
              </a:rPr>
              <a:t>math</a:t>
            </a:r>
            <a:r>
              <a:rPr lang="en-US" sz="1600" dirty="0">
                <a:solidFill>
                  <a:schemeClr val="tx1"/>
                </a:solidFill>
                <a:latin typeface="Times New Roman"/>
              </a:rPr>
              <a:t>: Provides access to mathematical functions, used here for calculating the Euclidean                distance between points.</a:t>
            </a:r>
          </a:p>
          <a:p>
            <a:pPr marL="0" indent="0">
              <a:buNone/>
            </a:pPr>
            <a:endParaRPr lang="en-US" sz="1200" dirty="0">
              <a:solidFill>
                <a:srgbClr val="ECECEC"/>
              </a:solidFill>
            </a:endParaRPr>
          </a:p>
          <a:p>
            <a:pPr marL="0" indent="0">
              <a:buNone/>
            </a:pPr>
            <a:endParaRPr lang="en-US" sz="1600" dirty="0">
              <a:latin typeface="Times New Roman"/>
            </a:endParaRPr>
          </a:p>
          <a:p>
            <a:pPr marL="25400" indent="0">
              <a:buNone/>
            </a:pPr>
            <a:endParaRPr lang="en-US" sz="1800" dirty="0">
              <a:latin typeface="Times New Roman"/>
            </a:endParaRPr>
          </a:p>
          <a:p>
            <a:pPr marL="539750" indent="-514350"/>
            <a:endParaRPr lang="en-IN" dirty="0"/>
          </a:p>
          <a:p>
            <a:pPr marL="539750" indent="-514350"/>
            <a:endParaRPr lang="en-IN" dirty="0"/>
          </a:p>
        </p:txBody>
      </p:sp>
      <p:sp>
        <p:nvSpPr>
          <p:cNvPr id="4" name="Slide Number Placeholder 3">
            <a:extLst>
              <a:ext uri="{FF2B5EF4-FFF2-40B4-BE49-F238E27FC236}">
                <a16:creationId xmlns:a16="http://schemas.microsoft.com/office/drawing/2014/main" id="{582C3387-3B0E-F0AD-18E2-57D724B972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67894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8156-406D-CFD3-BB0A-60E707AFD8D2}"/>
              </a:ext>
            </a:extLst>
          </p:cNvPr>
          <p:cNvSpPr>
            <a:spLocks noGrp="1"/>
          </p:cNvSpPr>
          <p:nvPr>
            <p:ph type="title"/>
          </p:nvPr>
        </p:nvSpPr>
        <p:spPr/>
        <p:txBody>
          <a:bodyPr/>
          <a:lstStyle/>
          <a:p>
            <a:r>
              <a:rPr lang="en-IN" dirty="0"/>
              <a:t>Modules </a:t>
            </a:r>
          </a:p>
        </p:txBody>
      </p:sp>
      <p:sp>
        <p:nvSpPr>
          <p:cNvPr id="3" name="Text Placeholder 2">
            <a:extLst>
              <a:ext uri="{FF2B5EF4-FFF2-40B4-BE49-F238E27FC236}">
                <a16:creationId xmlns:a16="http://schemas.microsoft.com/office/drawing/2014/main" id="{A17B93E7-FF3C-C2EB-E767-542956D63068}"/>
              </a:ext>
            </a:extLst>
          </p:cNvPr>
          <p:cNvSpPr>
            <a:spLocks noGrp="1"/>
          </p:cNvSpPr>
          <p:nvPr>
            <p:ph type="body" idx="1"/>
          </p:nvPr>
        </p:nvSpPr>
        <p:spPr>
          <a:xfrm>
            <a:off x="457200" y="1867396"/>
            <a:ext cx="8229600" cy="4674401"/>
          </a:xfrm>
        </p:spPr>
        <p:txBody>
          <a:bodyPr>
            <a:normAutofit lnSpcReduction="10000"/>
          </a:bodyPr>
          <a:lstStyle/>
          <a:p>
            <a:pPr marL="311150" indent="-285750"/>
            <a:r>
              <a:rPr lang="en-IN" sz="1800" dirty="0">
                <a:latin typeface="Times New Roman"/>
              </a:rPr>
              <a:t>For collecting images, we use:</a:t>
            </a:r>
            <a:endParaRPr lang="en-US" sz="1800">
              <a:latin typeface="Times New Roman"/>
            </a:endParaRPr>
          </a:p>
          <a:p>
            <a:pPr marL="0" indent="0">
              <a:buNone/>
            </a:pPr>
            <a:r>
              <a:rPr lang="en-US" sz="1600" dirty="0">
                <a:latin typeface="Times New Roman"/>
              </a:rPr>
              <a:t>     </a:t>
            </a:r>
            <a:r>
              <a:rPr lang="en-US" sz="1600" dirty="0">
                <a:solidFill>
                  <a:schemeClr val="tx1"/>
                </a:solidFill>
                <a:latin typeface="Times New Roman"/>
              </a:rPr>
              <a:t> - </a:t>
            </a:r>
            <a:r>
              <a:rPr lang="en-US" sz="1600" b="1" dirty="0">
                <a:solidFill>
                  <a:schemeClr val="tx1"/>
                </a:solidFill>
                <a:latin typeface="Times New Roman"/>
              </a:rPr>
              <a:t>cv2 (OpenCV)</a:t>
            </a:r>
            <a:r>
              <a:rPr lang="en-US" sz="1600" dirty="0">
                <a:solidFill>
                  <a:schemeClr val="tx1"/>
                </a:solidFill>
                <a:latin typeface="Times New Roman"/>
              </a:rPr>
              <a:t>: Used for capturing video from the webcam, displaying the video feed,                   drawing on the video frames, and various image processing task.</a:t>
            </a:r>
            <a:endParaRPr lang="en-IN" sz="1600" dirty="0">
              <a:solidFill>
                <a:schemeClr val="tx1"/>
              </a:solidFill>
              <a:latin typeface="Times New Roman"/>
            </a:endParaRPr>
          </a:p>
          <a:p>
            <a:pPr marL="0" indent="0">
              <a:buNone/>
            </a:pPr>
            <a:r>
              <a:rPr lang="en-US" sz="1600" b="1" dirty="0">
                <a:solidFill>
                  <a:schemeClr val="tx1"/>
                </a:solidFill>
                <a:latin typeface="Times New Roman"/>
              </a:rPr>
              <a:t>      -</a:t>
            </a:r>
            <a:r>
              <a:rPr lang="en-US" sz="1600" b="1" err="1">
                <a:solidFill>
                  <a:schemeClr val="tx1"/>
                </a:solidFill>
                <a:latin typeface="Times New Roman"/>
              </a:rPr>
              <a:t>os</a:t>
            </a:r>
            <a:r>
              <a:rPr lang="en-US" sz="1600" dirty="0">
                <a:solidFill>
                  <a:schemeClr val="tx1"/>
                </a:solidFill>
                <a:latin typeface="Times New Roman"/>
              </a:rPr>
              <a:t>: Provides functions for interacting with the operating system, such as creating directories.</a:t>
            </a:r>
          </a:p>
          <a:p>
            <a:pPr marL="285750" indent="-285750"/>
            <a:r>
              <a:rPr lang="en-US" sz="1800" dirty="0">
                <a:solidFill>
                  <a:schemeClr val="tx1"/>
                </a:solidFill>
                <a:latin typeface="Times New Roman"/>
              </a:rPr>
              <a:t>For creating a dataset, we use:</a:t>
            </a:r>
          </a:p>
          <a:p>
            <a:pPr marL="0" indent="0">
              <a:buNone/>
            </a:pPr>
            <a:r>
              <a:rPr lang="en-US" sz="1600" dirty="0">
                <a:solidFill>
                  <a:schemeClr val="tx1"/>
                </a:solidFill>
                <a:latin typeface="Times New Roman"/>
              </a:rPr>
              <a:t>      -Modules like cv2(OpenCV), </a:t>
            </a:r>
            <a:r>
              <a:rPr lang="en-US" sz="1600" dirty="0" err="1">
                <a:solidFill>
                  <a:schemeClr val="tx1"/>
                </a:solidFill>
                <a:latin typeface="Times New Roman"/>
              </a:rPr>
              <a:t>os</a:t>
            </a:r>
            <a:r>
              <a:rPr lang="en-US" sz="1600" dirty="0">
                <a:solidFill>
                  <a:schemeClr val="tx1"/>
                </a:solidFill>
                <a:latin typeface="Times New Roman"/>
              </a:rPr>
              <a:t>, </a:t>
            </a:r>
            <a:r>
              <a:rPr lang="en-US" sz="1600" dirty="0" err="1">
                <a:solidFill>
                  <a:schemeClr val="tx1"/>
                </a:solidFill>
                <a:latin typeface="Times New Roman"/>
              </a:rPr>
              <a:t>mediapipe</a:t>
            </a:r>
            <a:r>
              <a:rPr lang="en-US" sz="1600" dirty="0">
                <a:solidFill>
                  <a:schemeClr val="tx1"/>
                </a:solidFill>
                <a:latin typeface="Times New Roman"/>
              </a:rPr>
              <a:t> and </a:t>
            </a:r>
            <a:r>
              <a:rPr lang="en-US" sz="1600" dirty="0" err="1">
                <a:solidFill>
                  <a:schemeClr val="tx1"/>
                </a:solidFill>
                <a:latin typeface="Times New Roman"/>
              </a:rPr>
              <a:t>matplolib.pyplot</a:t>
            </a:r>
            <a:r>
              <a:rPr lang="en-US" sz="1600" dirty="0">
                <a:solidFill>
                  <a:schemeClr val="tx1"/>
                </a:solidFill>
                <a:latin typeface="Times New Roman"/>
              </a:rPr>
              <a:t> use for same function that we        use in collecting images and module for hand tracking.</a:t>
            </a:r>
          </a:p>
          <a:p>
            <a:pPr marL="0" indent="0">
              <a:buNone/>
            </a:pPr>
            <a:r>
              <a:rPr lang="en-US" sz="1600" dirty="0">
                <a:solidFill>
                  <a:schemeClr val="tx1"/>
                </a:solidFill>
                <a:latin typeface="Times New Roman"/>
              </a:rPr>
              <a:t>      -</a:t>
            </a:r>
            <a:r>
              <a:rPr lang="en-US" sz="1600" b="1" dirty="0">
                <a:solidFill>
                  <a:schemeClr val="tx1"/>
                </a:solidFill>
                <a:latin typeface="Times New Roman"/>
              </a:rPr>
              <a:t>pickle</a:t>
            </a:r>
            <a:r>
              <a:rPr lang="en-US" sz="1600" dirty="0">
                <a:solidFill>
                  <a:schemeClr val="tx1"/>
                </a:solidFill>
                <a:latin typeface="Times New Roman"/>
              </a:rPr>
              <a:t>: For serializing and deserializing Python object structures to and from a file.</a:t>
            </a:r>
            <a:endParaRPr lang="en-US" sz="1600">
              <a:solidFill>
                <a:schemeClr val="tx1"/>
              </a:solidFill>
              <a:latin typeface="Times New Roman"/>
            </a:endParaRPr>
          </a:p>
          <a:p>
            <a:pPr marL="285750" indent="-285750"/>
            <a:r>
              <a:rPr lang="en-US" sz="1800" dirty="0">
                <a:latin typeface="Times New Roman"/>
              </a:rPr>
              <a:t>For detection of alphabets, we use:</a:t>
            </a:r>
            <a:endParaRPr lang="en-US" sz="1800">
              <a:solidFill>
                <a:srgbClr val="ECECEC"/>
              </a:solidFill>
              <a:latin typeface="Times New Roman"/>
            </a:endParaRPr>
          </a:p>
          <a:p>
            <a:pPr marL="0" indent="0">
              <a:buNone/>
            </a:pPr>
            <a:r>
              <a:rPr lang="en-US" sz="1600" dirty="0">
                <a:solidFill>
                  <a:schemeClr val="tx1"/>
                </a:solidFill>
                <a:latin typeface="Times New Roman"/>
              </a:rPr>
              <a:t>      -</a:t>
            </a:r>
            <a:r>
              <a:rPr lang="en-US" sz="1600" dirty="0">
                <a:solidFill>
                  <a:schemeClr val="tx1"/>
                </a:solidFill>
                <a:latin typeface="Times New Roman"/>
                <a:cs typeface="Times New Roman"/>
              </a:rPr>
              <a:t>Modules like cv2(OpenCV), </a:t>
            </a:r>
            <a:r>
              <a:rPr lang="en-US" sz="1600" err="1">
                <a:solidFill>
                  <a:schemeClr val="tx1"/>
                </a:solidFill>
                <a:latin typeface="Times New Roman"/>
                <a:cs typeface="Times New Roman"/>
              </a:rPr>
              <a:t>mediapipe</a:t>
            </a:r>
            <a:r>
              <a:rPr lang="en-US" sz="1600" dirty="0">
                <a:solidFill>
                  <a:schemeClr val="tx1"/>
                </a:solidFill>
                <a:latin typeface="Times New Roman"/>
                <a:cs typeface="Times New Roman"/>
              </a:rPr>
              <a:t> and </a:t>
            </a:r>
            <a:r>
              <a:rPr lang="en-US" sz="1600" err="1">
                <a:solidFill>
                  <a:schemeClr val="tx1"/>
                </a:solidFill>
                <a:latin typeface="Times New Roman"/>
                <a:cs typeface="Times New Roman"/>
              </a:rPr>
              <a:t>numpy</a:t>
            </a:r>
            <a:r>
              <a:rPr lang="en-US" sz="1600">
                <a:solidFill>
                  <a:schemeClr val="tx1"/>
                </a:solidFill>
                <a:latin typeface="Times New Roman"/>
                <a:cs typeface="Times New Roman"/>
              </a:rPr>
              <a:t> use for same function that we use in       collecting images and module for hand tracking.</a:t>
            </a:r>
            <a:endParaRPr lang="en-US" sz="1600">
              <a:solidFill>
                <a:schemeClr val="tx1"/>
              </a:solidFill>
              <a:latin typeface="Times New Roman"/>
              <a:cs typeface="Arial"/>
            </a:endParaRPr>
          </a:p>
          <a:p>
            <a:pPr marL="0" indent="0">
              <a:buNone/>
            </a:pPr>
            <a:r>
              <a:rPr lang="en-US" sz="1600" dirty="0">
                <a:solidFill>
                  <a:schemeClr val="tx1"/>
                </a:solidFill>
                <a:latin typeface="Times New Roman"/>
                <a:cs typeface="Times New Roman"/>
              </a:rPr>
              <a:t>      -</a:t>
            </a:r>
            <a:r>
              <a:rPr lang="en-US" sz="1600" b="1" dirty="0">
                <a:solidFill>
                  <a:schemeClr val="tx1"/>
                </a:solidFill>
                <a:latin typeface="Times New Roman"/>
                <a:cs typeface="Arial"/>
              </a:rPr>
              <a:t>pickle</a:t>
            </a:r>
            <a:r>
              <a:rPr lang="en-US" sz="1600" dirty="0">
                <a:solidFill>
                  <a:schemeClr val="tx1"/>
                </a:solidFill>
                <a:latin typeface="Times New Roman"/>
                <a:cs typeface="Arial"/>
              </a:rPr>
              <a:t>: Used to load a pre-trained machine learning model from a file.</a:t>
            </a:r>
          </a:p>
          <a:p>
            <a:pPr marL="0" indent="0">
              <a:buNone/>
            </a:pPr>
            <a:endParaRPr lang="en-US" sz="1600" dirty="0">
              <a:solidFill>
                <a:schemeClr val="tx1"/>
              </a:solidFill>
              <a:latin typeface="Times New Roman"/>
              <a:cs typeface="Arial"/>
            </a:endParaRPr>
          </a:p>
          <a:p>
            <a:pPr marL="0" indent="0">
              <a:buNone/>
            </a:pPr>
            <a:endParaRPr lang="en-US" sz="1600" dirty="0">
              <a:solidFill>
                <a:schemeClr val="tx1"/>
              </a:solidFill>
              <a:latin typeface="Times New Roman"/>
              <a:cs typeface="Times New Roman"/>
            </a:endParaRPr>
          </a:p>
          <a:p>
            <a:pPr marL="0" indent="0">
              <a:buNone/>
            </a:pPr>
            <a:br>
              <a:rPr lang="en-US" dirty="0"/>
            </a:br>
            <a:endParaRPr lang="en-US"/>
          </a:p>
          <a:p>
            <a:pPr marL="285750" indent="-285750"/>
            <a:endParaRPr lang="en-US" sz="1200" dirty="0">
              <a:solidFill>
                <a:srgbClr val="ECECEC"/>
              </a:solidFill>
            </a:endParaRPr>
          </a:p>
          <a:p>
            <a:pPr marL="0" indent="0">
              <a:buNone/>
            </a:pPr>
            <a:endParaRPr lang="en-US" sz="1200" dirty="0">
              <a:solidFill>
                <a:srgbClr val="ECECEC"/>
              </a:solidFill>
            </a:endParaRPr>
          </a:p>
          <a:p>
            <a:pPr marL="0" indent="0">
              <a:buNone/>
            </a:pPr>
            <a:endParaRPr lang="en-US" sz="1600" dirty="0">
              <a:latin typeface="Times New Roman"/>
            </a:endParaRPr>
          </a:p>
          <a:p>
            <a:pPr marL="25400" indent="0">
              <a:buNone/>
            </a:pPr>
            <a:endParaRPr lang="en-US" sz="1800" dirty="0">
              <a:latin typeface="Times New Roman"/>
            </a:endParaRPr>
          </a:p>
          <a:p>
            <a:pPr marL="539750" indent="-514350"/>
            <a:endParaRPr lang="en-IN" dirty="0"/>
          </a:p>
          <a:p>
            <a:pPr marL="539750" indent="-514350"/>
            <a:endParaRPr lang="en-IN" dirty="0"/>
          </a:p>
        </p:txBody>
      </p:sp>
      <p:sp>
        <p:nvSpPr>
          <p:cNvPr id="4" name="Slide Number Placeholder 3">
            <a:extLst>
              <a:ext uri="{FF2B5EF4-FFF2-40B4-BE49-F238E27FC236}">
                <a16:creationId xmlns:a16="http://schemas.microsoft.com/office/drawing/2014/main" id="{582C3387-3B0E-F0AD-18E2-57D724B972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08761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8156-406D-CFD3-BB0A-60E707AFD8D2}"/>
              </a:ext>
            </a:extLst>
          </p:cNvPr>
          <p:cNvSpPr>
            <a:spLocks noGrp="1"/>
          </p:cNvSpPr>
          <p:nvPr>
            <p:ph type="title"/>
          </p:nvPr>
        </p:nvSpPr>
        <p:spPr/>
        <p:txBody>
          <a:bodyPr/>
          <a:lstStyle/>
          <a:p>
            <a:r>
              <a:rPr lang="en-IN" dirty="0"/>
              <a:t>Modules </a:t>
            </a:r>
          </a:p>
        </p:txBody>
      </p:sp>
      <p:sp>
        <p:nvSpPr>
          <p:cNvPr id="3" name="Text Placeholder 2">
            <a:extLst>
              <a:ext uri="{FF2B5EF4-FFF2-40B4-BE49-F238E27FC236}">
                <a16:creationId xmlns:a16="http://schemas.microsoft.com/office/drawing/2014/main" id="{A17B93E7-FF3C-C2EB-E767-542956D63068}"/>
              </a:ext>
            </a:extLst>
          </p:cNvPr>
          <p:cNvSpPr>
            <a:spLocks noGrp="1"/>
          </p:cNvSpPr>
          <p:nvPr>
            <p:ph type="body" idx="1"/>
          </p:nvPr>
        </p:nvSpPr>
        <p:spPr>
          <a:xfrm>
            <a:off x="457200" y="1867396"/>
            <a:ext cx="8229600" cy="4674401"/>
          </a:xfrm>
        </p:spPr>
        <p:txBody>
          <a:bodyPr>
            <a:normAutofit/>
          </a:bodyPr>
          <a:lstStyle/>
          <a:p>
            <a:endParaRPr lang="en-IN" sz="1800" dirty="0">
              <a:latin typeface="Times New Roman"/>
            </a:endParaRPr>
          </a:p>
          <a:p>
            <a:pPr marL="285750" indent="-285750"/>
            <a:r>
              <a:rPr lang="en-US" sz="1800" dirty="0">
                <a:solidFill>
                  <a:schemeClr val="tx1"/>
                </a:solidFill>
                <a:latin typeface="Times New Roman"/>
                <a:cs typeface="Times New Roman"/>
              </a:rPr>
              <a:t>For training model, we use:</a:t>
            </a:r>
          </a:p>
          <a:p>
            <a:pPr marL="0" indent="0">
              <a:buNone/>
            </a:pPr>
            <a:r>
              <a:rPr lang="en-US" sz="1400" dirty="0">
                <a:solidFill>
                  <a:schemeClr val="tx1"/>
                </a:solidFill>
                <a:latin typeface="Times New Roman"/>
                <a:cs typeface="Times New Roman"/>
              </a:rPr>
              <a:t>      </a:t>
            </a:r>
            <a:r>
              <a:rPr lang="en-US" sz="1600" dirty="0">
                <a:solidFill>
                  <a:schemeClr val="tx1"/>
                </a:solidFill>
                <a:latin typeface="Times New Roman"/>
                <a:cs typeface="Times New Roman"/>
              </a:rPr>
              <a:t>-</a:t>
            </a:r>
            <a:r>
              <a:rPr lang="en-US" sz="1600" b="1" dirty="0">
                <a:solidFill>
                  <a:schemeClr val="tx1"/>
                </a:solidFill>
                <a:latin typeface="Times New Roman"/>
                <a:cs typeface="Times New Roman"/>
              </a:rPr>
              <a:t>pickle</a:t>
            </a:r>
            <a:r>
              <a:rPr lang="en-US" sz="1600" dirty="0">
                <a:solidFill>
                  <a:schemeClr val="tx1"/>
                </a:solidFill>
                <a:latin typeface="Times New Roman"/>
                <a:cs typeface="Times New Roman"/>
              </a:rPr>
              <a:t>: For loading and saving data and the trained model to and from files.</a:t>
            </a:r>
            <a:endParaRPr lang="en-US" sz="1600">
              <a:solidFill>
                <a:schemeClr val="tx1"/>
              </a:solidFill>
            </a:endParaRPr>
          </a:p>
          <a:p>
            <a:pPr marL="0" indent="0">
              <a:buNone/>
            </a:pPr>
            <a:r>
              <a:rPr lang="en-US" sz="1600" dirty="0">
                <a:solidFill>
                  <a:schemeClr val="tx1"/>
                </a:solidFill>
                <a:latin typeface="Times New Roman"/>
                <a:cs typeface="Times New Roman"/>
              </a:rPr>
              <a:t>      -</a:t>
            </a:r>
            <a:r>
              <a:rPr lang="en-US" sz="1600" b="1" dirty="0" err="1">
                <a:solidFill>
                  <a:schemeClr val="tx1"/>
                </a:solidFill>
                <a:latin typeface="Times New Roman"/>
                <a:cs typeface="Times New Roman"/>
              </a:rPr>
              <a:t>sklearn.ensemble</a:t>
            </a:r>
            <a:r>
              <a:rPr lang="en-US" sz="1600" dirty="0">
                <a:solidFill>
                  <a:schemeClr val="tx1"/>
                </a:solidFill>
                <a:latin typeface="Times New Roman"/>
                <a:cs typeface="Times New Roman"/>
              </a:rPr>
              <a:t>: Specifically, </a:t>
            </a:r>
            <a:r>
              <a:rPr lang="en-US" sz="1600" b="1" dirty="0" err="1">
                <a:solidFill>
                  <a:schemeClr val="tx1"/>
                </a:solidFill>
                <a:latin typeface="Times New Roman"/>
                <a:cs typeface="Times New Roman"/>
              </a:rPr>
              <a:t>RandomForestClassifier</a:t>
            </a:r>
            <a:r>
              <a:rPr lang="en-US" sz="1600" dirty="0">
                <a:solidFill>
                  <a:schemeClr val="tx1"/>
                </a:solidFill>
                <a:latin typeface="Times New Roman"/>
                <a:cs typeface="Times New Roman"/>
              </a:rPr>
              <a:t> for building a random forest                    classifier for hand gesture classification.</a:t>
            </a:r>
            <a:endParaRPr lang="en-US" sz="1600" dirty="0">
              <a:solidFill>
                <a:schemeClr val="tx1"/>
              </a:solidFill>
            </a:endParaRPr>
          </a:p>
          <a:p>
            <a:pPr marL="0" indent="0">
              <a:buNone/>
            </a:pPr>
            <a:r>
              <a:rPr lang="en-US" sz="1600" dirty="0">
                <a:solidFill>
                  <a:schemeClr val="tx1"/>
                </a:solidFill>
                <a:latin typeface="Times New Roman"/>
                <a:cs typeface="Times New Roman"/>
              </a:rPr>
              <a:t>      -</a:t>
            </a:r>
            <a:r>
              <a:rPr lang="en-US" sz="1600" b="1" dirty="0" err="1">
                <a:solidFill>
                  <a:schemeClr val="tx1"/>
                </a:solidFill>
                <a:latin typeface="Times New Roman"/>
                <a:cs typeface="Times New Roman"/>
              </a:rPr>
              <a:t>sklearn.model_selection</a:t>
            </a:r>
            <a:r>
              <a:rPr lang="en-US" sz="1600" dirty="0">
                <a:solidFill>
                  <a:schemeClr val="tx1"/>
                </a:solidFill>
                <a:latin typeface="Times New Roman"/>
                <a:cs typeface="Times New Roman"/>
              </a:rPr>
              <a:t>: Specifically, </a:t>
            </a:r>
            <a:r>
              <a:rPr lang="en-US" sz="1600" b="1" dirty="0" err="1">
                <a:solidFill>
                  <a:schemeClr val="tx1"/>
                </a:solidFill>
                <a:latin typeface="Times New Roman"/>
                <a:cs typeface="Times New Roman"/>
              </a:rPr>
              <a:t>train_test_split</a:t>
            </a:r>
            <a:r>
              <a:rPr lang="en-US" sz="1600" dirty="0">
                <a:solidFill>
                  <a:schemeClr val="tx1"/>
                </a:solidFill>
                <a:latin typeface="Times New Roman"/>
                <a:cs typeface="Times New Roman"/>
              </a:rPr>
              <a:t> for splitting the dataset into training            and testing sets.</a:t>
            </a:r>
          </a:p>
          <a:p>
            <a:pPr marL="0" indent="0">
              <a:buNone/>
            </a:pPr>
            <a:r>
              <a:rPr lang="en-US" sz="1600" dirty="0">
                <a:solidFill>
                  <a:schemeClr val="tx1"/>
                </a:solidFill>
                <a:latin typeface="Times New Roman"/>
                <a:cs typeface="Times New Roman"/>
              </a:rPr>
              <a:t>      -</a:t>
            </a:r>
            <a:r>
              <a:rPr lang="en-US" sz="1600" b="1" dirty="0" err="1">
                <a:solidFill>
                  <a:schemeClr val="tx1"/>
                </a:solidFill>
                <a:latin typeface="Times New Roman"/>
                <a:cs typeface="Times New Roman"/>
              </a:rPr>
              <a:t>sklearn.metrics</a:t>
            </a:r>
            <a:r>
              <a:rPr lang="en-US" sz="1600" dirty="0">
                <a:solidFill>
                  <a:schemeClr val="tx1"/>
                </a:solidFill>
                <a:latin typeface="Times New Roman"/>
                <a:cs typeface="Times New Roman"/>
              </a:rPr>
              <a:t>: Specifically, </a:t>
            </a:r>
            <a:r>
              <a:rPr lang="en-US" sz="1600" b="1" dirty="0" err="1">
                <a:solidFill>
                  <a:schemeClr val="tx1"/>
                </a:solidFill>
                <a:latin typeface="Times New Roman"/>
                <a:cs typeface="Times New Roman"/>
              </a:rPr>
              <a:t>accuracy_score</a:t>
            </a:r>
            <a:r>
              <a:rPr lang="en-US" sz="1600" dirty="0">
                <a:solidFill>
                  <a:schemeClr val="tx1"/>
                </a:solidFill>
                <a:latin typeface="Times New Roman"/>
                <a:cs typeface="Times New Roman"/>
              </a:rPr>
              <a:t> for evaluating the performance of the model by        calculating the accuracy of the predictions.</a:t>
            </a:r>
            <a:endParaRPr lang="en-US" sz="1600" dirty="0">
              <a:solidFill>
                <a:schemeClr val="tx1"/>
              </a:solidFill>
              <a:cs typeface="Times New Roman"/>
            </a:endParaRPr>
          </a:p>
          <a:p>
            <a:pPr marL="0" indent="0">
              <a:buNone/>
            </a:pPr>
            <a:endParaRPr lang="en-US" sz="1800" dirty="0">
              <a:solidFill>
                <a:schemeClr val="tx1"/>
              </a:solidFill>
              <a:latin typeface="Times New Roman"/>
            </a:endParaRPr>
          </a:p>
          <a:p>
            <a:pPr marL="0" indent="0">
              <a:buNone/>
            </a:pPr>
            <a:endParaRPr lang="en-US" sz="1600" dirty="0">
              <a:solidFill>
                <a:schemeClr val="tx1"/>
              </a:solidFill>
              <a:latin typeface="Times New Roman"/>
              <a:cs typeface="Arial"/>
            </a:endParaRPr>
          </a:p>
          <a:p>
            <a:pPr marL="0" indent="0">
              <a:buNone/>
            </a:pPr>
            <a:endParaRPr lang="en-US" sz="1600" dirty="0">
              <a:solidFill>
                <a:schemeClr val="tx1"/>
              </a:solidFill>
              <a:latin typeface="Times New Roman"/>
              <a:cs typeface="Times New Roman"/>
            </a:endParaRPr>
          </a:p>
          <a:p>
            <a:pPr marL="0" indent="0">
              <a:buNone/>
            </a:pPr>
            <a:br>
              <a:rPr lang="en-US" dirty="0"/>
            </a:br>
            <a:endParaRPr lang="en-US"/>
          </a:p>
          <a:p>
            <a:pPr marL="285750" indent="-285750"/>
            <a:endParaRPr lang="en-US" sz="1200" dirty="0">
              <a:solidFill>
                <a:srgbClr val="ECECEC"/>
              </a:solidFill>
            </a:endParaRPr>
          </a:p>
          <a:p>
            <a:pPr marL="0" indent="0">
              <a:buNone/>
            </a:pPr>
            <a:endParaRPr lang="en-US" sz="1200" dirty="0">
              <a:solidFill>
                <a:srgbClr val="ECECEC"/>
              </a:solidFill>
            </a:endParaRPr>
          </a:p>
          <a:p>
            <a:pPr marL="0" indent="0">
              <a:buNone/>
            </a:pPr>
            <a:endParaRPr lang="en-US" sz="1600" dirty="0">
              <a:latin typeface="Times New Roman"/>
            </a:endParaRPr>
          </a:p>
          <a:p>
            <a:pPr marL="25400" indent="0">
              <a:buNone/>
            </a:pPr>
            <a:endParaRPr lang="en-US" sz="1800" dirty="0">
              <a:latin typeface="Times New Roman"/>
            </a:endParaRPr>
          </a:p>
          <a:p>
            <a:pPr marL="539750" indent="-514350"/>
            <a:endParaRPr lang="en-IN" dirty="0"/>
          </a:p>
          <a:p>
            <a:pPr marL="539750" indent="-514350"/>
            <a:endParaRPr lang="en-IN" dirty="0"/>
          </a:p>
        </p:txBody>
      </p:sp>
      <p:sp>
        <p:nvSpPr>
          <p:cNvPr id="4" name="Slide Number Placeholder 3">
            <a:extLst>
              <a:ext uri="{FF2B5EF4-FFF2-40B4-BE49-F238E27FC236}">
                <a16:creationId xmlns:a16="http://schemas.microsoft.com/office/drawing/2014/main" id="{582C3387-3B0E-F0AD-18E2-57D724B972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91472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F92E-7D5B-B115-B215-E51AA91525E7}"/>
              </a:ext>
            </a:extLst>
          </p:cNvPr>
          <p:cNvSpPr>
            <a:spLocks noGrp="1"/>
          </p:cNvSpPr>
          <p:nvPr>
            <p:ph type="title"/>
          </p:nvPr>
        </p:nvSpPr>
        <p:spPr/>
        <p:txBody>
          <a:bodyPr/>
          <a:lstStyle/>
          <a:p>
            <a:r>
              <a:rPr lang="en-IN" dirty="0"/>
              <a:t>Experimental Set up</a:t>
            </a:r>
          </a:p>
        </p:txBody>
      </p:sp>
      <p:sp>
        <p:nvSpPr>
          <p:cNvPr id="3" name="Text Placeholder 2">
            <a:extLst>
              <a:ext uri="{FF2B5EF4-FFF2-40B4-BE49-F238E27FC236}">
                <a16:creationId xmlns:a16="http://schemas.microsoft.com/office/drawing/2014/main" id="{4A478F6D-D737-4B63-D0BE-2DFCBA54317E}"/>
              </a:ext>
            </a:extLst>
          </p:cNvPr>
          <p:cNvSpPr>
            <a:spLocks noGrp="1"/>
          </p:cNvSpPr>
          <p:nvPr>
            <p:ph type="body" idx="1"/>
          </p:nvPr>
        </p:nvSpPr>
        <p:spPr/>
        <p:txBody>
          <a:bodyPr/>
          <a:lstStyle/>
          <a:p>
            <a:r>
              <a:rPr lang="en-IN" dirty="0"/>
              <a:t>Python 			    3.10.11</a:t>
            </a:r>
          </a:p>
          <a:p>
            <a:r>
              <a:rPr lang="en-IN" dirty="0" err="1"/>
              <a:t>tensorflow</a:t>
            </a:r>
            <a:r>
              <a:rPr lang="en-IN" dirty="0"/>
              <a:t>                   2.13.0</a:t>
            </a:r>
          </a:p>
          <a:p>
            <a:r>
              <a:rPr lang="en-IN" dirty="0" err="1"/>
              <a:t>opencv</a:t>
            </a:r>
            <a:r>
              <a:rPr lang="en-IN" dirty="0"/>
              <a:t>-python           4.9.0.80</a:t>
            </a:r>
          </a:p>
          <a:p>
            <a:r>
              <a:rPr lang="en-IN" dirty="0"/>
              <a:t>scikit-learn                   1.3.2</a:t>
            </a:r>
          </a:p>
          <a:p>
            <a:r>
              <a:rPr lang="en-IN" dirty="0" err="1"/>
              <a:t>Mediapipe</a:t>
            </a:r>
            <a:r>
              <a:rPr lang="en-IN" dirty="0"/>
              <a:t>		    0.9.0.1</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B4E7D16-B36F-491C-6A8C-49A5B0C0E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39617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4638"/>
            <a:ext cx="8229600" cy="1143000"/>
          </a:xfrm>
          <a:prstGeom prst="rect">
            <a:avLst/>
          </a:prstGeom>
        </p:spPr>
        <p:txBody>
          <a:bodyPr spcFirstLastPara="1" wrap="square" lIns="45675" tIns="45675" rIns="45675" bIns="45675" anchor="ctr" anchorCtr="0">
            <a:normAutofit/>
          </a:bodyPr>
          <a:lstStyle/>
          <a:p>
            <a:pPr marL="0" lvl="0" indent="0" algn="ctr" rtl="0">
              <a:spcBef>
                <a:spcPts val="0"/>
              </a:spcBef>
              <a:spcAft>
                <a:spcPts val="0"/>
              </a:spcAft>
              <a:buNone/>
            </a:pPr>
            <a:r>
              <a:rPr lang="en-US" b="1"/>
              <a:t>Results</a:t>
            </a:r>
            <a:endParaRPr b="1"/>
          </a:p>
        </p:txBody>
      </p:sp>
      <p:sp>
        <p:nvSpPr>
          <p:cNvPr id="166" name="Google Shape;166;p24"/>
          <p:cNvSpPr txBox="1">
            <a:spLocks noGrp="1"/>
          </p:cNvSpPr>
          <p:nvPr>
            <p:ph type="body" idx="1"/>
          </p:nvPr>
        </p:nvSpPr>
        <p:spPr>
          <a:xfrm>
            <a:off x="457200" y="1600200"/>
            <a:ext cx="8229600" cy="4526100"/>
          </a:xfrm>
          <a:prstGeom prst="rect">
            <a:avLst/>
          </a:prstGeom>
        </p:spPr>
        <p:txBody>
          <a:bodyPr spcFirstLastPara="1" wrap="square" lIns="45675" tIns="45675" rIns="45675" bIns="45675" anchor="t" anchorCtr="0">
            <a:normAutofit/>
          </a:bodyPr>
          <a:lstStyle/>
          <a:p>
            <a:pPr marL="0" lvl="0" indent="0" algn="l" rtl="0">
              <a:spcBef>
                <a:spcPts val="300"/>
              </a:spcBef>
              <a:spcAft>
                <a:spcPts val="0"/>
              </a:spcAft>
              <a:buClr>
                <a:schemeClr val="dk1"/>
              </a:buClr>
              <a:buSzPct val="34375"/>
              <a:buFont typeface="Arial"/>
              <a:buNone/>
            </a:pPr>
            <a:endParaRPr dirty="0"/>
          </a:p>
        </p:txBody>
      </p:sp>
      <p:sp>
        <p:nvSpPr>
          <p:cNvPr id="2" name="Slide Number Placeholder 1">
            <a:extLst>
              <a:ext uri="{FF2B5EF4-FFF2-40B4-BE49-F238E27FC236}">
                <a16:creationId xmlns:a16="http://schemas.microsoft.com/office/drawing/2014/main" id="{9728E68F-5A03-B337-EFF7-CF7D35A38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4" name="Picture 3">
            <a:extLst>
              <a:ext uri="{FF2B5EF4-FFF2-40B4-BE49-F238E27FC236}">
                <a16:creationId xmlns:a16="http://schemas.microsoft.com/office/drawing/2014/main" id="{393BFECA-E9D9-B96D-8597-A1EFD05609BB}"/>
              </a:ext>
            </a:extLst>
          </p:cNvPr>
          <p:cNvPicPr>
            <a:picLocks noChangeAspect="1"/>
          </p:cNvPicPr>
          <p:nvPr/>
        </p:nvPicPr>
        <p:blipFill>
          <a:blip r:embed="rId3"/>
          <a:stretch>
            <a:fillRect/>
          </a:stretch>
        </p:blipFill>
        <p:spPr>
          <a:xfrm>
            <a:off x="0" y="1348815"/>
            <a:ext cx="9144000" cy="51347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4638"/>
            <a:ext cx="8229600" cy="1143000"/>
          </a:xfrm>
          <a:prstGeom prst="rect">
            <a:avLst/>
          </a:prstGeom>
        </p:spPr>
        <p:txBody>
          <a:bodyPr spcFirstLastPara="1" wrap="square" lIns="45675" tIns="45675" rIns="45675" bIns="45675" anchor="ctr" anchorCtr="0">
            <a:normAutofit/>
          </a:bodyPr>
          <a:lstStyle/>
          <a:p>
            <a:pPr marL="0" lvl="0" indent="0" algn="ctr" rtl="0">
              <a:spcBef>
                <a:spcPts val="0"/>
              </a:spcBef>
              <a:spcAft>
                <a:spcPts val="0"/>
              </a:spcAft>
              <a:buNone/>
            </a:pPr>
            <a:r>
              <a:rPr lang="en-US" b="1"/>
              <a:t>Results</a:t>
            </a:r>
            <a:endParaRPr b="1"/>
          </a:p>
        </p:txBody>
      </p:sp>
      <p:sp>
        <p:nvSpPr>
          <p:cNvPr id="166" name="Google Shape;166;p24"/>
          <p:cNvSpPr txBox="1">
            <a:spLocks noGrp="1"/>
          </p:cNvSpPr>
          <p:nvPr>
            <p:ph type="body" idx="1"/>
          </p:nvPr>
        </p:nvSpPr>
        <p:spPr>
          <a:xfrm>
            <a:off x="457200" y="1600200"/>
            <a:ext cx="8229600" cy="4526100"/>
          </a:xfrm>
          <a:prstGeom prst="rect">
            <a:avLst/>
          </a:prstGeom>
        </p:spPr>
        <p:txBody>
          <a:bodyPr spcFirstLastPara="1" wrap="square" lIns="45675" tIns="45675" rIns="45675" bIns="45675" anchor="t" anchorCtr="0">
            <a:normAutofit/>
          </a:bodyPr>
          <a:lstStyle/>
          <a:p>
            <a:pPr marL="0" lvl="0" indent="0" algn="l" rtl="0">
              <a:spcBef>
                <a:spcPts val="300"/>
              </a:spcBef>
              <a:spcAft>
                <a:spcPts val="0"/>
              </a:spcAft>
              <a:buClr>
                <a:schemeClr val="dk1"/>
              </a:buClr>
              <a:buSzPct val="34375"/>
              <a:buFont typeface="Arial"/>
              <a:buNone/>
            </a:pPr>
            <a:endParaRPr dirty="0"/>
          </a:p>
        </p:txBody>
      </p:sp>
      <p:sp>
        <p:nvSpPr>
          <p:cNvPr id="2" name="Slide Number Placeholder 1">
            <a:extLst>
              <a:ext uri="{FF2B5EF4-FFF2-40B4-BE49-F238E27FC236}">
                <a16:creationId xmlns:a16="http://schemas.microsoft.com/office/drawing/2014/main" id="{9728E68F-5A03-B337-EFF7-CF7D35A38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Picture 4">
            <a:extLst>
              <a:ext uri="{FF2B5EF4-FFF2-40B4-BE49-F238E27FC236}">
                <a16:creationId xmlns:a16="http://schemas.microsoft.com/office/drawing/2014/main" id="{EAE4AEDF-2E95-1B66-74FA-20CE55BB8E90}"/>
              </a:ext>
            </a:extLst>
          </p:cNvPr>
          <p:cNvPicPr>
            <a:picLocks noChangeAspect="1"/>
          </p:cNvPicPr>
          <p:nvPr/>
        </p:nvPicPr>
        <p:blipFill>
          <a:blip r:embed="rId3"/>
          <a:stretch>
            <a:fillRect/>
          </a:stretch>
        </p:blipFill>
        <p:spPr>
          <a:xfrm>
            <a:off x="0" y="1439415"/>
            <a:ext cx="9144000" cy="5143947"/>
          </a:xfrm>
          <a:prstGeom prst="rect">
            <a:avLst/>
          </a:prstGeom>
        </p:spPr>
      </p:pic>
    </p:spTree>
    <p:extLst>
      <p:ext uri="{BB962C8B-B14F-4D97-AF65-F5344CB8AC3E}">
        <p14:creationId xmlns:p14="http://schemas.microsoft.com/office/powerpoint/2010/main" val="244924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843D-0815-6794-46EF-5C0C4A3D4472}"/>
              </a:ext>
            </a:extLst>
          </p:cNvPr>
          <p:cNvSpPr>
            <a:spLocks noGrp="1"/>
          </p:cNvSpPr>
          <p:nvPr>
            <p:ph type="title"/>
          </p:nvPr>
        </p:nvSpPr>
        <p:spPr>
          <a:xfrm>
            <a:off x="457200" y="0"/>
            <a:ext cx="8229600" cy="1143001"/>
          </a:xfrm>
        </p:spPr>
        <p:txBody>
          <a:bodyPr>
            <a:normAutofit/>
          </a:bodyPr>
          <a:lstStyle/>
          <a:p>
            <a:r>
              <a:rPr lang="en-IN" sz="4000"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292ED829-53DB-C263-D966-C577028B5E81}"/>
              </a:ext>
            </a:extLst>
          </p:cNvPr>
          <p:cNvSpPr>
            <a:spLocks noGrp="1"/>
          </p:cNvSpPr>
          <p:nvPr>
            <p:ph type="body" idx="1"/>
          </p:nvPr>
        </p:nvSpPr>
        <p:spPr>
          <a:xfrm>
            <a:off x="457200" y="1034808"/>
            <a:ext cx="8229600" cy="4525963"/>
          </a:xfrm>
        </p:spPr>
        <p:txBody>
          <a:bodyPr>
            <a:noAutofit/>
          </a:bodyPr>
          <a:lstStyle/>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Abstract</a:t>
            </a:r>
          </a:p>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Introduction</a:t>
            </a:r>
          </a:p>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Motivation</a:t>
            </a:r>
          </a:p>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Literature Review</a:t>
            </a:r>
          </a:p>
          <a:p>
            <a:pPr marL="496570" indent="-457200" algn="just">
              <a:spcBef>
                <a:spcPts val="0"/>
              </a:spcBef>
              <a:buClr>
                <a:schemeClr val="dk1"/>
              </a:buClr>
              <a:buSzPts val="2980"/>
              <a:buFont typeface="Arial" panose="020B0604020202020204" pitchFamily="34" charset="0"/>
              <a:buChar char="•"/>
            </a:pPr>
            <a:r>
              <a:rPr lang="en-US" sz="2800" dirty="0"/>
              <a:t>Findings of the survey /Challenges &amp; Limitations of the existing system</a:t>
            </a:r>
          </a:p>
          <a:p>
            <a:pPr marL="496570" indent="-457200" algn="just">
              <a:spcBef>
                <a:spcPts val="0"/>
              </a:spcBef>
              <a:buClr>
                <a:schemeClr val="dk1"/>
              </a:buClr>
              <a:buSzPts val="2980"/>
              <a:buFont typeface="Arial" panose="020B0604020202020204" pitchFamily="34" charset="0"/>
              <a:buChar char="•"/>
            </a:pPr>
            <a:r>
              <a:rPr lang="en-US" sz="2800" dirty="0"/>
              <a:t>Objectives</a:t>
            </a:r>
          </a:p>
          <a:p>
            <a:pPr marL="496570" indent="-457200" algn="just">
              <a:spcBef>
                <a:spcPts val="0"/>
              </a:spcBef>
              <a:buClr>
                <a:schemeClr val="dk1"/>
              </a:buClr>
              <a:buSzPts val="2980"/>
              <a:buFont typeface="Arial" panose="020B0604020202020204" pitchFamily="34" charset="0"/>
              <a:buChar char="•"/>
            </a:pPr>
            <a:r>
              <a:rPr lang="en-US" sz="2800" dirty="0"/>
              <a:t>Proposed Architecture</a:t>
            </a:r>
          </a:p>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Methodology /Algorithms</a:t>
            </a:r>
          </a:p>
          <a:p>
            <a:pPr marL="496570" indent="-457200" algn="just">
              <a:spcBef>
                <a:spcPts val="0"/>
              </a:spcBef>
              <a:buClr>
                <a:schemeClr val="dk1"/>
              </a:buClr>
              <a:buSzPts val="2980"/>
              <a:buFont typeface="Arial" panose="020B0604020202020204" pitchFamily="34" charset="0"/>
              <a:buChar char="•"/>
            </a:pPr>
            <a:r>
              <a:rPr lang="en-US" sz="2800" dirty="0">
                <a:solidFill>
                  <a:schemeClr val="dk1"/>
                </a:solidFill>
              </a:rPr>
              <a:t>Module Description</a:t>
            </a:r>
          </a:p>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Experimental Set up</a:t>
            </a:r>
          </a:p>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Results</a:t>
            </a:r>
          </a:p>
          <a:p>
            <a:pPr marL="496570" lvl="0" indent="-457200" algn="just" rtl="0">
              <a:spcBef>
                <a:spcPts val="0"/>
              </a:spcBef>
              <a:spcAft>
                <a:spcPts val="0"/>
              </a:spcAft>
              <a:buClr>
                <a:schemeClr val="dk1"/>
              </a:buClr>
              <a:buSzPts val="2980"/>
              <a:buFont typeface="Arial" panose="020B0604020202020204" pitchFamily="34" charset="0"/>
              <a:buChar char="•"/>
            </a:pPr>
            <a:r>
              <a:rPr lang="en-US" sz="2800" dirty="0">
                <a:solidFill>
                  <a:schemeClr val="dk1"/>
                </a:solidFill>
              </a:rPr>
              <a:t>References</a:t>
            </a:r>
          </a:p>
        </p:txBody>
      </p:sp>
      <p:sp>
        <p:nvSpPr>
          <p:cNvPr id="4" name="Slide Number Placeholder 3">
            <a:extLst>
              <a:ext uri="{FF2B5EF4-FFF2-40B4-BE49-F238E27FC236}">
                <a16:creationId xmlns:a16="http://schemas.microsoft.com/office/drawing/2014/main" id="{F2F4F4B7-364C-2729-3D2C-06898B1834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452443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4638"/>
            <a:ext cx="8229600" cy="1143000"/>
          </a:xfrm>
          <a:prstGeom prst="rect">
            <a:avLst/>
          </a:prstGeom>
        </p:spPr>
        <p:txBody>
          <a:bodyPr spcFirstLastPara="1" wrap="square" lIns="45675" tIns="45675" rIns="45675" bIns="45675" anchor="ctr" anchorCtr="0">
            <a:normAutofit/>
          </a:bodyPr>
          <a:lstStyle/>
          <a:p>
            <a:pPr marL="0" lvl="0" indent="0" algn="ctr" rtl="0">
              <a:spcBef>
                <a:spcPts val="0"/>
              </a:spcBef>
              <a:spcAft>
                <a:spcPts val="0"/>
              </a:spcAft>
              <a:buNone/>
            </a:pPr>
            <a:r>
              <a:rPr lang="en-US" b="1"/>
              <a:t>Results</a:t>
            </a:r>
            <a:endParaRPr b="1"/>
          </a:p>
        </p:txBody>
      </p:sp>
      <p:sp>
        <p:nvSpPr>
          <p:cNvPr id="166" name="Google Shape;166;p24"/>
          <p:cNvSpPr txBox="1">
            <a:spLocks noGrp="1"/>
          </p:cNvSpPr>
          <p:nvPr>
            <p:ph type="body" idx="1"/>
          </p:nvPr>
        </p:nvSpPr>
        <p:spPr>
          <a:xfrm>
            <a:off x="457200" y="1600200"/>
            <a:ext cx="8229600" cy="4526100"/>
          </a:xfrm>
          <a:prstGeom prst="rect">
            <a:avLst/>
          </a:prstGeom>
        </p:spPr>
        <p:txBody>
          <a:bodyPr spcFirstLastPara="1" wrap="square" lIns="45675" tIns="45675" rIns="45675" bIns="45675" anchor="t" anchorCtr="0">
            <a:normAutofit/>
          </a:bodyPr>
          <a:lstStyle/>
          <a:p>
            <a:pPr marL="0" lvl="0" indent="0" algn="l" rtl="0">
              <a:spcBef>
                <a:spcPts val="300"/>
              </a:spcBef>
              <a:spcAft>
                <a:spcPts val="0"/>
              </a:spcAft>
              <a:buClr>
                <a:schemeClr val="dk1"/>
              </a:buClr>
              <a:buSzPct val="34375"/>
              <a:buFont typeface="Arial"/>
              <a:buNone/>
            </a:pPr>
            <a:endParaRPr dirty="0"/>
          </a:p>
        </p:txBody>
      </p:sp>
      <p:sp>
        <p:nvSpPr>
          <p:cNvPr id="2" name="Slide Number Placeholder 1">
            <a:extLst>
              <a:ext uri="{FF2B5EF4-FFF2-40B4-BE49-F238E27FC236}">
                <a16:creationId xmlns:a16="http://schemas.microsoft.com/office/drawing/2014/main" id="{9728E68F-5A03-B337-EFF7-CF7D35A38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4" name="Picture 3">
            <a:extLst>
              <a:ext uri="{FF2B5EF4-FFF2-40B4-BE49-F238E27FC236}">
                <a16:creationId xmlns:a16="http://schemas.microsoft.com/office/drawing/2014/main" id="{99DA8B4F-0593-1E2E-9E84-A60BD0A64907}"/>
              </a:ext>
            </a:extLst>
          </p:cNvPr>
          <p:cNvPicPr>
            <a:picLocks noChangeAspect="1"/>
          </p:cNvPicPr>
          <p:nvPr/>
        </p:nvPicPr>
        <p:blipFill>
          <a:blip r:embed="rId3"/>
          <a:stretch>
            <a:fillRect/>
          </a:stretch>
        </p:blipFill>
        <p:spPr>
          <a:xfrm>
            <a:off x="0" y="1388765"/>
            <a:ext cx="9144000" cy="5469235"/>
          </a:xfrm>
          <a:prstGeom prst="rect">
            <a:avLst/>
          </a:prstGeom>
        </p:spPr>
      </p:pic>
    </p:spTree>
    <p:extLst>
      <p:ext uri="{BB962C8B-B14F-4D97-AF65-F5344CB8AC3E}">
        <p14:creationId xmlns:p14="http://schemas.microsoft.com/office/powerpoint/2010/main" val="224277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4638"/>
            <a:ext cx="8229600" cy="1143000"/>
          </a:xfrm>
          <a:prstGeom prst="rect">
            <a:avLst/>
          </a:prstGeom>
        </p:spPr>
        <p:txBody>
          <a:bodyPr spcFirstLastPara="1" wrap="square" lIns="45675" tIns="45675" rIns="45675" bIns="45675" anchor="ctr" anchorCtr="0">
            <a:normAutofit/>
          </a:bodyPr>
          <a:lstStyle/>
          <a:p>
            <a:pPr marL="0" lvl="0" indent="0" algn="ctr" rtl="0">
              <a:spcBef>
                <a:spcPts val="0"/>
              </a:spcBef>
              <a:spcAft>
                <a:spcPts val="0"/>
              </a:spcAft>
              <a:buNone/>
            </a:pPr>
            <a:r>
              <a:rPr lang="en-US" b="1"/>
              <a:t>Results</a:t>
            </a:r>
            <a:endParaRPr b="1"/>
          </a:p>
        </p:txBody>
      </p:sp>
      <p:sp>
        <p:nvSpPr>
          <p:cNvPr id="166" name="Google Shape;166;p24"/>
          <p:cNvSpPr txBox="1">
            <a:spLocks noGrp="1"/>
          </p:cNvSpPr>
          <p:nvPr>
            <p:ph type="body" idx="1"/>
          </p:nvPr>
        </p:nvSpPr>
        <p:spPr>
          <a:xfrm>
            <a:off x="457200" y="1600200"/>
            <a:ext cx="8229600" cy="4526100"/>
          </a:xfrm>
          <a:prstGeom prst="rect">
            <a:avLst/>
          </a:prstGeom>
        </p:spPr>
        <p:txBody>
          <a:bodyPr spcFirstLastPara="1" wrap="square" lIns="45675" tIns="45675" rIns="45675" bIns="45675" anchor="t" anchorCtr="0">
            <a:normAutofit/>
          </a:bodyPr>
          <a:lstStyle/>
          <a:p>
            <a:pPr marL="0" lvl="0" indent="0" algn="l" rtl="0">
              <a:spcBef>
                <a:spcPts val="300"/>
              </a:spcBef>
              <a:spcAft>
                <a:spcPts val="0"/>
              </a:spcAft>
              <a:buClr>
                <a:schemeClr val="dk1"/>
              </a:buClr>
              <a:buSzPct val="34375"/>
              <a:buFont typeface="Arial"/>
              <a:buNone/>
            </a:pPr>
            <a:r>
              <a:rPr lang="en-IN" dirty="0"/>
              <a:t>					 Hand accuracy calc-</a:t>
            </a:r>
          </a:p>
          <a:p>
            <a:pPr marL="0" lvl="0" indent="0" algn="l" rtl="0">
              <a:spcBef>
                <a:spcPts val="300"/>
              </a:spcBef>
              <a:spcAft>
                <a:spcPts val="0"/>
              </a:spcAft>
              <a:buClr>
                <a:schemeClr val="dk1"/>
              </a:buClr>
              <a:buSzPct val="34375"/>
              <a:buFont typeface="Arial"/>
              <a:buNone/>
            </a:pPr>
            <a:r>
              <a:rPr lang="en-IN" dirty="0"/>
              <a:t>					 -</a:t>
            </a:r>
            <a:r>
              <a:rPr lang="en-IN" dirty="0" err="1"/>
              <a:t>ulation</a:t>
            </a:r>
            <a:r>
              <a:rPr lang="en-IN" dirty="0"/>
              <a:t> using </a:t>
            </a:r>
          </a:p>
          <a:p>
            <a:pPr marL="0" lvl="0" indent="0" algn="l" rtl="0">
              <a:spcBef>
                <a:spcPts val="300"/>
              </a:spcBef>
              <a:spcAft>
                <a:spcPts val="0"/>
              </a:spcAft>
              <a:buClr>
                <a:schemeClr val="dk1"/>
              </a:buClr>
              <a:buSzPct val="34375"/>
              <a:buFont typeface="Arial"/>
              <a:buNone/>
            </a:pPr>
            <a:r>
              <a:rPr lang="en-IN" dirty="0"/>
              <a:t>					 matplotlib</a:t>
            </a:r>
          </a:p>
          <a:p>
            <a:pPr marL="0" lvl="0" indent="0" algn="l" rtl="0">
              <a:spcBef>
                <a:spcPts val="300"/>
              </a:spcBef>
              <a:spcAft>
                <a:spcPts val="0"/>
              </a:spcAft>
              <a:buClr>
                <a:schemeClr val="dk1"/>
              </a:buClr>
              <a:buSzPct val="34375"/>
              <a:buFont typeface="Arial"/>
              <a:buNone/>
            </a:pPr>
            <a:endParaRPr lang="en-IN" dirty="0"/>
          </a:p>
          <a:p>
            <a:pPr marL="0" lvl="0" indent="0" algn="l" rtl="0">
              <a:spcBef>
                <a:spcPts val="300"/>
              </a:spcBef>
              <a:spcAft>
                <a:spcPts val="0"/>
              </a:spcAft>
              <a:buClr>
                <a:schemeClr val="dk1"/>
              </a:buClr>
              <a:buSzPct val="34375"/>
              <a:buFont typeface="Arial"/>
              <a:buNone/>
            </a:pPr>
            <a:r>
              <a:rPr lang="en-IN" dirty="0"/>
              <a:t>					 fps: 10.45 (</a:t>
            </a:r>
            <a:r>
              <a:rPr lang="en-IN" dirty="0" err="1"/>
              <a:t>avrg</a:t>
            </a:r>
            <a:r>
              <a:rPr lang="en-IN" dirty="0"/>
              <a:t>)</a:t>
            </a:r>
          </a:p>
          <a:p>
            <a:pPr marL="0" lvl="0" indent="0" algn="l" rtl="0">
              <a:spcBef>
                <a:spcPts val="300"/>
              </a:spcBef>
              <a:spcAft>
                <a:spcPts val="0"/>
              </a:spcAft>
              <a:buClr>
                <a:schemeClr val="dk1"/>
              </a:buClr>
              <a:buSzPct val="34375"/>
              <a:buFont typeface="Arial"/>
              <a:buNone/>
            </a:pPr>
            <a:r>
              <a:rPr lang="en-IN" dirty="0"/>
              <a:t>					 </a:t>
            </a:r>
            <a:endParaRPr dirty="0"/>
          </a:p>
        </p:txBody>
      </p:sp>
      <p:sp>
        <p:nvSpPr>
          <p:cNvPr id="2" name="Slide Number Placeholder 1">
            <a:extLst>
              <a:ext uri="{FF2B5EF4-FFF2-40B4-BE49-F238E27FC236}">
                <a16:creationId xmlns:a16="http://schemas.microsoft.com/office/drawing/2014/main" id="{9728E68F-5A03-B337-EFF7-CF7D35A38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4">
            <a:extLst>
              <a:ext uri="{FF2B5EF4-FFF2-40B4-BE49-F238E27FC236}">
                <a16:creationId xmlns:a16="http://schemas.microsoft.com/office/drawing/2014/main" id="{BE99F035-DDFA-0860-BAF5-628443D886CD}"/>
              </a:ext>
            </a:extLst>
          </p:cNvPr>
          <p:cNvPicPr>
            <a:picLocks noChangeAspect="1"/>
          </p:cNvPicPr>
          <p:nvPr/>
        </p:nvPicPr>
        <p:blipFill>
          <a:blip r:embed="rId3"/>
          <a:stretch>
            <a:fillRect/>
          </a:stretch>
        </p:blipFill>
        <p:spPr>
          <a:xfrm>
            <a:off x="457199" y="1550685"/>
            <a:ext cx="4562671" cy="4575615"/>
          </a:xfrm>
          <a:prstGeom prst="rect">
            <a:avLst/>
          </a:prstGeom>
        </p:spPr>
      </p:pic>
    </p:spTree>
    <p:extLst>
      <p:ext uri="{BB962C8B-B14F-4D97-AF65-F5344CB8AC3E}">
        <p14:creationId xmlns:p14="http://schemas.microsoft.com/office/powerpoint/2010/main" val="319688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4638"/>
            <a:ext cx="8229600" cy="1143000"/>
          </a:xfrm>
          <a:prstGeom prst="rect">
            <a:avLst/>
          </a:prstGeom>
        </p:spPr>
        <p:txBody>
          <a:bodyPr spcFirstLastPara="1" wrap="square" lIns="45675" tIns="45675" rIns="45675" bIns="45675" anchor="ctr" anchorCtr="0">
            <a:normAutofit/>
          </a:bodyPr>
          <a:lstStyle/>
          <a:p>
            <a:pPr marL="0" lvl="0" indent="0" algn="ctr" rtl="0">
              <a:spcBef>
                <a:spcPts val="0"/>
              </a:spcBef>
              <a:spcAft>
                <a:spcPts val="0"/>
              </a:spcAft>
              <a:buNone/>
            </a:pPr>
            <a:r>
              <a:rPr lang="en-US" b="1"/>
              <a:t>Results</a:t>
            </a:r>
            <a:endParaRPr b="1"/>
          </a:p>
        </p:txBody>
      </p:sp>
      <p:sp>
        <p:nvSpPr>
          <p:cNvPr id="166" name="Google Shape;166;p24"/>
          <p:cNvSpPr txBox="1">
            <a:spLocks noGrp="1"/>
          </p:cNvSpPr>
          <p:nvPr>
            <p:ph type="body" idx="1"/>
          </p:nvPr>
        </p:nvSpPr>
        <p:spPr>
          <a:xfrm>
            <a:off x="457200" y="1600200"/>
            <a:ext cx="8229600" cy="4526100"/>
          </a:xfrm>
          <a:prstGeom prst="rect">
            <a:avLst/>
          </a:prstGeom>
        </p:spPr>
        <p:txBody>
          <a:bodyPr spcFirstLastPara="1" wrap="square" lIns="45675" tIns="45675" rIns="45675" bIns="45675" anchor="t" anchorCtr="0">
            <a:normAutofit/>
          </a:bodyPr>
          <a:lstStyle/>
          <a:p>
            <a:pPr marL="0" lvl="0" indent="0" algn="l" rtl="0">
              <a:spcBef>
                <a:spcPts val="300"/>
              </a:spcBef>
              <a:spcAft>
                <a:spcPts val="0"/>
              </a:spcAft>
              <a:buClr>
                <a:schemeClr val="dk1"/>
              </a:buClr>
              <a:buSzPct val="34375"/>
              <a:buFont typeface="Arial"/>
              <a:buNone/>
            </a:pPr>
            <a:endParaRPr dirty="0"/>
          </a:p>
        </p:txBody>
      </p:sp>
      <p:sp>
        <p:nvSpPr>
          <p:cNvPr id="2" name="Slide Number Placeholder 1">
            <a:extLst>
              <a:ext uri="{FF2B5EF4-FFF2-40B4-BE49-F238E27FC236}">
                <a16:creationId xmlns:a16="http://schemas.microsoft.com/office/drawing/2014/main" id="{9728E68F-5A03-B337-EFF7-CF7D35A38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Picture 4">
            <a:extLst>
              <a:ext uri="{FF2B5EF4-FFF2-40B4-BE49-F238E27FC236}">
                <a16:creationId xmlns:a16="http://schemas.microsoft.com/office/drawing/2014/main" id="{0FC3769E-CFEF-C10C-8F86-CB4AC2719CC4}"/>
              </a:ext>
            </a:extLst>
          </p:cNvPr>
          <p:cNvPicPr>
            <a:picLocks noChangeAspect="1"/>
          </p:cNvPicPr>
          <p:nvPr/>
        </p:nvPicPr>
        <p:blipFill>
          <a:blip r:embed="rId3"/>
          <a:stretch>
            <a:fillRect/>
          </a:stretch>
        </p:blipFill>
        <p:spPr>
          <a:xfrm>
            <a:off x="0" y="1521108"/>
            <a:ext cx="9144000" cy="5141937"/>
          </a:xfrm>
          <a:prstGeom prst="rect">
            <a:avLst/>
          </a:prstGeom>
        </p:spPr>
      </p:pic>
    </p:spTree>
    <p:extLst>
      <p:ext uri="{BB962C8B-B14F-4D97-AF65-F5344CB8AC3E}">
        <p14:creationId xmlns:p14="http://schemas.microsoft.com/office/powerpoint/2010/main" val="414819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6A9D-7BC4-BCC3-529B-34E1917F2BBD}"/>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CBB97C85-4ED5-E3D5-1E78-8818BE4F9943}"/>
              </a:ext>
            </a:extLst>
          </p:cNvPr>
          <p:cNvSpPr>
            <a:spLocks noGrp="1"/>
          </p:cNvSpPr>
          <p:nvPr>
            <p:ph type="body" idx="1"/>
          </p:nvPr>
        </p:nvSpPr>
        <p:spPr>
          <a:xfrm>
            <a:off x="457200" y="1208315"/>
            <a:ext cx="8229600" cy="5380985"/>
          </a:xfrm>
        </p:spPr>
        <p:txBody>
          <a:bodyPr>
            <a:normAutofit/>
          </a:bodyPr>
          <a:lstStyle/>
          <a:p>
            <a:pPr marL="25400" indent="0">
              <a:buNone/>
            </a:pPr>
            <a:r>
              <a:rPr lang="en-IN" sz="2000" dirty="0">
                <a:latin typeface="Times New Roman"/>
              </a:rPr>
              <a:t>[1]. </a:t>
            </a:r>
            <a:r>
              <a:rPr lang="en-IN" sz="2000" dirty="0" err="1">
                <a:solidFill>
                  <a:srgbClr val="222222"/>
                </a:solidFill>
                <a:latin typeface="Times New Roman"/>
                <a:cs typeface="Arial"/>
              </a:rPr>
              <a:t>Oudah</a:t>
            </a:r>
            <a:r>
              <a:rPr lang="en-IN" sz="2000" dirty="0">
                <a:solidFill>
                  <a:srgbClr val="222222"/>
                </a:solidFill>
                <a:latin typeface="Times New Roman"/>
                <a:cs typeface="Arial"/>
              </a:rPr>
              <a:t>, M.; Al-Naji, A.; </a:t>
            </a:r>
            <a:r>
              <a:rPr lang="en-IN" sz="2000" dirty="0" err="1">
                <a:solidFill>
                  <a:srgbClr val="222222"/>
                </a:solidFill>
                <a:latin typeface="Times New Roman"/>
                <a:cs typeface="Arial"/>
              </a:rPr>
              <a:t>Chahl</a:t>
            </a:r>
            <a:r>
              <a:rPr lang="en-IN" sz="2000" dirty="0">
                <a:solidFill>
                  <a:srgbClr val="222222"/>
                </a:solidFill>
                <a:latin typeface="Times New Roman"/>
                <a:cs typeface="Arial"/>
              </a:rPr>
              <a:t>, J. Hand Gesture Recognition Based on Computer Vision: A Review of Techniques. </a:t>
            </a:r>
            <a:r>
              <a:rPr lang="en-IN" sz="2000" i="1" dirty="0">
                <a:solidFill>
                  <a:srgbClr val="222222"/>
                </a:solidFill>
                <a:latin typeface="Times New Roman"/>
                <a:cs typeface="Arial"/>
              </a:rPr>
              <a:t>J. Imaging</a:t>
            </a:r>
            <a:r>
              <a:rPr lang="en-IN" sz="2000" dirty="0">
                <a:solidFill>
                  <a:srgbClr val="222222"/>
                </a:solidFill>
                <a:latin typeface="Times New Roman"/>
                <a:cs typeface="Arial"/>
              </a:rPr>
              <a:t> </a:t>
            </a:r>
            <a:r>
              <a:rPr lang="en-IN" sz="2000" b="1" dirty="0">
                <a:solidFill>
                  <a:srgbClr val="222222"/>
                </a:solidFill>
                <a:latin typeface="Times New Roman"/>
                <a:cs typeface="Arial"/>
              </a:rPr>
              <a:t>2020</a:t>
            </a:r>
            <a:r>
              <a:rPr lang="en-IN" sz="2000" dirty="0">
                <a:solidFill>
                  <a:srgbClr val="222222"/>
                </a:solidFill>
                <a:latin typeface="Times New Roman"/>
                <a:cs typeface="Arial"/>
              </a:rPr>
              <a:t>, </a:t>
            </a:r>
            <a:r>
              <a:rPr lang="en-IN" sz="2000" i="1" dirty="0">
                <a:solidFill>
                  <a:srgbClr val="222222"/>
                </a:solidFill>
                <a:latin typeface="Times New Roman"/>
                <a:cs typeface="Arial"/>
              </a:rPr>
              <a:t>6</a:t>
            </a:r>
            <a:r>
              <a:rPr lang="en-IN" sz="2000" dirty="0">
                <a:solidFill>
                  <a:srgbClr val="222222"/>
                </a:solidFill>
                <a:latin typeface="Times New Roman"/>
                <a:cs typeface="Arial"/>
              </a:rPr>
              <a:t>, 73. https://doi.org/10.3390/jimaging6080073</a:t>
            </a:r>
            <a:endParaRPr lang="en-IN" sz="2000" dirty="0">
              <a:solidFill>
                <a:srgbClr val="222222"/>
              </a:solidFill>
              <a:latin typeface="Times New Roman"/>
            </a:endParaRPr>
          </a:p>
          <a:p>
            <a:pPr marL="25400" indent="0">
              <a:buNone/>
            </a:pPr>
            <a:r>
              <a:rPr lang="en-IN" sz="2000" dirty="0">
                <a:latin typeface="Times New Roman"/>
              </a:rPr>
              <a:t>[2]. </a:t>
            </a:r>
            <a:r>
              <a:rPr lang="en-IN" sz="2000" dirty="0">
                <a:solidFill>
                  <a:srgbClr val="222222"/>
                </a:solidFill>
                <a:latin typeface="Times New Roman"/>
                <a:cs typeface="Arial"/>
              </a:rPr>
              <a:t>Tsai, Tsung-Han, Chih-Chi Huang, and Kung-Long Zhang. "Embedded virtual mouse system by using hand gesture recognition." </a:t>
            </a:r>
            <a:r>
              <a:rPr lang="en-IN" sz="2000" i="1" dirty="0">
                <a:solidFill>
                  <a:srgbClr val="222222"/>
                </a:solidFill>
                <a:latin typeface="Times New Roman"/>
                <a:cs typeface="Arial"/>
              </a:rPr>
              <a:t>2015 IEEE International Conference on Consumer Electronics-Taiwan</a:t>
            </a:r>
            <a:r>
              <a:rPr lang="en-IN" sz="2000" dirty="0">
                <a:solidFill>
                  <a:srgbClr val="222222"/>
                </a:solidFill>
                <a:latin typeface="Times New Roman"/>
                <a:cs typeface="Arial"/>
              </a:rPr>
              <a:t>. IEEE, 2015.</a:t>
            </a:r>
          </a:p>
          <a:p>
            <a:pPr marL="25400" indent="0">
              <a:buNone/>
            </a:pPr>
            <a:r>
              <a:rPr lang="en-IN" sz="2000" dirty="0">
                <a:latin typeface="Times New Roman"/>
              </a:rPr>
              <a:t>[3]. </a:t>
            </a:r>
            <a:r>
              <a:rPr lang="en-IN" sz="2000" dirty="0">
                <a:solidFill>
                  <a:srgbClr val="222222"/>
                </a:solidFill>
                <a:latin typeface="Times New Roman"/>
                <a:cs typeface="Arial"/>
              </a:rPr>
              <a:t>Puri, Rachit. "Gesture recognition based mouse events." </a:t>
            </a:r>
            <a:r>
              <a:rPr lang="en-IN" sz="2000" i="1" dirty="0" err="1">
                <a:solidFill>
                  <a:srgbClr val="222222"/>
                </a:solidFill>
                <a:latin typeface="Times New Roman"/>
                <a:cs typeface="Arial"/>
              </a:rPr>
              <a:t>arXiv</a:t>
            </a:r>
            <a:r>
              <a:rPr lang="en-IN" sz="2000" i="1" dirty="0">
                <a:solidFill>
                  <a:srgbClr val="222222"/>
                </a:solidFill>
                <a:latin typeface="Times New Roman"/>
                <a:cs typeface="Arial"/>
              </a:rPr>
              <a:t> preprint arXiv:1401.2058</a:t>
            </a:r>
            <a:r>
              <a:rPr lang="en-IN" sz="2000" dirty="0">
                <a:solidFill>
                  <a:srgbClr val="222222"/>
                </a:solidFill>
                <a:latin typeface="Times New Roman"/>
                <a:cs typeface="Arial"/>
              </a:rPr>
              <a:t> (2014).</a:t>
            </a:r>
          </a:p>
          <a:p>
            <a:pPr marL="25400" indent="0">
              <a:buNone/>
            </a:pPr>
            <a:r>
              <a:rPr lang="en-IN" sz="2000" dirty="0">
                <a:latin typeface="Times New Roman"/>
              </a:rPr>
              <a:t>[4]. </a:t>
            </a:r>
            <a:r>
              <a:rPr lang="en-IN" sz="2000" dirty="0">
                <a:solidFill>
                  <a:srgbClr val="222222"/>
                </a:solidFill>
                <a:latin typeface="Times New Roman"/>
                <a:cs typeface="Arial"/>
              </a:rPr>
              <a:t>Xu, Pei. "A real-time hand gesture recognition and human-computer interaction system." </a:t>
            </a:r>
            <a:r>
              <a:rPr lang="en-IN" sz="2000" i="1" dirty="0" err="1">
                <a:solidFill>
                  <a:srgbClr val="222222"/>
                </a:solidFill>
                <a:latin typeface="Times New Roman"/>
                <a:cs typeface="Arial"/>
              </a:rPr>
              <a:t>arXiv</a:t>
            </a:r>
            <a:r>
              <a:rPr lang="en-IN" sz="2000" i="1" dirty="0">
                <a:solidFill>
                  <a:srgbClr val="222222"/>
                </a:solidFill>
                <a:latin typeface="Times New Roman"/>
                <a:cs typeface="Arial"/>
              </a:rPr>
              <a:t> preprint arXiv:1704.07296</a:t>
            </a:r>
            <a:r>
              <a:rPr lang="en-IN" sz="2000" dirty="0">
                <a:solidFill>
                  <a:srgbClr val="222222"/>
                </a:solidFill>
                <a:latin typeface="Times New Roman"/>
                <a:cs typeface="Arial"/>
              </a:rPr>
              <a:t>(2017).</a:t>
            </a:r>
          </a:p>
          <a:p>
            <a:pPr marL="25400" indent="0">
              <a:buNone/>
            </a:pPr>
            <a:r>
              <a:rPr lang="en-IN" sz="2000" dirty="0">
                <a:latin typeface="Times New Roman"/>
              </a:rPr>
              <a:t>[5]. </a:t>
            </a:r>
            <a:r>
              <a:rPr lang="en-IN" sz="2000" dirty="0">
                <a:solidFill>
                  <a:srgbClr val="222222"/>
                </a:solidFill>
                <a:latin typeface="Times New Roman"/>
                <a:cs typeface="Arial"/>
              </a:rPr>
              <a:t>Balaji, R., et al. "Handwritten gesture recognition for gesture keyboard." </a:t>
            </a:r>
            <a:r>
              <a:rPr lang="en-IN" sz="2000" i="1" dirty="0">
                <a:solidFill>
                  <a:srgbClr val="222222"/>
                </a:solidFill>
                <a:latin typeface="Times New Roman"/>
                <a:cs typeface="Arial"/>
              </a:rPr>
              <a:t>Tenth International Workshop on Frontiers in Handwriting Recognition</a:t>
            </a:r>
            <a:r>
              <a:rPr lang="en-IN" sz="2000" dirty="0">
                <a:solidFill>
                  <a:srgbClr val="222222"/>
                </a:solidFill>
                <a:latin typeface="Times New Roman"/>
                <a:cs typeface="Arial"/>
              </a:rPr>
              <a:t>. </a:t>
            </a:r>
            <a:r>
              <a:rPr lang="en-IN" sz="2000" dirty="0" err="1">
                <a:solidFill>
                  <a:srgbClr val="222222"/>
                </a:solidFill>
                <a:latin typeface="Times New Roman"/>
                <a:cs typeface="Arial"/>
              </a:rPr>
              <a:t>Suvisoft</a:t>
            </a:r>
            <a:r>
              <a:rPr lang="en-IN" sz="2000" dirty="0">
                <a:solidFill>
                  <a:srgbClr val="222222"/>
                </a:solidFill>
                <a:latin typeface="Times New Roman"/>
                <a:cs typeface="Arial"/>
              </a:rPr>
              <a:t>, 2006.</a:t>
            </a:r>
          </a:p>
          <a:p>
            <a:pPr marL="25400" indent="0">
              <a:buNone/>
            </a:pPr>
            <a:r>
              <a:rPr lang="en-IN" sz="2000" dirty="0">
                <a:latin typeface="Times New Roman"/>
              </a:rPr>
              <a:t>[6]. </a:t>
            </a:r>
            <a:r>
              <a:rPr lang="en-IN" sz="2000" dirty="0">
                <a:solidFill>
                  <a:srgbClr val="222222"/>
                </a:solidFill>
                <a:latin typeface="Times New Roman"/>
                <a:cs typeface="Arial"/>
              </a:rPr>
              <a:t>Nikhil, Chinnam Datta Sai, et al. "Finger recognition and gesture based virtual keyboard." </a:t>
            </a:r>
            <a:r>
              <a:rPr lang="en-IN" sz="2000" i="1" dirty="0">
                <a:solidFill>
                  <a:srgbClr val="222222"/>
                </a:solidFill>
                <a:latin typeface="Times New Roman"/>
                <a:cs typeface="Arial"/>
              </a:rPr>
              <a:t>2020 5th International Conference on Communication and Electronics Systems (ICCES)</a:t>
            </a:r>
            <a:r>
              <a:rPr lang="en-IN" sz="2000" dirty="0">
                <a:solidFill>
                  <a:srgbClr val="222222"/>
                </a:solidFill>
                <a:latin typeface="Times New Roman"/>
                <a:cs typeface="Arial"/>
              </a:rPr>
              <a:t>. IEEE, 2020.</a:t>
            </a:r>
          </a:p>
          <a:p>
            <a:pPr marL="25400" indent="0">
              <a:buNone/>
            </a:pPr>
            <a:endParaRPr lang="en-IN" dirty="0"/>
          </a:p>
        </p:txBody>
      </p:sp>
      <p:sp>
        <p:nvSpPr>
          <p:cNvPr id="4" name="Slide Number Placeholder 3">
            <a:extLst>
              <a:ext uri="{FF2B5EF4-FFF2-40B4-BE49-F238E27FC236}">
                <a16:creationId xmlns:a16="http://schemas.microsoft.com/office/drawing/2014/main" id="{B5FB0F87-3DC4-69FC-FB87-FCDC8E05C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3574589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6A9D-7BC4-BCC3-529B-34E1917F2BBD}"/>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CBB97C85-4ED5-E3D5-1E78-8818BE4F9943}"/>
              </a:ext>
            </a:extLst>
          </p:cNvPr>
          <p:cNvSpPr>
            <a:spLocks noGrp="1"/>
          </p:cNvSpPr>
          <p:nvPr>
            <p:ph type="body" idx="1"/>
          </p:nvPr>
        </p:nvSpPr>
        <p:spPr>
          <a:xfrm>
            <a:off x="457200" y="1208315"/>
            <a:ext cx="8229600" cy="5380985"/>
          </a:xfrm>
        </p:spPr>
        <p:txBody>
          <a:bodyPr>
            <a:normAutofit/>
          </a:bodyPr>
          <a:lstStyle/>
          <a:p>
            <a:pPr marL="0" indent="0">
              <a:buNone/>
            </a:pPr>
            <a:r>
              <a:rPr lang="en-IN" sz="2000" dirty="0">
                <a:latin typeface="Times New Roman"/>
              </a:rPr>
              <a:t>[7]. </a:t>
            </a:r>
            <a:r>
              <a:rPr lang="en-IN" sz="2000" dirty="0">
                <a:solidFill>
                  <a:srgbClr val="222222"/>
                </a:solidFill>
                <a:latin typeface="Times New Roman"/>
                <a:cs typeface="Arial"/>
              </a:rPr>
              <a:t>Bi, Xiaojun, et al. "Bimanual gesture keyboard." </a:t>
            </a:r>
            <a:r>
              <a:rPr lang="en-IN" sz="2000" i="1" dirty="0">
                <a:solidFill>
                  <a:srgbClr val="222222"/>
                </a:solidFill>
                <a:latin typeface="Times New Roman"/>
                <a:cs typeface="Arial"/>
              </a:rPr>
              <a:t>Proceedings of the 25th annual ACM symposium on User interface software and technology</a:t>
            </a:r>
            <a:r>
              <a:rPr lang="en-IN" sz="2000" dirty="0">
                <a:solidFill>
                  <a:srgbClr val="222222"/>
                </a:solidFill>
                <a:latin typeface="Times New Roman"/>
                <a:cs typeface="Arial"/>
              </a:rPr>
              <a:t>. 2012.</a:t>
            </a:r>
            <a:endParaRPr lang="en-IN" sz="2000" dirty="0">
              <a:solidFill>
                <a:srgbClr val="222222"/>
              </a:solidFill>
              <a:latin typeface="Times New Roman"/>
            </a:endParaRPr>
          </a:p>
          <a:p>
            <a:pPr marL="0" indent="0">
              <a:buNone/>
            </a:pPr>
            <a:r>
              <a:rPr lang="en-IN" sz="2000" dirty="0">
                <a:latin typeface="Times New Roman"/>
              </a:rPr>
              <a:t>[8]. </a:t>
            </a:r>
            <a:r>
              <a:rPr lang="en-IN" sz="2000" dirty="0">
                <a:solidFill>
                  <a:srgbClr val="222222"/>
                </a:solidFill>
                <a:latin typeface="Times New Roman"/>
                <a:cs typeface="Arial"/>
              </a:rPr>
              <a:t>Lee, Tae-Ho, and Hyuk-Jae Lee. "A new virtual keyboard with finger gesture recognition for AR/VR devices." </a:t>
            </a:r>
            <a:r>
              <a:rPr lang="en-IN" sz="2000" i="1" dirty="0">
                <a:solidFill>
                  <a:srgbClr val="222222"/>
                </a:solidFill>
                <a:latin typeface="Times New Roman"/>
                <a:cs typeface="Arial"/>
              </a:rPr>
              <a:t>Human-Computer Interaction. Interaction Technologies: 20th International Conference, HCI International 2018, Las Vegas, NV, USA, July 15–20, 2018, Proceedings, Part III 20</a:t>
            </a:r>
            <a:r>
              <a:rPr lang="en-IN" sz="2000" dirty="0">
                <a:solidFill>
                  <a:srgbClr val="222222"/>
                </a:solidFill>
                <a:latin typeface="Times New Roman"/>
                <a:cs typeface="Arial"/>
              </a:rPr>
              <a:t>. Springer International Publishing, 2018.</a:t>
            </a:r>
          </a:p>
          <a:p>
            <a:pPr marL="0" indent="0">
              <a:buNone/>
            </a:pPr>
            <a:r>
              <a:rPr lang="en-IN" sz="2000" dirty="0">
                <a:latin typeface="Times New Roman"/>
              </a:rPr>
              <a:t>[9]. </a:t>
            </a:r>
            <a:r>
              <a:rPr lang="en-IN" sz="2000" dirty="0">
                <a:solidFill>
                  <a:srgbClr val="222222"/>
                </a:solidFill>
                <a:latin typeface="Times New Roman"/>
                <a:cs typeface="Arial"/>
              </a:rPr>
              <a:t>Zhai, Shumin, and Per Ola Kristensson. "The word-gesture keyboard: reimagining keyboard interaction." </a:t>
            </a:r>
            <a:r>
              <a:rPr lang="en-IN" sz="2000" i="1" dirty="0">
                <a:solidFill>
                  <a:srgbClr val="222222"/>
                </a:solidFill>
                <a:latin typeface="Times New Roman"/>
                <a:cs typeface="Arial"/>
              </a:rPr>
              <a:t>Communications of the ACM</a:t>
            </a:r>
            <a:r>
              <a:rPr lang="en-IN" sz="2000" dirty="0">
                <a:solidFill>
                  <a:srgbClr val="222222"/>
                </a:solidFill>
                <a:latin typeface="Times New Roman"/>
                <a:cs typeface="Arial"/>
              </a:rPr>
              <a:t> 55.9 (2012): 91-101.</a:t>
            </a:r>
          </a:p>
          <a:p>
            <a:pPr marL="0" indent="0">
              <a:buNone/>
            </a:pPr>
            <a:r>
              <a:rPr lang="en-IN" sz="2000" dirty="0">
                <a:latin typeface="Times New Roman"/>
              </a:rPr>
              <a:t>[10]. </a:t>
            </a:r>
            <a:r>
              <a:rPr lang="en-IN" sz="2000" dirty="0">
                <a:solidFill>
                  <a:srgbClr val="222222"/>
                </a:solidFill>
                <a:latin typeface="Times New Roman"/>
                <a:cs typeface="Arial"/>
              </a:rPr>
              <a:t>Kellogg, Bryce, Vamsi </a:t>
            </a:r>
            <a:r>
              <a:rPr lang="en-IN" sz="2000" dirty="0" err="1">
                <a:solidFill>
                  <a:srgbClr val="222222"/>
                </a:solidFill>
                <a:latin typeface="Times New Roman"/>
                <a:cs typeface="Arial"/>
              </a:rPr>
              <a:t>Talla</a:t>
            </a:r>
            <a:r>
              <a:rPr lang="en-IN" sz="2000" dirty="0">
                <a:solidFill>
                  <a:srgbClr val="222222"/>
                </a:solidFill>
                <a:latin typeface="Times New Roman"/>
                <a:cs typeface="Arial"/>
              </a:rPr>
              <a:t>, and </a:t>
            </a:r>
            <a:r>
              <a:rPr lang="en-IN" sz="2000" dirty="0" err="1">
                <a:solidFill>
                  <a:srgbClr val="222222"/>
                </a:solidFill>
                <a:latin typeface="Times New Roman"/>
                <a:cs typeface="Arial"/>
              </a:rPr>
              <a:t>Shyamnath</a:t>
            </a:r>
            <a:r>
              <a:rPr lang="en-IN" sz="2000" dirty="0">
                <a:solidFill>
                  <a:srgbClr val="222222"/>
                </a:solidFill>
                <a:latin typeface="Times New Roman"/>
                <a:cs typeface="Arial"/>
              </a:rPr>
              <a:t> </a:t>
            </a:r>
            <a:r>
              <a:rPr lang="en-IN" sz="2000" dirty="0" err="1">
                <a:solidFill>
                  <a:srgbClr val="222222"/>
                </a:solidFill>
                <a:latin typeface="Times New Roman"/>
                <a:cs typeface="Arial"/>
              </a:rPr>
              <a:t>Gollakota</a:t>
            </a:r>
            <a:r>
              <a:rPr lang="en-IN" sz="2000" dirty="0">
                <a:solidFill>
                  <a:srgbClr val="222222"/>
                </a:solidFill>
                <a:latin typeface="Times New Roman"/>
                <a:cs typeface="Arial"/>
              </a:rPr>
              <a:t>. "Bringing gesture recognition to all devices." </a:t>
            </a:r>
            <a:r>
              <a:rPr lang="en-IN" sz="2000" i="1" dirty="0">
                <a:solidFill>
                  <a:srgbClr val="222222"/>
                </a:solidFill>
                <a:latin typeface="Times New Roman"/>
                <a:cs typeface="Arial"/>
              </a:rPr>
              <a:t>11th USENIX Symposium on Networked Systems Design and Implementation (NSDI 14)</a:t>
            </a:r>
            <a:r>
              <a:rPr lang="en-IN" sz="2000" dirty="0">
                <a:solidFill>
                  <a:srgbClr val="222222"/>
                </a:solidFill>
                <a:latin typeface="Times New Roman"/>
                <a:cs typeface="Arial"/>
              </a:rPr>
              <a:t>. 2014.</a:t>
            </a:r>
          </a:p>
          <a:p>
            <a:pPr marL="25400" indent="0">
              <a:buNone/>
            </a:pPr>
            <a:endParaRPr lang="en-IN" sz="1000" dirty="0">
              <a:solidFill>
                <a:srgbClr val="222222"/>
              </a:solidFill>
              <a:latin typeface="Arial"/>
              <a:cs typeface="Arial"/>
            </a:endParaRPr>
          </a:p>
          <a:p>
            <a:pPr marL="25400" indent="0">
              <a:buNone/>
            </a:pPr>
            <a:endParaRPr lang="en-IN" sz="2000" dirty="0">
              <a:solidFill>
                <a:srgbClr val="222222"/>
              </a:solidFill>
              <a:latin typeface="Times New Roman"/>
              <a:cs typeface="Arial"/>
            </a:endParaRPr>
          </a:p>
          <a:p>
            <a:pPr marL="25400" indent="0">
              <a:buNone/>
            </a:pPr>
            <a:endParaRPr lang="en-IN" dirty="0"/>
          </a:p>
        </p:txBody>
      </p:sp>
      <p:sp>
        <p:nvSpPr>
          <p:cNvPr id="4" name="Slide Number Placeholder 3">
            <a:extLst>
              <a:ext uri="{FF2B5EF4-FFF2-40B4-BE49-F238E27FC236}">
                <a16:creationId xmlns:a16="http://schemas.microsoft.com/office/drawing/2014/main" id="{B5FB0F87-3DC4-69FC-FB87-FCDC8E05C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617807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CC2E-6769-B653-654F-8F23FFD23362}"/>
              </a:ext>
            </a:extLst>
          </p:cNvPr>
          <p:cNvSpPr>
            <a:spLocks noGrp="1"/>
          </p:cNvSpPr>
          <p:nvPr>
            <p:ph type="title"/>
          </p:nvPr>
        </p:nvSpPr>
        <p:spPr/>
        <p:txBody>
          <a:bodyPr/>
          <a:lstStyle/>
          <a:p>
            <a:r>
              <a:rPr lang="en-IN" dirty="0"/>
              <a:t>Paper Status/ Report Status</a:t>
            </a:r>
          </a:p>
        </p:txBody>
      </p:sp>
      <p:sp>
        <p:nvSpPr>
          <p:cNvPr id="3" name="Text Placeholder 2">
            <a:extLst>
              <a:ext uri="{FF2B5EF4-FFF2-40B4-BE49-F238E27FC236}">
                <a16:creationId xmlns:a16="http://schemas.microsoft.com/office/drawing/2014/main" id="{CB18D7D2-1C4F-ABB8-FEBA-76B0AFC3E131}"/>
              </a:ext>
            </a:extLst>
          </p:cNvPr>
          <p:cNvSpPr>
            <a:spLocks noGrp="1"/>
          </p:cNvSpPr>
          <p:nvPr>
            <p:ph type="body" idx="1"/>
          </p:nvPr>
        </p:nvSpPr>
        <p:spPr/>
        <p:txBody>
          <a:bodyPr>
            <a:normAutofit lnSpcReduction="10000"/>
          </a:bodyPr>
          <a:lstStyle/>
          <a:p>
            <a:r>
              <a:rPr lang="en-IN" dirty="0"/>
              <a:t>The abstract, introduction and related work is completed with the references and literature survey. (approx. 40 – 50%)</a:t>
            </a:r>
          </a:p>
          <a:p>
            <a:pPr marL="25400" indent="0">
              <a:buNone/>
            </a:pPr>
            <a:endParaRPr lang="en-IN" dirty="0"/>
          </a:p>
          <a:p>
            <a:r>
              <a:rPr lang="en-IN" dirty="0"/>
              <a:t>For the report till methodology everything is made and approximately 50% is completed</a:t>
            </a:r>
          </a:p>
          <a:p>
            <a:pPr marL="25400" indent="0">
              <a:buNone/>
            </a:pPr>
            <a:endParaRPr lang="en-IN" dirty="0"/>
          </a:p>
          <a:p>
            <a:pPr marL="25400" indent="0">
              <a:buNone/>
            </a:pPr>
            <a:r>
              <a:rPr lang="en-IN" dirty="0"/>
              <a:t>Around 1 more week to complete the entire paper and report then will apply for publishing</a:t>
            </a:r>
          </a:p>
        </p:txBody>
      </p:sp>
      <p:sp>
        <p:nvSpPr>
          <p:cNvPr id="4" name="Slide Number Placeholder 3">
            <a:extLst>
              <a:ext uri="{FF2B5EF4-FFF2-40B4-BE49-F238E27FC236}">
                <a16:creationId xmlns:a16="http://schemas.microsoft.com/office/drawing/2014/main" id="{36914389-2FBE-176B-9F3F-2D1D03502C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790335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body" idx="1"/>
          </p:nvPr>
        </p:nvSpPr>
        <p:spPr>
          <a:xfrm>
            <a:off x="457200" y="1600200"/>
            <a:ext cx="8229600" cy="4525963"/>
          </a:xfrm>
          <a:prstGeom prst="rect">
            <a:avLst/>
          </a:prstGeom>
          <a:noFill/>
          <a:ln>
            <a:noFill/>
          </a:ln>
        </p:spPr>
        <p:txBody>
          <a:bodyPr spcFirstLastPara="1" wrap="square" lIns="45675" tIns="45675" rIns="45675" bIns="45675" anchor="t" anchorCtr="0">
            <a:normAutofit/>
          </a:bodyPr>
          <a:lstStyle/>
          <a:p>
            <a:pPr marL="0" lvl="0" indent="0" algn="ctr" rtl="0">
              <a:lnSpc>
                <a:spcPct val="100000"/>
              </a:lnSpc>
              <a:spcBef>
                <a:spcPts val="0"/>
              </a:spcBef>
              <a:spcAft>
                <a:spcPts val="0"/>
              </a:spcAft>
              <a:buSzPts val="3200"/>
              <a:buNone/>
            </a:pPr>
            <a:endParaRPr>
              <a:solidFill>
                <a:srgbClr val="0D0D0D"/>
              </a:solidFill>
            </a:endParaRPr>
          </a:p>
          <a:p>
            <a:pPr marL="0" lvl="0" indent="0" algn="ctr" rtl="0">
              <a:lnSpc>
                <a:spcPct val="100000"/>
              </a:lnSpc>
              <a:spcBef>
                <a:spcPts val="0"/>
              </a:spcBef>
              <a:spcAft>
                <a:spcPts val="0"/>
              </a:spcAft>
              <a:buSzPts val="3200"/>
              <a:buNone/>
            </a:pPr>
            <a:endParaRPr>
              <a:solidFill>
                <a:srgbClr val="0D0D0D"/>
              </a:solidFill>
            </a:endParaRPr>
          </a:p>
          <a:p>
            <a:pPr marL="0" lvl="0" indent="0" algn="ctr" rtl="0">
              <a:lnSpc>
                <a:spcPct val="100000"/>
              </a:lnSpc>
              <a:spcBef>
                <a:spcPts val="0"/>
              </a:spcBef>
              <a:spcAft>
                <a:spcPts val="0"/>
              </a:spcAft>
              <a:buSzPts val="3200"/>
              <a:buNone/>
            </a:pPr>
            <a:endParaRPr>
              <a:solidFill>
                <a:srgbClr val="0D0D0D"/>
              </a:solidFill>
            </a:endParaRPr>
          </a:p>
          <a:p>
            <a:pPr marL="0" lvl="0" indent="0" algn="ctr" rtl="0">
              <a:lnSpc>
                <a:spcPct val="100000"/>
              </a:lnSpc>
              <a:spcBef>
                <a:spcPts val="0"/>
              </a:spcBef>
              <a:spcAft>
                <a:spcPts val="0"/>
              </a:spcAft>
              <a:buSzPts val="6000"/>
              <a:buNone/>
            </a:pPr>
            <a:r>
              <a:rPr lang="en-US" sz="6000" b="1">
                <a:solidFill>
                  <a:srgbClr val="0D0D0D"/>
                </a:solidFill>
              </a:rPr>
              <a:t>THANK YOU</a:t>
            </a:r>
            <a:endParaRPr/>
          </a:p>
        </p:txBody>
      </p:sp>
      <p:sp>
        <p:nvSpPr>
          <p:cNvPr id="197" name="Google Shape;197;p29"/>
          <p:cNvSpPr txBox="1">
            <a:spLocks noGrp="1"/>
          </p:cNvSpPr>
          <p:nvPr>
            <p:ph type="sldNum" idx="4294967295"/>
          </p:nvPr>
        </p:nvSpPr>
        <p:spPr>
          <a:xfrm>
            <a:off x="8428215" y="6414780"/>
            <a:ext cx="258583"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457200" y="1600199"/>
            <a:ext cx="8229600" cy="4971663"/>
          </a:xfrm>
          <a:prstGeom prst="rect">
            <a:avLst/>
          </a:prstGeom>
          <a:noFill/>
          <a:ln>
            <a:noFill/>
          </a:ln>
        </p:spPr>
        <p:txBody>
          <a:bodyPr spcFirstLastPara="1" wrap="square" lIns="45675" tIns="45675" rIns="45675" bIns="45675" anchor="t" anchorCtr="0">
            <a:noAutofit/>
          </a:bodyPr>
          <a:lstStyle/>
          <a:p>
            <a:pPr marL="342900" indent="-342900" algn="just">
              <a:spcBef>
                <a:spcPts val="0"/>
              </a:spcBef>
              <a:buSzPts val="2400"/>
            </a:pPr>
            <a:r>
              <a:rPr lang="en-IN" sz="2400" dirty="0">
                <a:latin typeface="Times New Roman"/>
                <a:ea typeface="Times New Roman"/>
                <a:cs typeface="Times New Roman"/>
                <a:sym typeface="Times New Roman"/>
              </a:rPr>
              <a:t>Our project aims to develop an innovative Gesture Control System that allows users to interact with computer screens using just hand gestures. The system accurately tracks hand movements and translates them into mouse and keyboard actions.</a:t>
            </a:r>
          </a:p>
          <a:p>
            <a:pPr marL="342900" indent="-342900" algn="just">
              <a:spcBef>
                <a:spcPts val="0"/>
              </a:spcBef>
              <a:buSzPts val="2400"/>
            </a:pPr>
            <a:r>
              <a:rPr lang="en-IN" sz="2400" dirty="0">
                <a:latin typeface="Times New Roman"/>
                <a:ea typeface="Times New Roman"/>
                <a:cs typeface="Times New Roman"/>
                <a:sym typeface="Times New Roman"/>
              </a:rPr>
              <a:t>A custom trained neural network with a custom dataset ensures high accuracy in gesture recognition, enhancing the overall detection speed and the user experience and interaction.</a:t>
            </a:r>
            <a:endParaRPr sz="2400" dirty="0">
              <a:latin typeface="Times New Roman"/>
              <a:ea typeface="Times New Roman"/>
              <a:cs typeface="Times New Roman"/>
              <a:sym typeface="Times New Roman"/>
            </a:endParaRPr>
          </a:p>
        </p:txBody>
      </p:sp>
      <p:sp>
        <p:nvSpPr>
          <p:cNvPr id="76" name="Google Shape;76;p15"/>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3</a:t>
            </a:fld>
            <a:endParaRPr/>
          </a:p>
        </p:txBody>
      </p:sp>
      <p:sp>
        <p:nvSpPr>
          <p:cNvPr id="77" name="Google Shape;77;p15"/>
          <p:cNvSpPr txBox="1">
            <a:spLocks noGrp="1"/>
          </p:cNvSpPr>
          <p:nvPr>
            <p:ph type="title"/>
          </p:nvPr>
        </p:nvSpPr>
        <p:spPr>
          <a:xfrm>
            <a:off x="559600" y="274650"/>
            <a:ext cx="8127000" cy="1143000"/>
          </a:xfrm>
          <a:prstGeom prst="rect">
            <a:avLst/>
          </a:prstGeom>
          <a:noFill/>
          <a:ln>
            <a:noFill/>
          </a:ln>
        </p:spPr>
        <p:txBody>
          <a:bodyPr spcFirstLastPara="1" wrap="square" lIns="45675" tIns="45675" rIns="45675" bIns="45675" anchor="ctr" anchorCtr="0">
            <a:normAutofit/>
          </a:bodyPr>
          <a:lstStyle/>
          <a:p>
            <a:pPr marL="0" marR="0" lvl="0" indent="0" algn="ctr" rtl="0">
              <a:lnSpc>
                <a:spcPct val="100000"/>
              </a:lnSpc>
              <a:spcBef>
                <a:spcPts val="0"/>
              </a:spcBef>
              <a:spcAft>
                <a:spcPts val="0"/>
              </a:spcAft>
              <a:buClr>
                <a:srgbClr val="000000"/>
              </a:buClr>
              <a:buSzPts val="4400"/>
              <a:buFont typeface="Times New Roman"/>
              <a:buNone/>
            </a:pPr>
            <a:r>
              <a:rPr lang="en-US" sz="4000" b="1" dirty="0">
                <a:latin typeface="Times New Roman"/>
                <a:ea typeface="Times New Roman"/>
                <a:cs typeface="Times New Roman"/>
                <a:sym typeface="Times New Roman"/>
              </a:rPr>
              <a:t> </a:t>
            </a:r>
            <a:r>
              <a:rPr lang="en-US" sz="4000" dirty="0">
                <a:latin typeface="Times New Roman"/>
                <a:ea typeface="Times New Roman"/>
                <a:cs typeface="Times New Roman"/>
                <a:sym typeface="Times New Roman"/>
              </a:rPr>
              <a:t>Abstract</a:t>
            </a:r>
            <a:endParaRPr sz="40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472C9CE4-9EED-2D36-3DD1-18D291BD05B4}"/>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1BA3ACD9-481E-3FD3-4F14-73E0D399B795}"/>
              </a:ext>
            </a:extLst>
          </p:cNvPr>
          <p:cNvSpPr txBox="1">
            <a:spLocks noGrp="1"/>
          </p:cNvSpPr>
          <p:nvPr>
            <p:ph type="body" idx="1"/>
          </p:nvPr>
        </p:nvSpPr>
        <p:spPr>
          <a:xfrm>
            <a:off x="457200" y="1600199"/>
            <a:ext cx="8229600" cy="4971663"/>
          </a:xfrm>
          <a:prstGeom prst="rect">
            <a:avLst/>
          </a:prstGeom>
          <a:noFill/>
          <a:ln>
            <a:noFill/>
          </a:ln>
        </p:spPr>
        <p:txBody>
          <a:bodyPr spcFirstLastPara="1" wrap="square" lIns="45675" tIns="45675" rIns="45675" bIns="45675" anchor="t" anchorCtr="0">
            <a:noAutofit/>
          </a:bodyPr>
          <a:lstStyle/>
          <a:p>
            <a:pPr marL="342900" indent="-342900" algn="just">
              <a:spcBef>
                <a:spcPts val="0"/>
              </a:spcBef>
              <a:buSzPts val="2400"/>
            </a:pPr>
            <a:r>
              <a:rPr lang="en-IN" sz="2400" dirty="0">
                <a:latin typeface="Times New Roman"/>
                <a:ea typeface="Times New Roman"/>
                <a:cs typeface="Times New Roman"/>
                <a:sym typeface="Times New Roman"/>
              </a:rPr>
              <a:t>Gesture control technology has seen significant advancements in recent years which has opened up new possibilities for users to interact with digital devices. Traditional input methods such as mouse and keyboard sometimes limit in terms of use and accessibility.</a:t>
            </a:r>
          </a:p>
          <a:p>
            <a:pPr marL="342900" indent="-342900" algn="just">
              <a:spcBef>
                <a:spcPts val="0"/>
              </a:spcBef>
              <a:buSzPts val="2400"/>
            </a:pPr>
            <a:r>
              <a:rPr lang="en-IN" sz="2400" dirty="0">
                <a:latin typeface="Times New Roman"/>
                <a:ea typeface="Times New Roman"/>
                <a:cs typeface="Times New Roman"/>
                <a:sym typeface="Times New Roman"/>
              </a:rPr>
              <a:t>Our project seeks to address these limitations by developing a gesture-based control system that enables users to perform various actions on their computer screens using just our fingers and hand movements.</a:t>
            </a:r>
            <a:endParaRPr sz="2400" dirty="0">
              <a:latin typeface="Times New Roman"/>
              <a:ea typeface="Times New Roman"/>
              <a:cs typeface="Times New Roman"/>
              <a:sym typeface="Times New Roman"/>
            </a:endParaRPr>
          </a:p>
        </p:txBody>
      </p:sp>
      <p:sp>
        <p:nvSpPr>
          <p:cNvPr id="76" name="Google Shape;76;p15">
            <a:extLst>
              <a:ext uri="{FF2B5EF4-FFF2-40B4-BE49-F238E27FC236}">
                <a16:creationId xmlns:a16="http://schemas.microsoft.com/office/drawing/2014/main" id="{70DC3E2F-9CBA-859D-4BC7-E19A1E2FC7A1}"/>
              </a:ext>
            </a:extLst>
          </p:cNvPr>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4</a:t>
            </a:fld>
            <a:endParaRPr/>
          </a:p>
        </p:txBody>
      </p:sp>
      <p:sp>
        <p:nvSpPr>
          <p:cNvPr id="77" name="Google Shape;77;p15">
            <a:extLst>
              <a:ext uri="{FF2B5EF4-FFF2-40B4-BE49-F238E27FC236}">
                <a16:creationId xmlns:a16="http://schemas.microsoft.com/office/drawing/2014/main" id="{42BCDDE6-2EE7-F7A6-E68A-B128C339C2E8}"/>
              </a:ext>
            </a:extLst>
          </p:cNvPr>
          <p:cNvSpPr txBox="1">
            <a:spLocks noGrp="1"/>
          </p:cNvSpPr>
          <p:nvPr>
            <p:ph type="title"/>
          </p:nvPr>
        </p:nvSpPr>
        <p:spPr>
          <a:xfrm>
            <a:off x="559600" y="274650"/>
            <a:ext cx="8127000" cy="1143000"/>
          </a:xfrm>
          <a:prstGeom prst="rect">
            <a:avLst/>
          </a:prstGeom>
          <a:noFill/>
          <a:ln>
            <a:noFill/>
          </a:ln>
        </p:spPr>
        <p:txBody>
          <a:bodyPr spcFirstLastPara="1" wrap="square" lIns="45675" tIns="45675" rIns="45675" bIns="45675" anchor="ctr" anchorCtr="0">
            <a:normAutofit/>
          </a:bodyPr>
          <a:lstStyle/>
          <a:p>
            <a:pPr marL="0" marR="0" lvl="0" indent="0" algn="ctr" rtl="0">
              <a:lnSpc>
                <a:spcPct val="100000"/>
              </a:lnSpc>
              <a:spcBef>
                <a:spcPts val="0"/>
              </a:spcBef>
              <a:spcAft>
                <a:spcPts val="0"/>
              </a:spcAft>
              <a:buClr>
                <a:srgbClr val="000000"/>
              </a:buClr>
              <a:buSzPts val="4400"/>
              <a:buFont typeface="Times New Roman"/>
              <a:buNone/>
            </a:pPr>
            <a:r>
              <a:rPr lang="en-US" sz="4000" b="1" dirty="0">
                <a:latin typeface="Times New Roman"/>
                <a:ea typeface="Times New Roman"/>
                <a:cs typeface="Times New Roman"/>
                <a:sym typeface="Times New Roman"/>
              </a:rPr>
              <a:t> </a:t>
            </a:r>
            <a:r>
              <a:rPr lang="en-US" sz="4000"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58004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6A1F91DC-1976-5DEC-E357-ADCD024A9C54}"/>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FEC4F6FD-D85F-D0BA-C50E-F5111EA252EA}"/>
              </a:ext>
            </a:extLst>
          </p:cNvPr>
          <p:cNvSpPr txBox="1">
            <a:spLocks noGrp="1"/>
          </p:cNvSpPr>
          <p:nvPr>
            <p:ph type="body" idx="1"/>
          </p:nvPr>
        </p:nvSpPr>
        <p:spPr>
          <a:xfrm>
            <a:off x="457200" y="1600199"/>
            <a:ext cx="8229600" cy="4971663"/>
          </a:xfrm>
          <a:prstGeom prst="rect">
            <a:avLst/>
          </a:prstGeom>
          <a:noFill/>
          <a:ln>
            <a:noFill/>
          </a:ln>
        </p:spPr>
        <p:txBody>
          <a:bodyPr spcFirstLastPara="1" wrap="square" lIns="45675" tIns="45675" rIns="45675" bIns="45675" anchor="t" anchorCtr="0">
            <a:noAutofit/>
          </a:bodyPr>
          <a:lstStyle/>
          <a:p>
            <a:pPr>
              <a:buSzPts val="2400"/>
            </a:pPr>
            <a:r>
              <a:rPr lang="en-US" sz="2400" dirty="0">
                <a:solidFill>
                  <a:schemeClr val="tx1"/>
                </a:solidFill>
                <a:latin typeface="Times New Roman"/>
              </a:rPr>
              <a:t>Gesture-based control systems can make technology more accessible to people with physical disabilities or limited mobility, enabling them to interact with computers and other devices more easily.</a:t>
            </a:r>
          </a:p>
          <a:p>
            <a:pPr>
              <a:buSzPts val="2400"/>
            </a:pPr>
            <a:r>
              <a:rPr lang="en-US" sz="2400" dirty="0">
                <a:solidFill>
                  <a:schemeClr val="tx1"/>
                </a:solidFill>
                <a:latin typeface="Times New Roman"/>
              </a:rPr>
              <a:t>Exploring gesture-based control is a way to push the boundaries of human-computer interaction, leading to new and more intuitive ways of interacting with technology.</a:t>
            </a:r>
          </a:p>
          <a:p>
            <a:pPr marL="342900" indent="-342900" algn="just">
              <a:spcBef>
                <a:spcPts val="0"/>
              </a:spcBef>
              <a:buSzPts val="2400"/>
            </a:pPr>
            <a:endParaRPr lang="en-US"/>
          </a:p>
        </p:txBody>
      </p:sp>
      <p:sp>
        <p:nvSpPr>
          <p:cNvPr id="76" name="Google Shape;76;p15">
            <a:extLst>
              <a:ext uri="{FF2B5EF4-FFF2-40B4-BE49-F238E27FC236}">
                <a16:creationId xmlns:a16="http://schemas.microsoft.com/office/drawing/2014/main" id="{269D0449-06EA-EE37-F356-A14680D2D150}"/>
              </a:ext>
            </a:extLst>
          </p:cNvPr>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5</a:t>
            </a:fld>
            <a:endParaRPr/>
          </a:p>
        </p:txBody>
      </p:sp>
      <p:sp>
        <p:nvSpPr>
          <p:cNvPr id="77" name="Google Shape;77;p15">
            <a:extLst>
              <a:ext uri="{FF2B5EF4-FFF2-40B4-BE49-F238E27FC236}">
                <a16:creationId xmlns:a16="http://schemas.microsoft.com/office/drawing/2014/main" id="{24BDFDFE-F18D-4B1D-FD6B-2702F7F03E37}"/>
              </a:ext>
            </a:extLst>
          </p:cNvPr>
          <p:cNvSpPr txBox="1">
            <a:spLocks noGrp="1"/>
          </p:cNvSpPr>
          <p:nvPr>
            <p:ph type="title"/>
          </p:nvPr>
        </p:nvSpPr>
        <p:spPr>
          <a:xfrm>
            <a:off x="559600" y="274650"/>
            <a:ext cx="8127000" cy="1143000"/>
          </a:xfrm>
          <a:prstGeom prst="rect">
            <a:avLst/>
          </a:prstGeom>
          <a:noFill/>
          <a:ln>
            <a:noFill/>
          </a:ln>
        </p:spPr>
        <p:txBody>
          <a:bodyPr spcFirstLastPara="1" wrap="square" lIns="45675" tIns="45675" rIns="45675" bIns="45675" anchor="ctr" anchorCtr="0">
            <a:normAutofit/>
          </a:bodyPr>
          <a:lstStyle/>
          <a:p>
            <a:pPr marL="0" marR="0" lvl="0" indent="0" algn="ctr" rtl="0">
              <a:lnSpc>
                <a:spcPct val="100000"/>
              </a:lnSpc>
              <a:spcBef>
                <a:spcPts val="0"/>
              </a:spcBef>
              <a:spcAft>
                <a:spcPts val="0"/>
              </a:spcAft>
              <a:buClr>
                <a:srgbClr val="000000"/>
              </a:buClr>
              <a:buSzPts val="4400"/>
              <a:buFont typeface="Times New Roman"/>
              <a:buNone/>
            </a:pPr>
            <a:r>
              <a:rPr lang="en-US" sz="4000" dirty="0">
                <a:latin typeface="Times New Roman"/>
                <a:ea typeface="Times New Roman"/>
                <a:cs typeface="Times New Roman"/>
                <a:sym typeface="Times New Roman"/>
              </a:rPr>
              <a:t>Motivation</a:t>
            </a:r>
            <a:endParaRPr sz="4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13357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502925" y="6414780"/>
            <a:ext cx="2042151" cy="248263"/>
          </a:xfrm>
          <a:prstGeom prst="rect">
            <a:avLst/>
          </a:prstGeom>
          <a:noFill/>
          <a:ln>
            <a:noFill/>
          </a:ln>
        </p:spPr>
        <p:txBody>
          <a:bodyPr spcFirstLastPara="1" wrap="square" lIns="45675" tIns="45675" rIns="45675" bIns="45675"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7/29/2022</a:t>
            </a:r>
            <a:endParaRPr/>
          </a:p>
        </p:txBody>
      </p:sp>
      <p:sp>
        <p:nvSpPr>
          <p:cNvPr id="83" name="Google Shape;83;p16"/>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6</a:t>
            </a:fld>
            <a:endParaRPr/>
          </a:p>
        </p:txBody>
      </p:sp>
      <p:graphicFrame>
        <p:nvGraphicFramePr>
          <p:cNvPr id="84" name="Google Shape;84;p16"/>
          <p:cNvGraphicFramePr/>
          <p:nvPr>
            <p:extLst>
              <p:ext uri="{D42A27DB-BD31-4B8C-83A1-F6EECF244321}">
                <p14:modId xmlns:p14="http://schemas.microsoft.com/office/powerpoint/2010/main" val="1994096347"/>
              </p:ext>
            </p:extLst>
          </p:nvPr>
        </p:nvGraphicFramePr>
        <p:xfrm>
          <a:off x="492825" y="1205345"/>
          <a:ext cx="8158700" cy="5491190"/>
        </p:xfrm>
        <a:graphic>
          <a:graphicData uri="http://schemas.openxmlformats.org/drawingml/2006/table">
            <a:tbl>
              <a:tblPr firstRow="1" bandRow="1">
                <a:noFill/>
                <a:tableStyleId>{E65C4E41-69D8-42E5-B1CC-C80EA62B6A6E}</a:tableStyleId>
              </a:tblPr>
              <a:tblGrid>
                <a:gridCol w="432925">
                  <a:extLst>
                    <a:ext uri="{9D8B030D-6E8A-4147-A177-3AD203B41FA5}">
                      <a16:colId xmlns:a16="http://schemas.microsoft.com/office/drawing/2014/main" val="20000"/>
                    </a:ext>
                  </a:extLst>
                </a:gridCol>
                <a:gridCol w="1492875">
                  <a:extLst>
                    <a:ext uri="{9D8B030D-6E8A-4147-A177-3AD203B41FA5}">
                      <a16:colId xmlns:a16="http://schemas.microsoft.com/office/drawing/2014/main" val="20001"/>
                    </a:ext>
                  </a:extLst>
                </a:gridCol>
                <a:gridCol w="1671975">
                  <a:extLst>
                    <a:ext uri="{9D8B030D-6E8A-4147-A177-3AD203B41FA5}">
                      <a16:colId xmlns:a16="http://schemas.microsoft.com/office/drawing/2014/main" val="20002"/>
                    </a:ext>
                  </a:extLst>
                </a:gridCol>
                <a:gridCol w="1224150">
                  <a:extLst>
                    <a:ext uri="{9D8B030D-6E8A-4147-A177-3AD203B41FA5}">
                      <a16:colId xmlns:a16="http://schemas.microsoft.com/office/drawing/2014/main" val="20003"/>
                    </a:ext>
                  </a:extLst>
                </a:gridCol>
                <a:gridCol w="1074925">
                  <a:extLst>
                    <a:ext uri="{9D8B030D-6E8A-4147-A177-3AD203B41FA5}">
                      <a16:colId xmlns:a16="http://schemas.microsoft.com/office/drawing/2014/main" val="20004"/>
                    </a:ext>
                  </a:extLst>
                </a:gridCol>
                <a:gridCol w="2261850">
                  <a:extLst>
                    <a:ext uri="{9D8B030D-6E8A-4147-A177-3AD203B41FA5}">
                      <a16:colId xmlns:a16="http://schemas.microsoft.com/office/drawing/2014/main" val="20005"/>
                    </a:ext>
                  </a:extLst>
                </a:gridCol>
              </a:tblGrid>
              <a:tr h="736270">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err="1">
                          <a:solidFill>
                            <a:srgbClr val="FFFFFF"/>
                          </a:solidFill>
                          <a:latin typeface="Times New Roman"/>
                          <a:ea typeface="Times New Roman"/>
                          <a:cs typeface="Times New Roman"/>
                          <a:sym typeface="Times New Roman"/>
                        </a:rPr>
                        <a:t>S.No</a:t>
                      </a:r>
                      <a:endParaRPr dirty="0" err="1"/>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Title</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Author Name, Year of Publication and Journal Name</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Methodology</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Metrics</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Drawbacks</a:t>
                      </a:r>
                      <a:endParaRPr dirty="0"/>
                    </a:p>
                  </a:txBody>
                  <a:tcPr marL="45725" marR="45725" marT="45725" marB="45725"/>
                </a:tc>
                <a:extLst>
                  <a:ext uri="{0D108BD9-81ED-4DB2-BD59-A6C34878D82A}">
                    <a16:rowId xmlns:a16="http://schemas.microsoft.com/office/drawing/2014/main" val="10000"/>
                  </a:ext>
                </a:extLst>
              </a:tr>
              <a:tr h="1163781">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1</a:t>
                      </a:r>
                      <a:endParaRPr dirty="0"/>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Hand Gesture Recognition Based on Computer Vision: A Review of Techniques</a:t>
                      </a:r>
                      <a:endParaRPr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José María </a:t>
                      </a:r>
                      <a:r>
                        <a:rPr lang="en-US" sz="1200" b="0" i="0" u="none" strike="noStrike" noProof="0" err="1">
                          <a:solidFill>
                            <a:schemeClr val="tx1"/>
                          </a:solidFill>
                          <a:latin typeface="Times New Roman"/>
                        </a:rPr>
                        <a:t>Armingol</a:t>
                      </a:r>
                      <a:r>
                        <a:rPr lang="en-US" sz="1200" b="0" i="0" u="none" strike="noStrike" noProof="0" dirty="0">
                          <a:solidFill>
                            <a:schemeClr val="tx1"/>
                          </a:solidFill>
                          <a:latin typeface="Times New Roman"/>
                        </a:rPr>
                        <a:t> and Arturo de la Escalera, 2020 and </a:t>
                      </a:r>
                    </a:p>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Journal of Imaging</a:t>
                      </a:r>
                      <a:endParaRPr lang="en-US"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skin color, appearance, motion, skeleton, depth, 3D model, and deep learning detection</a:t>
                      </a:r>
                      <a:endParaRPr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accuracy, precision, recall, and the F1 score</a:t>
                      </a:r>
                      <a:endParaRPr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challenges in complex backgrounds, illumination variations, and occlusions</a:t>
                      </a:r>
                      <a:endParaRPr lang="en-US" sz="1200">
                        <a:solidFill>
                          <a:schemeClr val="tx1"/>
                        </a:solidFill>
                        <a:latin typeface="Times New Roman"/>
                      </a:endParaRPr>
                    </a:p>
                    <a:p>
                      <a:pPr marL="0" marR="0" lvl="0" indent="0" algn="l">
                        <a:lnSpc>
                          <a:spcPct val="100000"/>
                        </a:lnSpc>
                        <a:spcBef>
                          <a:spcPts val="0"/>
                        </a:spcBef>
                        <a:spcAft>
                          <a:spcPts val="0"/>
                        </a:spcAft>
                        <a:buNone/>
                      </a:pPr>
                      <a:endParaRPr/>
                    </a:p>
                  </a:txBody>
                  <a:tcPr marL="45725" marR="45725" marT="45725" marB="45725"/>
                </a:tc>
                <a:extLst>
                  <a:ext uri="{0D108BD9-81ED-4DB2-BD59-A6C34878D82A}">
                    <a16:rowId xmlns:a16="http://schemas.microsoft.com/office/drawing/2014/main" val="10001"/>
                  </a:ext>
                </a:extLst>
              </a:tr>
              <a:tr h="413579">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2</a:t>
                      </a:r>
                      <a:endParaRPr dirty="0"/>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Real-time hand gesture recognition for human-computer interaction</a:t>
                      </a:r>
                      <a:endParaRPr>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Antonio J. Colmenarez and Thomas S. Huang, 2001 and Image and Vision Computing</a:t>
                      </a:r>
                      <a:endParaRPr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Using computer vision techniques including skin color  and motion analysis.</a:t>
                      </a:r>
                      <a:endParaRPr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accuracy, precision, recall, and F1 score</a:t>
                      </a:r>
                      <a:endParaRPr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challenges in handling varied lighting conditions, complex backgrounds, and occlusions</a:t>
                      </a:r>
                      <a:endParaRPr dirty="0">
                        <a:solidFill>
                          <a:schemeClr val="tx1"/>
                        </a:solidFill>
                        <a:latin typeface="Times New Roman"/>
                      </a:endParaRPr>
                    </a:p>
                  </a:txBody>
                  <a:tcPr marL="45725" marR="45725" marT="45725" marB="45725"/>
                </a:tc>
                <a:extLst>
                  <a:ext uri="{0D108BD9-81ED-4DB2-BD59-A6C34878D82A}">
                    <a16:rowId xmlns:a16="http://schemas.microsoft.com/office/drawing/2014/main" val="10002"/>
                  </a:ext>
                </a:extLst>
              </a:tr>
              <a:tr h="565948">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3</a:t>
                      </a:r>
                      <a:endParaRPr dirty="0"/>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Bringing Gesture Recognition to All Devices</a:t>
                      </a:r>
                      <a:endParaRPr>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Bryce Kellogg, Vamsi Talla, and Shyamnath </a:t>
                      </a:r>
                      <a:r>
                        <a:rPr lang="en-US" sz="1200" b="0" i="0" u="none" strike="noStrike" noProof="0" err="1">
                          <a:solidFill>
                            <a:schemeClr val="tx1"/>
                          </a:solidFill>
                          <a:latin typeface="Times New Roman"/>
                        </a:rPr>
                        <a:t>Gollakota</a:t>
                      </a:r>
                      <a:r>
                        <a:rPr lang="en-US" sz="1200" b="0" i="0" u="none" strike="noStrike" noProof="0" dirty="0">
                          <a:solidFill>
                            <a:schemeClr val="tx1"/>
                          </a:solidFill>
                          <a:latin typeface="Times New Roman"/>
                        </a:rPr>
                        <a:t>, 2014 and NSDI '14</a:t>
                      </a:r>
                      <a:endParaRPr>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low-power analog operations to extract the amplitude of wireless signals </a:t>
                      </a:r>
                      <a:endParaRPr>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classification accuracy, response time, and false positive rate</a:t>
                      </a:r>
                      <a:endParaRPr>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limited range due to lower transmission frequencies and reduced accuracy in through-the-pocket scenarios</a:t>
                      </a:r>
                      <a:endParaRPr>
                        <a:solidFill>
                          <a:schemeClr val="tx1"/>
                        </a:solidFill>
                        <a:latin typeface="Times New Roman"/>
                      </a:endParaRPr>
                    </a:p>
                  </a:txBody>
                  <a:tcPr marL="45725" marR="45725" marT="45725" marB="45725"/>
                </a:tc>
                <a:extLst>
                  <a:ext uri="{0D108BD9-81ED-4DB2-BD59-A6C34878D82A}">
                    <a16:rowId xmlns:a16="http://schemas.microsoft.com/office/drawing/2014/main" val="10003"/>
                  </a:ext>
                </a:extLst>
              </a:tr>
              <a:tr h="565948">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4</a:t>
                      </a:r>
                      <a:endParaRPr dirty="0"/>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Gesture Recognition Based Mouse Events</a:t>
                      </a:r>
                      <a:endParaRPr>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Rachit Puri, early 2010s and Samsung Research India-Bangalore</a:t>
                      </a:r>
                      <a:endParaRPr>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capturing hand gestures using a webcam, converting RGB values to the </a:t>
                      </a:r>
                      <a:r>
                        <a:rPr lang="en-US" sz="1200" b="0" i="0" u="none" strike="noStrike" noProof="0" dirty="0" err="1">
                          <a:solidFill>
                            <a:schemeClr val="tx1"/>
                          </a:solidFill>
                          <a:latin typeface="Times New Roman"/>
                        </a:rPr>
                        <a:t>YCbCr</a:t>
                      </a:r>
                      <a:r>
                        <a:rPr lang="en-US" sz="1200" b="0" i="0" u="none" strike="noStrike" noProof="0" dirty="0">
                          <a:solidFill>
                            <a:schemeClr val="tx1"/>
                          </a:solidFill>
                          <a:latin typeface="Times New Roman"/>
                        </a:rPr>
                        <a:t> color model</a:t>
                      </a:r>
                      <a:endParaRPr sz="1200" b="0" i="0" u="none" strike="noStrike" noProof="0" dirty="0">
                        <a:solidFill>
                          <a:schemeClr val="tx1"/>
                        </a:solidFill>
                        <a:latin typeface="Times New Roman"/>
                      </a:endParaRPr>
                    </a:p>
                  </a:txBody>
                  <a:tcPr marL="45725" marR="45725" marT="45725" marB="45725"/>
                </a:tc>
                <a:tc>
                  <a:txBody>
                    <a:bodyPr/>
                    <a:lstStyle/>
                    <a:p>
                      <a:pPr marL="0" marR="0" lvl="0" indent="0" algn="l" rtl="0">
                        <a:lnSpc>
                          <a:spcPct val="100000"/>
                        </a:lnSpc>
                        <a:spcBef>
                          <a:spcPts val="0"/>
                        </a:spcBef>
                        <a:spcAft>
                          <a:spcPts val="0"/>
                        </a:spcAft>
                        <a:buClr>
                          <a:schemeClr val="dk1"/>
                        </a:buClr>
                        <a:buSzPts val="1300"/>
                        <a:buFont typeface="Times New Roman"/>
                        <a:buNone/>
                      </a:pPr>
                      <a:r>
                        <a:rPr lang="en-US" sz="1200" dirty="0">
                          <a:solidFill>
                            <a:schemeClr val="tx1"/>
                          </a:solidFill>
                          <a:latin typeface="Times New Roman"/>
                        </a:rPr>
                        <a:t>Include </a:t>
                      </a:r>
                      <a:r>
                        <a:rPr lang="en-US" sz="1200" b="0" i="0" u="none" strike="noStrike" noProof="0" dirty="0">
                          <a:solidFill>
                            <a:schemeClr val="tx1"/>
                          </a:solidFill>
                          <a:latin typeface="Times New Roman"/>
                        </a:rPr>
                        <a:t>recognition rate and response rate</a:t>
                      </a:r>
                      <a:endParaRPr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err="1">
                          <a:solidFill>
                            <a:schemeClr val="tx1"/>
                          </a:solidFill>
                          <a:latin typeface="Times New Roman"/>
                        </a:rPr>
                        <a:t>nclude</a:t>
                      </a:r>
                      <a:r>
                        <a:rPr lang="en-US" sz="1200" b="0" i="0" u="none" strike="noStrike" noProof="0" dirty="0">
                          <a:solidFill>
                            <a:schemeClr val="tx1"/>
                          </a:solidFill>
                          <a:latin typeface="Times New Roman"/>
                        </a:rPr>
                        <a:t> the need for color caps on fingers and potential variations in recognition accuracy due to different skin tones and textures</a:t>
                      </a:r>
                      <a:endParaRPr dirty="0">
                        <a:solidFill>
                          <a:schemeClr val="tx1"/>
                        </a:solidFill>
                        <a:latin typeface="Times New Roman"/>
                      </a:endParaRPr>
                    </a:p>
                  </a:txBody>
                  <a:tcPr marL="45725" marR="45725" marT="45725" marB="45725"/>
                </a:tc>
                <a:extLst>
                  <a:ext uri="{0D108BD9-81ED-4DB2-BD59-A6C34878D82A}">
                    <a16:rowId xmlns:a16="http://schemas.microsoft.com/office/drawing/2014/main" val="10004"/>
                  </a:ext>
                </a:extLst>
              </a:tr>
            </a:tbl>
          </a:graphicData>
        </a:graphic>
      </p:graphicFrame>
      <p:sp>
        <p:nvSpPr>
          <p:cNvPr id="85" name="Google Shape;85;p16"/>
          <p:cNvSpPr txBox="1"/>
          <p:nvPr/>
        </p:nvSpPr>
        <p:spPr>
          <a:xfrm>
            <a:off x="2758437" y="298450"/>
            <a:ext cx="4600305" cy="461624"/>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Literature Survey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502925" y="6414780"/>
            <a:ext cx="2042151" cy="248263"/>
          </a:xfrm>
          <a:prstGeom prst="rect">
            <a:avLst/>
          </a:prstGeom>
          <a:noFill/>
          <a:ln>
            <a:noFill/>
          </a:ln>
        </p:spPr>
        <p:txBody>
          <a:bodyPr spcFirstLastPara="1" wrap="square" lIns="45675" tIns="45675" rIns="45675" bIns="45675"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7/29/2022</a:t>
            </a:r>
            <a:endParaRPr/>
          </a:p>
        </p:txBody>
      </p:sp>
      <p:sp>
        <p:nvSpPr>
          <p:cNvPr id="83" name="Google Shape;83;p16"/>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7</a:t>
            </a:fld>
            <a:endParaRPr/>
          </a:p>
        </p:txBody>
      </p:sp>
      <p:graphicFrame>
        <p:nvGraphicFramePr>
          <p:cNvPr id="84" name="Google Shape;84;p16"/>
          <p:cNvGraphicFramePr/>
          <p:nvPr>
            <p:extLst>
              <p:ext uri="{D42A27DB-BD31-4B8C-83A1-F6EECF244321}">
                <p14:modId xmlns:p14="http://schemas.microsoft.com/office/powerpoint/2010/main" val="1720668633"/>
              </p:ext>
            </p:extLst>
          </p:nvPr>
        </p:nvGraphicFramePr>
        <p:xfrm>
          <a:off x="504700" y="884711"/>
          <a:ext cx="8158695" cy="5643578"/>
        </p:xfrm>
        <a:graphic>
          <a:graphicData uri="http://schemas.openxmlformats.org/drawingml/2006/table">
            <a:tbl>
              <a:tblPr firstRow="1" bandRow="1">
                <a:noFill/>
                <a:tableStyleId>{E65C4E41-69D8-42E5-B1CC-C80EA62B6A6E}</a:tableStyleId>
              </a:tblPr>
              <a:tblGrid>
                <a:gridCol w="432925">
                  <a:extLst>
                    <a:ext uri="{9D8B030D-6E8A-4147-A177-3AD203B41FA5}">
                      <a16:colId xmlns:a16="http://schemas.microsoft.com/office/drawing/2014/main" val="20000"/>
                    </a:ext>
                  </a:extLst>
                </a:gridCol>
                <a:gridCol w="1492875">
                  <a:extLst>
                    <a:ext uri="{9D8B030D-6E8A-4147-A177-3AD203B41FA5}">
                      <a16:colId xmlns:a16="http://schemas.microsoft.com/office/drawing/2014/main" val="20001"/>
                    </a:ext>
                  </a:extLst>
                </a:gridCol>
                <a:gridCol w="1671973">
                  <a:extLst>
                    <a:ext uri="{9D8B030D-6E8A-4147-A177-3AD203B41FA5}">
                      <a16:colId xmlns:a16="http://schemas.microsoft.com/office/drawing/2014/main" val="20002"/>
                    </a:ext>
                  </a:extLst>
                </a:gridCol>
                <a:gridCol w="1246909">
                  <a:extLst>
                    <a:ext uri="{9D8B030D-6E8A-4147-A177-3AD203B41FA5}">
                      <a16:colId xmlns:a16="http://schemas.microsoft.com/office/drawing/2014/main" val="20003"/>
                    </a:ext>
                  </a:extLst>
                </a:gridCol>
                <a:gridCol w="1052164">
                  <a:extLst>
                    <a:ext uri="{9D8B030D-6E8A-4147-A177-3AD203B41FA5}">
                      <a16:colId xmlns:a16="http://schemas.microsoft.com/office/drawing/2014/main" val="20004"/>
                    </a:ext>
                  </a:extLst>
                </a:gridCol>
                <a:gridCol w="2261849">
                  <a:extLst>
                    <a:ext uri="{9D8B030D-6E8A-4147-A177-3AD203B41FA5}">
                      <a16:colId xmlns:a16="http://schemas.microsoft.com/office/drawing/2014/main" val="20005"/>
                    </a:ext>
                  </a:extLst>
                </a:gridCol>
              </a:tblGrid>
              <a:tr h="736270">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err="1">
                          <a:solidFill>
                            <a:srgbClr val="FFFFFF"/>
                          </a:solidFill>
                          <a:latin typeface="Times New Roman"/>
                          <a:ea typeface="Times New Roman"/>
                          <a:cs typeface="Times New Roman"/>
                          <a:sym typeface="Times New Roman"/>
                        </a:rPr>
                        <a:t>S.No</a:t>
                      </a:r>
                      <a:endParaRPr dirty="0" err="1"/>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Title</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Author Name, Year of Publication and Journal Name</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Methodology</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Metrics</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Drawbacks</a:t>
                      </a:r>
                      <a:endParaRPr dirty="0"/>
                    </a:p>
                  </a:txBody>
                  <a:tcPr marL="45725" marR="45725" marT="45725" marB="45725"/>
                </a:tc>
                <a:extLst>
                  <a:ext uri="{0D108BD9-81ED-4DB2-BD59-A6C34878D82A}">
                    <a16:rowId xmlns:a16="http://schemas.microsoft.com/office/drawing/2014/main" val="10000"/>
                  </a:ext>
                </a:extLst>
              </a:tr>
              <a:tr h="1733797">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5</a:t>
                      </a:r>
                      <a:endParaRPr sz="1400" u="none" strike="noStrike" cap="none" dirty="0"/>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A Real-time Hand Gesture Recognition and Human-Computer Interaction System</a:t>
                      </a:r>
                      <a:endParaRPr lang="en-US" dirty="0">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Pei Xu, 2017 and </a:t>
                      </a:r>
                      <a:r>
                        <a:rPr lang="en-US" sz="1200" b="0" i="0" u="none" strike="noStrike" noProof="0" err="1">
                          <a:solidFill>
                            <a:schemeClr val="tx1"/>
                          </a:solidFill>
                          <a:latin typeface="Times New Roman"/>
                        </a:rPr>
                        <a:t>arXiv</a:t>
                      </a:r>
                      <a:r>
                        <a:rPr lang="en-US" sz="1200" b="0" i="0" u="none" strike="noStrike" noProof="0" dirty="0">
                          <a:solidFill>
                            <a:schemeClr val="tx1"/>
                          </a:solidFill>
                          <a:latin typeface="Times New Roman"/>
                        </a:rPr>
                        <a:t> repository.</a:t>
                      </a:r>
                    </a:p>
                    <a:p>
                      <a:pPr marL="0" marR="0" lvl="0" indent="0" algn="l">
                        <a:lnSpc>
                          <a:spcPct val="100000"/>
                        </a:lnSpc>
                        <a:spcBef>
                          <a:spcPts val="0"/>
                        </a:spcBef>
                        <a:spcAft>
                          <a:spcPts val="0"/>
                        </a:spcAft>
                        <a:buNone/>
                      </a:pPr>
                      <a:endParaRPr lang="en-US"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hand detection, gesture recognition using CNN, and an interaction scheme with humans to avoid false recognition</a:t>
                      </a: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high accuracy and effective interaction performance</a:t>
                      </a:r>
                      <a:endParaRPr lang="en-US">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single monocular camera for hand detection and background removal making it </a:t>
                      </a:r>
                      <a:r>
                        <a:rPr lang="en-US" sz="1200" b="0" i="0" u="none" strike="noStrike" noProof="0" err="1">
                          <a:solidFill>
                            <a:schemeClr val="tx1"/>
                          </a:solidFill>
                          <a:latin typeface="Times New Roman"/>
                        </a:rPr>
                        <a:t>challeging</a:t>
                      </a:r>
                      <a:r>
                        <a:rPr lang="en-US" sz="1200" b="0" i="0" u="none" strike="noStrike" noProof="0" dirty="0">
                          <a:solidFill>
                            <a:schemeClr val="tx1"/>
                          </a:solidFill>
                          <a:latin typeface="Times New Roman"/>
                        </a:rPr>
                        <a:t> to separate the hand region from the background in cluttered or unpredictable environments</a:t>
                      </a:r>
                      <a:endParaRPr lang="en-US" sz="1200"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5" marR="45725" marT="45725" marB="45725"/>
                </a:tc>
                <a:extLst>
                  <a:ext uri="{0D108BD9-81ED-4DB2-BD59-A6C34878D82A}">
                    <a16:rowId xmlns:a16="http://schemas.microsoft.com/office/drawing/2014/main" val="10001"/>
                  </a:ext>
                </a:extLst>
              </a:tr>
              <a:tr h="1888176">
                <a:tc>
                  <a:txBody>
                    <a:bodyPr/>
                    <a:lstStyle/>
                    <a:p>
                      <a:pPr marL="0" marR="0" lvl="0" indent="0" algn="l" rtl="0">
                        <a:lnSpc>
                          <a:spcPct val="100000"/>
                        </a:lnSpc>
                        <a:spcBef>
                          <a:spcPts val="0"/>
                        </a:spcBef>
                        <a:spcAft>
                          <a:spcPts val="0"/>
                        </a:spcAft>
                        <a:buSzPts val="1400"/>
                        <a:buFont typeface="Helvetica Neue"/>
                        <a:buNone/>
                      </a:pPr>
                      <a:r>
                        <a:rPr lang="en-US" sz="1400" u="none" strike="noStrike" cap="none" dirty="0"/>
                        <a:t>6</a:t>
                      </a:r>
                      <a:endParaRPr sz="1400" u="none" strike="noStrike" cap="none" dirty="0"/>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A New Virtual Keyboard with Finger Gesture Recognition for AR/VR Devices</a:t>
                      </a:r>
                      <a:endParaRPr lang="en-US">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Tae-Ho Lee and Hyuk-Jae Lee, 2018 and Lecture Notes in Computer Science series</a:t>
                      </a:r>
                      <a:endParaRPr lang="en-US" dirty="0"/>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defining a new type-in action for virtual keyboards in AR/VR devices, where the contact between the thumb and index finger signifies a keystroke</a:t>
                      </a:r>
                      <a:endParaRPr lang="en-US" dirty="0">
                        <a:solidFill>
                          <a:schemeClr val="tx1"/>
                        </a:solidFill>
                        <a:latin typeface="Times New Roman"/>
                      </a:endParaRPr>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the speed of typing (characters per minute) and the error rate</a:t>
                      </a:r>
                      <a:endParaRPr lang="en-US">
                        <a:solidFill>
                          <a:schemeClr val="tx1"/>
                        </a:solidFill>
                        <a:latin typeface="Times New Roman"/>
                      </a:endParaRPr>
                    </a:p>
                    <a:p>
                      <a:pPr marL="0" marR="0" lvl="0" indent="0" algn="l">
                        <a:lnSpc>
                          <a:spcPct val="100000"/>
                        </a:lnSpc>
                        <a:spcBef>
                          <a:spcPts val="0"/>
                        </a:spcBef>
                        <a:spcAft>
                          <a:spcPts val="0"/>
                        </a:spcAft>
                        <a:buNone/>
                      </a:pPr>
                      <a:endParaRPr lang="en-US" dirty="0"/>
                    </a:p>
                  </a:txBody>
                  <a:tcPr marL="45724" marR="45724" marT="45724" marB="45724"/>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Reliance on a single camera, which may limit accuracy and robustness in different lighting conditions or with complex backgrounds</a:t>
                      </a:r>
                      <a:endParaRPr lang="en-US">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4" marR="45724" marT="45724" marB="45724"/>
                </a:tc>
                <a:extLst>
                  <a:ext uri="{0D108BD9-81ED-4DB2-BD59-A6C34878D82A}">
                    <a16:rowId xmlns:a16="http://schemas.microsoft.com/office/drawing/2014/main" val="10002"/>
                  </a:ext>
                </a:extLst>
              </a:tr>
              <a:tr h="565948">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7</a:t>
                      </a:r>
                      <a:endParaRPr sz="1400" u="none" strike="noStrike" cap="none" dirty="0"/>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Finger Recognition and Gesture-based Virtual Keyboard</a:t>
                      </a:r>
                      <a:endParaRPr lang="en-US">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Chinnam Datta Sai Nikhil Chukka, Uma Someswara Rao, </a:t>
                      </a:r>
                      <a:r>
                        <a:rPr lang="en-US" sz="1200" b="0" i="0" u="none" strike="noStrike" noProof="0" err="1">
                          <a:solidFill>
                            <a:schemeClr val="tx1"/>
                          </a:solidFill>
                          <a:latin typeface="Times New Roman"/>
                        </a:rPr>
                        <a:t>E.Brumancia</a:t>
                      </a:r>
                      <a:r>
                        <a:rPr lang="en-US" sz="1200" b="0" i="0" u="none" strike="noStrike" noProof="0" dirty="0">
                          <a:solidFill>
                            <a:schemeClr val="tx1"/>
                          </a:solidFill>
                          <a:latin typeface="Times New Roman"/>
                        </a:rPr>
                        <a:t>, </a:t>
                      </a:r>
                      <a:r>
                        <a:rPr lang="en-US" sz="1200" b="0" i="0" u="none" strike="noStrike" noProof="0" err="1">
                          <a:solidFill>
                            <a:schemeClr val="tx1"/>
                          </a:solidFill>
                          <a:latin typeface="Times New Roman"/>
                        </a:rPr>
                        <a:t>K.Indira</a:t>
                      </a:r>
                      <a:r>
                        <a:rPr lang="en-US" sz="1200" b="0" i="0" u="none" strike="noStrike" noProof="0" dirty="0">
                          <a:solidFill>
                            <a:schemeClr val="tx1"/>
                          </a:solidFill>
                          <a:latin typeface="Times New Roman"/>
                        </a:rPr>
                        <a:t>, </a:t>
                      </a:r>
                      <a:r>
                        <a:rPr lang="en-US" sz="1200" b="0" i="0" u="none" strike="noStrike" noProof="0" err="1">
                          <a:solidFill>
                            <a:schemeClr val="tx1"/>
                          </a:solidFill>
                          <a:latin typeface="Times New Roman"/>
                        </a:rPr>
                        <a:t>T.Anandhi</a:t>
                      </a:r>
                      <a:r>
                        <a:rPr lang="en-US" sz="1200" b="0" i="0" u="none" strike="noStrike" noProof="0" dirty="0">
                          <a:solidFill>
                            <a:schemeClr val="tx1"/>
                          </a:solidFill>
                          <a:latin typeface="Times New Roman"/>
                        </a:rPr>
                        <a:t>, and </a:t>
                      </a:r>
                      <a:r>
                        <a:rPr lang="en-US" sz="1200" b="0" i="0" u="none" strike="noStrike" noProof="0" err="1">
                          <a:solidFill>
                            <a:schemeClr val="tx1"/>
                          </a:solidFill>
                          <a:latin typeface="Times New Roman"/>
                        </a:rPr>
                        <a:t>P.Ajitha</a:t>
                      </a:r>
                      <a:r>
                        <a:rPr lang="en-US" sz="1200" b="0" i="0" u="none" strike="noStrike" noProof="0" dirty="0">
                          <a:solidFill>
                            <a:schemeClr val="tx1"/>
                          </a:solidFill>
                          <a:latin typeface="Times New Roman"/>
                        </a:rPr>
                        <a:t> , 2020 and ICCES</a:t>
                      </a:r>
                      <a:endParaRPr lang="en-US">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Involves background subtraction for hand region segmentation </a:t>
                      </a:r>
                    </a:p>
                    <a:p>
                      <a:pPr marL="0" marR="0" lvl="0" indent="0" algn="l">
                        <a:lnSpc>
                          <a:spcPct val="100000"/>
                        </a:lnSpc>
                        <a:spcBef>
                          <a:spcPts val="0"/>
                        </a:spcBef>
                        <a:spcAft>
                          <a:spcPts val="0"/>
                        </a:spcAft>
                        <a:buNone/>
                      </a:pPr>
                      <a:endParaRPr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the accuracy and </a:t>
                      </a:r>
                      <a:r>
                        <a:rPr lang="en-US" sz="1200" b="0" i="0" u="none" strike="noStrike" noProof="0" err="1">
                          <a:solidFill>
                            <a:schemeClr val="tx1"/>
                          </a:solidFill>
                          <a:latin typeface="Times New Roman"/>
                        </a:rPr>
                        <a:t>contolling</a:t>
                      </a:r>
                      <a:r>
                        <a:rPr lang="en-US" sz="1200" b="0" i="0" u="none" strike="noStrike" noProof="0" dirty="0">
                          <a:solidFill>
                            <a:schemeClr val="tx1"/>
                          </a:solidFill>
                          <a:latin typeface="Times New Roman"/>
                        </a:rPr>
                        <a:t> cursor using different hand gesture</a:t>
                      </a:r>
                      <a:endParaRPr sz="1200" b="0" i="0" u="none" strike="noStrike" noProof="0"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Reliance on sufficient lighting conditions, limiting its usability in outdoor environments or poorly lit rooms</a:t>
                      </a:r>
                      <a:endParaRPr lang="en-US">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5" marR="45725" marT="45725" marB="45725"/>
                </a:tc>
                <a:extLst>
                  <a:ext uri="{0D108BD9-81ED-4DB2-BD59-A6C34878D82A}">
                    <a16:rowId xmlns:a16="http://schemas.microsoft.com/office/drawing/2014/main" val="10003"/>
                  </a:ext>
                </a:extLst>
              </a:tr>
            </a:tbl>
          </a:graphicData>
        </a:graphic>
      </p:graphicFrame>
      <p:sp>
        <p:nvSpPr>
          <p:cNvPr id="85" name="Google Shape;85;p16"/>
          <p:cNvSpPr txBox="1"/>
          <p:nvPr/>
        </p:nvSpPr>
        <p:spPr>
          <a:xfrm>
            <a:off x="2758437" y="298450"/>
            <a:ext cx="4600305" cy="461624"/>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Literature Survey</a:t>
            </a:r>
            <a:endParaRPr dirty="0"/>
          </a:p>
        </p:txBody>
      </p:sp>
    </p:spTree>
    <p:extLst>
      <p:ext uri="{BB962C8B-B14F-4D97-AF65-F5344CB8AC3E}">
        <p14:creationId xmlns:p14="http://schemas.microsoft.com/office/powerpoint/2010/main" val="287536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502925" y="6414780"/>
            <a:ext cx="2042151" cy="248263"/>
          </a:xfrm>
          <a:prstGeom prst="rect">
            <a:avLst/>
          </a:prstGeom>
          <a:noFill/>
          <a:ln>
            <a:noFill/>
          </a:ln>
        </p:spPr>
        <p:txBody>
          <a:bodyPr spcFirstLastPara="1" wrap="square" lIns="45675" tIns="45675" rIns="45675" bIns="45675"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7/29/2022</a:t>
            </a:r>
            <a:endParaRPr/>
          </a:p>
        </p:txBody>
      </p:sp>
      <p:sp>
        <p:nvSpPr>
          <p:cNvPr id="83" name="Google Shape;83;p16"/>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8</a:t>
            </a:fld>
            <a:endParaRPr/>
          </a:p>
        </p:txBody>
      </p:sp>
      <p:graphicFrame>
        <p:nvGraphicFramePr>
          <p:cNvPr id="84" name="Google Shape;84;p16"/>
          <p:cNvGraphicFramePr/>
          <p:nvPr>
            <p:extLst>
              <p:ext uri="{D42A27DB-BD31-4B8C-83A1-F6EECF244321}">
                <p14:modId xmlns:p14="http://schemas.microsoft.com/office/powerpoint/2010/main" val="2923970793"/>
              </p:ext>
            </p:extLst>
          </p:nvPr>
        </p:nvGraphicFramePr>
        <p:xfrm>
          <a:off x="504700" y="884711"/>
          <a:ext cx="8158695" cy="5659179"/>
        </p:xfrm>
        <a:graphic>
          <a:graphicData uri="http://schemas.openxmlformats.org/drawingml/2006/table">
            <a:tbl>
              <a:tblPr firstRow="1" bandRow="1">
                <a:noFill/>
                <a:tableStyleId>{E65C4E41-69D8-42E5-B1CC-C80EA62B6A6E}</a:tableStyleId>
              </a:tblPr>
              <a:tblGrid>
                <a:gridCol w="432925">
                  <a:extLst>
                    <a:ext uri="{9D8B030D-6E8A-4147-A177-3AD203B41FA5}">
                      <a16:colId xmlns:a16="http://schemas.microsoft.com/office/drawing/2014/main" val="20000"/>
                    </a:ext>
                  </a:extLst>
                </a:gridCol>
                <a:gridCol w="1492875">
                  <a:extLst>
                    <a:ext uri="{9D8B030D-6E8A-4147-A177-3AD203B41FA5}">
                      <a16:colId xmlns:a16="http://schemas.microsoft.com/office/drawing/2014/main" val="20001"/>
                    </a:ext>
                  </a:extLst>
                </a:gridCol>
                <a:gridCol w="1671973">
                  <a:extLst>
                    <a:ext uri="{9D8B030D-6E8A-4147-A177-3AD203B41FA5}">
                      <a16:colId xmlns:a16="http://schemas.microsoft.com/office/drawing/2014/main" val="20002"/>
                    </a:ext>
                  </a:extLst>
                </a:gridCol>
                <a:gridCol w="1246909">
                  <a:extLst>
                    <a:ext uri="{9D8B030D-6E8A-4147-A177-3AD203B41FA5}">
                      <a16:colId xmlns:a16="http://schemas.microsoft.com/office/drawing/2014/main" val="20003"/>
                    </a:ext>
                  </a:extLst>
                </a:gridCol>
                <a:gridCol w="1052164">
                  <a:extLst>
                    <a:ext uri="{9D8B030D-6E8A-4147-A177-3AD203B41FA5}">
                      <a16:colId xmlns:a16="http://schemas.microsoft.com/office/drawing/2014/main" val="20004"/>
                    </a:ext>
                  </a:extLst>
                </a:gridCol>
                <a:gridCol w="2261849">
                  <a:extLst>
                    <a:ext uri="{9D8B030D-6E8A-4147-A177-3AD203B41FA5}">
                      <a16:colId xmlns:a16="http://schemas.microsoft.com/office/drawing/2014/main" val="20005"/>
                    </a:ext>
                  </a:extLst>
                </a:gridCol>
              </a:tblGrid>
              <a:tr h="719174">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err="1">
                          <a:solidFill>
                            <a:srgbClr val="FFFFFF"/>
                          </a:solidFill>
                          <a:latin typeface="Times New Roman"/>
                          <a:ea typeface="Times New Roman"/>
                          <a:cs typeface="Times New Roman"/>
                          <a:sym typeface="Times New Roman"/>
                        </a:rPr>
                        <a:t>S.No</a:t>
                      </a:r>
                      <a:endParaRPr err="1"/>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Title</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Author Name, Year of Publication and Journal Name</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Methodology</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Metrics</a:t>
                      </a:r>
                      <a:endParaRPr dirty="0"/>
                    </a:p>
                  </a:txBody>
                  <a:tcPr marL="45725" marR="45725" marT="45725" marB="45725"/>
                </a:tc>
                <a:tc>
                  <a:txBody>
                    <a:bodyPr/>
                    <a:lstStyle/>
                    <a:p>
                      <a:pPr marL="0" marR="0" lvl="0" indent="0" algn="l" rtl="0">
                        <a:lnSpc>
                          <a:spcPct val="100000"/>
                        </a:lnSpc>
                        <a:spcBef>
                          <a:spcPts val="0"/>
                        </a:spcBef>
                        <a:spcAft>
                          <a:spcPts val="0"/>
                        </a:spcAft>
                        <a:buClr>
                          <a:srgbClr val="FFFFFF"/>
                        </a:buClr>
                        <a:buSzPts val="1400"/>
                        <a:buFont typeface="Times New Roman"/>
                        <a:buNone/>
                      </a:pPr>
                      <a:r>
                        <a:rPr lang="en-US" sz="1400" b="1" u="none" strike="noStrike" cap="none" dirty="0">
                          <a:solidFill>
                            <a:srgbClr val="FFFFFF"/>
                          </a:solidFill>
                          <a:latin typeface="Times New Roman"/>
                          <a:ea typeface="Times New Roman"/>
                          <a:cs typeface="Times New Roman"/>
                          <a:sym typeface="Times New Roman"/>
                        </a:rPr>
                        <a:t>Drawbacks</a:t>
                      </a:r>
                      <a:endParaRPr dirty="0"/>
                    </a:p>
                  </a:txBody>
                  <a:tcPr marL="45725" marR="45725" marT="45725" marB="45725"/>
                </a:tc>
                <a:extLst>
                  <a:ext uri="{0D108BD9-81ED-4DB2-BD59-A6C34878D82A}">
                    <a16:rowId xmlns:a16="http://schemas.microsoft.com/office/drawing/2014/main" val="10000"/>
                  </a:ext>
                </a:extLst>
              </a:tr>
              <a:tr h="1902333">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8</a:t>
                      </a:r>
                      <a:endParaRPr sz="1400" u="none" strike="noStrike" cap="none" dirty="0"/>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The Word-Gesture Keyboard: Reimagining Keyboard Interaction</a:t>
                      </a:r>
                      <a:endParaRPr lang="en-US">
                        <a:solidFill>
                          <a:schemeClr val="tx1"/>
                        </a:solidFill>
                        <a:latin typeface="Times New Roman"/>
                      </a:endParaRPr>
                    </a:p>
                    <a:p>
                      <a:pPr lvl="0" algn="l">
                        <a:lnSpc>
                          <a:spcPct val="100000"/>
                        </a:lnSpc>
                        <a:spcBef>
                          <a:spcPts val="0"/>
                        </a:spcBef>
                        <a:spcAft>
                          <a:spcPts val="0"/>
                        </a:spcAft>
                        <a:buNone/>
                      </a:pPr>
                      <a:endParaRPr lang="en-US" dirty="0">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Shumin Zhai and Per Ola Kristensson, 2012 and Communications of the ACM</a:t>
                      </a:r>
                      <a:endParaRPr lang="en-US" sz="1200" b="0" i="0" u="none" strike="noStrike" noProof="0">
                        <a:solidFill>
                          <a:schemeClr val="tx1"/>
                        </a:solidFill>
                        <a:latin typeface="Times New Roman"/>
                      </a:endParaRPr>
                    </a:p>
                    <a:p>
                      <a:pPr lvl="0" algn="l">
                        <a:lnSpc>
                          <a:spcPct val="100000"/>
                        </a:lnSpc>
                        <a:spcBef>
                          <a:spcPts val="0"/>
                        </a:spcBef>
                        <a:spcAft>
                          <a:spcPts val="0"/>
                        </a:spcAft>
                        <a:buNone/>
                      </a:pPr>
                      <a:endParaRPr lang="en-US"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the development and testing of the word-gesture keyboard concept </a:t>
                      </a:r>
                      <a:r>
                        <a:rPr lang="en-US" sz="1200" b="0" i="0" u="none" strike="noStrike" noProof="0" dirty="0" err="1">
                          <a:solidFill>
                            <a:schemeClr val="tx1"/>
                          </a:solidFill>
                          <a:latin typeface="Times New Roman"/>
                        </a:rPr>
                        <a:t>andhuman</a:t>
                      </a:r>
                      <a:r>
                        <a:rPr lang="en-US" sz="1200" b="0" i="0" u="none" strike="noStrike" noProof="0" dirty="0">
                          <a:solidFill>
                            <a:schemeClr val="tx1"/>
                          </a:solidFill>
                          <a:latin typeface="Times New Roman"/>
                        </a:rPr>
                        <a:t> performance modeling</a:t>
                      </a: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user performance measures such as speed (words per minute), error rate</a:t>
                      </a:r>
                      <a:endParaRPr lang="en-US"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the learning curve for users to transition from visually guided tracing to memory-driven gesturing, and the challenge of optimizing the keyboard layout for efficiency</a:t>
                      </a:r>
                      <a:endParaRPr lang="en-US" dirty="0">
                        <a:solidFill>
                          <a:schemeClr val="tx1"/>
                        </a:solidFill>
                        <a:latin typeface="Times New Roman"/>
                      </a:endParaRPr>
                    </a:p>
                    <a:p>
                      <a:pPr lvl="0" algn="l">
                        <a:lnSpc>
                          <a:spcPct val="100000"/>
                        </a:lnSpc>
                        <a:spcBef>
                          <a:spcPts val="0"/>
                        </a:spcBef>
                        <a:spcAft>
                          <a:spcPts val="0"/>
                        </a:spcAft>
                        <a:buNone/>
                      </a:pPr>
                      <a:endParaRPr lang="en-US"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p>
                      <a:pPr marL="0" marR="0" lvl="0" indent="0" algn="l">
                        <a:lnSpc>
                          <a:spcPct val="100000"/>
                        </a:lnSpc>
                        <a:spcBef>
                          <a:spcPts val="0"/>
                        </a:spcBef>
                        <a:spcAft>
                          <a:spcPts val="0"/>
                        </a:spcAft>
                        <a:buNone/>
                      </a:pPr>
                      <a:endParaRPr dirty="0">
                        <a:solidFill>
                          <a:schemeClr val="tx1"/>
                        </a:solidFill>
                        <a:latin typeface="Times New Roman"/>
                      </a:endParaRPr>
                    </a:p>
                  </a:txBody>
                  <a:tcPr marL="45725" marR="45725" marT="45725" marB="45725"/>
                </a:tc>
                <a:extLst>
                  <a:ext uri="{0D108BD9-81ED-4DB2-BD59-A6C34878D82A}">
                    <a16:rowId xmlns:a16="http://schemas.microsoft.com/office/drawing/2014/main" val="10001"/>
                  </a:ext>
                </a:extLst>
              </a:tr>
              <a:tr h="1484747">
                <a:tc>
                  <a:txBody>
                    <a:bodyPr/>
                    <a:lstStyle/>
                    <a:p>
                      <a:pPr marL="0" marR="0" lvl="0" indent="0" algn="l" rtl="0">
                        <a:lnSpc>
                          <a:spcPct val="100000"/>
                        </a:lnSpc>
                        <a:spcBef>
                          <a:spcPts val="0"/>
                        </a:spcBef>
                        <a:spcAft>
                          <a:spcPts val="0"/>
                        </a:spcAft>
                        <a:buSzPts val="1400"/>
                        <a:buFont typeface="Helvetica Neue"/>
                        <a:buNone/>
                      </a:pPr>
                      <a:r>
                        <a:rPr lang="en-US" sz="1400" u="none" strike="noStrike" cap="none" dirty="0"/>
                        <a:t>9</a:t>
                      </a:r>
                      <a:endParaRPr sz="1400" u="none" strike="noStrike" cap="none" dirty="0"/>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Handwritten Gesture Recognition for Gesture Keyboard</a:t>
                      </a:r>
                      <a:endParaRPr lang="en-US" sz="1200"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p>
                      <a:pPr marL="0" marR="0" lvl="0" indent="0" algn="l">
                        <a:lnSpc>
                          <a:spcPct val="100000"/>
                        </a:lnSpc>
                        <a:spcBef>
                          <a:spcPts val="0"/>
                        </a:spcBef>
                        <a:spcAft>
                          <a:spcPts val="0"/>
                        </a:spcAft>
                        <a:buNone/>
                      </a:pPr>
                      <a:endParaRPr sz="1200" dirty="0">
                        <a:solidFill>
                          <a:schemeClr val="tx1"/>
                        </a:solidFill>
                        <a:latin typeface="Times New Roman"/>
                      </a:endParaRPr>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R. Balaji, V. Deepu, Sriganesh </a:t>
                      </a:r>
                      <a:r>
                        <a:rPr lang="en-US" sz="1200" b="0" i="0" u="none" strike="noStrike" noProof="0" dirty="0" err="1">
                          <a:solidFill>
                            <a:schemeClr val="tx1"/>
                          </a:solidFill>
                          <a:latin typeface="Times New Roman"/>
                        </a:rPr>
                        <a:t>Madhvanath</a:t>
                      </a:r>
                      <a:r>
                        <a:rPr lang="en-US" sz="1200" b="0" i="0" u="none" strike="noStrike" noProof="0" dirty="0">
                          <a:solidFill>
                            <a:schemeClr val="tx1"/>
                          </a:solidFill>
                          <a:latin typeface="Times New Roman"/>
                        </a:rPr>
                        <a:t>, and Jayasree Prabhakaran</a:t>
                      </a:r>
                      <a:endParaRPr lang="en-US" sz="1200" dirty="0">
                        <a:solidFill>
                          <a:schemeClr val="tx1"/>
                        </a:solidFill>
                        <a:latin typeface="Times New Roman"/>
                      </a:endParaRPr>
                    </a:p>
                    <a:p>
                      <a:pPr lvl="0" algn="l">
                        <a:lnSpc>
                          <a:spcPct val="100000"/>
                        </a:lnSpc>
                        <a:spcBef>
                          <a:spcPts val="0"/>
                        </a:spcBef>
                        <a:spcAft>
                          <a:spcPts val="0"/>
                        </a:spcAft>
                        <a:buNone/>
                      </a:pPr>
                      <a:r>
                        <a:rPr lang="en-US" sz="1200" dirty="0">
                          <a:solidFill>
                            <a:schemeClr val="tx1"/>
                          </a:solidFill>
                          <a:latin typeface="Times New Roman"/>
                        </a:rPr>
                        <a:t>, 2006 and </a:t>
                      </a:r>
                      <a:r>
                        <a:rPr lang="en-US" sz="1200" b="0" i="0" u="none" strike="noStrike" noProof="0" dirty="0">
                          <a:solidFill>
                            <a:schemeClr val="tx1"/>
                          </a:solidFill>
                          <a:latin typeface="Times New Roman"/>
                        </a:rPr>
                        <a:t>Tenth International Workshop on Frontiers in Handwriting Recognition</a:t>
                      </a:r>
                      <a:endParaRPr lang="en-US" sz="1200" dirty="0">
                        <a:solidFill>
                          <a:schemeClr val="tx1"/>
                        </a:solidFill>
                        <a:latin typeface="Times New Roman"/>
                      </a:endParaRPr>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Involves a data-driven approach for recognizing basic shapes of gestures</a:t>
                      </a:r>
                      <a:endParaRPr lang="en-US" sz="1200"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p>
                      <a:pPr marL="0" marR="0" lvl="0" indent="0" algn="l">
                        <a:lnSpc>
                          <a:spcPct val="100000"/>
                        </a:lnSpc>
                        <a:spcBef>
                          <a:spcPts val="0"/>
                        </a:spcBef>
                        <a:spcAft>
                          <a:spcPts val="0"/>
                        </a:spcAft>
                        <a:buNone/>
                      </a:pPr>
                      <a:endParaRPr sz="1200" dirty="0">
                        <a:solidFill>
                          <a:schemeClr val="tx1"/>
                        </a:solidFill>
                        <a:latin typeface="Times New Roman"/>
                      </a:endParaRPr>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Include top-choice accuracy for individual g-strokes and entire syllables, with a target accuracy</a:t>
                      </a:r>
                      <a:endParaRPr lang="en-US" sz="1200" dirty="0">
                        <a:solidFill>
                          <a:schemeClr val="tx1"/>
                        </a:solidFill>
                        <a:latin typeface="Times New Roman"/>
                      </a:endParaRPr>
                    </a:p>
                  </a:txBody>
                  <a:tcPr marL="45724" marR="45724" marT="45724" marB="45724"/>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Potential for reduced accuracy due to variations in writing styles, pen tilt, and hardware limitations</a:t>
                      </a:r>
                      <a:endParaRPr lang="en-US" sz="1200" dirty="0">
                        <a:solidFill>
                          <a:schemeClr val="tx1"/>
                        </a:solidFill>
                        <a:latin typeface="Times New Roman"/>
                      </a:endParaRPr>
                    </a:p>
                    <a:p>
                      <a:pPr marL="0" marR="0" lvl="0" indent="0" algn="l">
                        <a:lnSpc>
                          <a:spcPct val="100000"/>
                        </a:lnSpc>
                        <a:spcBef>
                          <a:spcPts val="0"/>
                        </a:spcBef>
                        <a:spcAft>
                          <a:spcPts val="0"/>
                        </a:spcAft>
                        <a:buNone/>
                      </a:pPr>
                      <a:endParaRPr lang="en-US" sz="1200" dirty="0">
                        <a:solidFill>
                          <a:schemeClr val="tx1"/>
                        </a:solidFill>
                        <a:latin typeface="Times New Roman"/>
                      </a:endParaRPr>
                    </a:p>
                    <a:p>
                      <a:pPr marL="0" marR="0" lvl="0" indent="0" algn="l">
                        <a:lnSpc>
                          <a:spcPct val="100000"/>
                        </a:lnSpc>
                        <a:spcBef>
                          <a:spcPts val="0"/>
                        </a:spcBef>
                        <a:spcAft>
                          <a:spcPts val="0"/>
                        </a:spcAft>
                        <a:buNone/>
                      </a:pPr>
                      <a:endParaRPr sz="1200" dirty="0">
                        <a:solidFill>
                          <a:schemeClr val="tx1"/>
                        </a:solidFill>
                        <a:latin typeface="Times New Roman"/>
                      </a:endParaRPr>
                    </a:p>
                  </a:txBody>
                  <a:tcPr marL="45724" marR="45724" marT="45724" marB="45724"/>
                </a:tc>
                <a:extLst>
                  <a:ext uri="{0D108BD9-81ED-4DB2-BD59-A6C34878D82A}">
                    <a16:rowId xmlns:a16="http://schemas.microsoft.com/office/drawing/2014/main" val="10002"/>
                  </a:ext>
                </a:extLst>
              </a:tr>
              <a:tr h="1391951">
                <a:tc>
                  <a:txBody>
                    <a:bodyPr/>
                    <a:lstStyle/>
                    <a:p>
                      <a:pPr marL="0" marR="0" lvl="0" indent="0" algn="l" rtl="0">
                        <a:lnSpc>
                          <a:spcPct val="100000"/>
                        </a:lnSpc>
                        <a:spcBef>
                          <a:spcPts val="0"/>
                        </a:spcBef>
                        <a:spcAft>
                          <a:spcPts val="0"/>
                        </a:spcAft>
                        <a:buClr>
                          <a:schemeClr val="dk1"/>
                        </a:buClr>
                        <a:buSzPts val="1400"/>
                        <a:buFont typeface="Helvetica Neue"/>
                        <a:buNone/>
                      </a:pPr>
                      <a:r>
                        <a:rPr lang="en-US" sz="1400" u="none" strike="noStrike" cap="none" dirty="0"/>
                        <a:t>10</a:t>
                      </a:r>
                      <a:endParaRPr sz="1400" u="none" strike="noStrike" cap="none" dirty="0"/>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Bimanual Gesture Keyboard</a:t>
                      </a:r>
                      <a:endParaRPr lang="en-US" sz="120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p>
                      <a:pPr marL="0" marR="0" lvl="0" indent="0" algn="l">
                        <a:lnSpc>
                          <a:spcPct val="100000"/>
                        </a:lnSpc>
                        <a:spcBef>
                          <a:spcPts val="0"/>
                        </a:spcBef>
                        <a:spcAft>
                          <a:spcPts val="0"/>
                        </a:spcAft>
                        <a:buNone/>
                      </a:pPr>
                      <a:endParaRPr sz="1200"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Xiaojun Bi, Ciprian </a:t>
                      </a:r>
                      <a:r>
                        <a:rPr lang="en-US" sz="1200" b="0" i="0" u="none" strike="noStrike" noProof="0" err="1">
                          <a:solidFill>
                            <a:schemeClr val="tx1"/>
                          </a:solidFill>
                          <a:latin typeface="Times New Roman"/>
                        </a:rPr>
                        <a:t>Chelba</a:t>
                      </a:r>
                      <a:r>
                        <a:rPr lang="en-US" sz="1200" b="0" i="0" u="none" strike="noStrike" noProof="0" dirty="0">
                          <a:solidFill>
                            <a:schemeClr val="tx1"/>
                          </a:solidFill>
                          <a:latin typeface="Times New Roman"/>
                        </a:rPr>
                        <a:t>, Tom Ouyang, Kurt Partridge, and Shumin Zhai, 2014 and UIST conference</a:t>
                      </a:r>
                      <a:endParaRPr lang="en-US" sz="1200"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Methods for gesture keyboard: finger release and space required</a:t>
                      </a:r>
                    </a:p>
                    <a:p>
                      <a:pPr lvl="0" algn="l">
                        <a:lnSpc>
                          <a:spcPct val="100000"/>
                        </a:lnSpc>
                        <a:spcBef>
                          <a:spcPts val="0"/>
                        </a:spcBef>
                        <a:spcAft>
                          <a:spcPts val="0"/>
                        </a:spcAft>
                        <a:buNone/>
                      </a:pPr>
                      <a:endParaRPr lang="en-US" sz="1200" b="0" i="0" u="none" strike="noStrike" noProof="0" dirty="0">
                        <a:solidFill>
                          <a:schemeClr val="tx1"/>
                        </a:solidFill>
                        <a:latin typeface="Times New Roman"/>
                      </a:endParaRPr>
                    </a:p>
                    <a:p>
                      <a:pPr marL="0" marR="0" lvl="0" indent="0" algn="l">
                        <a:lnSpc>
                          <a:spcPct val="100000"/>
                        </a:lnSpc>
                        <a:spcBef>
                          <a:spcPts val="0"/>
                        </a:spcBef>
                        <a:spcAft>
                          <a:spcPts val="0"/>
                        </a:spcAft>
                        <a:buNone/>
                      </a:pPr>
                      <a:endParaRPr sz="1200" dirty="0">
                        <a:solidFill>
                          <a:schemeClr val="tx1"/>
                        </a:solidFill>
                        <a:latin typeface="Times New Roman"/>
                      </a:endParaRPr>
                    </a:p>
                  </a:txBody>
                  <a:tcPr marL="45725" marR="45725" marT="45725" marB="45725"/>
                </a:tc>
                <a:tc>
                  <a:txBody>
                    <a:bodyPr/>
                    <a:lstStyle/>
                    <a:p>
                      <a:pPr marL="0" marR="0" lvl="0" indent="0" algn="l">
                        <a:lnSpc>
                          <a:spcPct val="100000"/>
                        </a:lnSpc>
                        <a:spcBef>
                          <a:spcPts val="0"/>
                        </a:spcBef>
                        <a:spcAft>
                          <a:spcPts val="0"/>
                        </a:spcAft>
                        <a:buNone/>
                      </a:pPr>
                      <a:r>
                        <a:rPr lang="en-US" sz="1200" b="0" i="0" u="none" strike="noStrike" noProof="0" dirty="0">
                          <a:solidFill>
                            <a:schemeClr val="tx1"/>
                          </a:solidFill>
                          <a:latin typeface="Times New Roman"/>
                        </a:rPr>
                        <a:t>Include input speed, corrected error rate and gesture length</a:t>
                      </a:r>
                      <a:endParaRPr sz="1200" b="0" i="0" u="none" strike="noStrike" noProof="0" dirty="0">
                        <a:solidFill>
                          <a:schemeClr val="tx1"/>
                        </a:solidFill>
                        <a:latin typeface="Times New Roman"/>
                      </a:endParaRPr>
                    </a:p>
                  </a:txBody>
                  <a:tcPr marL="45725" marR="45725" marT="45725" marB="45725"/>
                </a:tc>
                <a:tc>
                  <a:txBody>
                    <a:bodyPr/>
                    <a:lstStyle/>
                    <a:p>
                      <a:pPr lvl="0" algn="l">
                        <a:lnSpc>
                          <a:spcPct val="100000"/>
                        </a:lnSpc>
                        <a:spcBef>
                          <a:spcPts val="0"/>
                        </a:spcBef>
                        <a:spcAft>
                          <a:spcPts val="0"/>
                        </a:spcAft>
                        <a:buNone/>
                      </a:pPr>
                      <a:r>
                        <a:rPr lang="en-US" sz="1200" b="0" i="0" u="none" strike="noStrike" noProof="0" dirty="0">
                          <a:solidFill>
                            <a:schemeClr val="tx1"/>
                          </a:solidFill>
                          <a:latin typeface="Times New Roman"/>
                        </a:rPr>
                        <a:t>slightly slower than unimanual gestures, likely due to the attention and action switches required between fingers</a:t>
                      </a:r>
                      <a:endParaRPr lang="en-US" sz="1200" dirty="0">
                        <a:solidFill>
                          <a:schemeClr val="tx1"/>
                        </a:solidFill>
                        <a:latin typeface="Times New Roman"/>
                      </a:endParaRPr>
                    </a:p>
                    <a:p>
                      <a:pPr lvl="0" algn="l">
                        <a:lnSpc>
                          <a:spcPct val="100000"/>
                        </a:lnSpc>
                        <a:spcBef>
                          <a:spcPts val="0"/>
                        </a:spcBef>
                        <a:spcAft>
                          <a:spcPts val="0"/>
                        </a:spcAft>
                        <a:buNone/>
                      </a:pPr>
                      <a:endParaRPr lang="en-US" sz="1200" dirty="0">
                        <a:solidFill>
                          <a:schemeClr val="tx1"/>
                        </a:solidFill>
                        <a:latin typeface="Times New Roman"/>
                      </a:endParaRPr>
                    </a:p>
                  </a:txBody>
                  <a:tcPr marL="45725" marR="45725" marT="45725" marB="45725"/>
                </a:tc>
                <a:extLst>
                  <a:ext uri="{0D108BD9-81ED-4DB2-BD59-A6C34878D82A}">
                    <a16:rowId xmlns:a16="http://schemas.microsoft.com/office/drawing/2014/main" val="10003"/>
                  </a:ext>
                </a:extLst>
              </a:tr>
            </a:tbl>
          </a:graphicData>
        </a:graphic>
      </p:graphicFrame>
      <p:sp>
        <p:nvSpPr>
          <p:cNvPr id="85" name="Google Shape;85;p16"/>
          <p:cNvSpPr txBox="1"/>
          <p:nvPr/>
        </p:nvSpPr>
        <p:spPr>
          <a:xfrm>
            <a:off x="2758437" y="298450"/>
            <a:ext cx="4600305" cy="461624"/>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Literature Survey</a:t>
            </a:r>
            <a:endParaRPr dirty="0"/>
          </a:p>
        </p:txBody>
      </p:sp>
    </p:spTree>
    <p:extLst>
      <p:ext uri="{BB962C8B-B14F-4D97-AF65-F5344CB8AC3E}">
        <p14:creationId xmlns:p14="http://schemas.microsoft.com/office/powerpoint/2010/main" val="177512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457200" y="1916901"/>
            <a:ext cx="8229600" cy="4626300"/>
          </a:xfrm>
          <a:prstGeom prst="rect">
            <a:avLst/>
          </a:prstGeom>
          <a:noFill/>
          <a:ln>
            <a:noFill/>
          </a:ln>
        </p:spPr>
        <p:txBody>
          <a:bodyPr spcFirstLastPara="1" wrap="square" lIns="45675" tIns="45675" rIns="45675" bIns="45675" anchor="t" anchorCtr="0">
            <a:noAutofit/>
          </a:bodyPr>
          <a:lstStyle/>
          <a:p>
            <a:pPr marL="342900" indent="-342900" algn="just">
              <a:spcBef>
                <a:spcPts val="0"/>
              </a:spcBef>
              <a:buSzPts val="1100"/>
            </a:pPr>
            <a:r>
              <a:rPr lang="en-US" sz="2100" b="1" dirty="0">
                <a:latin typeface="Times New Roman"/>
                <a:ea typeface="Times New Roman"/>
                <a:cs typeface="Times New Roman"/>
                <a:sym typeface="Times New Roman"/>
              </a:rPr>
              <a:t>Optimization Needs: </a:t>
            </a:r>
            <a:r>
              <a:rPr lang="en-US" sz="2100" dirty="0">
                <a:latin typeface="Times New Roman"/>
                <a:ea typeface="Times New Roman"/>
                <a:cs typeface="Times New Roman"/>
                <a:sym typeface="Times New Roman"/>
              </a:rPr>
              <a:t>Difficulty in optimizing keyboard layouts for efficiency and the challenge of optimizing interaction schemes to prevent false recognitions.</a:t>
            </a:r>
          </a:p>
          <a:p>
            <a:pPr marL="0" indent="0" algn="just">
              <a:spcBef>
                <a:spcPts val="0"/>
              </a:spcBef>
              <a:buSzPts val="1100"/>
              <a:buNone/>
            </a:pPr>
            <a:endParaRPr lang="en-US" sz="2100" dirty="0">
              <a:latin typeface="Times New Roman"/>
              <a:ea typeface="Times New Roman"/>
              <a:cs typeface="Times New Roman"/>
              <a:sym typeface="Times New Roman"/>
            </a:endParaRPr>
          </a:p>
          <a:p>
            <a:pPr marL="342900" indent="-342900" algn="just">
              <a:spcBef>
                <a:spcPts val="0"/>
              </a:spcBef>
              <a:buSzPts val="1100"/>
            </a:pPr>
            <a:r>
              <a:rPr lang="en-US" sz="2100" b="1" dirty="0">
                <a:latin typeface="Times New Roman"/>
                <a:ea typeface="Times New Roman"/>
                <a:cs typeface="Times New Roman"/>
                <a:sym typeface="Times New Roman"/>
              </a:rPr>
              <a:t>User Interface and Interaction Issues: </a:t>
            </a:r>
            <a:r>
              <a:rPr lang="en-US" sz="2100" dirty="0">
                <a:latin typeface="Times New Roman"/>
                <a:ea typeface="Times New Roman"/>
                <a:cs typeface="Times New Roman"/>
                <a:sym typeface="Times New Roman"/>
              </a:rPr>
              <a:t>Potential for action switches required between fingers and issues with the user interface that can interrupt the workflow.</a:t>
            </a:r>
          </a:p>
          <a:p>
            <a:pPr marL="0" indent="0" algn="just">
              <a:spcBef>
                <a:spcPts val="0"/>
              </a:spcBef>
              <a:buSzPts val="1100"/>
              <a:buNone/>
            </a:pPr>
            <a:endParaRPr lang="en-US" sz="2100" dirty="0">
              <a:latin typeface="Times New Roman"/>
              <a:ea typeface="Times New Roman"/>
              <a:cs typeface="Times New Roman"/>
              <a:sym typeface="Times New Roman"/>
            </a:endParaRPr>
          </a:p>
          <a:p>
            <a:pPr marL="342900" indent="-342900" algn="just">
              <a:spcBef>
                <a:spcPts val="0"/>
              </a:spcBef>
              <a:buSzPts val="1100"/>
            </a:pPr>
            <a:r>
              <a:rPr lang="en-US" sz="2100" b="1" dirty="0">
                <a:latin typeface="Times New Roman"/>
                <a:ea typeface="Times New Roman"/>
                <a:cs typeface="Times New Roman"/>
                <a:sym typeface="Times New Roman"/>
              </a:rPr>
              <a:t>Error Rates: </a:t>
            </a:r>
            <a:r>
              <a:rPr lang="en-US" sz="2100" dirty="0">
                <a:latin typeface="Times New Roman"/>
                <a:ea typeface="Times New Roman"/>
                <a:cs typeface="Times New Roman"/>
                <a:sym typeface="Times New Roman"/>
              </a:rPr>
              <a:t>Error rates in gesture recognition need to be minimized for practical usability.</a:t>
            </a:r>
          </a:p>
          <a:p>
            <a:pPr marL="0" indent="0" algn="just">
              <a:spcBef>
                <a:spcPts val="0"/>
              </a:spcBef>
              <a:buSzPts val="1100"/>
              <a:buNone/>
            </a:pPr>
            <a:endParaRPr lang="en-US" sz="2100" dirty="0">
              <a:latin typeface="Times New Roman"/>
              <a:ea typeface="Times New Roman"/>
              <a:cs typeface="Times New Roman"/>
              <a:sym typeface="Times New Roman"/>
            </a:endParaRPr>
          </a:p>
          <a:p>
            <a:pPr marL="342900" indent="-342900" algn="just">
              <a:spcBef>
                <a:spcPts val="0"/>
              </a:spcBef>
              <a:buSzPts val="1100"/>
            </a:pPr>
            <a:r>
              <a:rPr lang="en-US" sz="2100" b="1" dirty="0">
                <a:latin typeface="Times New Roman"/>
                <a:ea typeface="Times New Roman"/>
                <a:cs typeface="Times New Roman"/>
                <a:sym typeface="Times New Roman"/>
              </a:rPr>
              <a:t>Speed and Efficiency: </a:t>
            </a:r>
            <a:r>
              <a:rPr lang="en-US" sz="2100" dirty="0">
                <a:latin typeface="Times New Roman"/>
                <a:ea typeface="Times New Roman"/>
                <a:cs typeface="Times New Roman"/>
                <a:sym typeface="Times New Roman"/>
              </a:rPr>
              <a:t>Some methods are slower than traditional typing, possibly due to the cognitive load involved in gesture recognition.</a:t>
            </a:r>
            <a:endParaRPr sz="2100" dirty="0">
              <a:latin typeface="Times New Roman"/>
              <a:ea typeface="Times New Roman"/>
              <a:cs typeface="Times New Roman"/>
              <a:sym typeface="Times New Roman"/>
            </a:endParaRPr>
          </a:p>
        </p:txBody>
      </p:sp>
      <p:sp>
        <p:nvSpPr>
          <p:cNvPr id="91" name="Google Shape;91;p17"/>
          <p:cNvSpPr txBox="1">
            <a:spLocks noGrp="1"/>
          </p:cNvSpPr>
          <p:nvPr>
            <p:ph type="sldNum" idx="4294967295"/>
          </p:nvPr>
        </p:nvSpPr>
        <p:spPr>
          <a:xfrm>
            <a:off x="8505458" y="6414780"/>
            <a:ext cx="181341" cy="248263"/>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9</a:t>
            </a:fld>
            <a:endParaRPr/>
          </a:p>
        </p:txBody>
      </p:sp>
      <p:sp>
        <p:nvSpPr>
          <p:cNvPr id="92" name="Google Shape;92;p17"/>
          <p:cNvSpPr txBox="1">
            <a:spLocks noGrp="1"/>
          </p:cNvSpPr>
          <p:nvPr>
            <p:ph type="title"/>
          </p:nvPr>
        </p:nvSpPr>
        <p:spPr>
          <a:xfrm>
            <a:off x="859358" y="557517"/>
            <a:ext cx="7646100" cy="1143000"/>
          </a:xfrm>
          <a:prstGeom prst="rect">
            <a:avLst/>
          </a:prstGeom>
          <a:noFill/>
          <a:ln>
            <a:noFill/>
          </a:ln>
        </p:spPr>
        <p:txBody>
          <a:bodyPr spcFirstLastPara="1" wrap="square" lIns="45675" tIns="45675" rIns="45675" bIns="45675" anchor="ctr" anchorCtr="0">
            <a:noAutofit/>
          </a:bodyPr>
          <a:lstStyle/>
          <a:p>
            <a:pPr>
              <a:buSzPts val="2400"/>
            </a:pP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       </a:t>
            </a:r>
            <a:r>
              <a:rPr lang="en-US" sz="2800" b="1" dirty="0"/>
              <a:t>Findings of the survey /Challenges &amp; Limitations of the existing system</a:t>
            </a:r>
            <a:br>
              <a:rPr lang="en-US" sz="2800" b="1" dirty="0"/>
            </a:br>
            <a:endParaRPr sz="28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2641</Words>
  <Application>Microsoft Office PowerPoint</Application>
  <PresentationFormat>On-screen Show (4:3)</PresentationFormat>
  <Paragraphs>299</Paragraphs>
  <Slides>26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Helvetica Neue</vt:lpstr>
      <vt:lpstr>Times New Roman</vt:lpstr>
      <vt:lpstr>Office Theme</vt:lpstr>
      <vt:lpstr>Screen Control Using Gestures</vt:lpstr>
      <vt:lpstr>Agenda</vt:lpstr>
      <vt:lpstr> Abstract</vt:lpstr>
      <vt:lpstr> Introduction</vt:lpstr>
      <vt:lpstr>Motivation</vt:lpstr>
      <vt:lpstr>PowerPoint Presentation</vt:lpstr>
      <vt:lpstr>PowerPoint Presentation</vt:lpstr>
      <vt:lpstr>PowerPoint Presentation</vt:lpstr>
      <vt:lpstr>        Findings of the survey /Challenges &amp; Limitations of the existing system </vt:lpstr>
      <vt:lpstr> Objectives</vt:lpstr>
      <vt:lpstr>Proposed System Architecture</vt:lpstr>
      <vt:lpstr>Methodology /Algorithms</vt:lpstr>
      <vt:lpstr>Methodology /Algorithms</vt:lpstr>
      <vt:lpstr>Modules </vt:lpstr>
      <vt:lpstr>Modules </vt:lpstr>
      <vt:lpstr>Modules </vt:lpstr>
      <vt:lpstr>Experimental Set up</vt:lpstr>
      <vt:lpstr>Results</vt:lpstr>
      <vt:lpstr>Results</vt:lpstr>
      <vt:lpstr>Results</vt:lpstr>
      <vt:lpstr>Results</vt:lpstr>
      <vt:lpstr>Results</vt:lpstr>
      <vt:lpstr>References</vt:lpstr>
      <vt:lpstr>References</vt:lpstr>
      <vt:lpstr>Paper Status/ Report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 Title of the Project&gt;&gt;</dc:title>
  <dc:creator>Aman Goel</dc:creator>
  <cp:lastModifiedBy>Aman Goel</cp:lastModifiedBy>
  <cp:revision>733</cp:revision>
  <dcterms:modified xsi:type="dcterms:W3CDTF">2024-03-12T09:30:48Z</dcterms:modified>
</cp:coreProperties>
</file>