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hyperlink" Target="https://archive.ics.uci.edu/" TargetMode="External"/><Relationship Id="rId2" Type="http://schemas.openxmlformats.org/officeDocument/2006/relationships/hyperlink" Target="https://archive.ics.uci.edu/dataset/294/combined+cycle+power+plant" TargetMode="External"/><Relationship Id="rId3" Type="http://schemas.openxmlformats.org/officeDocument/2006/relationships/hyperlink" Target="https://archive.ics.uci.edu/dataset/294/combined+cycle+power+plant" TargetMode="External"/><Relationship Id="rId4" Type="http://schemas.openxmlformats.org/officeDocument/2006/relationships/image" Target="../media/image-4-1.png"/><Relationship Id="rId5" Type="http://schemas.openxmlformats.org/officeDocument/2006/relationships/slideLayout" Target="../slideLayouts/slideLayout5.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64037" y="1522571"/>
            <a:ext cx="12902327" cy="4258628"/>
          </a:xfrm>
          <a:prstGeom prst="rect">
            <a:avLst/>
          </a:prstGeom>
          <a:noFill/>
          <a:ln/>
        </p:spPr>
        <p:txBody>
          <a:bodyPr wrap="square" lIns="0" tIns="0" rIns="0" bIns="0" rtlCol="0" anchor="t"/>
          <a:lstStyle/>
          <a:p>
            <a:pPr indent="0" marL="0">
              <a:lnSpc>
                <a:spcPts val="8350"/>
              </a:lnSpc>
              <a:buNone/>
            </a:pPr>
            <a:r>
              <a:rPr lang="en-US" sz="6700" b="1" spc="-201" kern="0" dirty="0">
                <a:solidFill>
                  <a:srgbClr val="000000"/>
                </a:solidFill>
                <a:latin typeface="Inter Bold" pitchFamily="34" charset="0"/>
                <a:ea typeface="Inter Bold" pitchFamily="34" charset="-122"/>
                <a:cs typeface="Inter Bold" pitchFamily="34" charset="-120"/>
              </a:rPr>
              <a:t>Build an ANN Regression Model to predict the Electrical Energy output of a Combined Cycle Power Plant</a:t>
            </a:r>
            <a:endParaRPr lang="en-US" sz="6700" dirty="0"/>
          </a:p>
        </p:txBody>
      </p:sp>
      <p:sp>
        <p:nvSpPr>
          <p:cNvPr id="3" name="Shape 1"/>
          <p:cNvSpPr/>
          <p:nvPr/>
        </p:nvSpPr>
        <p:spPr>
          <a:xfrm>
            <a:off x="864037" y="6293406"/>
            <a:ext cx="394930" cy="394930"/>
          </a:xfrm>
          <a:prstGeom prst="roundRect">
            <a:avLst>
              <a:gd name="adj" fmla="val 23151155"/>
            </a:avLst>
          </a:prstGeom>
          <a:solidFill>
            <a:srgbClr val="913C1D"/>
          </a:solidFill>
          <a:ln w="7620">
            <a:solidFill>
              <a:srgbClr val="FFFFFF"/>
            </a:solidFill>
            <a:prstDash val="solid"/>
          </a:ln>
        </p:spPr>
      </p:sp>
      <p:sp>
        <p:nvSpPr>
          <p:cNvPr id="4" name="Text 2"/>
          <p:cNvSpPr/>
          <p:nvPr/>
        </p:nvSpPr>
        <p:spPr>
          <a:xfrm>
            <a:off x="1000958" y="6442115"/>
            <a:ext cx="121087" cy="97512"/>
          </a:xfrm>
          <a:prstGeom prst="rect">
            <a:avLst/>
          </a:prstGeom>
          <a:noFill/>
          <a:ln/>
        </p:spPr>
        <p:txBody>
          <a:bodyPr wrap="none" lIns="0" tIns="0" rIns="0" bIns="0" rtlCol="0" anchor="t"/>
          <a:lstStyle/>
          <a:p>
            <a:pPr algn="ctr" indent="0" marL="0">
              <a:lnSpc>
                <a:spcPts val="750"/>
              </a:lnSpc>
              <a:buNone/>
            </a:pPr>
            <a:r>
              <a:rPr lang="en-US" sz="750" spc="-39" kern="0" dirty="0">
                <a:solidFill>
                  <a:srgbClr val="FFFFFF"/>
                </a:solidFill>
                <a:latin typeface="Inter Medium" pitchFamily="34" charset="0"/>
                <a:ea typeface="Inter Medium" pitchFamily="34" charset="-122"/>
                <a:cs typeface="Inter Medium" pitchFamily="34" charset="-120"/>
              </a:rPr>
              <a:t>ys</a:t>
            </a:r>
            <a:endParaRPr lang="en-US" sz="750" dirty="0"/>
          </a:p>
        </p:txBody>
      </p:sp>
      <p:sp>
        <p:nvSpPr>
          <p:cNvPr id="5" name="Text 3"/>
          <p:cNvSpPr/>
          <p:nvPr/>
        </p:nvSpPr>
        <p:spPr>
          <a:xfrm>
            <a:off x="1382316" y="6274951"/>
            <a:ext cx="1473756" cy="431959"/>
          </a:xfrm>
          <a:prstGeom prst="rect">
            <a:avLst/>
          </a:prstGeom>
          <a:noFill/>
          <a:ln/>
        </p:spPr>
        <p:txBody>
          <a:bodyPr wrap="none" lIns="0" tIns="0" rIns="0" bIns="0" rtlCol="0" anchor="t"/>
          <a:lstStyle/>
          <a:p>
            <a:pPr algn="l" indent="0" marL="0">
              <a:lnSpc>
                <a:spcPts val="3400"/>
              </a:lnSpc>
              <a:buNone/>
            </a:pPr>
            <a:r>
              <a:rPr lang="en-US" sz="2400" b="1" spc="-39" kern="0" dirty="0">
                <a:solidFill>
                  <a:srgbClr val="272525"/>
                </a:solidFill>
                <a:latin typeface="Inter Bold" pitchFamily="34" charset="0"/>
                <a:ea typeface="Inter Bold" pitchFamily="34" charset="-122"/>
                <a:cs typeface="Inter Bold" pitchFamily="34" charset="-120"/>
              </a:rPr>
              <a:t>by yin see</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1258967" y="2651998"/>
            <a:ext cx="12507397" cy="395049"/>
          </a:xfrm>
          <a:prstGeom prst="rect">
            <a:avLst/>
          </a:prstGeom>
          <a:noFill/>
          <a:ln/>
        </p:spPr>
        <p:txBody>
          <a:bodyPr wrap="none" lIns="0" tIns="0" rIns="0" bIns="0" rtlCol="0" anchor="t"/>
          <a:lstStyle/>
          <a:p>
            <a:pPr algn="l" marL="342900" indent="-342900">
              <a:lnSpc>
                <a:spcPts val="3100"/>
              </a:lnSpc>
              <a:buSzPct val="100000"/>
              <a:buChar char="•"/>
            </a:pPr>
            <a:r>
              <a:rPr lang="en-US" sz="1900" spc="-39" kern="0" dirty="0">
                <a:solidFill>
                  <a:srgbClr val="272525"/>
                </a:solidFill>
                <a:latin typeface="Inter" pitchFamily="34" charset="0"/>
                <a:ea typeface="Inter" pitchFamily="34" charset="-122"/>
                <a:cs typeface="Inter" pitchFamily="34" charset="-120"/>
              </a:rPr>
              <a:t>First we are going to implement an artificial new network using tend to flow to the brand new tend to</a:t>
            </a:r>
            <a:endParaRPr lang="en-US" sz="1900" dirty="0"/>
          </a:p>
        </p:txBody>
      </p:sp>
      <p:sp>
        <p:nvSpPr>
          <p:cNvPr id="3" name="Text 1"/>
          <p:cNvSpPr/>
          <p:nvPr/>
        </p:nvSpPr>
        <p:spPr>
          <a:xfrm>
            <a:off x="864037" y="3324701"/>
            <a:ext cx="12902327" cy="395049"/>
          </a:xfrm>
          <a:prstGeom prst="rect">
            <a:avLst/>
          </a:prstGeom>
          <a:noFill/>
          <a:ln/>
        </p:spPr>
        <p:txBody>
          <a:bodyPr wrap="none" lIns="0" tIns="0" rIns="0" bIns="0" rtlCol="0" anchor="t"/>
          <a:lstStyle/>
          <a:p>
            <a:pP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float.</a:t>
            </a:r>
            <a:endParaRPr lang="en-US" sz="1900" dirty="0"/>
          </a:p>
        </p:txBody>
      </p:sp>
      <p:sp>
        <p:nvSpPr>
          <p:cNvPr id="4" name="Text 2"/>
          <p:cNvSpPr/>
          <p:nvPr/>
        </p:nvSpPr>
        <p:spPr>
          <a:xfrm>
            <a:off x="1258967" y="3997404"/>
            <a:ext cx="12507397" cy="395049"/>
          </a:xfrm>
          <a:prstGeom prst="rect">
            <a:avLst/>
          </a:prstGeom>
          <a:noFill/>
          <a:ln/>
        </p:spPr>
        <p:txBody>
          <a:bodyPr wrap="none" lIns="0" tIns="0" rIns="0" bIns="0" rtlCol="0" anchor="t"/>
          <a:lstStyle/>
          <a:p>
            <a:pPr algn="l" marL="342900" indent="-342900">
              <a:lnSpc>
                <a:spcPts val="3100"/>
              </a:lnSpc>
              <a:buSzPct val="100000"/>
              <a:buChar char="•"/>
            </a:pPr>
            <a:r>
              <a:rPr lang="en-US" sz="1900" spc="-39" kern="0" dirty="0">
                <a:solidFill>
                  <a:srgbClr val="272525"/>
                </a:solidFill>
                <a:latin typeface="Inter" pitchFamily="34" charset="0"/>
                <a:ea typeface="Inter" pitchFamily="34" charset="-122"/>
                <a:cs typeface="Inter" pitchFamily="34" charset="-120"/>
              </a:rPr>
              <a:t>And second we will implement it on the Google collab platform.</a:t>
            </a:r>
            <a:endParaRPr lang="en-US" sz="1900" dirty="0"/>
          </a:p>
        </p:txBody>
      </p:sp>
      <p:sp>
        <p:nvSpPr>
          <p:cNvPr id="5" name="Text 3"/>
          <p:cNvSpPr/>
          <p:nvPr/>
        </p:nvSpPr>
        <p:spPr>
          <a:xfrm>
            <a:off x="1258967" y="4478774"/>
            <a:ext cx="12507397" cy="1185148"/>
          </a:xfrm>
          <a:prstGeom prst="rect">
            <a:avLst/>
          </a:prstGeom>
          <a:noFill/>
          <a:ln/>
        </p:spPr>
        <p:txBody>
          <a:bodyPr wrap="square" lIns="0" tIns="0" rIns="0" bIns="0" rtlCol="0" anchor="t"/>
          <a:lstStyle/>
          <a:p>
            <a:pPr algn="l" marL="342900" indent="-342900">
              <a:lnSpc>
                <a:spcPts val="3100"/>
              </a:lnSpc>
              <a:buSzPct val="100000"/>
              <a:buChar char="•"/>
            </a:pPr>
            <a:r>
              <a:rPr lang="en-US" sz="1900" spc="-39" kern="0" dirty="0">
                <a:solidFill>
                  <a:srgbClr val="272525"/>
                </a:solidFill>
                <a:latin typeface="Inter" pitchFamily="34" charset="0"/>
                <a:ea typeface="Inter" pitchFamily="34" charset="-122"/>
                <a:cs typeface="Inter" pitchFamily="34" charset="-120"/>
              </a:rPr>
              <a:t> which is the best platform to code in Python and code artificial intelligence or machine learning or deep learning because indeed you won't have any worry about how to install packages all the packages are already installed and you just have </a:t>
            </a:r>
            <a:pPr algn="l" indent="0" marL="0">
              <a:lnSpc>
                <a:spcPts val="3100"/>
              </a:lnSpc>
              <a:buNone/>
            </a:pPr>
            <a:r>
              <a:rPr lang="en-US" sz="1900" u="sng" spc="-39" kern="0" dirty="0">
                <a:solidFill>
                  <a:srgbClr val="272525"/>
                </a:solidFill>
                <a:latin typeface="Inter" pitchFamily="34" charset="0"/>
                <a:ea typeface="Inter" pitchFamily="34" charset="-122"/>
                <a:cs typeface="Inter" pitchFamily="34" charset="-120"/>
              </a:rPr>
              <a:t>to import them to use them.</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33914" y="845344"/>
            <a:ext cx="5957054" cy="744498"/>
          </a:xfrm>
          <a:prstGeom prst="rect">
            <a:avLst/>
          </a:prstGeom>
          <a:noFill/>
          <a:ln/>
        </p:spPr>
        <p:txBody>
          <a:bodyPr wrap="none" lIns="0" tIns="0" rIns="0" bIns="0" rtlCol="0" anchor="t"/>
          <a:lstStyle/>
          <a:p>
            <a:pPr indent="0" marL="0">
              <a:lnSpc>
                <a:spcPts val="5850"/>
              </a:lnSpc>
              <a:buNone/>
            </a:pPr>
            <a:r>
              <a:rPr lang="en-US" sz="4650" b="1" spc="-141" kern="0" dirty="0">
                <a:solidFill>
                  <a:srgbClr val="000000"/>
                </a:solidFill>
                <a:latin typeface="Inter Bold" pitchFamily="34" charset="0"/>
                <a:ea typeface="Inter Bold" pitchFamily="34" charset="-122"/>
                <a:cs typeface="Inter Bold" pitchFamily="34" charset="-120"/>
              </a:rPr>
              <a:t>Regression: </a:t>
            </a:r>
            <a:endParaRPr lang="en-US" sz="4650" dirty="0"/>
          </a:p>
        </p:txBody>
      </p:sp>
      <p:sp>
        <p:nvSpPr>
          <p:cNvPr id="3" name="Text 1"/>
          <p:cNvSpPr/>
          <p:nvPr/>
        </p:nvSpPr>
        <p:spPr>
          <a:xfrm>
            <a:off x="833914" y="2066330"/>
            <a:ext cx="12962573" cy="762238"/>
          </a:xfrm>
          <a:prstGeom prst="rect">
            <a:avLst/>
          </a:prstGeom>
          <a:noFill/>
          <a:ln/>
        </p:spPr>
        <p:txBody>
          <a:bodyPr wrap="square" lIns="0" tIns="0" rIns="0" bIns="0" rtlCol="0" anchor="t"/>
          <a:lstStyle/>
          <a:p>
            <a:pPr indent="0" marL="0">
              <a:lnSpc>
                <a:spcPts val="3000"/>
              </a:lnSpc>
              <a:buNone/>
            </a:pPr>
            <a:r>
              <a:rPr lang="en-US" sz="1850" spc="-38" kern="0" dirty="0">
                <a:solidFill>
                  <a:srgbClr val="272525"/>
                </a:solidFill>
                <a:latin typeface="Inter" pitchFamily="34" charset="0"/>
                <a:ea typeface="Inter" pitchFamily="34" charset="-122"/>
                <a:cs typeface="Inter" pitchFamily="34" charset="-120"/>
              </a:rPr>
              <a:t>Regression is the branch of machine learning where you predict a continuous outcome you know a real value like the salary of a new employee , or the temperature of tomorrow, or the energy output of a  system </a:t>
            </a:r>
            <a:pPr indent="0" marL="0">
              <a:lnSpc>
                <a:spcPts val="3000"/>
              </a:lnSpc>
              <a:buNone/>
            </a:pPr>
            <a:r>
              <a:rPr lang="en-US" sz="1850" u="sng" spc="-38" kern="0" dirty="0">
                <a:solidFill>
                  <a:srgbClr val="272525"/>
                </a:solidFill>
                <a:latin typeface="Inter" pitchFamily="34" charset="0"/>
                <a:ea typeface="Inter" pitchFamily="34" charset="-122"/>
                <a:cs typeface="Inter" pitchFamily="34" charset="-120"/>
              </a:rPr>
              <a:t>any continuous real value. </a:t>
            </a:r>
            <a:endParaRPr lang="en-US" sz="1850" dirty="0"/>
          </a:p>
        </p:txBody>
      </p:sp>
      <p:sp>
        <p:nvSpPr>
          <p:cNvPr id="4" name="Text 2"/>
          <p:cNvSpPr/>
          <p:nvPr/>
        </p:nvSpPr>
        <p:spPr>
          <a:xfrm>
            <a:off x="833914" y="3096578"/>
            <a:ext cx="12962573" cy="381119"/>
          </a:xfrm>
          <a:prstGeom prst="rect">
            <a:avLst/>
          </a:prstGeom>
          <a:noFill/>
          <a:ln/>
        </p:spPr>
        <p:txBody>
          <a:bodyPr wrap="none" lIns="0" tIns="0" rIns="0" bIns="0" rtlCol="0" anchor="t"/>
          <a:lstStyle/>
          <a:p>
            <a:pPr indent="0" marL="0">
              <a:lnSpc>
                <a:spcPts val="3000"/>
              </a:lnSpc>
              <a:buNone/>
            </a:pPr>
            <a:endParaRPr lang="en-US" sz="1850" dirty="0"/>
          </a:p>
        </p:txBody>
      </p:sp>
      <p:sp>
        <p:nvSpPr>
          <p:cNvPr id="5" name="Text 3"/>
          <p:cNvSpPr/>
          <p:nvPr/>
        </p:nvSpPr>
        <p:spPr>
          <a:xfrm>
            <a:off x="833914" y="3745706"/>
            <a:ext cx="12962573" cy="381119"/>
          </a:xfrm>
          <a:prstGeom prst="rect">
            <a:avLst/>
          </a:prstGeom>
          <a:noFill/>
          <a:ln/>
        </p:spPr>
        <p:txBody>
          <a:bodyPr wrap="none" lIns="0" tIns="0" rIns="0" bIns="0" rtlCol="0" anchor="t"/>
          <a:lstStyle/>
          <a:p>
            <a:pPr indent="0" marL="0">
              <a:lnSpc>
                <a:spcPts val="3000"/>
              </a:lnSpc>
              <a:buNone/>
            </a:pPr>
            <a:endParaRPr lang="en-US" sz="1850" dirty="0"/>
          </a:p>
        </p:txBody>
      </p:sp>
      <p:sp>
        <p:nvSpPr>
          <p:cNvPr id="6" name="Text 4"/>
          <p:cNvSpPr/>
          <p:nvPr/>
        </p:nvSpPr>
        <p:spPr>
          <a:xfrm>
            <a:off x="1215033" y="4394835"/>
            <a:ext cx="12581453" cy="381119"/>
          </a:xfrm>
          <a:prstGeom prst="rect">
            <a:avLst/>
          </a:prstGeom>
          <a:noFill/>
          <a:ln/>
        </p:spPr>
        <p:txBody>
          <a:bodyPr wrap="none" lIns="0" tIns="0" rIns="0" bIns="0" rtlCol="0" anchor="t"/>
          <a:lstStyle/>
          <a:p>
            <a:pPr algn="l" marL="342900" indent="-342900">
              <a:lnSpc>
                <a:spcPts val="3000"/>
              </a:lnSpc>
              <a:buSzPct val="100000"/>
              <a:buChar char="•"/>
            </a:pPr>
            <a:r>
              <a:rPr lang="en-US" sz="1850" spc="-38" kern="0" dirty="0">
                <a:solidFill>
                  <a:srgbClr val="272525"/>
                </a:solidFill>
                <a:latin typeface="Inter" pitchFamily="34" charset="0"/>
                <a:ea typeface="Inter" pitchFamily="34" charset="-122"/>
                <a:cs typeface="Inter" pitchFamily="34" charset="-120"/>
              </a:rPr>
              <a:t>Here we want to implement an artificial neural network.  </a:t>
            </a:r>
            <a:endParaRPr lang="en-US" sz="1850" dirty="0"/>
          </a:p>
        </p:txBody>
      </p:sp>
      <p:sp>
        <p:nvSpPr>
          <p:cNvPr id="7" name="Text 5"/>
          <p:cNvSpPr/>
          <p:nvPr/>
        </p:nvSpPr>
        <p:spPr>
          <a:xfrm>
            <a:off x="1215033" y="4859298"/>
            <a:ext cx="12581453" cy="762238"/>
          </a:xfrm>
          <a:prstGeom prst="rect">
            <a:avLst/>
          </a:prstGeom>
          <a:noFill/>
          <a:ln/>
        </p:spPr>
        <p:txBody>
          <a:bodyPr wrap="square" lIns="0" tIns="0" rIns="0" bIns="0" rtlCol="0" anchor="t"/>
          <a:lstStyle/>
          <a:p>
            <a:pPr algn="l" marL="342900" indent="-342900">
              <a:lnSpc>
                <a:spcPts val="3000"/>
              </a:lnSpc>
              <a:buSzPct val="100000"/>
              <a:buChar char="•"/>
            </a:pPr>
            <a:r>
              <a:rPr lang="en-US" sz="1850" spc="-38" kern="0" dirty="0">
                <a:solidFill>
                  <a:srgbClr val="272525"/>
                </a:solidFill>
                <a:latin typeface="Inter" pitchFamily="34" charset="0"/>
                <a:ea typeface="Inter" pitchFamily="34" charset="-122"/>
                <a:cs typeface="Inter" pitchFamily="34" charset="-120"/>
              </a:rPr>
              <a:t>An artificial neural networks are used for supervised learning meaning that we know what to predict and the artificial neural network we will build in this lab  will be used for actually regression.</a:t>
            </a:r>
            <a:endParaRPr lang="en-US" sz="1850" dirty="0"/>
          </a:p>
        </p:txBody>
      </p:sp>
      <p:sp>
        <p:nvSpPr>
          <p:cNvPr id="8" name="Text 6"/>
          <p:cNvSpPr/>
          <p:nvPr/>
        </p:nvSpPr>
        <p:spPr>
          <a:xfrm>
            <a:off x="1215033" y="5704880"/>
            <a:ext cx="12581453" cy="381119"/>
          </a:xfrm>
          <a:prstGeom prst="rect">
            <a:avLst/>
          </a:prstGeom>
          <a:noFill/>
          <a:ln/>
        </p:spPr>
        <p:txBody>
          <a:bodyPr wrap="none" lIns="0" tIns="0" rIns="0" bIns="0" rtlCol="0" anchor="t"/>
          <a:lstStyle/>
          <a:p>
            <a:pPr algn="l" marL="342900" indent="-342900">
              <a:lnSpc>
                <a:spcPts val="3000"/>
              </a:lnSpc>
              <a:buSzPct val="100000"/>
              <a:buChar char="•"/>
            </a:pPr>
            <a:r>
              <a:rPr lang="en-US" sz="1850" spc="-38" kern="0" dirty="0">
                <a:solidFill>
                  <a:srgbClr val="272525"/>
                </a:solidFill>
                <a:latin typeface="Inter" pitchFamily="34" charset="0"/>
                <a:ea typeface="Inter" pitchFamily="34" charset="-122"/>
                <a:cs typeface="Inter" pitchFamily="34" charset="-120"/>
              </a:rPr>
              <a:t>  I want to implement this for regression meaning that we're going to predict a </a:t>
            </a:r>
            <a:pPr algn="l" indent="0" marL="0">
              <a:lnSpc>
                <a:spcPts val="3000"/>
              </a:lnSpc>
              <a:buNone/>
            </a:pPr>
            <a:r>
              <a:rPr lang="en-US" sz="1850" u="sng" spc="-38" kern="0" dirty="0">
                <a:solidFill>
                  <a:srgbClr val="272525"/>
                </a:solidFill>
                <a:latin typeface="Inter" pitchFamily="34" charset="0"/>
                <a:ea typeface="Inter" pitchFamily="34" charset="-122"/>
                <a:cs typeface="Inter" pitchFamily="34" charset="-120"/>
              </a:rPr>
              <a:t>continuous real outcome.</a:t>
            </a:r>
            <a:endParaRPr lang="en-US" sz="1850" dirty="0"/>
          </a:p>
        </p:txBody>
      </p:sp>
      <p:sp>
        <p:nvSpPr>
          <p:cNvPr id="9" name="Text 7"/>
          <p:cNvSpPr/>
          <p:nvPr/>
        </p:nvSpPr>
        <p:spPr>
          <a:xfrm>
            <a:off x="833914" y="6354008"/>
            <a:ext cx="12962573" cy="381119"/>
          </a:xfrm>
          <a:prstGeom prst="rect">
            <a:avLst/>
          </a:prstGeom>
          <a:noFill/>
          <a:ln/>
        </p:spPr>
        <p:txBody>
          <a:bodyPr wrap="none" lIns="0" tIns="0" rIns="0" bIns="0" rtlCol="0" anchor="t"/>
          <a:lstStyle/>
          <a:p>
            <a:pPr indent="0" marL="0">
              <a:lnSpc>
                <a:spcPts val="3000"/>
              </a:lnSpc>
              <a:buNone/>
            </a:pPr>
            <a:endParaRPr lang="en-US" sz="1850" dirty="0"/>
          </a:p>
        </p:txBody>
      </p:sp>
      <p:sp>
        <p:nvSpPr>
          <p:cNvPr id="10" name="Text 8"/>
          <p:cNvSpPr/>
          <p:nvPr/>
        </p:nvSpPr>
        <p:spPr>
          <a:xfrm>
            <a:off x="833914" y="7003137"/>
            <a:ext cx="12962573" cy="381119"/>
          </a:xfrm>
          <a:prstGeom prst="rect">
            <a:avLst/>
          </a:prstGeom>
          <a:noFill/>
          <a:ln/>
        </p:spPr>
        <p:txBody>
          <a:bodyPr wrap="none" lIns="0" tIns="0" rIns="0" bIns="0" rtlCol="0" anchor="t"/>
          <a:lstStyle/>
          <a:p>
            <a:pPr indent="0" marL="0">
              <a:lnSpc>
                <a:spcPts val="3000"/>
              </a:lnSpc>
              <a:buNone/>
            </a:pPr>
            <a:endParaRPr lang="en-US" sz="18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26758" y="779502"/>
            <a:ext cx="4153138" cy="519113"/>
          </a:xfrm>
          <a:prstGeom prst="rect">
            <a:avLst/>
          </a:prstGeom>
          <a:noFill/>
          <a:ln/>
        </p:spPr>
        <p:txBody>
          <a:bodyPr wrap="none" lIns="0" tIns="0" rIns="0" bIns="0" rtlCol="0" anchor="t"/>
          <a:lstStyle/>
          <a:p>
            <a:pPr indent="0" marL="0">
              <a:lnSpc>
                <a:spcPts val="4050"/>
              </a:lnSpc>
              <a:buNone/>
            </a:pPr>
            <a:r>
              <a:rPr lang="en-US" sz="3250" b="1" spc="-98" kern="0" dirty="0">
                <a:solidFill>
                  <a:srgbClr val="000000"/>
                </a:solidFill>
                <a:latin typeface="Inter Bold" pitchFamily="34" charset="0"/>
                <a:ea typeface="Inter Bold" pitchFamily="34" charset="-122"/>
                <a:cs typeface="Inter Bold" pitchFamily="34" charset="-120"/>
              </a:rPr>
              <a:t>First Step: </a:t>
            </a:r>
            <a:endParaRPr lang="en-US" sz="3250" dirty="0"/>
          </a:p>
        </p:txBody>
      </p:sp>
      <p:sp>
        <p:nvSpPr>
          <p:cNvPr id="3" name="Text 1"/>
          <p:cNvSpPr/>
          <p:nvPr/>
        </p:nvSpPr>
        <p:spPr>
          <a:xfrm>
            <a:off x="1142048" y="1713905"/>
            <a:ext cx="12761595" cy="830580"/>
          </a:xfrm>
          <a:prstGeom prst="rect">
            <a:avLst/>
          </a:prstGeom>
          <a:noFill/>
          <a:ln/>
        </p:spPr>
        <p:txBody>
          <a:bodyPr wrap="square" lIns="0" tIns="0" rIns="0" bIns="0" rtlCol="0" anchor="t"/>
          <a:lstStyle/>
          <a:p>
            <a:pPr algn="l" marL="342900" indent="-342900">
              <a:lnSpc>
                <a:spcPts val="3250"/>
              </a:lnSpc>
              <a:buSzPct val="100000"/>
              <a:buChar char="•"/>
            </a:pPr>
            <a:r>
              <a:rPr lang="en-US" sz="2000" spc="-33" kern="0" dirty="0">
                <a:solidFill>
                  <a:srgbClr val="272525"/>
                </a:solidFill>
                <a:latin typeface="Inter" pitchFamily="34" charset="0"/>
                <a:ea typeface="Inter" pitchFamily="34" charset="-122"/>
                <a:cs typeface="Inter" pitchFamily="34" charset="-120"/>
              </a:rPr>
              <a:t>The first step is very simply to be introduced to the dataset and the data set. </a:t>
            </a:r>
            <a:pPr algn="l" indent="0" marL="0">
              <a:lnSpc>
                <a:spcPts val="3250"/>
              </a:lnSpc>
              <a:buNone/>
            </a:pPr>
            <a:r>
              <a:rPr lang="en-US" sz="2000" u="sng" spc="-33" kern="0" dirty="0">
                <a:solidFill>
                  <a:srgbClr val="272525"/>
                </a:solidFill>
                <a:latin typeface="Inter" pitchFamily="34" charset="0"/>
                <a:ea typeface="Inter" pitchFamily="34" charset="-122"/>
                <a:cs typeface="Inter" pitchFamily="34" charset="-120"/>
              </a:rPr>
              <a:t>We're going to get it from a great platform of data set which is the </a:t>
            </a:r>
            <a:pPr algn="l" indent="0" marL="0">
              <a:lnSpc>
                <a:spcPts val="3250"/>
              </a:lnSpc>
              <a:buNone/>
            </a:pPr>
            <a:r>
              <a:rPr lang="en-US" sz="2000" b="1" u="sng" spc="-33" kern="0" dirty="0">
                <a:solidFill>
                  <a:srgbClr val="272525"/>
                </a:solidFill>
                <a:latin typeface="Inter" pitchFamily="34" charset="0"/>
                <a:ea typeface="Inter" pitchFamily="34" charset="-122"/>
                <a:cs typeface="Inter" pitchFamily="34" charset="-120"/>
              </a:rPr>
              <a:t>UCI machinery repository </a:t>
            </a:r>
            <a:pPr algn="l" indent="0" marL="0">
              <a:lnSpc>
                <a:spcPts val="3250"/>
              </a:lnSpc>
              <a:buNone/>
            </a:pPr>
            <a:r>
              <a:rPr lang="en-US" sz="2000" b="1" u="sng" spc="-33" kern="0" dirty="0">
                <a:solidFill>
                  <a:srgbClr val="4950BC"/>
                </a:solidFill>
                <a:latin typeface="Inter" pitchFamily="34" charset="0"/>
                <a:ea typeface="Inter" pitchFamily="34" charset="-122"/>
                <a:cs typeface="Inter" pitchFamily="34" charset="-120"/>
                <a:hlinkClick r:id="rId1" invalidUrl="" action="" tgtFrame="" tooltip="" history="1" highlightClick="0" endSnd="0">
                  <a:extLst>
                    <a:ext uri="{A12FA001-AC4F-418D-AE19-62706E023703}">
                      <ahyp:hlinkClr xmlns:ahyp="http://schemas.microsoft.com/office/drawing/2018/hyperlinkcolor" val="tx"/>
                    </a:ext>
                  </a:extLst>
                </a:hlinkClick>
              </a:rPr>
              <a:t>https://archive.ics.uci.edu/</a:t>
            </a:r>
            <a:endParaRPr lang="en-US" sz="2000" dirty="0"/>
          </a:p>
        </p:txBody>
      </p:sp>
      <p:sp>
        <p:nvSpPr>
          <p:cNvPr id="4" name="Text 2"/>
          <p:cNvSpPr/>
          <p:nvPr/>
        </p:nvSpPr>
        <p:spPr>
          <a:xfrm>
            <a:off x="726758" y="2778085"/>
            <a:ext cx="13176885" cy="332184"/>
          </a:xfrm>
          <a:prstGeom prst="rect">
            <a:avLst/>
          </a:prstGeom>
          <a:noFill/>
          <a:ln/>
        </p:spPr>
        <p:txBody>
          <a:bodyPr wrap="none" lIns="0" tIns="0" rIns="0" bIns="0" rtlCol="0" anchor="t"/>
          <a:lstStyle/>
          <a:p>
            <a:pPr indent="0" marL="0">
              <a:lnSpc>
                <a:spcPts val="2600"/>
              </a:lnSpc>
              <a:buNone/>
            </a:pPr>
            <a:endParaRPr lang="en-US" sz="1600" dirty="0"/>
          </a:p>
        </p:txBody>
      </p:sp>
      <p:sp>
        <p:nvSpPr>
          <p:cNvPr id="5" name="Text 3"/>
          <p:cNvSpPr/>
          <p:nvPr/>
        </p:nvSpPr>
        <p:spPr>
          <a:xfrm>
            <a:off x="726758" y="3343870"/>
            <a:ext cx="13176885" cy="332184"/>
          </a:xfrm>
          <a:prstGeom prst="rect">
            <a:avLst/>
          </a:prstGeom>
          <a:noFill/>
          <a:ln/>
        </p:spPr>
        <p:txBody>
          <a:bodyPr wrap="none" lIns="0" tIns="0" rIns="0" bIns="0" rtlCol="0" anchor="t"/>
          <a:lstStyle/>
          <a:p>
            <a:pPr indent="0" marL="0">
              <a:lnSpc>
                <a:spcPts val="2600"/>
              </a:lnSpc>
              <a:buNone/>
            </a:pPr>
            <a:r>
              <a:rPr lang="en-US" sz="1600" b="1" u="sng" spc="-33" kern="0" dirty="0">
                <a:solidFill>
                  <a:srgbClr val="4950BC"/>
                </a:solidFill>
                <a:latin typeface="Inter" pitchFamily="34" charset="0"/>
                <a:ea typeface="Inter" pitchFamily="34" charset="-122"/>
                <a:cs typeface="Inter" pitchFamily="34" charset="-120"/>
                <a:hlinkClick r:id="rId2" invalidUrl="" action="" tgtFrame="" tooltip="" history="1" highlightClick="0" endSnd="0">
                  <a:extLst>
                    <a:ext uri="{A12FA001-AC4F-418D-AE19-62706E023703}">
                      <ahyp:hlinkClr xmlns:ahyp="http://schemas.microsoft.com/office/drawing/2018/hyperlinkcolor" val="tx"/>
                    </a:ext>
                  </a:extLst>
                </a:hlinkClick>
              </a:rPr>
              <a:t>Combined Cycle Power Plant</a:t>
            </a:r>
            <a:pPr indent="0" marL="0">
              <a:lnSpc>
                <a:spcPts val="2600"/>
              </a:lnSpc>
              <a:buNone/>
            </a:pPr>
            <a:r>
              <a:rPr lang="en-US" sz="1600" b="1" spc="-33" kern="0" dirty="0">
                <a:solidFill>
                  <a:srgbClr val="272525"/>
                </a:solidFill>
                <a:latin typeface="Inter" pitchFamily="34" charset="0"/>
                <a:ea typeface="Inter" pitchFamily="34" charset="-122"/>
                <a:cs typeface="Inter" pitchFamily="34" charset="-120"/>
              </a:rPr>
              <a:t> </a:t>
            </a:r>
            <a:endParaRPr lang="en-US" sz="1600" dirty="0"/>
          </a:p>
        </p:txBody>
      </p:sp>
      <p:sp>
        <p:nvSpPr>
          <p:cNvPr id="6" name="Text 4"/>
          <p:cNvSpPr/>
          <p:nvPr/>
        </p:nvSpPr>
        <p:spPr>
          <a:xfrm>
            <a:off x="726758" y="3909655"/>
            <a:ext cx="13176885" cy="332184"/>
          </a:xfrm>
          <a:prstGeom prst="rect">
            <a:avLst/>
          </a:prstGeom>
          <a:noFill/>
          <a:ln/>
        </p:spPr>
        <p:txBody>
          <a:bodyPr wrap="none" lIns="0" tIns="0" rIns="0" bIns="0" rtlCol="0" anchor="t"/>
          <a:lstStyle/>
          <a:p>
            <a:pPr indent="0" marL="0">
              <a:lnSpc>
                <a:spcPts val="2600"/>
              </a:lnSpc>
              <a:buNone/>
            </a:pPr>
            <a:r>
              <a:rPr lang="en-US" sz="1600" b="1" u="sng" spc="-33" kern="0" dirty="0">
                <a:solidFill>
                  <a:srgbClr val="4950BC"/>
                </a:solidFill>
                <a:latin typeface="Inter" pitchFamily="34" charset="0"/>
                <a:ea typeface="Inter" pitchFamily="34" charset="-122"/>
                <a:cs typeface="Inter" pitchFamily="34" charset="-120"/>
                <a:hlinkClick r:id="rId3" invalidUrl="" action="" tgtFrame="" tooltip="" history="1" highlightClick="0" endSnd="0">
                  <a:extLst>
                    <a:ext uri="{A12FA001-AC4F-418D-AE19-62706E023703}">
                      <ahyp:hlinkClr xmlns:ahyp="http://schemas.microsoft.com/office/drawing/2018/hyperlinkcolor" val="tx"/>
                    </a:ext>
                  </a:extLst>
                </a:hlinkClick>
              </a:rPr>
              <a:t>https://archive.ics.uci.edu/dataset/294/combined+cycle+power+plant</a:t>
            </a:r>
            <a:endParaRPr lang="en-US" sz="1600" dirty="0"/>
          </a:p>
        </p:txBody>
      </p:sp>
      <p:sp>
        <p:nvSpPr>
          <p:cNvPr id="7" name="Text 5"/>
          <p:cNvSpPr/>
          <p:nvPr/>
        </p:nvSpPr>
        <p:spPr>
          <a:xfrm>
            <a:off x="726758" y="4475440"/>
            <a:ext cx="13176885" cy="664369"/>
          </a:xfrm>
          <a:prstGeom prst="rect">
            <a:avLst/>
          </a:prstGeom>
          <a:noFill/>
          <a:ln/>
        </p:spPr>
        <p:txBody>
          <a:bodyPr wrap="square" lIns="0" tIns="0" rIns="0" bIns="0" rtlCol="0" anchor="t"/>
          <a:lstStyle/>
          <a:p>
            <a:pPr indent="0" marL="0">
              <a:lnSpc>
                <a:spcPts val="2600"/>
              </a:lnSpc>
              <a:buNone/>
            </a:pPr>
            <a:r>
              <a:rPr lang="en-US" sz="1600" spc="-33" kern="0" dirty="0">
                <a:solidFill>
                  <a:srgbClr val="272525"/>
                </a:solidFill>
                <a:latin typeface="Inter" pitchFamily="34" charset="0"/>
                <a:ea typeface="Inter" pitchFamily="34" charset="-122"/>
                <a:cs typeface="Inter" pitchFamily="34" charset="-120"/>
              </a:rPr>
              <a:t>The dataset contains 9568 data points collected from a Combined Cycle Power Plant over 6 years (2006-2011), when the plant was set to work with full load.</a:t>
            </a:r>
            <a:endParaRPr lang="en-US" sz="1600" dirty="0"/>
          </a:p>
        </p:txBody>
      </p:sp>
      <p:pic>
        <p:nvPicPr>
          <p:cNvPr id="8" name="Image 0" descr="preencoded.png">    </p:cNvPr>
          <p:cNvPicPr>
            <a:picLocks noChangeAspect="1"/>
          </p:cNvPicPr>
          <p:nvPr/>
        </p:nvPicPr>
        <p:blipFill>
          <a:blip r:embed="rId4"/>
          <a:stretch>
            <a:fillRect/>
          </a:stretch>
        </p:blipFill>
        <p:spPr>
          <a:xfrm>
            <a:off x="726758" y="5373410"/>
            <a:ext cx="3737848" cy="207656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52964" y="670203"/>
            <a:ext cx="6228159" cy="761643"/>
          </a:xfrm>
          <a:prstGeom prst="rect">
            <a:avLst/>
          </a:prstGeom>
          <a:noFill/>
          <a:ln/>
        </p:spPr>
        <p:txBody>
          <a:bodyPr wrap="none" lIns="0" tIns="0" rIns="0" bIns="0" rtlCol="0" anchor="t"/>
          <a:lstStyle/>
          <a:p>
            <a:pPr indent="0" marL="0">
              <a:lnSpc>
                <a:spcPts val="5950"/>
              </a:lnSpc>
              <a:buNone/>
            </a:pPr>
            <a:r>
              <a:rPr lang="en-US" sz="4750" b="1" spc="-144" kern="0" dirty="0">
                <a:solidFill>
                  <a:srgbClr val="000000"/>
                </a:solidFill>
                <a:latin typeface="Inter Bold" pitchFamily="34" charset="0"/>
                <a:ea typeface="Inter Bold" pitchFamily="34" charset="-122"/>
                <a:cs typeface="Inter Bold" pitchFamily="34" charset="-120"/>
              </a:rPr>
              <a:t>Explanaion of dataset:</a:t>
            </a:r>
            <a:endParaRPr lang="en-US" sz="4750" dirty="0"/>
          </a:p>
        </p:txBody>
      </p:sp>
      <p:sp>
        <p:nvSpPr>
          <p:cNvPr id="3" name="Text 1"/>
          <p:cNvSpPr/>
          <p:nvPr/>
        </p:nvSpPr>
        <p:spPr>
          <a:xfrm>
            <a:off x="852964" y="1919288"/>
            <a:ext cx="12924473" cy="389930"/>
          </a:xfrm>
          <a:prstGeom prst="rect">
            <a:avLst/>
          </a:prstGeom>
          <a:noFill/>
          <a:ln/>
        </p:spPr>
        <p:txBody>
          <a:bodyPr wrap="none" lIns="0" tIns="0" rIns="0" bIns="0" rtlCol="0" anchor="t"/>
          <a:lstStyle/>
          <a:p>
            <a:pPr indent="0" marL="0">
              <a:lnSpc>
                <a:spcPts val="3050"/>
              </a:lnSpc>
              <a:buNone/>
            </a:pPr>
            <a:r>
              <a:rPr lang="en-US" sz="1900" b="1" spc="-38" kern="0" dirty="0">
                <a:solidFill>
                  <a:srgbClr val="272525"/>
                </a:solidFill>
                <a:latin typeface="Inter" pitchFamily="34" charset="0"/>
                <a:ea typeface="Inter" pitchFamily="34" charset="-122"/>
                <a:cs typeface="Inter" pitchFamily="34" charset="-120"/>
              </a:rPr>
              <a:t>Associated task</a:t>
            </a:r>
            <a:pPr indent="0" marL="0">
              <a:lnSpc>
                <a:spcPts val="3050"/>
              </a:lnSpc>
              <a:buNone/>
            </a:pPr>
            <a:r>
              <a:rPr lang="en-US" sz="1900" spc="-38" kern="0" dirty="0">
                <a:solidFill>
                  <a:srgbClr val="272525"/>
                </a:solidFill>
                <a:latin typeface="Inter" pitchFamily="34" charset="0"/>
                <a:ea typeface="Inter" pitchFamily="34" charset="-122"/>
                <a:cs typeface="Inter" pitchFamily="34" charset="-120"/>
              </a:rPr>
              <a:t> : Regression</a:t>
            </a:r>
            <a:endParaRPr lang="en-US" sz="1900" dirty="0"/>
          </a:p>
        </p:txBody>
      </p:sp>
      <p:sp>
        <p:nvSpPr>
          <p:cNvPr id="4" name="Text 2"/>
          <p:cNvSpPr/>
          <p:nvPr/>
        </p:nvSpPr>
        <p:spPr>
          <a:xfrm>
            <a:off x="852964" y="2583299"/>
            <a:ext cx="12924473" cy="1559719"/>
          </a:xfrm>
          <a:prstGeom prst="rect">
            <a:avLst/>
          </a:prstGeom>
          <a:noFill/>
          <a:ln/>
        </p:spPr>
        <p:txBody>
          <a:bodyPr wrap="square" lIns="0" tIns="0" rIns="0" bIns="0" rtlCol="0" anchor="t"/>
          <a:lstStyle/>
          <a:p>
            <a:pPr indent="0" marL="0">
              <a:lnSpc>
                <a:spcPts val="3050"/>
              </a:lnSpc>
              <a:buNone/>
            </a:pPr>
            <a:r>
              <a:rPr lang="en-US" sz="1900" b="1" spc="-38" kern="0" dirty="0">
                <a:solidFill>
                  <a:srgbClr val="272525"/>
                </a:solidFill>
                <a:latin typeface="Inter" pitchFamily="34" charset="0"/>
                <a:ea typeface="Inter" pitchFamily="34" charset="-122"/>
                <a:cs typeface="Inter" pitchFamily="34" charset="-120"/>
              </a:rPr>
              <a:t>Number of instances:</a:t>
            </a:r>
            <a:pPr indent="0" marL="0">
              <a:lnSpc>
                <a:spcPts val="3050"/>
              </a:lnSpc>
              <a:buNone/>
            </a:pPr>
            <a:r>
              <a:rPr lang="en-US" sz="1900" spc="-38" kern="0" dirty="0">
                <a:solidFill>
                  <a:srgbClr val="272525"/>
                </a:solidFill>
                <a:latin typeface="Inter" pitchFamily="34" charset="0"/>
                <a:ea typeface="Inter" pitchFamily="34" charset="-122"/>
                <a:cs typeface="Inter" pitchFamily="34" charset="-120"/>
              </a:rPr>
              <a:t> The number of instances is nine thousand five hundred sixty eight 9568 . Meaning that's the number of observations with we're going to train our artificial new network to understand the correlations between those attributes such as the temperature ,the pressure,  humidity vacuum and what we want to predict meaning the Energy output then the number of attributes is for meaning that we're gonna use for features which are these ones.</a:t>
            </a:r>
            <a:endParaRPr lang="en-US" sz="1900" dirty="0"/>
          </a:p>
        </p:txBody>
      </p:sp>
      <p:sp>
        <p:nvSpPr>
          <p:cNvPr id="5" name="Text 3"/>
          <p:cNvSpPr/>
          <p:nvPr/>
        </p:nvSpPr>
        <p:spPr>
          <a:xfrm>
            <a:off x="852964" y="4417100"/>
            <a:ext cx="12924473" cy="389930"/>
          </a:xfrm>
          <a:prstGeom prst="rect">
            <a:avLst/>
          </a:prstGeom>
          <a:noFill/>
          <a:ln/>
        </p:spPr>
        <p:txBody>
          <a:bodyPr wrap="none" lIns="0" tIns="0" rIns="0" bIns="0" rtlCol="0" anchor="t"/>
          <a:lstStyle/>
          <a:p>
            <a:pPr indent="0" marL="0">
              <a:lnSpc>
                <a:spcPts val="3050"/>
              </a:lnSpc>
              <a:buNone/>
            </a:pPr>
            <a:r>
              <a:rPr lang="en-US" sz="1900" spc="-38" kern="0" dirty="0">
                <a:solidFill>
                  <a:srgbClr val="272525"/>
                </a:solidFill>
                <a:latin typeface="Inter" pitchFamily="34" charset="0"/>
                <a:ea typeface="Inter" pitchFamily="34" charset="-122"/>
                <a:cs typeface="Inter" pitchFamily="34" charset="-120"/>
              </a:rPr>
              <a:t>Features: </a:t>
            </a:r>
            <a:endParaRPr lang="en-US" sz="1900" dirty="0"/>
          </a:p>
        </p:txBody>
      </p:sp>
      <p:sp>
        <p:nvSpPr>
          <p:cNvPr id="6" name="Text 4"/>
          <p:cNvSpPr/>
          <p:nvPr/>
        </p:nvSpPr>
        <p:spPr>
          <a:xfrm>
            <a:off x="1242893" y="5081111"/>
            <a:ext cx="12534543" cy="389930"/>
          </a:xfrm>
          <a:prstGeom prst="rect">
            <a:avLst/>
          </a:prstGeom>
          <a:noFill/>
          <a:ln/>
        </p:spPr>
        <p:txBody>
          <a:bodyPr wrap="none" lIns="0" tIns="0" rIns="0" bIns="0" rtlCol="0" anchor="t"/>
          <a:lstStyle/>
          <a:p>
            <a:pPr algn="l" marL="342900" indent="-342900">
              <a:lnSpc>
                <a:spcPts val="3050"/>
              </a:lnSpc>
              <a:buSzPct val="100000"/>
              <a:buFont typeface="+mj-lt"/>
              <a:buAutoNum type="arabicPeriod" startAt="1"/>
            </a:pPr>
            <a:r>
              <a:rPr lang="en-US" sz="1900" spc="-38" kern="0" dirty="0">
                <a:solidFill>
                  <a:srgbClr val="272525"/>
                </a:solidFill>
                <a:latin typeface="Inter" pitchFamily="34" charset="0"/>
                <a:ea typeface="Inter" pitchFamily="34" charset="-122"/>
                <a:cs typeface="Inter" pitchFamily="34" charset="-120"/>
              </a:rPr>
              <a:t>Temprature</a:t>
            </a:r>
            <a:endParaRPr lang="en-US" sz="1900" dirty="0"/>
          </a:p>
        </p:txBody>
      </p:sp>
      <p:sp>
        <p:nvSpPr>
          <p:cNvPr id="7" name="Text 5"/>
          <p:cNvSpPr/>
          <p:nvPr/>
        </p:nvSpPr>
        <p:spPr>
          <a:xfrm>
            <a:off x="1242893" y="5556290"/>
            <a:ext cx="12534543" cy="389930"/>
          </a:xfrm>
          <a:prstGeom prst="rect">
            <a:avLst/>
          </a:prstGeom>
          <a:noFill/>
          <a:ln/>
        </p:spPr>
        <p:txBody>
          <a:bodyPr wrap="none" lIns="0" tIns="0" rIns="0" bIns="0" rtlCol="0" anchor="t"/>
          <a:lstStyle/>
          <a:p>
            <a:pPr algn="l" marL="342900" indent="-342900">
              <a:lnSpc>
                <a:spcPts val="3050"/>
              </a:lnSpc>
              <a:buSzPct val="100000"/>
              <a:buFont typeface="+mj-lt"/>
              <a:buAutoNum type="arabicPeriod" startAt="2"/>
            </a:pPr>
            <a:r>
              <a:rPr lang="en-US" sz="1900" spc="-38" kern="0" dirty="0">
                <a:solidFill>
                  <a:srgbClr val="272525"/>
                </a:solidFill>
                <a:latin typeface="Inter" pitchFamily="34" charset="0"/>
                <a:ea typeface="Inter" pitchFamily="34" charset="-122"/>
                <a:cs typeface="Inter" pitchFamily="34" charset="-120"/>
              </a:rPr>
              <a:t>Pressure</a:t>
            </a:r>
            <a:endParaRPr lang="en-US" sz="1900" dirty="0"/>
          </a:p>
        </p:txBody>
      </p:sp>
      <p:sp>
        <p:nvSpPr>
          <p:cNvPr id="8" name="Text 6"/>
          <p:cNvSpPr/>
          <p:nvPr/>
        </p:nvSpPr>
        <p:spPr>
          <a:xfrm>
            <a:off x="1242893" y="6031468"/>
            <a:ext cx="12534543" cy="389930"/>
          </a:xfrm>
          <a:prstGeom prst="rect">
            <a:avLst/>
          </a:prstGeom>
          <a:noFill/>
          <a:ln/>
        </p:spPr>
        <p:txBody>
          <a:bodyPr wrap="none" lIns="0" tIns="0" rIns="0" bIns="0" rtlCol="0" anchor="t"/>
          <a:lstStyle/>
          <a:p>
            <a:pPr algn="l" marL="342900" indent="-342900">
              <a:lnSpc>
                <a:spcPts val="3050"/>
              </a:lnSpc>
              <a:buSzPct val="100000"/>
              <a:buFont typeface="+mj-lt"/>
              <a:buAutoNum type="arabicPeriod" startAt="3"/>
            </a:pPr>
            <a:r>
              <a:rPr lang="en-US" sz="1900" spc="-38" kern="0" dirty="0">
                <a:solidFill>
                  <a:srgbClr val="272525"/>
                </a:solidFill>
                <a:latin typeface="Inter" pitchFamily="34" charset="0"/>
                <a:ea typeface="Inter" pitchFamily="34" charset="-122"/>
                <a:cs typeface="Inter" pitchFamily="34" charset="-120"/>
              </a:rPr>
              <a:t>Humidity</a:t>
            </a:r>
            <a:endParaRPr lang="en-US" sz="1900" dirty="0"/>
          </a:p>
        </p:txBody>
      </p:sp>
      <p:sp>
        <p:nvSpPr>
          <p:cNvPr id="9" name="Text 7"/>
          <p:cNvSpPr/>
          <p:nvPr/>
        </p:nvSpPr>
        <p:spPr>
          <a:xfrm>
            <a:off x="1242893" y="6506647"/>
            <a:ext cx="12534543" cy="389930"/>
          </a:xfrm>
          <a:prstGeom prst="rect">
            <a:avLst/>
          </a:prstGeom>
          <a:noFill/>
          <a:ln/>
        </p:spPr>
        <p:txBody>
          <a:bodyPr wrap="none" lIns="0" tIns="0" rIns="0" bIns="0" rtlCol="0" anchor="t"/>
          <a:lstStyle/>
          <a:p>
            <a:pPr algn="l" marL="342900" indent="-342900">
              <a:lnSpc>
                <a:spcPts val="3050"/>
              </a:lnSpc>
              <a:buSzPct val="100000"/>
              <a:buFont typeface="+mj-lt"/>
              <a:buAutoNum type="arabicPeriod" startAt="4"/>
            </a:pPr>
            <a:r>
              <a:rPr lang="en-US" sz="1900" spc="-38" kern="0" dirty="0">
                <a:solidFill>
                  <a:srgbClr val="272525"/>
                </a:solidFill>
                <a:latin typeface="Inter" pitchFamily="34" charset="0"/>
                <a:ea typeface="Inter" pitchFamily="34" charset="-122"/>
                <a:cs typeface="Inter" pitchFamily="34" charset="-120"/>
              </a:rPr>
              <a:t>Vaccum</a:t>
            </a:r>
            <a:endParaRPr lang="en-US" sz="1900" dirty="0"/>
          </a:p>
        </p:txBody>
      </p:sp>
      <p:sp>
        <p:nvSpPr>
          <p:cNvPr id="10" name="Text 8"/>
          <p:cNvSpPr/>
          <p:nvPr/>
        </p:nvSpPr>
        <p:spPr>
          <a:xfrm>
            <a:off x="852964" y="7170658"/>
            <a:ext cx="12924473" cy="389930"/>
          </a:xfrm>
          <a:prstGeom prst="rect">
            <a:avLst/>
          </a:prstGeom>
          <a:noFill/>
          <a:ln/>
        </p:spPr>
        <p:txBody>
          <a:bodyPr wrap="none" lIns="0" tIns="0" rIns="0" bIns="0" rtlCol="0" anchor="t"/>
          <a:lstStyle/>
          <a:p>
            <a:pPr indent="0" marL="0">
              <a:lnSpc>
                <a:spcPts val="3050"/>
              </a:lnSpc>
              <a:buNone/>
            </a:pP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4037" y="2077998"/>
            <a:ext cx="8513207" cy="771525"/>
          </a:xfrm>
          <a:prstGeom prst="rect">
            <a:avLst/>
          </a:prstGeom>
          <a:noFill/>
          <a:ln/>
        </p:spPr>
        <p:txBody>
          <a:bodyPr wrap="none" lIns="0" tIns="0" rIns="0" bIns="0" rtlCol="0" anchor="t"/>
          <a:lstStyle/>
          <a:p>
            <a:pPr indent="0" marL="0">
              <a:lnSpc>
                <a:spcPts val="6050"/>
              </a:lnSpc>
              <a:buNone/>
            </a:pPr>
            <a:r>
              <a:rPr lang="en-US" sz="4850" b="1" spc="-146" kern="0" dirty="0">
                <a:solidFill>
                  <a:srgbClr val="000000"/>
                </a:solidFill>
                <a:latin typeface="Inter Bold" pitchFamily="34" charset="0"/>
                <a:ea typeface="Inter Bold" pitchFamily="34" charset="-122"/>
                <a:cs typeface="Inter Bold" pitchFamily="34" charset="-120"/>
              </a:rPr>
              <a:t>Second Step:  Implementation</a:t>
            </a:r>
            <a:endParaRPr lang="en-US" sz="4850" dirty="0"/>
          </a:p>
        </p:txBody>
      </p:sp>
      <p:sp>
        <p:nvSpPr>
          <p:cNvPr id="3" name="Text 1"/>
          <p:cNvSpPr/>
          <p:nvPr/>
        </p:nvSpPr>
        <p:spPr>
          <a:xfrm>
            <a:off x="864037" y="3343275"/>
            <a:ext cx="12902327" cy="395049"/>
          </a:xfrm>
          <a:prstGeom prst="rect">
            <a:avLst/>
          </a:prstGeom>
          <a:noFill/>
          <a:ln/>
        </p:spPr>
        <p:txBody>
          <a:bodyPr wrap="none" lIns="0" tIns="0" rIns="0" bIns="0" rtlCol="0" anchor="t"/>
          <a:lstStyle/>
          <a:p>
            <a:pP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Part1: Data Processing </a:t>
            </a:r>
            <a:endParaRPr lang="en-US" sz="1900" dirty="0"/>
          </a:p>
        </p:txBody>
      </p:sp>
      <p:sp>
        <p:nvSpPr>
          <p:cNvPr id="4" name="Text 2"/>
          <p:cNvSpPr/>
          <p:nvPr/>
        </p:nvSpPr>
        <p:spPr>
          <a:xfrm>
            <a:off x="864037" y="4015978"/>
            <a:ext cx="12902327" cy="395049"/>
          </a:xfrm>
          <a:prstGeom prst="rect">
            <a:avLst/>
          </a:prstGeom>
          <a:noFill/>
          <a:ln/>
        </p:spPr>
        <p:txBody>
          <a:bodyPr wrap="none" lIns="0" tIns="0" rIns="0" bIns="0" rtlCol="0" anchor="t"/>
          <a:lstStyle/>
          <a:p>
            <a:pP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part 2: Building the CNN </a:t>
            </a:r>
            <a:endParaRPr lang="en-US" sz="1900" dirty="0"/>
          </a:p>
        </p:txBody>
      </p:sp>
      <p:sp>
        <p:nvSpPr>
          <p:cNvPr id="5" name="Text 3"/>
          <p:cNvSpPr/>
          <p:nvPr/>
        </p:nvSpPr>
        <p:spPr>
          <a:xfrm>
            <a:off x="864037" y="4688681"/>
            <a:ext cx="12902327" cy="790099"/>
          </a:xfrm>
          <a:prstGeom prst="rect">
            <a:avLst/>
          </a:prstGeom>
          <a:noFill/>
          <a:ln/>
        </p:spPr>
        <p:txBody>
          <a:bodyPr wrap="square" lIns="0" tIns="0" rIns="0" bIns="0" rtlCol="0" anchor="t"/>
          <a:lstStyle/>
          <a:p>
            <a:pP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Part3:  Training the engine and at the same time will predict the results of the test set which will be created here in part 1 data processing.</a:t>
            </a:r>
            <a:endParaRPr lang="en-US" sz="1900" dirty="0"/>
          </a:p>
        </p:txBody>
      </p:sp>
      <p:sp>
        <p:nvSpPr>
          <p:cNvPr id="6" name="Text 4"/>
          <p:cNvSpPr/>
          <p:nvPr/>
        </p:nvSpPr>
        <p:spPr>
          <a:xfrm>
            <a:off x="864037" y="5756434"/>
            <a:ext cx="12902327" cy="395049"/>
          </a:xfrm>
          <a:prstGeom prst="rect">
            <a:avLst/>
          </a:prstGeom>
          <a:noFill/>
          <a:ln/>
        </p:spPr>
        <p:txBody>
          <a:bodyPr wrap="none" lIns="0" tIns="0" rIns="0" bIns="0" rtlCol="0" anchor="t"/>
          <a:lstStyle/>
          <a:p>
            <a:pPr indent="0" marL="0">
              <a:lnSpc>
                <a:spcPts val="3100"/>
              </a:lnSpc>
              <a:buNone/>
            </a:pP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64037" y="1266468"/>
            <a:ext cx="6366748" cy="771525"/>
          </a:xfrm>
          <a:prstGeom prst="rect">
            <a:avLst/>
          </a:prstGeom>
          <a:noFill/>
          <a:ln/>
        </p:spPr>
        <p:txBody>
          <a:bodyPr wrap="none" lIns="0" tIns="0" rIns="0" bIns="0" rtlCol="0" anchor="t"/>
          <a:lstStyle/>
          <a:p>
            <a:pPr indent="0" marL="0">
              <a:lnSpc>
                <a:spcPts val="6050"/>
              </a:lnSpc>
              <a:buNone/>
            </a:pPr>
            <a:r>
              <a:rPr lang="en-US" sz="4850" b="1" spc="-146" kern="0" dirty="0">
                <a:solidFill>
                  <a:srgbClr val="000000"/>
                </a:solidFill>
                <a:latin typeface="Inter Bold" pitchFamily="34" charset="0"/>
                <a:ea typeface="Inter Bold" pitchFamily="34" charset="-122"/>
                <a:cs typeface="Inter Bold" pitchFamily="34" charset="-120"/>
              </a:rPr>
              <a:t>Part1: Data Processing</a:t>
            </a:r>
            <a:endParaRPr lang="en-US" sz="4850" dirty="0"/>
          </a:p>
        </p:txBody>
      </p:sp>
      <p:sp>
        <p:nvSpPr>
          <p:cNvPr id="3" name="Text 1"/>
          <p:cNvSpPr/>
          <p:nvPr/>
        </p:nvSpPr>
        <p:spPr>
          <a:xfrm>
            <a:off x="864037" y="2531745"/>
            <a:ext cx="12902327" cy="395049"/>
          </a:xfrm>
          <a:prstGeom prst="rect">
            <a:avLst/>
          </a:prstGeom>
          <a:noFill/>
          <a:ln/>
        </p:spPr>
        <p:txBody>
          <a:bodyPr wrap="none" lIns="0" tIns="0" rIns="0" bIns="0" rtlCol="0" anchor="t"/>
          <a:lstStyle/>
          <a:p>
            <a:pP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import libraries: </a:t>
            </a:r>
            <a:endParaRPr lang="en-US" sz="1900" dirty="0"/>
          </a:p>
        </p:txBody>
      </p:sp>
      <p:sp>
        <p:nvSpPr>
          <p:cNvPr id="4" name="Text 2"/>
          <p:cNvSpPr/>
          <p:nvPr/>
        </p:nvSpPr>
        <p:spPr>
          <a:xfrm>
            <a:off x="864037" y="3204448"/>
            <a:ext cx="12902327" cy="395049"/>
          </a:xfrm>
          <a:prstGeom prst="rect">
            <a:avLst/>
          </a:prstGeom>
          <a:noFill/>
          <a:ln/>
        </p:spPr>
        <p:txBody>
          <a:bodyPr wrap="none" lIns="0" tIns="0" rIns="0" bIns="0" rtlCol="0" anchor="t"/>
          <a:lstStyle/>
          <a:p>
            <a:pP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numpy:  we will use with arrays and the numpy library is best to manipulate arrays.</a:t>
            </a:r>
            <a:endParaRPr lang="en-US" sz="1900" dirty="0"/>
          </a:p>
        </p:txBody>
      </p:sp>
      <p:sp>
        <p:nvSpPr>
          <p:cNvPr id="5" name="Text 3"/>
          <p:cNvSpPr/>
          <p:nvPr/>
        </p:nvSpPr>
        <p:spPr>
          <a:xfrm>
            <a:off x="864037" y="3877151"/>
            <a:ext cx="12902327" cy="395049"/>
          </a:xfrm>
          <a:prstGeom prst="rect">
            <a:avLst/>
          </a:prstGeom>
          <a:noFill/>
          <a:ln/>
        </p:spPr>
        <p:txBody>
          <a:bodyPr wrap="none" lIns="0" tIns="0" rIns="0" bIns="0" rtlCol="0" anchor="t"/>
          <a:lstStyle/>
          <a:p>
            <a:pPr indent="0" marL="0">
              <a:lnSpc>
                <a:spcPts val="3100"/>
              </a:lnSpc>
              <a:buNone/>
            </a:pPr>
            <a:endParaRPr lang="en-US" sz="1900" dirty="0"/>
          </a:p>
        </p:txBody>
      </p:sp>
      <p:sp>
        <p:nvSpPr>
          <p:cNvPr id="6" name="Text 4"/>
          <p:cNvSpPr/>
          <p:nvPr/>
        </p:nvSpPr>
        <p:spPr>
          <a:xfrm>
            <a:off x="864037" y="4549854"/>
            <a:ext cx="12902327" cy="395049"/>
          </a:xfrm>
          <a:prstGeom prst="rect">
            <a:avLst/>
          </a:prstGeom>
          <a:noFill/>
          <a:ln/>
        </p:spPr>
        <p:txBody>
          <a:bodyPr wrap="none" lIns="0" tIns="0" rIns="0" bIns="0" rtlCol="0" anchor="t"/>
          <a:lstStyle/>
          <a:p>
            <a:pP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Pandas: Then we're going to import the panda's library which will be used for part one, data preprocessing . </a:t>
            </a:r>
            <a:endParaRPr lang="en-US" sz="1900" dirty="0"/>
          </a:p>
        </p:txBody>
      </p:sp>
      <p:sp>
        <p:nvSpPr>
          <p:cNvPr id="7" name="Text 5"/>
          <p:cNvSpPr/>
          <p:nvPr/>
        </p:nvSpPr>
        <p:spPr>
          <a:xfrm>
            <a:off x="864037" y="5222558"/>
            <a:ext cx="12902327" cy="395049"/>
          </a:xfrm>
          <a:prstGeom prst="rect">
            <a:avLst/>
          </a:prstGeom>
          <a:noFill/>
          <a:ln/>
        </p:spPr>
        <p:txBody>
          <a:bodyPr wrap="none" lIns="0" tIns="0" rIns="0" bIns="0" rtlCol="0" anchor="t"/>
          <a:lstStyle/>
          <a:p>
            <a:pP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But then we will split the dates into a training set and test with another library which is psyched</a:t>
            </a:r>
            <a:endParaRPr lang="en-US" sz="1900" dirty="0"/>
          </a:p>
        </p:txBody>
      </p:sp>
      <p:sp>
        <p:nvSpPr>
          <p:cNvPr id="8" name="Text 6"/>
          <p:cNvSpPr/>
          <p:nvPr/>
        </p:nvSpPr>
        <p:spPr>
          <a:xfrm>
            <a:off x="864037" y="5895261"/>
            <a:ext cx="12902327" cy="395049"/>
          </a:xfrm>
          <a:prstGeom prst="rect">
            <a:avLst/>
          </a:prstGeom>
          <a:noFill/>
          <a:ln/>
        </p:spPr>
        <p:txBody>
          <a:bodyPr wrap="none" lIns="0" tIns="0" rIns="0" bIns="0" rtlCol="0" anchor="t"/>
          <a:lstStyle/>
          <a:p>
            <a:pPr indent="0" marL="0">
              <a:lnSpc>
                <a:spcPts val="3100"/>
              </a:lnSpc>
              <a:buNone/>
            </a:pPr>
            <a:r>
              <a:rPr lang="en-US" sz="1900" u="sng" spc="-39" kern="0" dirty="0">
                <a:solidFill>
                  <a:srgbClr val="272525"/>
                </a:solidFill>
                <a:latin typeface="Inter" pitchFamily="34" charset="0"/>
                <a:ea typeface="Inter" pitchFamily="34" charset="-122"/>
                <a:cs typeface="Inter" pitchFamily="34" charset="-120"/>
              </a:rPr>
              <a:t>learn.</a:t>
            </a:r>
            <a:endParaRPr lang="en-US" sz="1900" dirty="0"/>
          </a:p>
        </p:txBody>
      </p:sp>
      <p:sp>
        <p:nvSpPr>
          <p:cNvPr id="9" name="Text 7"/>
          <p:cNvSpPr/>
          <p:nvPr/>
        </p:nvSpPr>
        <p:spPr>
          <a:xfrm>
            <a:off x="864037" y="6567964"/>
            <a:ext cx="12902327" cy="395049"/>
          </a:xfrm>
          <a:prstGeom prst="rect">
            <a:avLst/>
          </a:prstGeom>
          <a:noFill/>
          <a:ln/>
        </p:spPr>
        <p:txBody>
          <a:bodyPr wrap="none" lIns="0" tIns="0" rIns="0" bIns="0" rtlCol="0" anchor="t"/>
          <a:lstStyle/>
          <a:p>
            <a:pPr indent="0" marL="0">
              <a:lnSpc>
                <a:spcPts val="3100"/>
              </a:lnSpc>
              <a:buNone/>
            </a:pP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2024-10-08T01:58:43Z</dcterms:created>
  <dcterms:modified xsi:type="dcterms:W3CDTF">2024-10-08T01:58:43Z</dcterms:modified>
</cp:coreProperties>
</file>