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2880360"/>
            <a:ext cx="12902327" cy="1543050"/>
          </a:xfrm>
          <a:prstGeom prst="rect">
            <a:avLst/>
          </a:prstGeom>
          <a:noFill/>
          <a:ln/>
        </p:spPr>
        <p:txBody>
          <a:bodyPr wrap="square" lIns="0" tIns="0" rIns="0" bIns="0" rtlCol="0" anchor="t"/>
          <a:lstStyle/>
          <a:p>
            <a:pPr indent="0" marL="0">
              <a:lnSpc>
                <a:spcPts val="6050"/>
              </a:lnSpc>
              <a:buNone/>
            </a:pPr>
            <a:r>
              <a:rPr lang="en-US" sz="4850" b="1" spc="-146" kern="0" dirty="0">
                <a:solidFill>
                  <a:srgbClr val="000000"/>
                </a:solidFill>
                <a:latin typeface="Inter Bold" pitchFamily="34" charset="0"/>
                <a:ea typeface="Inter Bold" pitchFamily="34" charset="-122"/>
                <a:cs typeface="Inter Bold" pitchFamily="34" charset="-120"/>
              </a:rPr>
              <a:t>How do we progress from machine learning to deep learning?</a:t>
            </a:r>
            <a:endParaRPr lang="en-US" sz="4850" dirty="0"/>
          </a:p>
        </p:txBody>
      </p:sp>
      <p:sp>
        <p:nvSpPr>
          <p:cNvPr id="3" name="Shape 1"/>
          <p:cNvSpPr/>
          <p:nvPr/>
        </p:nvSpPr>
        <p:spPr>
          <a:xfrm>
            <a:off x="864037" y="4935617"/>
            <a:ext cx="394930" cy="394930"/>
          </a:xfrm>
          <a:prstGeom prst="roundRect">
            <a:avLst>
              <a:gd name="adj" fmla="val 23151155"/>
            </a:avLst>
          </a:prstGeom>
          <a:solidFill>
            <a:srgbClr val="913C1D"/>
          </a:solidFill>
          <a:ln w="7620">
            <a:solidFill>
              <a:srgbClr val="FFFFFF"/>
            </a:solidFill>
            <a:prstDash val="solid"/>
          </a:ln>
        </p:spPr>
      </p:sp>
      <p:sp>
        <p:nvSpPr>
          <p:cNvPr id="4" name="Text 2"/>
          <p:cNvSpPr/>
          <p:nvPr/>
        </p:nvSpPr>
        <p:spPr>
          <a:xfrm>
            <a:off x="1000958" y="5084326"/>
            <a:ext cx="121087" cy="97512"/>
          </a:xfrm>
          <a:prstGeom prst="rect">
            <a:avLst/>
          </a:prstGeom>
          <a:noFill/>
          <a:ln/>
        </p:spPr>
        <p:txBody>
          <a:bodyPr wrap="none" lIns="0" tIns="0" rIns="0" bIns="0" rtlCol="0" anchor="t"/>
          <a:lstStyle/>
          <a:p>
            <a:pPr algn="ctr" indent="0" marL="0">
              <a:lnSpc>
                <a:spcPts val="750"/>
              </a:lnSpc>
              <a:buNone/>
            </a:pPr>
            <a:r>
              <a:rPr lang="en-US" sz="750" spc="-39" kern="0" dirty="0">
                <a:solidFill>
                  <a:srgbClr val="FFFFFF"/>
                </a:solidFill>
                <a:latin typeface="Inter Medium" pitchFamily="34" charset="0"/>
                <a:ea typeface="Inter Medium" pitchFamily="34" charset="-122"/>
                <a:cs typeface="Inter Medium" pitchFamily="34" charset="-120"/>
              </a:rPr>
              <a:t>ys</a:t>
            </a:r>
            <a:endParaRPr lang="en-US" sz="750" dirty="0"/>
          </a:p>
        </p:txBody>
      </p:sp>
      <p:sp>
        <p:nvSpPr>
          <p:cNvPr id="5" name="Text 3"/>
          <p:cNvSpPr/>
          <p:nvPr/>
        </p:nvSpPr>
        <p:spPr>
          <a:xfrm>
            <a:off x="1382316" y="4917162"/>
            <a:ext cx="1473756" cy="431959"/>
          </a:xfrm>
          <a:prstGeom prst="rect">
            <a:avLst/>
          </a:prstGeom>
          <a:noFill/>
          <a:ln/>
        </p:spPr>
        <p:txBody>
          <a:bodyPr wrap="none" lIns="0" tIns="0" rIns="0" bIns="0" rtlCol="0" anchor="t"/>
          <a:lstStyle/>
          <a:p>
            <a:pPr algn="l" indent="0" marL="0">
              <a:lnSpc>
                <a:spcPts val="3400"/>
              </a:lnSpc>
              <a:buNone/>
            </a:pPr>
            <a:r>
              <a:rPr lang="en-US" sz="2400" b="1" spc="-39" kern="0" dirty="0">
                <a:solidFill>
                  <a:srgbClr val="272525"/>
                </a:solidFill>
                <a:latin typeface="Inter Bold" pitchFamily="34" charset="0"/>
                <a:ea typeface="Inter Bold" pitchFamily="34" charset="-122"/>
                <a:cs typeface="Inter Bold" pitchFamily="34" charset="-120"/>
              </a:rPr>
              <a:t>by yin see</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315760"/>
            <a:ext cx="7162324" cy="617101"/>
          </a:xfrm>
          <a:prstGeom prst="rect">
            <a:avLst/>
          </a:prstGeom>
          <a:noFill/>
          <a:ln/>
        </p:spPr>
        <p:txBody>
          <a:bodyPr wrap="none" lIns="0" tIns="0" rIns="0" bIns="0" rtlCol="0" anchor="t"/>
          <a:lstStyle/>
          <a:p>
            <a:pPr indent="0" marL="0">
              <a:lnSpc>
                <a:spcPts val="4850"/>
              </a:lnSpc>
              <a:buNone/>
            </a:pPr>
            <a:r>
              <a:rPr lang="en-US" sz="3850" b="1" spc="-117" kern="0" dirty="0">
                <a:solidFill>
                  <a:srgbClr val="000000"/>
                </a:solidFill>
                <a:latin typeface="Inter Bold" pitchFamily="34" charset="0"/>
                <a:ea typeface="Inter Bold" pitchFamily="34" charset="-122"/>
                <a:cs typeface="Inter Bold" pitchFamily="34" charset="-120"/>
              </a:rPr>
              <a:t>Key Issues in Machine Learning</a:t>
            </a:r>
            <a:endParaRPr lang="en-US" sz="3850" dirty="0"/>
          </a:p>
        </p:txBody>
      </p:sp>
      <p:sp>
        <p:nvSpPr>
          <p:cNvPr id="3" name="Text 1"/>
          <p:cNvSpPr/>
          <p:nvPr/>
        </p:nvSpPr>
        <p:spPr>
          <a:xfrm>
            <a:off x="864037" y="2426613"/>
            <a:ext cx="12902327" cy="790099"/>
          </a:xfrm>
          <a:prstGeom prst="rect">
            <a:avLst/>
          </a:prstGeom>
          <a:noFill/>
          <a:ln/>
        </p:spPr>
        <p:txBody>
          <a:bodyPr wrap="squar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Machine learning (ML) faces several significant challenges that can hinder its effectiveness and application. Here are the primary issues:</a:t>
            </a:r>
            <a:endParaRPr lang="en-US" sz="1900" dirty="0"/>
          </a:p>
        </p:txBody>
      </p:sp>
      <p:sp>
        <p:nvSpPr>
          <p:cNvPr id="4" name="Text 2"/>
          <p:cNvSpPr/>
          <p:nvPr/>
        </p:nvSpPr>
        <p:spPr>
          <a:xfrm>
            <a:off x="1258967" y="3494365"/>
            <a:ext cx="12507397" cy="1185148"/>
          </a:xfrm>
          <a:prstGeom prst="rect">
            <a:avLst/>
          </a:prstGeom>
          <a:noFill/>
          <a:ln/>
        </p:spPr>
        <p:txBody>
          <a:bodyPr wrap="square" lIns="0" tIns="0" rIns="0" bIns="0" rtlCol="0" anchor="t"/>
          <a:lstStyle/>
          <a:p>
            <a:pPr algn="l" marL="342900" indent="-342900">
              <a:lnSpc>
                <a:spcPts val="3100"/>
              </a:lnSpc>
              <a:buSzPct val="100000"/>
              <a:buFont typeface="+mj-lt"/>
              <a:buAutoNum type="arabicPeriod" startAt="1"/>
            </a:pPr>
            <a:r>
              <a:rPr lang="en-US" sz="1900" b="1" spc="-39" kern="0" dirty="0">
                <a:solidFill>
                  <a:srgbClr val="272525"/>
                </a:solidFill>
                <a:latin typeface="Inter" pitchFamily="34" charset="0"/>
                <a:ea typeface="Inter" pitchFamily="34" charset="-122"/>
                <a:cs typeface="Inter" pitchFamily="34" charset="-120"/>
              </a:rPr>
              <a:t>Data Quality and Quantity</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The effectiveness of ML algorithms heavily relies on the quality and quantity of training data. Common problems include inadequate, noisy, or uncleadata, which can lead to inaccurate predictions and model performance issues.</a:t>
            </a:r>
            <a:endParaRPr lang="en-US" sz="1900" dirty="0"/>
          </a:p>
        </p:txBody>
      </p:sp>
      <p:sp>
        <p:nvSpPr>
          <p:cNvPr id="5" name="Text 3"/>
          <p:cNvSpPr/>
          <p:nvPr/>
        </p:nvSpPr>
        <p:spPr>
          <a:xfrm>
            <a:off x="1258967" y="4765834"/>
            <a:ext cx="12507397" cy="395049"/>
          </a:xfrm>
          <a:prstGeom prst="rect">
            <a:avLst/>
          </a:prstGeom>
          <a:noFill/>
          <a:ln/>
        </p:spPr>
        <p:txBody>
          <a:bodyPr wrap="none" lIns="0" tIns="0" rIns="0" bIns="0" rtlCol="0" anchor="t"/>
          <a:lstStyle/>
          <a:p>
            <a:pPr algn="l" marL="342900" indent="-342900">
              <a:lnSpc>
                <a:spcPts val="3100"/>
              </a:lnSpc>
              <a:buSzPct val="100000"/>
              <a:buFont typeface="+mj-lt"/>
              <a:buAutoNum type="arabicPeriod" startAt="2"/>
            </a:pPr>
            <a:r>
              <a:rPr lang="en-US" sz="1900" b="1" spc="-39" kern="0" dirty="0">
                <a:solidFill>
                  <a:srgbClr val="272525"/>
                </a:solidFill>
                <a:latin typeface="Inter" pitchFamily="34" charset="0"/>
                <a:ea typeface="Inter" pitchFamily="34" charset="-122"/>
                <a:cs typeface="Inter" pitchFamily="34" charset="-120"/>
              </a:rPr>
              <a:t>Overfitting and Underfitting</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t>
            </a:r>
            <a:endParaRPr lang="en-US" sz="1900" dirty="0"/>
          </a:p>
        </p:txBody>
      </p:sp>
      <p:sp>
        <p:nvSpPr>
          <p:cNvPr id="6" name="Text 4"/>
          <p:cNvSpPr/>
          <p:nvPr/>
        </p:nvSpPr>
        <p:spPr>
          <a:xfrm>
            <a:off x="1258967" y="5247203"/>
            <a:ext cx="1250739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Overfitting</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occurs when a model learns the training data too well, including noise and outliers, leading to poor generalization on unseen data​​</a:t>
            </a:r>
            <a:endParaRPr lang="en-US" sz="1900" dirty="0"/>
          </a:p>
        </p:txBody>
      </p:sp>
      <p:sp>
        <p:nvSpPr>
          <p:cNvPr id="7" name="Text 5"/>
          <p:cNvSpPr/>
          <p:nvPr/>
        </p:nvSpPr>
        <p:spPr>
          <a:xfrm>
            <a:off x="1258967" y="6123623"/>
            <a:ext cx="1250739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spc="-39" kern="0" dirty="0">
                <a:solidFill>
                  <a:srgbClr val="272525"/>
                </a:solidFill>
                <a:latin typeface="Inter" pitchFamily="34" charset="0"/>
                <a:ea typeface="Inter" pitchFamily="34" charset="-122"/>
                <a:cs typeface="Inter" pitchFamily="34" charset="-120"/>
              </a:rPr>
              <a:t>Underfitting</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happens when a model is too simple to capture the underlying patterns in the data, resulting in poor performance even on training data</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754029"/>
            <a:ext cx="12902327" cy="790099"/>
          </a:xfrm>
          <a:prstGeom prst="rect">
            <a:avLst/>
          </a:prstGeom>
          <a:noFill/>
          <a:ln/>
        </p:spPr>
        <p:txBody>
          <a:bodyPr wrap="square" lIns="0" tIns="0" rIns="0" bIns="0" rtlCol="0" anchor="t"/>
          <a:lstStyle/>
          <a:p>
            <a:pPr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3. Bias and Fairness</a:t>
            </a:r>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Models trained on biased datasets can produce skewed outcomes, leading to ethical concerns, particularly in sensitive applications like hiring or lending</a:t>
            </a:r>
            <a:endParaRPr lang="en-US" sz="1900" dirty="0"/>
          </a:p>
        </p:txBody>
      </p:sp>
      <p:sp>
        <p:nvSpPr>
          <p:cNvPr id="3" name="Text 1"/>
          <p:cNvSpPr/>
          <p:nvPr/>
        </p:nvSpPr>
        <p:spPr>
          <a:xfrm>
            <a:off x="864037" y="2821781"/>
            <a:ext cx="12902327" cy="395049"/>
          </a:xfrm>
          <a:prstGeom prst="rect">
            <a:avLst/>
          </a:prstGeom>
          <a:noFill/>
          <a:ln/>
        </p:spPr>
        <p:txBody>
          <a:bodyPr wrap="non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.Addressing bias involves careful dataset curation and ongoing monitoring.</a:t>
            </a:r>
            <a:endParaRPr lang="en-US" sz="1900" dirty="0"/>
          </a:p>
        </p:txBody>
      </p:sp>
      <p:sp>
        <p:nvSpPr>
          <p:cNvPr id="4" name="Text 2"/>
          <p:cNvSpPr/>
          <p:nvPr/>
        </p:nvSpPr>
        <p:spPr>
          <a:xfrm>
            <a:off x="864037" y="3494484"/>
            <a:ext cx="12902327" cy="790099"/>
          </a:xfrm>
          <a:prstGeom prst="rect">
            <a:avLst/>
          </a:prstGeom>
          <a:noFill/>
          <a:ln/>
        </p:spPr>
        <p:txBody>
          <a:bodyPr wrap="square" lIns="0" tIns="0" rIns="0" bIns="0" rtlCol="0" anchor="t"/>
          <a:lstStyle/>
          <a:p>
            <a:pPr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4.Lack of Interpretability</a:t>
            </a:r>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Many ML models function as "black boxes," making it difficult for users to understand how decisions are made. This lack of transparency can reduce trust in ML applications</a:t>
            </a:r>
            <a:endParaRPr lang="en-US" sz="1900" dirty="0"/>
          </a:p>
        </p:txBody>
      </p:sp>
      <p:sp>
        <p:nvSpPr>
          <p:cNvPr id="5" name="Text 3"/>
          <p:cNvSpPr/>
          <p:nvPr/>
        </p:nvSpPr>
        <p:spPr>
          <a:xfrm>
            <a:off x="864037" y="4562237"/>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6" name="Text 4"/>
          <p:cNvSpPr/>
          <p:nvPr/>
        </p:nvSpPr>
        <p:spPr>
          <a:xfrm>
            <a:off x="864037" y="5234940"/>
            <a:ext cx="12902327" cy="790099"/>
          </a:xfrm>
          <a:prstGeom prst="rect">
            <a:avLst/>
          </a:prstGeom>
          <a:noFill/>
          <a:ln/>
        </p:spPr>
        <p:txBody>
          <a:bodyPr wrap="square" lIns="0" tIns="0" rIns="0" bIns="0" rtlCol="0" anchor="t"/>
          <a:lstStyle/>
          <a:p>
            <a:pPr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5.Talent Shortage</a:t>
            </a:r>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There is a significant gap between the demand for skilled ML professionals and the available talent pool. This shortage affects project timelines and quality</a:t>
            </a:r>
            <a:endParaRPr lang="en-US" sz="1900" dirty="0"/>
          </a:p>
        </p:txBody>
      </p:sp>
      <p:sp>
        <p:nvSpPr>
          <p:cNvPr id="7" name="Text 5"/>
          <p:cNvSpPr/>
          <p:nvPr/>
        </p:nvSpPr>
        <p:spPr>
          <a:xfrm>
            <a:off x="864037" y="6302693"/>
            <a:ext cx="12902327" cy="395049"/>
          </a:xfrm>
          <a:prstGeom prst="rect">
            <a:avLst/>
          </a:prstGeom>
          <a:noFill/>
          <a:ln/>
        </p:spPr>
        <p:txBody>
          <a:bodyPr wrap="none" lIns="0" tIns="0" rIns="0" bIns="0" rtlCol="0" anchor="t"/>
          <a:lstStyle/>
          <a:p>
            <a:pPr indent="0" marL="0">
              <a:lnSpc>
                <a:spcPts val="3100"/>
              </a:lnSpc>
              <a:buNone/>
            </a:pP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960608"/>
            <a:ext cx="12902327" cy="790099"/>
          </a:xfrm>
          <a:prstGeom prst="rect">
            <a:avLst/>
          </a:prstGeom>
          <a:noFill/>
          <a:ln/>
        </p:spPr>
        <p:txBody>
          <a:bodyPr wrap="square" lIns="0" tIns="0" rIns="0" bIns="0" rtlCol="0" anchor="t"/>
          <a:lstStyle/>
          <a:p>
            <a:pPr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6.Scalability Issues</a:t>
            </a:r>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As datasets grow larger, scaling models to handle increased complexity becomes challenging. Efficient strategies for distributed computing and parallel processing are essential for managing extensive datasets</a:t>
            </a:r>
            <a:endParaRPr lang="en-US" sz="1900" dirty="0"/>
          </a:p>
        </p:txBody>
      </p:sp>
      <p:sp>
        <p:nvSpPr>
          <p:cNvPr id="3" name="Text 1"/>
          <p:cNvSpPr/>
          <p:nvPr/>
        </p:nvSpPr>
        <p:spPr>
          <a:xfrm>
            <a:off x="864037" y="4028361"/>
            <a:ext cx="12902327" cy="395049"/>
          </a:xfrm>
          <a:prstGeom prst="rect">
            <a:avLst/>
          </a:prstGeom>
          <a:noFill/>
          <a:ln/>
        </p:spPr>
        <p:txBody>
          <a:bodyPr wrap="none" lIns="0" tIns="0" rIns="0" bIns="0" rtlCol="0" anchor="t"/>
          <a:lstStyle/>
          <a:p>
            <a:pPr indent="0" marL="0">
              <a:lnSpc>
                <a:spcPts val="3100"/>
              </a:lnSpc>
              <a:buNone/>
            </a:pPr>
            <a:endParaRPr lang="en-US" sz="1900" dirty="0"/>
          </a:p>
        </p:txBody>
      </p:sp>
      <p:sp>
        <p:nvSpPr>
          <p:cNvPr id="4" name="Text 2"/>
          <p:cNvSpPr/>
          <p:nvPr/>
        </p:nvSpPr>
        <p:spPr>
          <a:xfrm>
            <a:off x="864037" y="4701064"/>
            <a:ext cx="12902327" cy="790099"/>
          </a:xfrm>
          <a:prstGeom prst="rect">
            <a:avLst/>
          </a:prstGeom>
          <a:noFill/>
          <a:ln/>
        </p:spPr>
        <p:txBody>
          <a:bodyPr wrap="square" lIns="0" tIns="0" rIns="0" bIns="0" rtlCol="0" anchor="t"/>
          <a:lstStyle/>
          <a:p>
            <a:pPr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7. Slow Implementation and Results</a:t>
            </a:r>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The time-consuming nature of data preparation, model training, and evaluation can delay deployment, impacting business agility</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3145155" y="617696"/>
            <a:ext cx="8339971" cy="69940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16412" y="642818"/>
            <a:ext cx="11419999" cy="583168"/>
          </a:xfrm>
          <a:prstGeom prst="rect">
            <a:avLst/>
          </a:prstGeom>
          <a:noFill/>
          <a:ln/>
        </p:spPr>
        <p:txBody>
          <a:bodyPr wrap="none" lIns="0" tIns="0" rIns="0" bIns="0" rtlCol="0" anchor="t"/>
          <a:lstStyle/>
          <a:p>
            <a:pPr indent="0" marL="0">
              <a:lnSpc>
                <a:spcPts val="4550"/>
              </a:lnSpc>
              <a:buNone/>
            </a:pPr>
            <a:r>
              <a:rPr lang="en-US" sz="3650" b="1" spc="-110" kern="0" dirty="0">
                <a:solidFill>
                  <a:srgbClr val="000000"/>
                </a:solidFill>
                <a:latin typeface="Inter Bold" pitchFamily="34" charset="0"/>
                <a:ea typeface="Inter Bold" pitchFamily="34" charset="-122"/>
                <a:cs typeface="Inter Bold" pitchFamily="34" charset="-120"/>
              </a:rPr>
              <a:t>Progressing from Machine Learning to Deep Learning</a:t>
            </a:r>
            <a:endParaRPr lang="en-US" sz="3650" dirty="0"/>
          </a:p>
        </p:txBody>
      </p:sp>
      <p:sp>
        <p:nvSpPr>
          <p:cNvPr id="3" name="Text 1"/>
          <p:cNvSpPr/>
          <p:nvPr/>
        </p:nvSpPr>
        <p:spPr>
          <a:xfrm>
            <a:off x="816412" y="1692473"/>
            <a:ext cx="12997577" cy="373142"/>
          </a:xfrm>
          <a:prstGeom prst="rect">
            <a:avLst/>
          </a:prstGeom>
          <a:noFill/>
          <a:ln/>
        </p:spPr>
        <p:txBody>
          <a:bodyPr wrap="none" lIns="0" tIns="0" rIns="0" bIns="0" rtlCol="0" anchor="t"/>
          <a:lstStyle/>
          <a:p>
            <a:pPr indent="0" marL="0">
              <a:lnSpc>
                <a:spcPts val="2900"/>
              </a:lnSpc>
              <a:buNone/>
            </a:pPr>
            <a:r>
              <a:rPr lang="en-US" sz="1800" spc="-37" kern="0" dirty="0">
                <a:solidFill>
                  <a:srgbClr val="272525"/>
                </a:solidFill>
                <a:latin typeface="Inter" pitchFamily="34" charset="0"/>
                <a:ea typeface="Inter" pitchFamily="34" charset="-122"/>
                <a:cs typeface="Inter" pitchFamily="34" charset="-120"/>
              </a:rPr>
              <a:t>Transitioning from traditional machine learning to deep learning involves several key steps:</a:t>
            </a:r>
            <a:endParaRPr lang="en-US" sz="1800" dirty="0"/>
          </a:p>
        </p:txBody>
      </p:sp>
      <p:sp>
        <p:nvSpPr>
          <p:cNvPr id="4" name="Text 2"/>
          <p:cNvSpPr/>
          <p:nvPr/>
        </p:nvSpPr>
        <p:spPr>
          <a:xfrm>
            <a:off x="1189553" y="2328029"/>
            <a:ext cx="12624435" cy="746284"/>
          </a:xfrm>
          <a:prstGeom prst="rect">
            <a:avLst/>
          </a:prstGeom>
          <a:noFill/>
          <a:ln/>
        </p:spPr>
        <p:txBody>
          <a:bodyPr wrap="square" lIns="0" tIns="0" rIns="0" bIns="0" rtlCol="0" anchor="t"/>
          <a:lstStyle/>
          <a:p>
            <a:pPr algn="l" marL="342900" indent="-342900">
              <a:lnSpc>
                <a:spcPts val="2900"/>
              </a:lnSpc>
              <a:buSzPct val="100000"/>
              <a:buFont typeface="+mj-lt"/>
              <a:buAutoNum type="arabicPeriod" startAt="1"/>
            </a:pPr>
            <a:r>
              <a:rPr lang="en-US" sz="1800" b="1" spc="-37" kern="0" dirty="0">
                <a:solidFill>
                  <a:srgbClr val="272525"/>
                </a:solidFill>
                <a:latin typeface="Inter" pitchFamily="34" charset="0"/>
                <a:ea typeface="Inter" pitchFamily="34" charset="-122"/>
                <a:cs typeface="Inter" pitchFamily="34" charset="-120"/>
              </a:rPr>
              <a:t>Understanding Neural Networks</a:t>
            </a:r>
            <a:pPr algn="l" indent="0" marL="0">
              <a:lnSpc>
                <a:spcPts val="2900"/>
              </a:lnSpc>
              <a:buNone/>
            </a:pPr>
            <a:r>
              <a:rPr lang="en-US" sz="1800" spc="-37" kern="0" dirty="0">
                <a:solidFill>
                  <a:srgbClr val="272525"/>
                </a:solidFill>
                <a:latin typeface="Inter" pitchFamily="34" charset="0"/>
                <a:ea typeface="Inter" pitchFamily="34" charset="-122"/>
                <a:cs typeface="Inter" pitchFamily="34" charset="-120"/>
              </a:rPr>
              <a:t>: Deep learning is fundamentally based on neural networks, which require a solid understanding of their architecture, such as layers, neurons, activation functions, and backpropagation.</a:t>
            </a:r>
            <a:endParaRPr lang="en-US" sz="1800" dirty="0"/>
          </a:p>
        </p:txBody>
      </p:sp>
      <p:sp>
        <p:nvSpPr>
          <p:cNvPr id="5" name="Text 3"/>
          <p:cNvSpPr/>
          <p:nvPr/>
        </p:nvSpPr>
        <p:spPr>
          <a:xfrm>
            <a:off x="1189553" y="3155871"/>
            <a:ext cx="12624435" cy="746284"/>
          </a:xfrm>
          <a:prstGeom prst="rect">
            <a:avLst/>
          </a:prstGeom>
          <a:noFill/>
          <a:ln/>
        </p:spPr>
        <p:txBody>
          <a:bodyPr wrap="square" lIns="0" tIns="0" rIns="0" bIns="0" rtlCol="0" anchor="t"/>
          <a:lstStyle/>
          <a:p>
            <a:pPr algn="l" marL="342900" indent="-342900">
              <a:lnSpc>
                <a:spcPts val="2900"/>
              </a:lnSpc>
              <a:buSzPct val="100000"/>
              <a:buFont typeface="+mj-lt"/>
              <a:buAutoNum type="arabicPeriod" startAt="2"/>
            </a:pPr>
            <a:r>
              <a:rPr lang="en-US" sz="1800" b="1" spc="-37" kern="0" dirty="0">
                <a:solidFill>
                  <a:srgbClr val="272525"/>
                </a:solidFill>
                <a:latin typeface="Inter" pitchFamily="34" charset="0"/>
                <a:ea typeface="Inter" pitchFamily="34" charset="-122"/>
                <a:cs typeface="Inter" pitchFamily="34" charset="-120"/>
              </a:rPr>
              <a:t>Data Requirements</a:t>
            </a:r>
            <a:pPr algn="l" indent="0" marL="0">
              <a:lnSpc>
                <a:spcPts val="2900"/>
              </a:lnSpc>
              <a:buNone/>
            </a:pPr>
            <a:r>
              <a:rPr lang="en-US" sz="1800" spc="-37" kern="0" dirty="0">
                <a:solidFill>
                  <a:srgbClr val="272525"/>
                </a:solidFill>
                <a:latin typeface="Inter" pitchFamily="34" charset="0"/>
                <a:ea typeface="Inter" pitchFamily="34" charset="-122"/>
                <a:cs typeface="Inter" pitchFamily="34" charset="-120"/>
              </a:rPr>
              <a:t>: Deep learning typically demands larger datasets compared to traditional ML methods due to its complexity. Collecting and curating high-quality data is crucial for training effective models.</a:t>
            </a:r>
            <a:endParaRPr lang="en-US" sz="1800" dirty="0"/>
          </a:p>
        </p:txBody>
      </p:sp>
      <p:sp>
        <p:nvSpPr>
          <p:cNvPr id="6" name="Text 4"/>
          <p:cNvSpPr/>
          <p:nvPr/>
        </p:nvSpPr>
        <p:spPr>
          <a:xfrm>
            <a:off x="1189553" y="3983712"/>
            <a:ext cx="12624435" cy="746284"/>
          </a:xfrm>
          <a:prstGeom prst="rect">
            <a:avLst/>
          </a:prstGeom>
          <a:noFill/>
          <a:ln/>
        </p:spPr>
        <p:txBody>
          <a:bodyPr wrap="square" lIns="0" tIns="0" rIns="0" bIns="0" rtlCol="0" anchor="t"/>
          <a:lstStyle/>
          <a:p>
            <a:pPr algn="l" marL="342900" indent="-342900">
              <a:lnSpc>
                <a:spcPts val="2900"/>
              </a:lnSpc>
              <a:buSzPct val="100000"/>
              <a:buFont typeface="+mj-lt"/>
              <a:buAutoNum type="arabicPeriod" startAt="3"/>
            </a:pPr>
            <a:r>
              <a:rPr lang="en-US" sz="1800" b="1" spc="-37" kern="0" dirty="0">
                <a:solidFill>
                  <a:srgbClr val="272525"/>
                </a:solidFill>
                <a:latin typeface="Inter" pitchFamily="34" charset="0"/>
                <a:ea typeface="Inter" pitchFamily="34" charset="-122"/>
                <a:cs typeface="Inter" pitchFamily="34" charset="-120"/>
              </a:rPr>
              <a:t>Computational Resources</a:t>
            </a:r>
            <a:pPr algn="l" indent="0" marL="0">
              <a:lnSpc>
                <a:spcPts val="2900"/>
              </a:lnSpc>
              <a:buNone/>
            </a:pPr>
            <a:r>
              <a:rPr lang="en-US" sz="1800" spc="-37" kern="0" dirty="0">
                <a:solidFill>
                  <a:srgbClr val="272525"/>
                </a:solidFill>
                <a:latin typeface="Inter" pitchFamily="34" charset="0"/>
                <a:ea typeface="Inter" pitchFamily="34" charset="-122"/>
                <a:cs typeface="Inter" pitchFamily="34" charset="-120"/>
              </a:rPr>
              <a:t>: Deep learning models often require significant computational power, including GPUs or TPUs, for efficient training due to their complexity and size.</a:t>
            </a:r>
            <a:endParaRPr lang="en-US" sz="1800" dirty="0"/>
          </a:p>
        </p:txBody>
      </p:sp>
      <p:sp>
        <p:nvSpPr>
          <p:cNvPr id="7" name="Text 5"/>
          <p:cNvSpPr/>
          <p:nvPr/>
        </p:nvSpPr>
        <p:spPr>
          <a:xfrm>
            <a:off x="1189553" y="4811554"/>
            <a:ext cx="12624435" cy="1119426"/>
          </a:xfrm>
          <a:prstGeom prst="rect">
            <a:avLst/>
          </a:prstGeom>
          <a:noFill/>
          <a:ln/>
        </p:spPr>
        <p:txBody>
          <a:bodyPr wrap="square" lIns="0" tIns="0" rIns="0" bIns="0" rtlCol="0" anchor="t"/>
          <a:lstStyle/>
          <a:p>
            <a:pPr algn="l" marL="342900" indent="-342900">
              <a:lnSpc>
                <a:spcPts val="2900"/>
              </a:lnSpc>
              <a:buSzPct val="100000"/>
              <a:buFont typeface="+mj-lt"/>
              <a:buAutoNum type="arabicPeriod" startAt="4"/>
            </a:pPr>
            <a:r>
              <a:rPr lang="en-US" sz="1800" b="1" spc="-37" kern="0" dirty="0">
                <a:solidFill>
                  <a:srgbClr val="272525"/>
                </a:solidFill>
                <a:latin typeface="Inter" pitchFamily="34" charset="0"/>
                <a:ea typeface="Inter" pitchFamily="34" charset="-122"/>
                <a:cs typeface="Inter" pitchFamily="34" charset="-120"/>
              </a:rPr>
              <a:t>Feature Engineering vs. End-to-End Learning</a:t>
            </a:r>
            <a:pPr algn="l" indent="0" marL="0">
              <a:lnSpc>
                <a:spcPts val="2900"/>
              </a:lnSpc>
              <a:buNone/>
            </a:pPr>
            <a:r>
              <a:rPr lang="en-US" sz="1800" spc="-37" kern="0" dirty="0">
                <a:solidFill>
                  <a:srgbClr val="272525"/>
                </a:solidFill>
                <a:latin typeface="Inter" pitchFamily="34" charset="0"/>
                <a:ea typeface="Inter" pitchFamily="34" charset="-122"/>
                <a:cs typeface="Inter" pitchFamily="34" charset="-120"/>
              </a:rPr>
              <a:t>: Traditional ML often relies on manual feature extraction, while deep learning can automatically learn features from raw data. Understanding this shift is essential for effectively applying deep learning techniques.</a:t>
            </a:r>
            <a:endParaRPr lang="en-US" sz="1800" dirty="0"/>
          </a:p>
        </p:txBody>
      </p:sp>
      <p:sp>
        <p:nvSpPr>
          <p:cNvPr id="8" name="Text 6"/>
          <p:cNvSpPr/>
          <p:nvPr/>
        </p:nvSpPr>
        <p:spPr>
          <a:xfrm>
            <a:off x="1189553" y="6012537"/>
            <a:ext cx="12624435" cy="746284"/>
          </a:xfrm>
          <a:prstGeom prst="rect">
            <a:avLst/>
          </a:prstGeom>
          <a:noFill/>
          <a:ln/>
        </p:spPr>
        <p:txBody>
          <a:bodyPr wrap="square" lIns="0" tIns="0" rIns="0" bIns="0" rtlCol="0" anchor="t"/>
          <a:lstStyle/>
          <a:p>
            <a:pPr algn="l" marL="342900" indent="-342900">
              <a:lnSpc>
                <a:spcPts val="2900"/>
              </a:lnSpc>
              <a:buSzPct val="100000"/>
              <a:buFont typeface="+mj-lt"/>
              <a:buAutoNum type="arabicPeriod" startAt="5"/>
            </a:pPr>
            <a:r>
              <a:rPr lang="en-US" sz="1800" b="1" spc="-37" kern="0" dirty="0">
                <a:solidFill>
                  <a:srgbClr val="272525"/>
                </a:solidFill>
                <a:latin typeface="Inter" pitchFamily="34" charset="0"/>
                <a:ea typeface="Inter" pitchFamily="34" charset="-122"/>
                <a:cs typeface="Inter" pitchFamily="34" charset="-120"/>
              </a:rPr>
              <a:t>Experimentation with Architectures</a:t>
            </a:r>
            <a:pPr algn="l" indent="0" marL="0">
              <a:lnSpc>
                <a:spcPts val="2900"/>
              </a:lnSpc>
              <a:buNone/>
            </a:pPr>
            <a:r>
              <a:rPr lang="en-US" sz="1800" spc="-37" kern="0" dirty="0">
                <a:solidFill>
                  <a:srgbClr val="272525"/>
                </a:solidFill>
                <a:latin typeface="Inter" pitchFamily="34" charset="0"/>
                <a:ea typeface="Inter" pitchFamily="34" charset="-122"/>
                <a:cs typeface="Inter" pitchFamily="34" charset="-120"/>
              </a:rPr>
              <a:t>: Familiarize yourself with different deep learning architectures (e.g., CNNs for image processing, RNNs for sequential data) to determine which is best suited for your specific problem.</a:t>
            </a:r>
            <a:endParaRPr lang="en-US" sz="1800" dirty="0"/>
          </a:p>
        </p:txBody>
      </p:sp>
      <p:sp>
        <p:nvSpPr>
          <p:cNvPr id="9" name="Text 7"/>
          <p:cNvSpPr/>
          <p:nvPr/>
        </p:nvSpPr>
        <p:spPr>
          <a:xfrm>
            <a:off x="1189553" y="6840379"/>
            <a:ext cx="12624435" cy="746284"/>
          </a:xfrm>
          <a:prstGeom prst="rect">
            <a:avLst/>
          </a:prstGeom>
          <a:noFill/>
          <a:ln/>
        </p:spPr>
        <p:txBody>
          <a:bodyPr wrap="square" lIns="0" tIns="0" rIns="0" bIns="0" rtlCol="0" anchor="t"/>
          <a:lstStyle/>
          <a:p>
            <a:pPr algn="l" marL="342900" indent="-342900">
              <a:lnSpc>
                <a:spcPts val="2900"/>
              </a:lnSpc>
              <a:buSzPct val="100000"/>
              <a:buFont typeface="+mj-lt"/>
              <a:buAutoNum type="arabicPeriod" startAt="6"/>
            </a:pPr>
            <a:r>
              <a:rPr lang="en-US" sz="1800" b="1" spc="-37" kern="0" dirty="0">
                <a:solidFill>
                  <a:srgbClr val="272525"/>
                </a:solidFill>
                <a:latin typeface="Inter" pitchFamily="34" charset="0"/>
                <a:ea typeface="Inter" pitchFamily="34" charset="-122"/>
                <a:cs typeface="Inter" pitchFamily="34" charset="-120"/>
              </a:rPr>
              <a:t>Model Evaluation</a:t>
            </a:r>
            <a:pPr algn="l" indent="0" marL="0">
              <a:lnSpc>
                <a:spcPts val="2900"/>
              </a:lnSpc>
              <a:buNone/>
            </a:pPr>
            <a:r>
              <a:rPr lang="en-US" sz="1800" spc="-37" kern="0" dirty="0">
                <a:solidFill>
                  <a:srgbClr val="272525"/>
                </a:solidFill>
                <a:latin typeface="Inter" pitchFamily="34" charset="0"/>
                <a:ea typeface="Inter" pitchFamily="34" charset="-122"/>
                <a:cs typeface="Inter" pitchFamily="34" charset="-120"/>
              </a:rPr>
              <a:t>: Develop skills in evaluating deep learning models using appropriate metrics (e.g., accuracy, precision, recall) and techniques (e.g., cross-validation) to ensure robust performance.</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3719751"/>
            <a:ext cx="12902327" cy="790099"/>
          </a:xfrm>
          <a:prstGeom prst="rect">
            <a:avLst/>
          </a:prstGeom>
          <a:noFill/>
          <a:ln/>
        </p:spPr>
        <p:txBody>
          <a:bodyPr wrap="square" lIns="0" tIns="0" rIns="0" bIns="0" rtlCol="0" anchor="t"/>
          <a:lstStyle/>
          <a:p>
            <a:pP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By addressing these issues in machine learning and understanding the transition to deep learning, practitioners can enhance their capabilities and improve the performance of their models across various applications.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2024-10-07T12:17:51Z</dcterms:created>
  <dcterms:modified xsi:type="dcterms:W3CDTF">2024-10-07T12:17:51Z</dcterms:modified>
</cp:coreProperties>
</file>