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75"/>
    <p:restoredTop sz="94694"/>
  </p:normalViewPr>
  <p:slideViewPr>
    <p:cSldViewPr snapToGrid="0">
      <p:cViewPr varScale="1">
        <p:scale>
          <a:sx n="121" d="100"/>
          <a:sy n="121"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D07C-6832-1884-02E8-3F6F162B1D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730EE6-202D-D389-1AF2-A8336FB5B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581DBF-B99B-CDDE-44B9-D7C6054CA78B}"/>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5" name="Footer Placeholder 4">
            <a:extLst>
              <a:ext uri="{FF2B5EF4-FFF2-40B4-BE49-F238E27FC236}">
                <a16:creationId xmlns:a16="http://schemas.microsoft.com/office/drawing/2014/main" id="{5A019942-0943-DDE2-E31A-741B6C15C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78675-368C-0AB2-ED73-6B6DD11FD18B}"/>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85052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0F69-FE4D-4BF4-5269-6B6B805415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E53CC0-DCED-C0DB-BBE9-758C77C6A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98958-8DB4-7DCC-454A-42A60B3D342D}"/>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5" name="Footer Placeholder 4">
            <a:extLst>
              <a:ext uri="{FF2B5EF4-FFF2-40B4-BE49-F238E27FC236}">
                <a16:creationId xmlns:a16="http://schemas.microsoft.com/office/drawing/2014/main" id="{0AEF96E9-8921-1CDD-D7B1-8B5F5AD36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06E66-835A-DFED-55D3-061D368B3A97}"/>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82949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C8932-1912-8F89-C46F-7173A6D1AE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3CF2AF-EBFF-6CFD-C888-7793C61D94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B4A8F-4554-9E04-7984-2A0E35CF9667}"/>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5" name="Footer Placeholder 4">
            <a:extLst>
              <a:ext uri="{FF2B5EF4-FFF2-40B4-BE49-F238E27FC236}">
                <a16:creationId xmlns:a16="http://schemas.microsoft.com/office/drawing/2014/main" id="{E5C746FC-AB7A-81E7-24D7-FAAC75BCB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24180-59FE-1FB1-F97B-D41195DD3D05}"/>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172355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BEEE-133D-BA21-B02A-5FFB02E65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10750-2814-89BE-6F73-DA63E91B9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6BA46-D19A-8CA6-85E5-96A93335CFA2}"/>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5" name="Footer Placeholder 4">
            <a:extLst>
              <a:ext uri="{FF2B5EF4-FFF2-40B4-BE49-F238E27FC236}">
                <a16:creationId xmlns:a16="http://schemas.microsoft.com/office/drawing/2014/main" id="{8EBB27B7-41D3-DB24-3055-03133F3F1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E1BA0-BDEF-14F8-B4CB-A703FC4E9816}"/>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31729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A42A-D5B1-2CE4-EE63-61FDD8A50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EFB194-470E-EC75-6E86-20BF8921EB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CBF62-8668-4951-5393-291EA42B4F67}"/>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5" name="Footer Placeholder 4">
            <a:extLst>
              <a:ext uri="{FF2B5EF4-FFF2-40B4-BE49-F238E27FC236}">
                <a16:creationId xmlns:a16="http://schemas.microsoft.com/office/drawing/2014/main" id="{2CFDCF98-CAFC-6B3E-C847-1F18AF571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92C5C-50A7-6DCD-5BFF-33B5376CF75B}"/>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192087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0513-56E8-D858-A086-43D4AA124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2F907-A345-B4CE-680E-60F7B9B3D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D820A-B6B8-5AF3-B882-42480D5EFC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83E63C-8137-B3BC-8774-284CB4B9DFA7}"/>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6" name="Footer Placeholder 5">
            <a:extLst>
              <a:ext uri="{FF2B5EF4-FFF2-40B4-BE49-F238E27FC236}">
                <a16:creationId xmlns:a16="http://schemas.microsoft.com/office/drawing/2014/main" id="{836FB44B-2E9C-22CD-1692-1177234B5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D69E53-2A64-D979-84A9-AD38B000406A}"/>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34981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34DC-89B8-1329-B8E9-8A5EDE0BE6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9CF777-811D-AA99-CD5E-38FAEB43E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344DA-1B1D-F484-F7AC-009CC419B7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0CD2D-AAFE-3662-5EE6-0D9BD1F97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28144-578C-65A4-F835-DC13B43BE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DFB28-57AD-1910-EFC9-D44B7FDF1CEC}"/>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8" name="Footer Placeholder 7">
            <a:extLst>
              <a:ext uri="{FF2B5EF4-FFF2-40B4-BE49-F238E27FC236}">
                <a16:creationId xmlns:a16="http://schemas.microsoft.com/office/drawing/2014/main" id="{8511F02D-23E0-BEC4-56FF-2A3284105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B87589-4927-16DF-C3B4-8501E43FF95C}"/>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185920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8AF4-E4D0-C4E4-A7DD-4057A5478F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61EBB4-DF06-E923-1C23-F56B213AD85C}"/>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4" name="Footer Placeholder 3">
            <a:extLst>
              <a:ext uri="{FF2B5EF4-FFF2-40B4-BE49-F238E27FC236}">
                <a16:creationId xmlns:a16="http://schemas.microsoft.com/office/drawing/2014/main" id="{86D2ECDC-B47C-A9D7-0420-2612A1B8DD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8AA978-8B61-86FF-1603-EB8D900C4C70}"/>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302667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17A5C5-43D7-7F6B-02ED-8E98446AA34C}"/>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3" name="Footer Placeholder 2">
            <a:extLst>
              <a:ext uri="{FF2B5EF4-FFF2-40B4-BE49-F238E27FC236}">
                <a16:creationId xmlns:a16="http://schemas.microsoft.com/office/drawing/2014/main" id="{4D379DAA-6CEA-A234-1CF4-F0DE93CA7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4EEB7A-9CCA-E52B-00CF-A852417FD2E5}"/>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64734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67FB-3E61-1CF0-E1C7-FC18182E4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2A4E5B-8E4E-094A-4804-04EF58023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7B13BE-227D-304B-A453-AAE05D84A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D1658-DE91-8046-514F-D54F35AF879A}"/>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6" name="Footer Placeholder 5">
            <a:extLst>
              <a:ext uri="{FF2B5EF4-FFF2-40B4-BE49-F238E27FC236}">
                <a16:creationId xmlns:a16="http://schemas.microsoft.com/office/drawing/2014/main" id="{5FFB9E98-5735-C2CE-229E-526F6B09D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02298-E93E-7443-A614-5F5C6D44511E}"/>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219239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93E4-3B78-18AB-4396-6ACE51693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DB3046-5B39-928E-2509-DB5641497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01162-E43D-7141-EF08-86520EB15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74E79-4B5F-59AB-9773-9B83D2449E10}"/>
              </a:ext>
            </a:extLst>
          </p:cNvPr>
          <p:cNvSpPr>
            <a:spLocks noGrp="1"/>
          </p:cNvSpPr>
          <p:nvPr>
            <p:ph type="dt" sz="half" idx="10"/>
          </p:nvPr>
        </p:nvSpPr>
        <p:spPr/>
        <p:txBody>
          <a:bodyPr/>
          <a:lstStyle/>
          <a:p>
            <a:fld id="{07AB95E3-47D5-0B4E-87D8-0FDCD7AF3C49}" type="datetimeFigureOut">
              <a:rPr lang="en-US" smtClean="0"/>
              <a:t>10/15/24</a:t>
            </a:fld>
            <a:endParaRPr lang="en-US"/>
          </a:p>
        </p:txBody>
      </p:sp>
      <p:sp>
        <p:nvSpPr>
          <p:cNvPr id="6" name="Footer Placeholder 5">
            <a:extLst>
              <a:ext uri="{FF2B5EF4-FFF2-40B4-BE49-F238E27FC236}">
                <a16:creationId xmlns:a16="http://schemas.microsoft.com/office/drawing/2014/main" id="{F8378EB3-6C3D-244A-FAEB-14FD060F2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BCC8F-3343-96F7-139C-BE6D792EB6A2}"/>
              </a:ext>
            </a:extLst>
          </p:cNvPr>
          <p:cNvSpPr>
            <a:spLocks noGrp="1"/>
          </p:cNvSpPr>
          <p:nvPr>
            <p:ph type="sldNum" sz="quarter" idx="12"/>
          </p:nvPr>
        </p:nvSpPr>
        <p:spPr/>
        <p:txBody>
          <a:bodyPr/>
          <a:lstStyle/>
          <a:p>
            <a:fld id="{1D4CF58D-37A8-EC40-9234-7136505AAFBA}" type="slidenum">
              <a:rPr lang="en-US" smtClean="0"/>
              <a:t>‹#›</a:t>
            </a:fld>
            <a:endParaRPr lang="en-US"/>
          </a:p>
        </p:txBody>
      </p:sp>
    </p:spTree>
    <p:extLst>
      <p:ext uri="{BB962C8B-B14F-4D97-AF65-F5344CB8AC3E}">
        <p14:creationId xmlns:p14="http://schemas.microsoft.com/office/powerpoint/2010/main" val="165295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2645A-CA82-3D74-A1BD-B2A680675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31461A-E616-7A84-BA14-6D4AA7C81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C60F8-0772-BB11-90D1-02F7E9091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AB95E3-47D5-0B4E-87D8-0FDCD7AF3C49}" type="datetimeFigureOut">
              <a:rPr lang="en-US" smtClean="0"/>
              <a:t>10/15/24</a:t>
            </a:fld>
            <a:endParaRPr lang="en-US"/>
          </a:p>
        </p:txBody>
      </p:sp>
      <p:sp>
        <p:nvSpPr>
          <p:cNvPr id="5" name="Footer Placeholder 4">
            <a:extLst>
              <a:ext uri="{FF2B5EF4-FFF2-40B4-BE49-F238E27FC236}">
                <a16:creationId xmlns:a16="http://schemas.microsoft.com/office/drawing/2014/main" id="{E1459050-F73A-4F59-9791-AF355F002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AC60B91-1FBA-C9B1-FE0D-190BCD573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4CF58D-37A8-EC40-9234-7136505AAFBA}" type="slidenum">
              <a:rPr lang="en-US" smtClean="0"/>
              <a:t>‹#›</a:t>
            </a:fld>
            <a:endParaRPr lang="en-US"/>
          </a:p>
        </p:txBody>
      </p:sp>
    </p:spTree>
    <p:extLst>
      <p:ext uri="{BB962C8B-B14F-4D97-AF65-F5344CB8AC3E}">
        <p14:creationId xmlns:p14="http://schemas.microsoft.com/office/powerpoint/2010/main" val="1265895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A7E604-FF7B-5262-98D4-EBFA9F9E5F09}"/>
              </a:ext>
            </a:extLst>
          </p:cNvPr>
          <p:cNvSpPr txBox="1"/>
          <p:nvPr/>
        </p:nvSpPr>
        <p:spPr>
          <a:xfrm>
            <a:off x="929267" y="701857"/>
            <a:ext cx="8738839" cy="992579"/>
          </a:xfrm>
          <a:prstGeom prst="rect">
            <a:avLst/>
          </a:prstGeom>
          <a:noFill/>
        </p:spPr>
        <p:txBody>
          <a:bodyPr wrap="square">
            <a:spAutoFit/>
          </a:bodyPr>
          <a:lstStyle/>
          <a:p>
            <a:pPr algn="l"/>
            <a:r>
              <a:rPr lang="en-US" sz="5850" b="1" u="sng" dirty="0">
                <a:solidFill>
                  <a:srgbClr val="3B4540"/>
                </a:solidFill>
                <a:latin typeface="Fraunces Extra Bold" pitchFamily="34" charset="0"/>
              </a:rPr>
              <a:t>Regression</a:t>
            </a:r>
          </a:p>
        </p:txBody>
      </p:sp>
      <p:sp>
        <p:nvSpPr>
          <p:cNvPr id="5" name="TextBox 4">
            <a:extLst>
              <a:ext uri="{FF2B5EF4-FFF2-40B4-BE49-F238E27FC236}">
                <a16:creationId xmlns:a16="http://schemas.microsoft.com/office/drawing/2014/main" id="{D2E51C12-F2B5-6119-DA84-6D333B4D73B3}"/>
              </a:ext>
            </a:extLst>
          </p:cNvPr>
          <p:cNvSpPr txBox="1"/>
          <p:nvPr/>
        </p:nvSpPr>
        <p:spPr>
          <a:xfrm>
            <a:off x="418170" y="2242505"/>
            <a:ext cx="11446727" cy="615553"/>
          </a:xfrm>
          <a:prstGeom prst="rect">
            <a:avLst/>
          </a:prstGeom>
          <a:noFill/>
        </p:spPr>
        <p:txBody>
          <a:bodyPr wrap="square">
            <a:spAutoFit/>
          </a:bodyPr>
          <a:lstStyle/>
          <a:p>
            <a:r>
              <a:rPr lang="en-US" sz="1700" dirty="0">
                <a:solidFill>
                  <a:srgbClr val="405449"/>
                </a:solidFill>
                <a:latin typeface="Nobile" pitchFamily="34" charset="0"/>
              </a:rPr>
              <a:t>Regression analysis is one of the most important fields in statistics and machine learning. There are many regression methods available. Linear regression is one of them.</a:t>
            </a:r>
          </a:p>
        </p:txBody>
      </p:sp>
    </p:spTree>
    <p:extLst>
      <p:ext uri="{BB962C8B-B14F-4D97-AF65-F5344CB8AC3E}">
        <p14:creationId xmlns:p14="http://schemas.microsoft.com/office/powerpoint/2010/main" val="3452715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6CF8BC-27BB-CB9B-AE49-C46CEFE73EE4}"/>
              </a:ext>
            </a:extLst>
          </p:cNvPr>
          <p:cNvSpPr txBox="1"/>
          <p:nvPr/>
        </p:nvSpPr>
        <p:spPr>
          <a:xfrm>
            <a:off x="674649" y="1394551"/>
            <a:ext cx="11000678" cy="4247317"/>
          </a:xfrm>
          <a:prstGeom prst="rect">
            <a:avLst/>
          </a:prstGeom>
          <a:noFill/>
        </p:spPr>
        <p:txBody>
          <a:bodyPr wrap="square">
            <a:spAutoFit/>
          </a:bodyPr>
          <a:lstStyle/>
          <a:p>
            <a:pPr algn="l"/>
            <a:r>
              <a:rPr lang="en-US" b="1" i="0" dirty="0">
                <a:solidFill>
                  <a:srgbClr val="222222"/>
                </a:solidFill>
                <a:effectLst/>
                <a:highlight>
                  <a:srgbClr val="FFFFFF"/>
                </a:highlight>
                <a:latin typeface="source sans pro" panose="020B0503030403020204" pitchFamily="34" charset="0"/>
              </a:rPr>
              <a:t>Simple Linear Regression With scikit-learn</a:t>
            </a:r>
          </a:p>
          <a:p>
            <a:pPr algn="l"/>
            <a:r>
              <a:rPr lang="en-US" b="0" i="0" dirty="0">
                <a:solidFill>
                  <a:srgbClr val="222222"/>
                </a:solidFill>
                <a:effectLst/>
                <a:highlight>
                  <a:srgbClr val="FFFFFF"/>
                </a:highlight>
                <a:latin typeface="source sans pro" panose="020B0503030403020204" pitchFamily="34" charset="0"/>
              </a:rPr>
              <a:t>You’ll start with the simplest case, which is simple linear regression. There are five basic steps when you’re implementing linear regression:</a:t>
            </a:r>
          </a:p>
          <a:p>
            <a:pPr algn="l"/>
            <a:endParaRPr lang="en-US" b="0" i="0" dirty="0">
              <a:solidFill>
                <a:srgbClr val="222222"/>
              </a:solidFill>
              <a:effectLst/>
              <a:highlight>
                <a:srgbClr val="FFFFFF"/>
              </a:highlight>
              <a:latin typeface="source sans pro" panose="020B0503030403020204" pitchFamily="34" charset="0"/>
            </a:endParaRPr>
          </a:p>
          <a:p>
            <a:pPr marL="285750" indent="-285750" algn="l">
              <a:buFont typeface="Arial" panose="020B0604020202020204" pitchFamily="34" charset="0"/>
              <a:buChar char="•"/>
            </a:pPr>
            <a:r>
              <a:rPr lang="en-US" b="0" i="0" dirty="0">
                <a:solidFill>
                  <a:srgbClr val="222222"/>
                </a:solidFill>
                <a:effectLst/>
                <a:highlight>
                  <a:srgbClr val="FFFFFF"/>
                </a:highlight>
                <a:latin typeface="source sans pro" panose="020B0503030403020204" pitchFamily="34" charset="0"/>
              </a:rPr>
              <a:t>Import the packages and classes that you need.</a:t>
            </a:r>
          </a:p>
          <a:p>
            <a:pPr marL="285750" indent="-285750" algn="l">
              <a:buFont typeface="Arial" panose="020B0604020202020204" pitchFamily="34" charset="0"/>
              <a:buChar char="•"/>
            </a:pPr>
            <a:endParaRPr lang="en-US" b="0" i="0" dirty="0">
              <a:solidFill>
                <a:srgbClr val="222222"/>
              </a:solidFill>
              <a:effectLst/>
              <a:highlight>
                <a:srgbClr val="FFFFFF"/>
              </a:highlight>
              <a:latin typeface="source sans pro" panose="020B0503030403020204" pitchFamily="34" charset="0"/>
            </a:endParaRPr>
          </a:p>
          <a:p>
            <a:pPr marL="285750" indent="-285750" algn="l">
              <a:buFont typeface="Arial" panose="020B0604020202020204" pitchFamily="34" charset="0"/>
              <a:buChar char="•"/>
            </a:pPr>
            <a:r>
              <a:rPr lang="en-US" b="0" i="0" dirty="0">
                <a:solidFill>
                  <a:srgbClr val="222222"/>
                </a:solidFill>
                <a:effectLst/>
                <a:highlight>
                  <a:srgbClr val="FFFFFF"/>
                </a:highlight>
                <a:latin typeface="source sans pro" panose="020B0503030403020204" pitchFamily="34" charset="0"/>
              </a:rPr>
              <a:t>Provide data to work with, and eventually do appropriate transformations.</a:t>
            </a:r>
          </a:p>
          <a:p>
            <a:pPr marL="285750" indent="-285750" algn="l">
              <a:buFont typeface="Arial" panose="020B0604020202020204" pitchFamily="34" charset="0"/>
              <a:buChar char="•"/>
            </a:pPr>
            <a:endParaRPr lang="en-US" b="0" i="0" dirty="0">
              <a:solidFill>
                <a:srgbClr val="222222"/>
              </a:solidFill>
              <a:effectLst/>
              <a:highlight>
                <a:srgbClr val="FFFFFF"/>
              </a:highlight>
              <a:latin typeface="source sans pro" panose="020B0503030403020204" pitchFamily="34" charset="0"/>
            </a:endParaRPr>
          </a:p>
          <a:p>
            <a:pPr marL="285750" indent="-285750" algn="l">
              <a:buFont typeface="Arial" panose="020B0604020202020204" pitchFamily="34" charset="0"/>
              <a:buChar char="•"/>
            </a:pPr>
            <a:r>
              <a:rPr lang="en-US" b="0" i="0" dirty="0">
                <a:solidFill>
                  <a:srgbClr val="222222"/>
                </a:solidFill>
                <a:effectLst/>
                <a:highlight>
                  <a:srgbClr val="FFFFFF"/>
                </a:highlight>
                <a:latin typeface="source sans pro" panose="020B0503030403020204" pitchFamily="34" charset="0"/>
              </a:rPr>
              <a:t>Create a regression model and fit it with existing data.</a:t>
            </a:r>
          </a:p>
          <a:p>
            <a:pPr marL="285750" indent="-285750" algn="l">
              <a:buFont typeface="Arial" panose="020B0604020202020204" pitchFamily="34" charset="0"/>
              <a:buChar char="•"/>
            </a:pPr>
            <a:endParaRPr lang="en-US" b="0" i="0" dirty="0">
              <a:solidFill>
                <a:srgbClr val="222222"/>
              </a:solidFill>
              <a:effectLst/>
              <a:highlight>
                <a:srgbClr val="FFFFFF"/>
              </a:highlight>
              <a:latin typeface="source sans pro" panose="020B0503030403020204" pitchFamily="34" charset="0"/>
            </a:endParaRPr>
          </a:p>
          <a:p>
            <a:pPr marL="285750" indent="-285750" algn="l">
              <a:buFont typeface="Arial" panose="020B0604020202020204" pitchFamily="34" charset="0"/>
              <a:buChar char="•"/>
            </a:pPr>
            <a:r>
              <a:rPr lang="en-US" b="0" i="0" dirty="0">
                <a:solidFill>
                  <a:srgbClr val="222222"/>
                </a:solidFill>
                <a:effectLst/>
                <a:highlight>
                  <a:srgbClr val="FFFFFF"/>
                </a:highlight>
                <a:latin typeface="source sans pro" panose="020B0503030403020204" pitchFamily="34" charset="0"/>
              </a:rPr>
              <a:t>Check the results of model fitting to know whether the model is satisfactory.</a:t>
            </a:r>
          </a:p>
          <a:p>
            <a:pPr marL="285750" indent="-285750" algn="l">
              <a:buFont typeface="Arial" panose="020B0604020202020204" pitchFamily="34" charset="0"/>
              <a:buChar char="•"/>
            </a:pPr>
            <a:endParaRPr lang="en-US" b="0" i="0" dirty="0">
              <a:solidFill>
                <a:srgbClr val="222222"/>
              </a:solidFill>
              <a:effectLst/>
              <a:highlight>
                <a:srgbClr val="FFFFFF"/>
              </a:highlight>
              <a:latin typeface="source sans pro" panose="020B0503030403020204" pitchFamily="34" charset="0"/>
            </a:endParaRPr>
          </a:p>
          <a:p>
            <a:pPr marL="285750" indent="-285750" algn="l">
              <a:buFont typeface="Arial" panose="020B0604020202020204" pitchFamily="34" charset="0"/>
              <a:buChar char="•"/>
            </a:pPr>
            <a:r>
              <a:rPr lang="en-US" b="0" i="0" dirty="0">
                <a:solidFill>
                  <a:srgbClr val="222222"/>
                </a:solidFill>
                <a:effectLst/>
                <a:highlight>
                  <a:srgbClr val="FFFFFF"/>
                </a:highlight>
                <a:latin typeface="source sans pro" panose="020B0503030403020204" pitchFamily="34" charset="0"/>
              </a:rPr>
              <a:t>Apply the model for predictions.</a:t>
            </a:r>
          </a:p>
          <a:p>
            <a:pPr algn="l"/>
            <a:endParaRPr lang="en-US" b="0" i="0" dirty="0">
              <a:solidFill>
                <a:srgbClr val="222222"/>
              </a:solidFill>
              <a:effectLst/>
              <a:highlight>
                <a:srgbClr val="FFFFFF"/>
              </a:highlight>
              <a:latin typeface="source sans pro" panose="020B0503030403020204" pitchFamily="34" charset="0"/>
            </a:endParaRPr>
          </a:p>
          <a:p>
            <a:pPr algn="l"/>
            <a:endParaRPr lang="en-US" dirty="0">
              <a:solidFill>
                <a:srgbClr val="222222"/>
              </a:solidFill>
              <a:highlight>
                <a:srgbClr val="FFFFFF"/>
              </a:highlight>
              <a:latin typeface="source sans pro" panose="020B0503030403020204" pitchFamily="34" charset="0"/>
            </a:endParaRPr>
          </a:p>
        </p:txBody>
      </p:sp>
    </p:spTree>
    <p:extLst>
      <p:ext uri="{BB962C8B-B14F-4D97-AF65-F5344CB8AC3E}">
        <p14:creationId xmlns:p14="http://schemas.microsoft.com/office/powerpoint/2010/main" val="125050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2977EF-4349-849C-4919-5A6EED3869EA}"/>
              </a:ext>
            </a:extLst>
          </p:cNvPr>
          <p:cNvSpPr txBox="1"/>
          <p:nvPr/>
        </p:nvSpPr>
        <p:spPr>
          <a:xfrm>
            <a:off x="117087" y="222353"/>
            <a:ext cx="10498874" cy="992579"/>
          </a:xfrm>
          <a:prstGeom prst="rect">
            <a:avLst/>
          </a:prstGeom>
          <a:noFill/>
        </p:spPr>
        <p:txBody>
          <a:bodyPr wrap="square">
            <a:spAutoFit/>
          </a:bodyPr>
          <a:lstStyle/>
          <a:p>
            <a:pPr algn="l"/>
            <a:r>
              <a:rPr lang="en-US" sz="5850" b="1" u="sng" dirty="0">
                <a:solidFill>
                  <a:srgbClr val="3B4540"/>
                </a:solidFill>
                <a:latin typeface="Fraunces Extra Bold" pitchFamily="34" charset="0"/>
              </a:rPr>
              <a:t>What Is Regression?</a:t>
            </a:r>
          </a:p>
        </p:txBody>
      </p:sp>
      <p:sp>
        <p:nvSpPr>
          <p:cNvPr id="4" name="TextBox 3">
            <a:extLst>
              <a:ext uri="{FF2B5EF4-FFF2-40B4-BE49-F238E27FC236}">
                <a16:creationId xmlns:a16="http://schemas.microsoft.com/office/drawing/2014/main" id="{99AD142D-6960-936E-D17F-1F83E94D5100}"/>
              </a:ext>
            </a:extLst>
          </p:cNvPr>
          <p:cNvSpPr txBox="1"/>
          <p:nvPr/>
        </p:nvSpPr>
        <p:spPr>
          <a:xfrm>
            <a:off x="334536" y="2077020"/>
            <a:ext cx="11586118" cy="923330"/>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Regression searches for relationships among </a:t>
            </a:r>
            <a:r>
              <a:rPr lang="en-US" b="1" i="0" dirty="0">
                <a:solidFill>
                  <a:srgbClr val="222222"/>
                </a:solidFill>
                <a:effectLst/>
                <a:highlight>
                  <a:srgbClr val="FFFFFF"/>
                </a:highlight>
                <a:latin typeface="source sans pro" panose="020B0503030403020204" pitchFamily="34" charset="0"/>
              </a:rPr>
              <a:t>variables</a:t>
            </a:r>
            <a:r>
              <a:rPr lang="en-US" b="0" i="0" dirty="0">
                <a:solidFill>
                  <a:srgbClr val="222222"/>
                </a:solidFill>
                <a:effectLst/>
                <a:highlight>
                  <a:srgbClr val="FFFFFF"/>
                </a:highlight>
                <a:latin typeface="source sans pro" panose="020B0503030403020204" pitchFamily="34" charset="0"/>
              </a:rPr>
              <a:t>. For example, you can observe several employees of some company and try to understand how their salaries depend on their </a:t>
            </a:r>
            <a:r>
              <a:rPr lang="en-US" b="1" i="0" dirty="0">
                <a:solidFill>
                  <a:srgbClr val="222222"/>
                </a:solidFill>
                <a:effectLst/>
                <a:highlight>
                  <a:srgbClr val="FFFFFF"/>
                </a:highlight>
                <a:latin typeface="source sans pro" panose="020B0503030403020204" pitchFamily="34" charset="0"/>
              </a:rPr>
              <a:t>features</a:t>
            </a:r>
            <a:r>
              <a:rPr lang="en-US" b="0" i="0" dirty="0">
                <a:solidFill>
                  <a:srgbClr val="222222"/>
                </a:solidFill>
                <a:effectLst/>
                <a:highlight>
                  <a:srgbClr val="FFFFFF"/>
                </a:highlight>
                <a:latin typeface="source sans pro" panose="020B0503030403020204" pitchFamily="34" charset="0"/>
              </a:rPr>
              <a:t>, such as experience, education level, role, city of employment, and so on.</a:t>
            </a:r>
            <a:endParaRPr lang="en-US" dirty="0"/>
          </a:p>
        </p:txBody>
      </p:sp>
      <p:sp>
        <p:nvSpPr>
          <p:cNvPr id="6" name="TextBox 5">
            <a:extLst>
              <a:ext uri="{FF2B5EF4-FFF2-40B4-BE49-F238E27FC236}">
                <a16:creationId xmlns:a16="http://schemas.microsoft.com/office/drawing/2014/main" id="{A8368241-7E3E-6221-C74C-0BE0ED25355C}"/>
              </a:ext>
            </a:extLst>
          </p:cNvPr>
          <p:cNvSpPr txBox="1"/>
          <p:nvPr/>
        </p:nvSpPr>
        <p:spPr>
          <a:xfrm>
            <a:off x="334535" y="3257486"/>
            <a:ext cx="11586117" cy="646331"/>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This is a regression problem where data related to each employee represents one </a:t>
            </a:r>
            <a:r>
              <a:rPr lang="en-US" b="1" i="0" dirty="0">
                <a:solidFill>
                  <a:srgbClr val="222222"/>
                </a:solidFill>
                <a:effectLst/>
                <a:highlight>
                  <a:srgbClr val="FFFFFF"/>
                </a:highlight>
                <a:latin typeface="source sans pro" panose="020B0503030403020204" pitchFamily="34" charset="0"/>
              </a:rPr>
              <a:t>observation</a:t>
            </a:r>
            <a:r>
              <a:rPr lang="en-US" b="0" i="0" dirty="0">
                <a:solidFill>
                  <a:srgbClr val="222222"/>
                </a:solidFill>
                <a:effectLst/>
                <a:highlight>
                  <a:srgbClr val="FFFFFF"/>
                </a:highlight>
                <a:latin typeface="source sans pro" panose="020B0503030403020204" pitchFamily="34" charset="0"/>
              </a:rPr>
              <a:t>. The presumption is that the experience, education, role, and city are the independent features, while the salary depends on them.</a:t>
            </a:r>
            <a:endParaRPr lang="en-US" dirty="0"/>
          </a:p>
        </p:txBody>
      </p:sp>
      <p:sp>
        <p:nvSpPr>
          <p:cNvPr id="8" name="TextBox 7">
            <a:extLst>
              <a:ext uri="{FF2B5EF4-FFF2-40B4-BE49-F238E27FC236}">
                <a16:creationId xmlns:a16="http://schemas.microsoft.com/office/drawing/2014/main" id="{7E08DB4D-821E-52A6-9B1C-0BA766883FDF}"/>
              </a:ext>
            </a:extLst>
          </p:cNvPr>
          <p:cNvSpPr txBox="1"/>
          <p:nvPr/>
        </p:nvSpPr>
        <p:spPr>
          <a:xfrm>
            <a:off x="334535" y="4272028"/>
            <a:ext cx="11285036" cy="646331"/>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Similarly, you can try to establish the mathematical dependence of housing prices on area, number of bedrooms, distance to the city center, and so on.</a:t>
            </a:r>
            <a:endParaRPr lang="en-US" dirty="0"/>
          </a:p>
        </p:txBody>
      </p:sp>
    </p:spTree>
    <p:extLst>
      <p:ext uri="{BB962C8B-B14F-4D97-AF65-F5344CB8AC3E}">
        <p14:creationId xmlns:p14="http://schemas.microsoft.com/office/powerpoint/2010/main" val="155732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74AD2B-0360-3041-54B8-9414D4EC0B05}"/>
              </a:ext>
            </a:extLst>
          </p:cNvPr>
          <p:cNvSpPr txBox="1"/>
          <p:nvPr/>
        </p:nvSpPr>
        <p:spPr>
          <a:xfrm>
            <a:off x="295506" y="671966"/>
            <a:ext cx="11625147" cy="923330"/>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Generally, in regression analysis, you consider some phenomenon of interest and have a number of observations. Each observation has two or more features. Following the assumption that at least one of the features depends on the others, you try to establish a relation among them.</a:t>
            </a:r>
            <a:endParaRPr lang="en-US" dirty="0"/>
          </a:p>
        </p:txBody>
      </p:sp>
      <p:sp>
        <p:nvSpPr>
          <p:cNvPr id="5" name="TextBox 4">
            <a:extLst>
              <a:ext uri="{FF2B5EF4-FFF2-40B4-BE49-F238E27FC236}">
                <a16:creationId xmlns:a16="http://schemas.microsoft.com/office/drawing/2014/main" id="{386B2568-D78F-3E6E-CE6A-56E56C7B1FB6}"/>
              </a:ext>
            </a:extLst>
          </p:cNvPr>
          <p:cNvSpPr txBox="1"/>
          <p:nvPr/>
        </p:nvSpPr>
        <p:spPr>
          <a:xfrm>
            <a:off x="195146" y="1994276"/>
            <a:ext cx="11469029" cy="1477328"/>
          </a:xfrm>
          <a:prstGeom prst="rect">
            <a:avLst/>
          </a:prstGeom>
          <a:noFill/>
        </p:spPr>
        <p:txBody>
          <a:bodyPr wrap="square">
            <a:spAutoFit/>
          </a:bodyPr>
          <a:lstStyle/>
          <a:p>
            <a:pPr algn="l"/>
            <a:r>
              <a:rPr lang="en-US" b="0" i="0" dirty="0">
                <a:solidFill>
                  <a:srgbClr val="222222"/>
                </a:solidFill>
                <a:effectLst/>
                <a:highlight>
                  <a:srgbClr val="FFFFFF"/>
                </a:highlight>
                <a:latin typeface="source sans pro" panose="020B0503030403020204" pitchFamily="34" charset="0"/>
              </a:rPr>
              <a:t>In other words, you need to find a </a:t>
            </a:r>
            <a:r>
              <a:rPr lang="en-US" b="1" i="0" dirty="0">
                <a:solidFill>
                  <a:srgbClr val="222222"/>
                </a:solidFill>
                <a:effectLst/>
                <a:highlight>
                  <a:srgbClr val="FFFFFF"/>
                </a:highlight>
                <a:latin typeface="source sans pro" panose="020B0503030403020204" pitchFamily="34" charset="0"/>
              </a:rPr>
              <a:t>function that maps some features or variables to others</a:t>
            </a:r>
            <a:r>
              <a:rPr lang="en-US" b="0" i="0" dirty="0">
                <a:solidFill>
                  <a:srgbClr val="222222"/>
                </a:solidFill>
                <a:effectLst/>
                <a:highlight>
                  <a:srgbClr val="FFFFFF"/>
                </a:highlight>
                <a:latin typeface="source sans pro" panose="020B0503030403020204" pitchFamily="34" charset="0"/>
              </a:rPr>
              <a:t> sufficiently well.</a:t>
            </a:r>
          </a:p>
          <a:p>
            <a:pPr algn="l"/>
            <a:endParaRPr lang="en-US" b="0" i="0" dirty="0">
              <a:solidFill>
                <a:srgbClr val="222222"/>
              </a:solidFill>
              <a:effectLst/>
              <a:highlight>
                <a:srgbClr val="FFFFFF"/>
              </a:highlight>
              <a:latin typeface="source sans pro" panose="020B0503030403020204" pitchFamily="34" charset="0"/>
            </a:endParaRPr>
          </a:p>
          <a:p>
            <a:pPr algn="l"/>
            <a:endParaRPr lang="en-US" dirty="0">
              <a:solidFill>
                <a:srgbClr val="222222"/>
              </a:solidFill>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The dependent features are called the </a:t>
            </a:r>
            <a:r>
              <a:rPr lang="en-US" b="1" i="0" dirty="0">
                <a:solidFill>
                  <a:srgbClr val="222222"/>
                </a:solidFill>
                <a:effectLst/>
                <a:highlight>
                  <a:srgbClr val="FFFFFF"/>
                </a:highlight>
                <a:latin typeface="source sans pro" panose="020B0503030403020204" pitchFamily="34" charset="0"/>
              </a:rPr>
              <a:t>dependent variables</a:t>
            </a:r>
            <a:r>
              <a:rPr lang="en-US" b="0" i="0" dirty="0">
                <a:solidFill>
                  <a:srgbClr val="222222"/>
                </a:solidFill>
                <a:effectLst/>
                <a:highlight>
                  <a:srgbClr val="FFFFFF"/>
                </a:highlight>
                <a:latin typeface="source sans pro" panose="020B0503030403020204" pitchFamily="34" charset="0"/>
              </a:rPr>
              <a:t>, </a:t>
            </a:r>
            <a:r>
              <a:rPr lang="en-US" b="1" i="0" dirty="0">
                <a:solidFill>
                  <a:srgbClr val="222222"/>
                </a:solidFill>
                <a:effectLst/>
                <a:highlight>
                  <a:srgbClr val="FFFFFF"/>
                </a:highlight>
                <a:latin typeface="source sans pro" panose="020B0503030403020204" pitchFamily="34" charset="0"/>
              </a:rPr>
              <a:t>outputs</a:t>
            </a:r>
            <a:r>
              <a:rPr lang="en-US" b="0" i="0" dirty="0">
                <a:solidFill>
                  <a:srgbClr val="222222"/>
                </a:solidFill>
                <a:effectLst/>
                <a:highlight>
                  <a:srgbClr val="FFFFFF"/>
                </a:highlight>
                <a:latin typeface="source sans pro" panose="020B0503030403020204" pitchFamily="34" charset="0"/>
              </a:rPr>
              <a:t>, or </a:t>
            </a:r>
            <a:r>
              <a:rPr lang="en-US" b="1" i="0" dirty="0">
                <a:solidFill>
                  <a:srgbClr val="222222"/>
                </a:solidFill>
                <a:effectLst/>
                <a:highlight>
                  <a:srgbClr val="FFFFFF"/>
                </a:highlight>
                <a:latin typeface="source sans pro" panose="020B0503030403020204" pitchFamily="34" charset="0"/>
              </a:rPr>
              <a:t>responses</a:t>
            </a:r>
            <a:r>
              <a:rPr lang="en-US" b="0" i="0" dirty="0">
                <a:solidFill>
                  <a:srgbClr val="222222"/>
                </a:solidFill>
                <a:effectLst/>
                <a:highlight>
                  <a:srgbClr val="FFFFFF"/>
                </a:highlight>
                <a:latin typeface="source sans pro" panose="020B0503030403020204" pitchFamily="34" charset="0"/>
              </a:rPr>
              <a:t>. The independent features are called the </a:t>
            </a:r>
            <a:r>
              <a:rPr lang="en-US" b="1" i="0" dirty="0">
                <a:solidFill>
                  <a:srgbClr val="222222"/>
                </a:solidFill>
                <a:effectLst/>
                <a:highlight>
                  <a:srgbClr val="FFFFFF"/>
                </a:highlight>
                <a:latin typeface="source sans pro" panose="020B0503030403020204" pitchFamily="34" charset="0"/>
              </a:rPr>
              <a:t>independent variables</a:t>
            </a:r>
            <a:r>
              <a:rPr lang="en-US" b="0" i="0" dirty="0">
                <a:solidFill>
                  <a:srgbClr val="222222"/>
                </a:solidFill>
                <a:effectLst/>
                <a:highlight>
                  <a:srgbClr val="FFFFFF"/>
                </a:highlight>
                <a:latin typeface="source sans pro" panose="020B0503030403020204" pitchFamily="34" charset="0"/>
              </a:rPr>
              <a:t>, </a:t>
            </a:r>
            <a:r>
              <a:rPr lang="en-US" b="1" i="0" dirty="0">
                <a:solidFill>
                  <a:srgbClr val="222222"/>
                </a:solidFill>
                <a:effectLst/>
                <a:highlight>
                  <a:srgbClr val="FFFFFF"/>
                </a:highlight>
                <a:latin typeface="source sans pro" panose="020B0503030403020204" pitchFamily="34" charset="0"/>
              </a:rPr>
              <a:t>inputs</a:t>
            </a:r>
            <a:r>
              <a:rPr lang="en-US" b="0" i="0" dirty="0">
                <a:solidFill>
                  <a:srgbClr val="222222"/>
                </a:solidFill>
                <a:effectLst/>
                <a:highlight>
                  <a:srgbClr val="FFFFFF"/>
                </a:highlight>
                <a:latin typeface="source sans pro" panose="020B0503030403020204" pitchFamily="34" charset="0"/>
              </a:rPr>
              <a:t>, </a:t>
            </a:r>
            <a:r>
              <a:rPr lang="en-US" b="1" i="0" dirty="0">
                <a:solidFill>
                  <a:srgbClr val="222222"/>
                </a:solidFill>
                <a:effectLst/>
                <a:highlight>
                  <a:srgbClr val="FFFFFF"/>
                </a:highlight>
                <a:latin typeface="source sans pro" panose="020B0503030403020204" pitchFamily="34" charset="0"/>
              </a:rPr>
              <a:t>regressors</a:t>
            </a:r>
            <a:r>
              <a:rPr lang="en-US" b="0" i="0" dirty="0">
                <a:solidFill>
                  <a:srgbClr val="222222"/>
                </a:solidFill>
                <a:effectLst/>
                <a:highlight>
                  <a:srgbClr val="FFFFFF"/>
                </a:highlight>
                <a:latin typeface="source sans pro" panose="020B0503030403020204" pitchFamily="34" charset="0"/>
              </a:rPr>
              <a:t>, or </a:t>
            </a:r>
            <a:r>
              <a:rPr lang="en-US" b="1" i="0" dirty="0">
                <a:solidFill>
                  <a:srgbClr val="222222"/>
                </a:solidFill>
                <a:effectLst/>
                <a:highlight>
                  <a:srgbClr val="FFFFFF"/>
                </a:highlight>
                <a:latin typeface="source sans pro" panose="020B0503030403020204" pitchFamily="34" charset="0"/>
              </a:rPr>
              <a:t>predictors</a:t>
            </a:r>
            <a:r>
              <a:rPr lang="en-US" b="0" i="0" dirty="0">
                <a:solidFill>
                  <a:srgbClr val="222222"/>
                </a:solidFill>
                <a:effectLst/>
                <a:highlight>
                  <a:srgbClr val="FFFFFF"/>
                </a:highlight>
                <a:latin typeface="source sans pro" panose="020B0503030403020204" pitchFamily="34" charset="0"/>
              </a:rPr>
              <a:t>.</a:t>
            </a:r>
          </a:p>
        </p:txBody>
      </p:sp>
      <p:sp>
        <p:nvSpPr>
          <p:cNvPr id="7" name="TextBox 6">
            <a:extLst>
              <a:ext uri="{FF2B5EF4-FFF2-40B4-BE49-F238E27FC236}">
                <a16:creationId xmlns:a16="http://schemas.microsoft.com/office/drawing/2014/main" id="{FA0B8743-926C-1615-BC9E-4FE269A90D60}"/>
              </a:ext>
            </a:extLst>
          </p:cNvPr>
          <p:cNvSpPr txBox="1"/>
          <p:nvPr/>
        </p:nvSpPr>
        <p:spPr>
          <a:xfrm>
            <a:off x="195146" y="3877710"/>
            <a:ext cx="11469028" cy="1754326"/>
          </a:xfrm>
          <a:prstGeom prst="rect">
            <a:avLst/>
          </a:prstGeom>
          <a:noFill/>
        </p:spPr>
        <p:txBody>
          <a:bodyPr wrap="square">
            <a:spAutoFit/>
          </a:bodyPr>
          <a:lstStyle/>
          <a:p>
            <a:pPr algn="l"/>
            <a:r>
              <a:rPr lang="en-US" b="0" i="0" dirty="0">
                <a:solidFill>
                  <a:srgbClr val="222222"/>
                </a:solidFill>
                <a:effectLst/>
                <a:highlight>
                  <a:srgbClr val="FFFFFF"/>
                </a:highlight>
                <a:latin typeface="source sans pro" panose="020B0503030403020204" pitchFamily="34" charset="0"/>
              </a:rPr>
              <a:t>Regression problems usually have one continuous and unbounded dependent variable. The inputs, however, can be continuous, discrete, or even categorical data such as gender, nationality, or brand.</a:t>
            </a:r>
          </a:p>
          <a:p>
            <a:pPr algn="l"/>
            <a:endParaRPr lang="en-US" dirty="0">
              <a:solidFill>
                <a:srgbClr val="222222"/>
              </a:solidFill>
              <a:highlight>
                <a:srgbClr val="FFFFFF"/>
              </a:highlight>
              <a:latin typeface="source sans pro" panose="020B0503030403020204" pitchFamily="34" charset="0"/>
            </a:endParaRPr>
          </a:p>
          <a:p>
            <a:pPr algn="l"/>
            <a:endParaRPr lang="en-US" b="0" i="0" dirty="0">
              <a:solidFill>
                <a:srgbClr val="222222"/>
              </a:solidFill>
              <a:effectLst/>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It’s a common practice to denote the outputs with 𝑦 and the inputs with 𝑥. If there are two or more independent variables, then they can be represented as the vector 𝐱 = (𝑥₁, …, 𝑥ᵣ), where 𝑟 is the number of inputs.</a:t>
            </a:r>
          </a:p>
        </p:txBody>
      </p:sp>
    </p:spTree>
    <p:extLst>
      <p:ext uri="{BB962C8B-B14F-4D97-AF65-F5344CB8AC3E}">
        <p14:creationId xmlns:p14="http://schemas.microsoft.com/office/powerpoint/2010/main" val="15941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F1B2F0-561F-838E-2AB1-C24D65EF2F72}"/>
              </a:ext>
            </a:extLst>
          </p:cNvPr>
          <p:cNvSpPr txBox="1"/>
          <p:nvPr/>
        </p:nvSpPr>
        <p:spPr>
          <a:xfrm>
            <a:off x="440474" y="502915"/>
            <a:ext cx="11751526" cy="1546577"/>
          </a:xfrm>
          <a:prstGeom prst="rect">
            <a:avLst/>
          </a:prstGeom>
          <a:noFill/>
        </p:spPr>
        <p:txBody>
          <a:bodyPr wrap="square">
            <a:spAutoFit/>
          </a:bodyPr>
          <a:lstStyle/>
          <a:p>
            <a:pPr algn="l"/>
            <a:r>
              <a:rPr lang="en-US" sz="5850" b="1" u="sng" dirty="0">
                <a:solidFill>
                  <a:srgbClr val="3B4540"/>
                </a:solidFill>
                <a:latin typeface="Fraunces Extra Bold" pitchFamily="34" charset="0"/>
              </a:rPr>
              <a:t>When Do You Need Regression?</a:t>
            </a:r>
          </a:p>
          <a:p>
            <a:br>
              <a:rPr lang="en-US" dirty="0"/>
            </a:br>
            <a:endParaRPr lang="en-US" dirty="0"/>
          </a:p>
        </p:txBody>
      </p:sp>
      <p:sp>
        <p:nvSpPr>
          <p:cNvPr id="5" name="TextBox 4">
            <a:extLst>
              <a:ext uri="{FF2B5EF4-FFF2-40B4-BE49-F238E27FC236}">
                <a16:creationId xmlns:a16="http://schemas.microsoft.com/office/drawing/2014/main" id="{07E160CC-C9BC-614E-7C8B-1A493E828BCB}"/>
              </a:ext>
            </a:extLst>
          </p:cNvPr>
          <p:cNvSpPr txBox="1"/>
          <p:nvPr/>
        </p:nvSpPr>
        <p:spPr>
          <a:xfrm>
            <a:off x="440473" y="1929810"/>
            <a:ext cx="10889165" cy="3139321"/>
          </a:xfrm>
          <a:prstGeom prst="rect">
            <a:avLst/>
          </a:prstGeom>
          <a:noFill/>
        </p:spPr>
        <p:txBody>
          <a:bodyPr wrap="square">
            <a:spAutoFit/>
          </a:bodyPr>
          <a:lstStyle/>
          <a:p>
            <a:pPr algn="l"/>
            <a:r>
              <a:rPr lang="en-US" b="0" i="0" dirty="0">
                <a:solidFill>
                  <a:srgbClr val="222222"/>
                </a:solidFill>
                <a:effectLst/>
                <a:highlight>
                  <a:srgbClr val="FFFFFF"/>
                </a:highlight>
                <a:latin typeface="source sans pro" panose="020B0503030403020204" pitchFamily="34" charset="0"/>
              </a:rPr>
              <a:t>Typically, you need regression to answer whether and how some phenomenon influences the other or how </a:t>
            </a:r>
            <a:r>
              <a:rPr lang="en-US" b="1" i="0" dirty="0">
                <a:solidFill>
                  <a:srgbClr val="222222"/>
                </a:solidFill>
                <a:effectLst/>
                <a:highlight>
                  <a:srgbClr val="FFFFFF"/>
                </a:highlight>
                <a:latin typeface="source sans pro" panose="020B0503030403020204" pitchFamily="34" charset="0"/>
              </a:rPr>
              <a:t>several</a:t>
            </a:r>
            <a:r>
              <a:rPr lang="en-US" b="0" i="0" dirty="0">
                <a:solidFill>
                  <a:srgbClr val="222222"/>
                </a:solidFill>
                <a:effectLst/>
                <a:highlight>
                  <a:srgbClr val="FFFFFF"/>
                </a:highlight>
                <a:latin typeface="source sans pro" panose="020B0503030403020204" pitchFamily="34" charset="0"/>
              </a:rPr>
              <a:t> variables are related. For example, you can use it to determine </a:t>
            </a:r>
            <a:r>
              <a:rPr lang="en-US" b="0" i="1" dirty="0">
                <a:solidFill>
                  <a:srgbClr val="222222"/>
                </a:solidFill>
                <a:effectLst/>
                <a:highlight>
                  <a:srgbClr val="FFFFFF"/>
                </a:highlight>
                <a:latin typeface="source sans pro" panose="020B0503030403020204" pitchFamily="34" charset="0"/>
              </a:rPr>
              <a:t>if</a:t>
            </a:r>
            <a:r>
              <a:rPr lang="en-US" b="0" i="0" dirty="0">
                <a:solidFill>
                  <a:srgbClr val="222222"/>
                </a:solidFill>
                <a:effectLst/>
                <a:highlight>
                  <a:srgbClr val="FFFFFF"/>
                </a:highlight>
                <a:latin typeface="source sans pro" panose="020B0503030403020204" pitchFamily="34" charset="0"/>
              </a:rPr>
              <a:t> and </a:t>
            </a:r>
            <a:r>
              <a:rPr lang="en-US" b="0" i="1" dirty="0">
                <a:solidFill>
                  <a:srgbClr val="222222"/>
                </a:solidFill>
                <a:effectLst/>
                <a:highlight>
                  <a:srgbClr val="FFFFFF"/>
                </a:highlight>
                <a:latin typeface="source sans pro" panose="020B0503030403020204" pitchFamily="34" charset="0"/>
              </a:rPr>
              <a:t>to what extent</a:t>
            </a:r>
            <a:r>
              <a:rPr lang="en-US" b="0" i="0" dirty="0">
                <a:solidFill>
                  <a:srgbClr val="222222"/>
                </a:solidFill>
                <a:effectLst/>
                <a:highlight>
                  <a:srgbClr val="FFFFFF"/>
                </a:highlight>
                <a:latin typeface="source sans pro" panose="020B0503030403020204" pitchFamily="34" charset="0"/>
              </a:rPr>
              <a:t> experience or gender impacts salaries.</a:t>
            </a:r>
          </a:p>
          <a:p>
            <a:pPr algn="l"/>
            <a:endParaRPr lang="en-US" b="0" i="0" dirty="0">
              <a:solidFill>
                <a:srgbClr val="222222"/>
              </a:solidFill>
              <a:effectLst/>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Regression is also useful when you want to </a:t>
            </a:r>
            <a:r>
              <a:rPr lang="en-US" b="1" i="0" dirty="0">
                <a:solidFill>
                  <a:srgbClr val="222222"/>
                </a:solidFill>
                <a:effectLst/>
                <a:highlight>
                  <a:srgbClr val="FFFFFF"/>
                </a:highlight>
                <a:latin typeface="source sans pro" panose="020B0503030403020204" pitchFamily="34" charset="0"/>
              </a:rPr>
              <a:t>forecast</a:t>
            </a:r>
            <a:r>
              <a:rPr lang="en-US" b="0" i="0" dirty="0">
                <a:solidFill>
                  <a:srgbClr val="222222"/>
                </a:solidFill>
                <a:effectLst/>
                <a:highlight>
                  <a:srgbClr val="FFFFFF"/>
                </a:highlight>
                <a:latin typeface="source sans pro" panose="020B0503030403020204" pitchFamily="34" charset="0"/>
              </a:rPr>
              <a:t> a response using a new set of predictors. For example, you could try to predict electricity consumption of a household for the next hour given the outdoor temperature, time of day, and number of residents in that household.</a:t>
            </a:r>
          </a:p>
          <a:p>
            <a:pPr algn="l"/>
            <a:endParaRPr lang="en-US" b="0" i="0" dirty="0">
              <a:solidFill>
                <a:srgbClr val="222222"/>
              </a:solidFill>
              <a:effectLst/>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Regression is used in many different fields, including economics, computer science, and the social sciences. Its importance rises every day with the availability of large amounts of data and increased awareness of the practical value of data.</a:t>
            </a:r>
          </a:p>
        </p:txBody>
      </p:sp>
    </p:spTree>
    <p:extLst>
      <p:ext uri="{BB962C8B-B14F-4D97-AF65-F5344CB8AC3E}">
        <p14:creationId xmlns:p14="http://schemas.microsoft.com/office/powerpoint/2010/main" val="253892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103739-740F-1BF4-1D5A-3A844F7C01F3}"/>
              </a:ext>
            </a:extLst>
          </p:cNvPr>
          <p:cNvSpPr txBox="1"/>
          <p:nvPr/>
        </p:nvSpPr>
        <p:spPr>
          <a:xfrm>
            <a:off x="373566" y="311563"/>
            <a:ext cx="6099716" cy="992579"/>
          </a:xfrm>
          <a:prstGeom prst="rect">
            <a:avLst/>
          </a:prstGeom>
          <a:noFill/>
        </p:spPr>
        <p:txBody>
          <a:bodyPr wrap="square">
            <a:spAutoFit/>
          </a:bodyPr>
          <a:lstStyle/>
          <a:p>
            <a:pPr algn="l"/>
            <a:r>
              <a:rPr lang="en-US" sz="5850" b="1" u="sng" dirty="0">
                <a:solidFill>
                  <a:srgbClr val="3B4540"/>
                </a:solidFill>
                <a:latin typeface="Fraunces Extra Bold" pitchFamily="34" charset="0"/>
              </a:rPr>
              <a:t>Linear Regression</a:t>
            </a:r>
          </a:p>
        </p:txBody>
      </p:sp>
      <p:sp>
        <p:nvSpPr>
          <p:cNvPr id="5" name="TextBox 4">
            <a:extLst>
              <a:ext uri="{FF2B5EF4-FFF2-40B4-BE49-F238E27FC236}">
                <a16:creationId xmlns:a16="http://schemas.microsoft.com/office/drawing/2014/main" id="{6CFAA372-C3D1-0927-584B-0BDE08FAE68C}"/>
              </a:ext>
            </a:extLst>
          </p:cNvPr>
          <p:cNvSpPr txBox="1"/>
          <p:nvPr/>
        </p:nvSpPr>
        <p:spPr>
          <a:xfrm>
            <a:off x="663497" y="2048251"/>
            <a:ext cx="10956073" cy="646331"/>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Linear regression is probably one of the most important and widely used regression techniques. It’s among the simplest regression methods. One of its main advantages is the ease of interpreting results.</a:t>
            </a:r>
            <a:endParaRPr lang="en-US" dirty="0"/>
          </a:p>
        </p:txBody>
      </p:sp>
      <p:sp>
        <p:nvSpPr>
          <p:cNvPr id="7" name="TextBox 6">
            <a:extLst>
              <a:ext uri="{FF2B5EF4-FFF2-40B4-BE49-F238E27FC236}">
                <a16:creationId xmlns:a16="http://schemas.microsoft.com/office/drawing/2014/main" id="{2304B152-2CFB-F35D-5B3D-731E7462FDE5}"/>
              </a:ext>
            </a:extLst>
          </p:cNvPr>
          <p:cNvSpPr txBox="1"/>
          <p:nvPr/>
        </p:nvSpPr>
        <p:spPr>
          <a:xfrm>
            <a:off x="663496" y="3147756"/>
            <a:ext cx="10654991" cy="2862322"/>
          </a:xfrm>
          <a:prstGeom prst="rect">
            <a:avLst/>
          </a:prstGeom>
          <a:noFill/>
        </p:spPr>
        <p:txBody>
          <a:bodyPr wrap="square">
            <a:spAutoFit/>
          </a:bodyPr>
          <a:lstStyle/>
          <a:p>
            <a:pPr algn="l"/>
            <a:r>
              <a:rPr lang="en-US" b="0" i="0" dirty="0">
                <a:solidFill>
                  <a:srgbClr val="222222"/>
                </a:solidFill>
                <a:effectLst/>
                <a:highlight>
                  <a:srgbClr val="FFFFFF"/>
                </a:highlight>
                <a:latin typeface="source sans pro" panose="020B0503030403020204" pitchFamily="34" charset="0"/>
              </a:rPr>
              <a:t>Problem Formulation</a:t>
            </a:r>
          </a:p>
          <a:p>
            <a:pPr algn="l"/>
            <a:r>
              <a:rPr lang="en-US" b="0" i="0" dirty="0">
                <a:solidFill>
                  <a:srgbClr val="222222"/>
                </a:solidFill>
                <a:effectLst/>
                <a:highlight>
                  <a:srgbClr val="FFFFFF"/>
                </a:highlight>
                <a:latin typeface="source sans pro" panose="020B0503030403020204" pitchFamily="34" charset="0"/>
              </a:rPr>
              <a:t>When implementing linear regression of some dependent variable 𝑦 on the set of independent variables</a:t>
            </a:r>
          </a:p>
          <a:p>
            <a:pPr algn="l"/>
            <a:endParaRPr lang="en-US" dirty="0">
              <a:solidFill>
                <a:srgbClr val="222222"/>
              </a:solidFill>
              <a:highlight>
                <a:srgbClr val="FFFFFF"/>
              </a:highlight>
              <a:latin typeface="source sans pro" panose="020B0503030403020204" pitchFamily="34" charset="0"/>
            </a:endParaRPr>
          </a:p>
          <a:p>
            <a:pPr algn="l"/>
            <a:endParaRPr lang="en-US" b="0" i="0" dirty="0">
              <a:solidFill>
                <a:srgbClr val="222222"/>
              </a:solidFill>
              <a:effectLst/>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 𝐱 = (𝑥₁, …, 𝑥ᵣ), where 𝑟 is the number of predictors, </a:t>
            </a:r>
          </a:p>
          <a:p>
            <a:pPr algn="l"/>
            <a:endParaRPr lang="en-US" dirty="0">
              <a:solidFill>
                <a:srgbClr val="222222"/>
              </a:solidFill>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you assume a linear relationship between 𝑦 and 𝐱: 𝑦 = 𝛽₀ + 𝛽₁𝑥₁ + ⋯ + 𝛽ᵣ𝑥ᵣ + 𝜀. </a:t>
            </a:r>
          </a:p>
          <a:p>
            <a:pPr algn="l"/>
            <a:endParaRPr lang="en-US" dirty="0">
              <a:solidFill>
                <a:srgbClr val="222222"/>
              </a:solidFill>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This equation is the </a:t>
            </a:r>
            <a:r>
              <a:rPr lang="en-US" b="1" i="0" dirty="0">
                <a:solidFill>
                  <a:srgbClr val="222222"/>
                </a:solidFill>
                <a:effectLst/>
                <a:highlight>
                  <a:srgbClr val="FFFFFF"/>
                </a:highlight>
                <a:latin typeface="source sans pro" panose="020B0503030403020204" pitchFamily="34" charset="0"/>
              </a:rPr>
              <a:t>regression equation</a:t>
            </a:r>
            <a:r>
              <a:rPr lang="en-US" b="0" i="0" dirty="0">
                <a:solidFill>
                  <a:srgbClr val="222222"/>
                </a:solidFill>
                <a:effectLst/>
                <a:highlight>
                  <a:srgbClr val="FFFFFF"/>
                </a:highlight>
                <a:latin typeface="source sans pro" panose="020B0503030403020204" pitchFamily="34" charset="0"/>
              </a:rPr>
              <a:t>. 𝛽₀, 𝛽₁, …, 𝛽ᵣ are the </a:t>
            </a:r>
            <a:r>
              <a:rPr lang="en-US" b="1" i="0" dirty="0">
                <a:solidFill>
                  <a:srgbClr val="222222"/>
                </a:solidFill>
                <a:effectLst/>
                <a:highlight>
                  <a:srgbClr val="FFFFFF"/>
                </a:highlight>
                <a:latin typeface="source sans pro" panose="020B0503030403020204" pitchFamily="34" charset="0"/>
              </a:rPr>
              <a:t>regression coefficients</a:t>
            </a:r>
            <a:r>
              <a:rPr lang="en-US" b="0" i="0" dirty="0">
                <a:solidFill>
                  <a:srgbClr val="222222"/>
                </a:solidFill>
                <a:effectLst/>
                <a:highlight>
                  <a:srgbClr val="FFFFFF"/>
                </a:highlight>
                <a:latin typeface="source sans pro" panose="020B0503030403020204" pitchFamily="34" charset="0"/>
              </a:rPr>
              <a:t>, and 𝜀 is the </a:t>
            </a:r>
            <a:r>
              <a:rPr lang="en-US" b="1" i="0" dirty="0">
                <a:solidFill>
                  <a:srgbClr val="222222"/>
                </a:solidFill>
                <a:effectLst/>
                <a:highlight>
                  <a:srgbClr val="FFFFFF"/>
                </a:highlight>
                <a:latin typeface="source sans pro" panose="020B0503030403020204" pitchFamily="34" charset="0"/>
              </a:rPr>
              <a:t>random error</a:t>
            </a:r>
            <a:r>
              <a:rPr lang="en-US" b="0" i="0" dirty="0">
                <a:solidFill>
                  <a:srgbClr val="222222"/>
                </a:solidFill>
                <a:effectLst/>
                <a:highlight>
                  <a:srgbClr val="FFFFFF"/>
                </a:highlight>
                <a:latin typeface="source sans pro" panose="020B0503030403020204" pitchFamily="34" charset="0"/>
              </a:rPr>
              <a:t>.</a:t>
            </a:r>
          </a:p>
        </p:txBody>
      </p:sp>
    </p:spTree>
    <p:extLst>
      <p:ext uri="{BB962C8B-B14F-4D97-AF65-F5344CB8AC3E}">
        <p14:creationId xmlns:p14="http://schemas.microsoft.com/office/powerpoint/2010/main" val="149857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DED8C-053F-D878-DFED-9A764871B26D}"/>
              </a:ext>
            </a:extLst>
          </p:cNvPr>
          <p:cNvSpPr txBox="1"/>
          <p:nvPr/>
        </p:nvSpPr>
        <p:spPr>
          <a:xfrm>
            <a:off x="262053" y="689583"/>
            <a:ext cx="11502483" cy="2031325"/>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Linear regression calculates the </a:t>
            </a:r>
            <a:r>
              <a:rPr lang="en-US" b="1" i="0" dirty="0">
                <a:solidFill>
                  <a:srgbClr val="222222"/>
                </a:solidFill>
                <a:effectLst/>
                <a:highlight>
                  <a:srgbClr val="FFFFFF"/>
                </a:highlight>
                <a:latin typeface="source sans pro" panose="020B0503030403020204" pitchFamily="34" charset="0"/>
              </a:rPr>
              <a:t>estimators</a:t>
            </a:r>
            <a:r>
              <a:rPr lang="en-US" b="0" i="0" dirty="0">
                <a:solidFill>
                  <a:srgbClr val="222222"/>
                </a:solidFill>
                <a:effectLst/>
                <a:highlight>
                  <a:srgbClr val="FFFFFF"/>
                </a:highlight>
                <a:latin typeface="source sans pro" panose="020B0503030403020204" pitchFamily="34" charset="0"/>
              </a:rPr>
              <a:t> of the regression coefficients or simply the </a:t>
            </a:r>
            <a:r>
              <a:rPr lang="en-US" b="1" i="0" dirty="0">
                <a:solidFill>
                  <a:srgbClr val="222222"/>
                </a:solidFill>
                <a:effectLst/>
                <a:highlight>
                  <a:srgbClr val="FFFFFF"/>
                </a:highlight>
                <a:latin typeface="source sans pro" panose="020B0503030403020204" pitchFamily="34" charset="0"/>
              </a:rPr>
              <a:t>predicted weights</a:t>
            </a:r>
            <a:r>
              <a:rPr lang="en-US" b="0" i="0" dirty="0">
                <a:solidFill>
                  <a:srgbClr val="222222"/>
                </a:solidFill>
                <a:effectLst/>
                <a:highlight>
                  <a:srgbClr val="FFFFFF"/>
                </a:highlight>
                <a:latin typeface="source sans pro" panose="020B0503030403020204" pitchFamily="34" charset="0"/>
              </a:rPr>
              <a:t>, denoted with 𝑏₀, 𝑏₁, …, 𝑏ᵣ. </a:t>
            </a:r>
          </a:p>
          <a:p>
            <a:endParaRPr lang="en-US" dirty="0">
              <a:solidFill>
                <a:srgbClr val="222222"/>
              </a:solidFill>
              <a:highlight>
                <a:srgbClr val="FFFFFF"/>
              </a:highlight>
              <a:latin typeface="source sans pro" panose="020B0503030403020204" pitchFamily="34" charset="0"/>
            </a:endParaRPr>
          </a:p>
          <a:p>
            <a:r>
              <a:rPr lang="en-US" b="0" i="0" dirty="0">
                <a:solidFill>
                  <a:srgbClr val="222222"/>
                </a:solidFill>
                <a:effectLst/>
                <a:highlight>
                  <a:srgbClr val="FFFFFF"/>
                </a:highlight>
                <a:latin typeface="source sans pro" panose="020B0503030403020204" pitchFamily="34" charset="0"/>
              </a:rPr>
              <a:t>These estimators define the </a:t>
            </a:r>
            <a:r>
              <a:rPr lang="en-US" b="1" i="0" dirty="0">
                <a:solidFill>
                  <a:srgbClr val="222222"/>
                </a:solidFill>
                <a:effectLst/>
                <a:highlight>
                  <a:srgbClr val="FFFFFF"/>
                </a:highlight>
                <a:latin typeface="source sans pro" panose="020B0503030403020204" pitchFamily="34" charset="0"/>
              </a:rPr>
              <a:t>estimated regression function</a:t>
            </a:r>
            <a:r>
              <a:rPr lang="en-US" b="0" i="0" dirty="0">
                <a:solidFill>
                  <a:srgbClr val="222222"/>
                </a:solidFill>
                <a:effectLst/>
                <a:highlight>
                  <a:srgbClr val="FFFFFF"/>
                </a:highlight>
                <a:latin typeface="source sans pro" panose="020B0503030403020204" pitchFamily="34" charset="0"/>
              </a:rPr>
              <a:t> 𝑓(𝐱) = 𝑏₀ + 𝑏₁𝑥₁ + ⋯ + 𝑏ᵣ𝑥ᵣ. </a:t>
            </a:r>
          </a:p>
          <a:p>
            <a:endParaRPr lang="en-US" dirty="0">
              <a:solidFill>
                <a:srgbClr val="222222"/>
              </a:solidFill>
              <a:highlight>
                <a:srgbClr val="FFFFFF"/>
              </a:highlight>
              <a:latin typeface="source sans pro" panose="020B0503030403020204" pitchFamily="34" charset="0"/>
            </a:endParaRPr>
          </a:p>
          <a:p>
            <a:endParaRPr lang="en-US" b="0" i="0" dirty="0">
              <a:solidFill>
                <a:srgbClr val="222222"/>
              </a:solidFill>
              <a:effectLst/>
              <a:highlight>
                <a:srgbClr val="FFFFFF"/>
              </a:highlight>
              <a:latin typeface="source sans pro" panose="020B0503030403020204" pitchFamily="34" charset="0"/>
            </a:endParaRPr>
          </a:p>
          <a:p>
            <a:r>
              <a:rPr lang="en-US" b="0" i="0" dirty="0">
                <a:solidFill>
                  <a:srgbClr val="222222"/>
                </a:solidFill>
                <a:effectLst/>
                <a:highlight>
                  <a:srgbClr val="FFFFFF"/>
                </a:highlight>
                <a:latin typeface="source sans pro" panose="020B0503030403020204" pitchFamily="34" charset="0"/>
              </a:rPr>
              <a:t>This function should capture the dependencies between the inputs and output sufficiently well.</a:t>
            </a:r>
            <a:endParaRPr lang="en-US" dirty="0"/>
          </a:p>
        </p:txBody>
      </p:sp>
      <p:sp>
        <p:nvSpPr>
          <p:cNvPr id="5" name="TextBox 4">
            <a:extLst>
              <a:ext uri="{FF2B5EF4-FFF2-40B4-BE49-F238E27FC236}">
                <a16:creationId xmlns:a16="http://schemas.microsoft.com/office/drawing/2014/main" id="{1EA16343-8756-048F-9DDE-70592381BD7D}"/>
              </a:ext>
            </a:extLst>
          </p:cNvPr>
          <p:cNvSpPr txBox="1"/>
          <p:nvPr/>
        </p:nvSpPr>
        <p:spPr>
          <a:xfrm>
            <a:off x="262052" y="3121430"/>
            <a:ext cx="11190249" cy="2031325"/>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The </a:t>
            </a:r>
            <a:r>
              <a:rPr lang="en-US" b="1" i="0" dirty="0">
                <a:solidFill>
                  <a:srgbClr val="222222"/>
                </a:solidFill>
                <a:effectLst/>
                <a:highlight>
                  <a:srgbClr val="FFFFFF"/>
                </a:highlight>
                <a:latin typeface="source sans pro" panose="020B0503030403020204" pitchFamily="34" charset="0"/>
              </a:rPr>
              <a:t>estimated</a:t>
            </a:r>
            <a:r>
              <a:rPr lang="en-US" b="0" i="0" dirty="0">
                <a:solidFill>
                  <a:srgbClr val="222222"/>
                </a:solidFill>
                <a:effectLst/>
                <a:highlight>
                  <a:srgbClr val="FFFFFF"/>
                </a:highlight>
                <a:latin typeface="source sans pro" panose="020B0503030403020204" pitchFamily="34" charset="0"/>
              </a:rPr>
              <a:t> or </a:t>
            </a:r>
            <a:r>
              <a:rPr lang="en-US" b="1" i="0" dirty="0">
                <a:solidFill>
                  <a:srgbClr val="222222"/>
                </a:solidFill>
                <a:effectLst/>
                <a:highlight>
                  <a:srgbClr val="FFFFFF"/>
                </a:highlight>
                <a:latin typeface="source sans pro" panose="020B0503030403020204" pitchFamily="34" charset="0"/>
              </a:rPr>
              <a:t>predicted response</a:t>
            </a:r>
            <a:r>
              <a:rPr lang="en-US" b="0" i="0" dirty="0">
                <a:solidFill>
                  <a:srgbClr val="222222"/>
                </a:solidFill>
                <a:effectLst/>
                <a:highlight>
                  <a:srgbClr val="FFFFFF"/>
                </a:highlight>
                <a:latin typeface="source sans pro" panose="020B0503030403020204" pitchFamily="34" charset="0"/>
              </a:rPr>
              <a:t>, 𝑓(𝐱ᵢ), for each observation 𝑖 = 1, …, 𝑛, should be as close as possible to the corresponding </a:t>
            </a:r>
            <a:r>
              <a:rPr lang="en-US" b="1" i="0" dirty="0">
                <a:solidFill>
                  <a:srgbClr val="222222"/>
                </a:solidFill>
                <a:effectLst/>
                <a:highlight>
                  <a:srgbClr val="FFFFFF"/>
                </a:highlight>
                <a:latin typeface="source sans pro" panose="020B0503030403020204" pitchFamily="34" charset="0"/>
              </a:rPr>
              <a:t>actual response</a:t>
            </a:r>
            <a:r>
              <a:rPr lang="en-US" b="0" i="0" dirty="0">
                <a:solidFill>
                  <a:srgbClr val="222222"/>
                </a:solidFill>
                <a:effectLst/>
                <a:highlight>
                  <a:srgbClr val="FFFFFF"/>
                </a:highlight>
                <a:latin typeface="source sans pro" panose="020B0503030403020204" pitchFamily="34" charset="0"/>
              </a:rPr>
              <a:t> 𝑦ᵢ. </a:t>
            </a:r>
          </a:p>
          <a:p>
            <a:endParaRPr lang="en-US" dirty="0">
              <a:solidFill>
                <a:srgbClr val="222222"/>
              </a:solidFill>
              <a:highlight>
                <a:srgbClr val="FFFFFF"/>
              </a:highlight>
              <a:latin typeface="source sans pro" panose="020B0503030403020204" pitchFamily="34" charset="0"/>
            </a:endParaRPr>
          </a:p>
          <a:p>
            <a:r>
              <a:rPr lang="en-US" b="0" i="0" dirty="0">
                <a:solidFill>
                  <a:srgbClr val="222222"/>
                </a:solidFill>
                <a:effectLst/>
                <a:highlight>
                  <a:srgbClr val="FFFFFF"/>
                </a:highlight>
                <a:latin typeface="source sans pro" panose="020B0503030403020204" pitchFamily="34" charset="0"/>
              </a:rPr>
              <a:t>The differences 𝑦ᵢ - 𝑓(𝐱ᵢ) for all observations 𝑖 = 1, …, 𝑛, are called the </a:t>
            </a:r>
            <a:r>
              <a:rPr lang="en-US" b="1" i="0" dirty="0">
                <a:solidFill>
                  <a:srgbClr val="222222"/>
                </a:solidFill>
                <a:effectLst/>
                <a:highlight>
                  <a:srgbClr val="FFFFFF"/>
                </a:highlight>
                <a:latin typeface="source sans pro" panose="020B0503030403020204" pitchFamily="34" charset="0"/>
              </a:rPr>
              <a:t>residuals</a:t>
            </a:r>
            <a:r>
              <a:rPr lang="en-US" b="0" i="0" dirty="0">
                <a:solidFill>
                  <a:srgbClr val="222222"/>
                </a:solidFill>
                <a:effectLst/>
                <a:highlight>
                  <a:srgbClr val="FFFFFF"/>
                </a:highlight>
                <a:latin typeface="source sans pro" panose="020B0503030403020204" pitchFamily="34" charset="0"/>
              </a:rPr>
              <a:t>.</a:t>
            </a:r>
          </a:p>
          <a:p>
            <a:endParaRPr lang="en-US" dirty="0">
              <a:solidFill>
                <a:srgbClr val="222222"/>
              </a:solidFill>
              <a:highlight>
                <a:srgbClr val="FFFFFF"/>
              </a:highlight>
              <a:latin typeface="source sans pro" panose="020B0503030403020204" pitchFamily="34" charset="0"/>
            </a:endParaRPr>
          </a:p>
          <a:p>
            <a:r>
              <a:rPr lang="en-US" b="0" i="0" dirty="0">
                <a:solidFill>
                  <a:srgbClr val="222222"/>
                </a:solidFill>
                <a:effectLst/>
                <a:highlight>
                  <a:srgbClr val="FFFFFF"/>
                </a:highlight>
                <a:latin typeface="source sans pro" panose="020B0503030403020204" pitchFamily="34" charset="0"/>
              </a:rPr>
              <a:t> Regression is about determining the </a:t>
            </a:r>
            <a:r>
              <a:rPr lang="en-US" b="1" i="0" dirty="0">
                <a:solidFill>
                  <a:srgbClr val="222222"/>
                </a:solidFill>
                <a:effectLst/>
                <a:highlight>
                  <a:srgbClr val="FFFFFF"/>
                </a:highlight>
                <a:latin typeface="source sans pro" panose="020B0503030403020204" pitchFamily="34" charset="0"/>
              </a:rPr>
              <a:t>best predicted weights</a:t>
            </a:r>
            <a:r>
              <a:rPr lang="en-US" b="0" i="0" dirty="0">
                <a:solidFill>
                  <a:srgbClr val="222222"/>
                </a:solidFill>
                <a:effectLst/>
                <a:highlight>
                  <a:srgbClr val="FFFFFF"/>
                </a:highlight>
                <a:latin typeface="source sans pro" panose="020B0503030403020204" pitchFamily="34" charset="0"/>
              </a:rPr>
              <a:t>—that is, the weights corresponding to the smallest residuals.</a:t>
            </a:r>
            <a:endParaRPr lang="en-US" dirty="0"/>
          </a:p>
        </p:txBody>
      </p:sp>
      <p:sp>
        <p:nvSpPr>
          <p:cNvPr id="7" name="TextBox 6">
            <a:extLst>
              <a:ext uri="{FF2B5EF4-FFF2-40B4-BE49-F238E27FC236}">
                <a16:creationId xmlns:a16="http://schemas.microsoft.com/office/drawing/2014/main" id="{0A900627-CC8C-68EA-DE9E-EA6E6EB59701}"/>
              </a:ext>
            </a:extLst>
          </p:cNvPr>
          <p:cNvSpPr txBox="1"/>
          <p:nvPr/>
        </p:nvSpPr>
        <p:spPr>
          <a:xfrm>
            <a:off x="262052" y="5304406"/>
            <a:ext cx="11190248" cy="1200329"/>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To get the best weights, you usually </a:t>
            </a:r>
            <a:r>
              <a:rPr lang="en-US" b="1" i="0" dirty="0">
                <a:solidFill>
                  <a:srgbClr val="222222"/>
                </a:solidFill>
                <a:effectLst/>
                <a:highlight>
                  <a:srgbClr val="FFFFFF"/>
                </a:highlight>
                <a:latin typeface="source sans pro" panose="020B0503030403020204" pitchFamily="34" charset="0"/>
              </a:rPr>
              <a:t>minimize the sum of squared residuals (SSR)</a:t>
            </a:r>
            <a:r>
              <a:rPr lang="en-US" b="0" i="0" dirty="0">
                <a:solidFill>
                  <a:srgbClr val="222222"/>
                </a:solidFill>
                <a:effectLst/>
                <a:highlight>
                  <a:srgbClr val="FFFFFF"/>
                </a:highlight>
                <a:latin typeface="source sans pro" panose="020B0503030403020204" pitchFamily="34" charset="0"/>
              </a:rPr>
              <a:t> for all observations 𝑖 = 1, …, 𝑛:  SSR = </a:t>
            </a:r>
            <a:r>
              <a:rPr lang="el-GR" b="0" i="0" dirty="0">
                <a:solidFill>
                  <a:srgbClr val="222222"/>
                </a:solidFill>
                <a:effectLst/>
                <a:highlight>
                  <a:srgbClr val="FFFFFF"/>
                </a:highlight>
                <a:latin typeface="source sans pro" panose="020B0503030403020204" pitchFamily="34" charset="0"/>
              </a:rPr>
              <a:t>Σ</a:t>
            </a:r>
            <a:r>
              <a:rPr lang="en-US" b="0" i="0" dirty="0">
                <a:solidFill>
                  <a:srgbClr val="222222"/>
                </a:solidFill>
                <a:effectLst/>
                <a:highlight>
                  <a:srgbClr val="FFFFFF"/>
                </a:highlight>
                <a:latin typeface="source sans pro" panose="020B0503030403020204" pitchFamily="34" charset="0"/>
              </a:rPr>
              <a:t>ᵢ(𝑦ᵢ - 𝑓(𝐱ᵢ))². </a:t>
            </a:r>
          </a:p>
          <a:p>
            <a:endParaRPr lang="en-US" dirty="0">
              <a:solidFill>
                <a:srgbClr val="222222"/>
              </a:solidFill>
              <a:highlight>
                <a:srgbClr val="FFFFFF"/>
              </a:highlight>
              <a:latin typeface="source sans pro" panose="020B0503030403020204" pitchFamily="34" charset="0"/>
            </a:endParaRPr>
          </a:p>
          <a:p>
            <a:r>
              <a:rPr lang="en-US" b="0" i="0" dirty="0">
                <a:solidFill>
                  <a:srgbClr val="222222"/>
                </a:solidFill>
                <a:effectLst/>
                <a:highlight>
                  <a:srgbClr val="FFFFFF"/>
                </a:highlight>
                <a:latin typeface="source sans pro" panose="020B0503030403020204" pitchFamily="34" charset="0"/>
              </a:rPr>
              <a:t>This approach is called the </a:t>
            </a:r>
            <a:r>
              <a:rPr lang="en-US" b="1" i="0" dirty="0">
                <a:solidFill>
                  <a:srgbClr val="222222"/>
                </a:solidFill>
                <a:effectLst/>
                <a:highlight>
                  <a:srgbClr val="FFFFFF"/>
                </a:highlight>
                <a:latin typeface="source sans pro" panose="020B0503030403020204" pitchFamily="34" charset="0"/>
              </a:rPr>
              <a:t>method of ordinary least squares</a:t>
            </a:r>
            <a:r>
              <a:rPr lang="en-US" b="0" i="0" dirty="0">
                <a:solidFill>
                  <a:srgbClr val="222222"/>
                </a:solidFill>
                <a:effectLst/>
                <a:highlight>
                  <a:srgbClr val="FFFFFF"/>
                </a:highlight>
                <a:latin typeface="source sans pro" panose="020B0503030403020204" pitchFamily="34" charset="0"/>
              </a:rPr>
              <a:t>.</a:t>
            </a:r>
            <a:endParaRPr lang="en-US" dirty="0"/>
          </a:p>
        </p:txBody>
      </p:sp>
    </p:spTree>
    <p:extLst>
      <p:ext uri="{BB962C8B-B14F-4D97-AF65-F5344CB8AC3E}">
        <p14:creationId xmlns:p14="http://schemas.microsoft.com/office/powerpoint/2010/main" val="42953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1CFA8-3622-2910-DB7A-60744C48B301}"/>
              </a:ext>
            </a:extLst>
          </p:cNvPr>
          <p:cNvSpPr txBox="1"/>
          <p:nvPr/>
        </p:nvSpPr>
        <p:spPr>
          <a:xfrm>
            <a:off x="284356" y="423075"/>
            <a:ext cx="11056434" cy="992579"/>
          </a:xfrm>
          <a:prstGeom prst="rect">
            <a:avLst/>
          </a:prstGeom>
          <a:noFill/>
        </p:spPr>
        <p:txBody>
          <a:bodyPr wrap="square">
            <a:spAutoFit/>
          </a:bodyPr>
          <a:lstStyle/>
          <a:p>
            <a:pPr algn="l"/>
            <a:r>
              <a:rPr lang="en-US" sz="5850" b="1" u="sng" dirty="0">
                <a:solidFill>
                  <a:srgbClr val="3B4540"/>
                </a:solidFill>
                <a:latin typeface="Fraunces Extra Bold" pitchFamily="34" charset="0"/>
              </a:rPr>
              <a:t>Regression Performance</a:t>
            </a:r>
          </a:p>
        </p:txBody>
      </p:sp>
      <p:sp>
        <p:nvSpPr>
          <p:cNvPr id="5" name="TextBox 4">
            <a:extLst>
              <a:ext uri="{FF2B5EF4-FFF2-40B4-BE49-F238E27FC236}">
                <a16:creationId xmlns:a16="http://schemas.microsoft.com/office/drawing/2014/main" id="{34F26075-C2C8-B206-B84D-5F3202C13A8D}"/>
              </a:ext>
            </a:extLst>
          </p:cNvPr>
          <p:cNvSpPr txBox="1"/>
          <p:nvPr/>
        </p:nvSpPr>
        <p:spPr>
          <a:xfrm>
            <a:off x="284356" y="1859339"/>
            <a:ext cx="11234854" cy="3416320"/>
          </a:xfrm>
          <a:prstGeom prst="rect">
            <a:avLst/>
          </a:prstGeom>
          <a:noFill/>
        </p:spPr>
        <p:txBody>
          <a:bodyPr wrap="square">
            <a:spAutoFit/>
          </a:bodyPr>
          <a:lstStyle/>
          <a:p>
            <a:pPr algn="l"/>
            <a:r>
              <a:rPr lang="en-US" b="0" i="0" dirty="0">
                <a:solidFill>
                  <a:srgbClr val="222222"/>
                </a:solidFill>
                <a:effectLst/>
                <a:highlight>
                  <a:srgbClr val="FFFFFF"/>
                </a:highlight>
                <a:latin typeface="source sans pro" panose="020B0503030403020204" pitchFamily="34" charset="0"/>
              </a:rPr>
              <a:t>The variation of actual responses 𝑦ᵢ, 𝑖 = 1, …, 𝑛, occurs partly due to the dependence on the predictors 𝐱ᵢ. However, there’s also an additional inherent variance of the output.</a:t>
            </a:r>
          </a:p>
          <a:p>
            <a:pPr algn="l"/>
            <a:endParaRPr lang="en-US" b="0" i="0" dirty="0">
              <a:solidFill>
                <a:srgbClr val="222222"/>
              </a:solidFill>
              <a:effectLst/>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The </a:t>
            </a:r>
            <a:r>
              <a:rPr lang="en-US" b="1" i="0" dirty="0">
                <a:solidFill>
                  <a:srgbClr val="222222"/>
                </a:solidFill>
                <a:effectLst/>
                <a:highlight>
                  <a:srgbClr val="FFFFFF"/>
                </a:highlight>
                <a:latin typeface="source sans pro" panose="020B0503030403020204" pitchFamily="34" charset="0"/>
              </a:rPr>
              <a:t>coefficient of determination</a:t>
            </a:r>
            <a:r>
              <a:rPr lang="en-US" b="0" i="0" dirty="0">
                <a:solidFill>
                  <a:srgbClr val="222222"/>
                </a:solidFill>
                <a:effectLst/>
                <a:highlight>
                  <a:srgbClr val="FFFFFF"/>
                </a:highlight>
                <a:latin typeface="source sans pro" panose="020B0503030403020204" pitchFamily="34" charset="0"/>
              </a:rPr>
              <a:t>, denoted as 𝑅², tells you which amount of variation in 𝑦 can be explained by the dependence on 𝐱, using the particular regression model. </a:t>
            </a:r>
          </a:p>
          <a:p>
            <a:pPr algn="l"/>
            <a:endParaRPr lang="en-US" dirty="0">
              <a:solidFill>
                <a:srgbClr val="222222"/>
              </a:solidFill>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A larger 𝑅² indicates a better fit and means that the model can better explain the variation of the output with different inputs.</a:t>
            </a:r>
          </a:p>
          <a:p>
            <a:pPr algn="l"/>
            <a:endParaRPr lang="en-US" dirty="0">
              <a:solidFill>
                <a:srgbClr val="222222"/>
              </a:solidFill>
              <a:highlight>
                <a:srgbClr val="FFFFFF"/>
              </a:highlight>
              <a:latin typeface="source sans pro" panose="020B0503030403020204" pitchFamily="34" charset="0"/>
            </a:endParaRPr>
          </a:p>
          <a:p>
            <a:pPr algn="l"/>
            <a:endParaRPr lang="en-US" b="0" i="0" dirty="0">
              <a:solidFill>
                <a:srgbClr val="222222"/>
              </a:solidFill>
              <a:effectLst/>
              <a:highlight>
                <a:srgbClr val="FFFFFF"/>
              </a:highlight>
              <a:latin typeface="source sans pro" panose="020B0503030403020204" pitchFamily="34" charset="0"/>
            </a:endParaRPr>
          </a:p>
          <a:p>
            <a:pPr algn="l"/>
            <a:r>
              <a:rPr lang="en-US" b="0" i="0" dirty="0">
                <a:solidFill>
                  <a:srgbClr val="222222"/>
                </a:solidFill>
                <a:effectLst/>
                <a:highlight>
                  <a:srgbClr val="FFFFFF"/>
                </a:highlight>
                <a:latin typeface="source sans pro" panose="020B0503030403020204" pitchFamily="34" charset="0"/>
              </a:rPr>
              <a:t>The value 𝑅² = 1 corresponds to SSR = 0. That’s the </a:t>
            </a:r>
            <a:r>
              <a:rPr lang="en-US" b="1" i="0" dirty="0">
                <a:solidFill>
                  <a:srgbClr val="222222"/>
                </a:solidFill>
                <a:effectLst/>
                <a:highlight>
                  <a:srgbClr val="FFFFFF"/>
                </a:highlight>
                <a:latin typeface="source sans pro" panose="020B0503030403020204" pitchFamily="34" charset="0"/>
              </a:rPr>
              <a:t>perfect fit</a:t>
            </a:r>
            <a:r>
              <a:rPr lang="en-US" b="0" i="0" dirty="0">
                <a:solidFill>
                  <a:srgbClr val="222222"/>
                </a:solidFill>
                <a:effectLst/>
                <a:highlight>
                  <a:srgbClr val="FFFFFF"/>
                </a:highlight>
                <a:latin typeface="source sans pro" panose="020B0503030403020204" pitchFamily="34" charset="0"/>
              </a:rPr>
              <a:t>, since the values of predicted and actual responses fit completely to each other.</a:t>
            </a:r>
          </a:p>
        </p:txBody>
      </p:sp>
    </p:spTree>
    <p:extLst>
      <p:ext uri="{BB962C8B-B14F-4D97-AF65-F5344CB8AC3E}">
        <p14:creationId xmlns:p14="http://schemas.microsoft.com/office/powerpoint/2010/main" val="48236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1C92FE-8274-7966-F3FC-1051A40F737B}"/>
              </a:ext>
            </a:extLst>
          </p:cNvPr>
          <p:cNvSpPr txBox="1"/>
          <p:nvPr/>
        </p:nvSpPr>
        <p:spPr>
          <a:xfrm>
            <a:off x="306658" y="478832"/>
            <a:ext cx="9896707" cy="992579"/>
          </a:xfrm>
          <a:prstGeom prst="rect">
            <a:avLst/>
          </a:prstGeom>
          <a:noFill/>
        </p:spPr>
        <p:txBody>
          <a:bodyPr wrap="square">
            <a:spAutoFit/>
          </a:bodyPr>
          <a:lstStyle/>
          <a:p>
            <a:pPr algn="l"/>
            <a:r>
              <a:rPr lang="en-US" sz="5850" b="1" u="sng" dirty="0">
                <a:solidFill>
                  <a:srgbClr val="3B4540"/>
                </a:solidFill>
                <a:latin typeface="Fraunces Extra Bold" pitchFamily="34" charset="0"/>
              </a:rPr>
              <a:t>Simple Linear Regression</a:t>
            </a:r>
          </a:p>
        </p:txBody>
      </p:sp>
      <p:sp>
        <p:nvSpPr>
          <p:cNvPr id="5" name="TextBox 4">
            <a:extLst>
              <a:ext uri="{FF2B5EF4-FFF2-40B4-BE49-F238E27FC236}">
                <a16:creationId xmlns:a16="http://schemas.microsoft.com/office/drawing/2014/main" id="{4EB48AB1-F179-83EA-7F29-4777A8E2BF56}"/>
              </a:ext>
            </a:extLst>
          </p:cNvPr>
          <p:cNvSpPr txBox="1"/>
          <p:nvPr/>
        </p:nvSpPr>
        <p:spPr>
          <a:xfrm>
            <a:off x="306658" y="2008330"/>
            <a:ext cx="11089888" cy="646331"/>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Simple or single-variate linear regression is the simplest case of linear regression, as it has a single independent variable, 𝐱 = 𝑥.</a:t>
            </a:r>
            <a:endParaRPr lang="en-US" dirty="0"/>
          </a:p>
        </p:txBody>
      </p:sp>
      <p:sp>
        <p:nvSpPr>
          <p:cNvPr id="7" name="TextBox 6">
            <a:extLst>
              <a:ext uri="{FF2B5EF4-FFF2-40B4-BE49-F238E27FC236}">
                <a16:creationId xmlns:a16="http://schemas.microsoft.com/office/drawing/2014/main" id="{3F065039-C2A3-EE53-6FD2-527A954D4C7F}"/>
              </a:ext>
            </a:extLst>
          </p:cNvPr>
          <p:cNvSpPr txBox="1"/>
          <p:nvPr/>
        </p:nvSpPr>
        <p:spPr>
          <a:xfrm>
            <a:off x="306658" y="2822248"/>
            <a:ext cx="6127594" cy="369332"/>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The following figure illustrates simple linear regression:</a:t>
            </a:r>
            <a:endParaRPr lang="en-US" dirty="0"/>
          </a:p>
        </p:txBody>
      </p:sp>
      <p:pic>
        <p:nvPicPr>
          <p:cNvPr id="9" name="Picture 8" descr="A graph with red and green dots and lines&#10;&#10;Description automatically generated">
            <a:extLst>
              <a:ext uri="{FF2B5EF4-FFF2-40B4-BE49-F238E27FC236}">
                <a16:creationId xmlns:a16="http://schemas.microsoft.com/office/drawing/2014/main" id="{F9B89688-6B81-F23A-9768-09E79016C158}"/>
              </a:ext>
            </a:extLst>
          </p:cNvPr>
          <p:cNvPicPr>
            <a:picLocks noChangeAspect="1"/>
          </p:cNvPicPr>
          <p:nvPr/>
        </p:nvPicPr>
        <p:blipFill>
          <a:blip r:embed="rId2"/>
          <a:stretch>
            <a:fillRect/>
          </a:stretch>
        </p:blipFill>
        <p:spPr>
          <a:xfrm>
            <a:off x="5965902" y="2331494"/>
            <a:ext cx="6226098" cy="4526505"/>
          </a:xfrm>
          <a:prstGeom prst="rect">
            <a:avLst/>
          </a:prstGeom>
        </p:spPr>
      </p:pic>
      <p:sp>
        <p:nvSpPr>
          <p:cNvPr id="11" name="TextBox 10">
            <a:extLst>
              <a:ext uri="{FF2B5EF4-FFF2-40B4-BE49-F238E27FC236}">
                <a16:creationId xmlns:a16="http://schemas.microsoft.com/office/drawing/2014/main" id="{D057CDED-41BD-E049-1D5E-A5A616EDEFB7}"/>
              </a:ext>
            </a:extLst>
          </p:cNvPr>
          <p:cNvSpPr txBox="1"/>
          <p:nvPr/>
        </p:nvSpPr>
        <p:spPr>
          <a:xfrm>
            <a:off x="186783" y="3879167"/>
            <a:ext cx="5623002" cy="2031325"/>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When implementing simple linear regression, you typically start with a given set of input-output (𝑥-𝑦) pairs. These pairs are your observations, shown as green circles in the figure. For example, the leftmost observation has the input 𝑥 = 5 and the actual output, or response, 𝑦 = 5. The next one has 𝑥 = 15 and 𝑦 = 20, and so on.</a:t>
            </a:r>
            <a:endParaRPr lang="en-US" dirty="0"/>
          </a:p>
        </p:txBody>
      </p:sp>
    </p:spTree>
    <p:extLst>
      <p:ext uri="{BB962C8B-B14F-4D97-AF65-F5344CB8AC3E}">
        <p14:creationId xmlns:p14="http://schemas.microsoft.com/office/powerpoint/2010/main" val="3471662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930415-BB89-238C-9110-4E00A095B048}"/>
              </a:ext>
            </a:extLst>
          </p:cNvPr>
          <p:cNvSpPr txBox="1"/>
          <p:nvPr/>
        </p:nvSpPr>
        <p:spPr>
          <a:xfrm>
            <a:off x="496229" y="705419"/>
            <a:ext cx="11000677" cy="923330"/>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The estimated regression function, represented by the black line, has the equation 𝑓(𝑥) = 𝑏₀ + 𝑏₁𝑥. Your goal is to calculate the optimal values of the predicted weights 𝑏₀ and 𝑏₁ that minimize SSR and determine the estimated regression function.</a:t>
            </a:r>
            <a:endParaRPr lang="en-US" dirty="0"/>
          </a:p>
        </p:txBody>
      </p:sp>
      <p:sp>
        <p:nvSpPr>
          <p:cNvPr id="5" name="TextBox 4">
            <a:extLst>
              <a:ext uri="{FF2B5EF4-FFF2-40B4-BE49-F238E27FC236}">
                <a16:creationId xmlns:a16="http://schemas.microsoft.com/office/drawing/2014/main" id="{9AEFE3DB-E033-7E1E-C902-7D4A448E4C10}"/>
              </a:ext>
            </a:extLst>
          </p:cNvPr>
          <p:cNvSpPr txBox="1"/>
          <p:nvPr/>
        </p:nvSpPr>
        <p:spPr>
          <a:xfrm>
            <a:off x="384716" y="1959041"/>
            <a:ext cx="11112189" cy="923330"/>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The value of 𝑏₀, also called the </a:t>
            </a:r>
            <a:r>
              <a:rPr lang="en-US" b="1" i="0" dirty="0">
                <a:solidFill>
                  <a:srgbClr val="222222"/>
                </a:solidFill>
                <a:effectLst/>
                <a:highlight>
                  <a:srgbClr val="FFFFFF"/>
                </a:highlight>
                <a:latin typeface="source sans pro" panose="020B0503030403020204" pitchFamily="34" charset="0"/>
              </a:rPr>
              <a:t>intercept</a:t>
            </a:r>
            <a:r>
              <a:rPr lang="en-US" b="0" i="0" dirty="0">
                <a:solidFill>
                  <a:srgbClr val="222222"/>
                </a:solidFill>
                <a:effectLst/>
                <a:highlight>
                  <a:srgbClr val="FFFFFF"/>
                </a:highlight>
                <a:latin typeface="source sans pro" panose="020B0503030403020204" pitchFamily="34" charset="0"/>
              </a:rPr>
              <a:t>, shows the point where the estimated regression line crosses the 𝑦 axis. It’s the value of the estimated response 𝑓(𝑥) for 𝑥 = 0. The value of 𝑏₁ determines the </a:t>
            </a:r>
            <a:r>
              <a:rPr lang="en-US" b="1" i="0" dirty="0">
                <a:solidFill>
                  <a:srgbClr val="222222"/>
                </a:solidFill>
                <a:effectLst/>
                <a:highlight>
                  <a:srgbClr val="FFFFFF"/>
                </a:highlight>
                <a:latin typeface="source sans pro" panose="020B0503030403020204" pitchFamily="34" charset="0"/>
              </a:rPr>
              <a:t>slope</a:t>
            </a:r>
            <a:r>
              <a:rPr lang="en-US" b="0" i="0" dirty="0">
                <a:solidFill>
                  <a:srgbClr val="222222"/>
                </a:solidFill>
                <a:effectLst/>
                <a:highlight>
                  <a:srgbClr val="FFFFFF"/>
                </a:highlight>
                <a:latin typeface="source sans pro" panose="020B0503030403020204" pitchFamily="34" charset="0"/>
              </a:rPr>
              <a:t> of the estimated regression line.</a:t>
            </a:r>
            <a:endParaRPr lang="en-US" dirty="0"/>
          </a:p>
        </p:txBody>
      </p:sp>
      <p:sp>
        <p:nvSpPr>
          <p:cNvPr id="7" name="TextBox 6">
            <a:extLst>
              <a:ext uri="{FF2B5EF4-FFF2-40B4-BE49-F238E27FC236}">
                <a16:creationId xmlns:a16="http://schemas.microsoft.com/office/drawing/2014/main" id="{4C57C5E1-E4FA-E8A2-0F6B-B5B2D7E67BA7}"/>
              </a:ext>
            </a:extLst>
          </p:cNvPr>
          <p:cNvSpPr txBox="1"/>
          <p:nvPr/>
        </p:nvSpPr>
        <p:spPr>
          <a:xfrm>
            <a:off x="384716" y="3212663"/>
            <a:ext cx="11112188" cy="923330"/>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The predicted responses, shown as red squares, are the points on the regression line that correspond to the input values. For example, for the input 𝑥 = 5, the predicted response is 𝑓(5) = 8.33, which the leftmost red square represents.</a:t>
            </a:r>
            <a:endParaRPr lang="en-US" dirty="0"/>
          </a:p>
        </p:txBody>
      </p:sp>
      <p:sp>
        <p:nvSpPr>
          <p:cNvPr id="9" name="TextBox 8">
            <a:extLst>
              <a:ext uri="{FF2B5EF4-FFF2-40B4-BE49-F238E27FC236}">
                <a16:creationId xmlns:a16="http://schemas.microsoft.com/office/drawing/2014/main" id="{3B5A33D7-2E8B-AF05-470F-61FAA1817F83}"/>
              </a:ext>
            </a:extLst>
          </p:cNvPr>
          <p:cNvSpPr txBox="1"/>
          <p:nvPr/>
        </p:nvSpPr>
        <p:spPr>
          <a:xfrm>
            <a:off x="384716" y="4398255"/>
            <a:ext cx="11112188" cy="1477328"/>
          </a:xfrm>
          <a:prstGeom prst="rect">
            <a:avLst/>
          </a:prstGeom>
          <a:noFill/>
        </p:spPr>
        <p:txBody>
          <a:bodyPr wrap="square">
            <a:spAutoFit/>
          </a:bodyPr>
          <a:lstStyle/>
          <a:p>
            <a:r>
              <a:rPr lang="en-US" b="0" i="0" dirty="0">
                <a:solidFill>
                  <a:srgbClr val="222222"/>
                </a:solidFill>
                <a:effectLst/>
                <a:highlight>
                  <a:srgbClr val="FFFFFF"/>
                </a:highlight>
                <a:latin typeface="source sans pro" panose="020B0503030403020204" pitchFamily="34" charset="0"/>
              </a:rPr>
              <a:t>The vertical dashed grey lines represent the residuals, which can be calculated as 𝑦ᵢ - 𝑓(𝐱ᵢ) = 𝑦ᵢ - 𝑏₀ - 𝑏₁𝑥ᵢ for 𝑖 = 1, …, 𝑛. They’re the distances between the green circles and red squares. </a:t>
            </a:r>
          </a:p>
          <a:p>
            <a:endParaRPr lang="en-US" dirty="0">
              <a:solidFill>
                <a:srgbClr val="222222"/>
              </a:solidFill>
              <a:highlight>
                <a:srgbClr val="FFFFFF"/>
              </a:highlight>
              <a:latin typeface="source sans pro" panose="020B0503030403020204" pitchFamily="34" charset="0"/>
            </a:endParaRPr>
          </a:p>
          <a:p>
            <a:r>
              <a:rPr lang="en-US" b="0" i="0" dirty="0">
                <a:solidFill>
                  <a:srgbClr val="222222"/>
                </a:solidFill>
                <a:effectLst/>
                <a:highlight>
                  <a:srgbClr val="FFFFFF"/>
                </a:highlight>
                <a:latin typeface="source sans pro" panose="020B0503030403020204" pitchFamily="34" charset="0"/>
              </a:rPr>
              <a:t>When you implement linear regression, you’re actually trying to minimize these distances and make the red squares as close to the predefined green circles as possible.</a:t>
            </a:r>
            <a:endParaRPr lang="en-US" dirty="0"/>
          </a:p>
        </p:txBody>
      </p:sp>
    </p:spTree>
    <p:extLst>
      <p:ext uri="{BB962C8B-B14F-4D97-AF65-F5344CB8AC3E}">
        <p14:creationId xmlns:p14="http://schemas.microsoft.com/office/powerpoint/2010/main" val="539485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708</TotalTime>
  <Words>1374</Words>
  <Application>Microsoft Macintosh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Fraunces Extra Bold</vt:lpstr>
      <vt:lpstr>Nobile</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dc:creator>
  <cp:lastModifiedBy>Office</cp:lastModifiedBy>
  <cp:revision>3</cp:revision>
  <dcterms:created xsi:type="dcterms:W3CDTF">2024-10-14T14:54:18Z</dcterms:created>
  <dcterms:modified xsi:type="dcterms:W3CDTF">2024-10-15T02:51:43Z</dcterms:modified>
</cp:coreProperties>
</file>