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288024"/>
            <a:ext cx="7651313"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The Birth of Artificial Intelligence, </a:t>
            </a:r>
            <a:endParaRPr lang="en-US" sz="3850" dirty="0"/>
          </a:p>
        </p:txBody>
      </p:sp>
      <p:sp>
        <p:nvSpPr>
          <p:cNvPr id="3" name="Text 1"/>
          <p:cNvSpPr/>
          <p:nvPr/>
        </p:nvSpPr>
        <p:spPr>
          <a:xfrm>
            <a:off x="864037" y="3151942"/>
            <a:ext cx="12902327" cy="1234202"/>
          </a:xfrm>
          <a:prstGeom prst="rect">
            <a:avLst/>
          </a:prstGeom>
          <a:noFill/>
          <a:ln/>
        </p:spPr>
        <p:txBody>
          <a:bodyPr wrap="squar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History of AI, Machine Learning, Neural Networks, and Deep Learning.</a:t>
            </a:r>
            <a:endParaRPr lang="en-US" sz="3850" dirty="0"/>
          </a:p>
        </p:txBody>
      </p:sp>
      <p:sp>
        <p:nvSpPr>
          <p:cNvPr id="4" name="Text 2"/>
          <p:cNvSpPr/>
          <p:nvPr/>
        </p:nvSpPr>
        <p:spPr>
          <a:xfrm>
            <a:off x="864037" y="4756428"/>
            <a:ext cx="12902327" cy="1185148"/>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evolution of Artificial Intelligence (AI), Machine Learning (ML), Neural Networks (NN), and Deep Learning (DL) represents a fascinating journey through decades of research, innovation, and technological advancement. This history can be segmented into several key phases.</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899047"/>
            <a:ext cx="11053763"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4. Emergence of Deep Learning (2000s-Present)</a:t>
            </a:r>
            <a:endParaRPr lang="en-US" sz="3850" dirty="0"/>
          </a:p>
        </p:txBody>
      </p:sp>
      <p:sp>
        <p:nvSpPr>
          <p:cNvPr id="3" name="Text 1"/>
          <p:cNvSpPr/>
          <p:nvPr/>
        </p:nvSpPr>
        <p:spPr>
          <a:xfrm>
            <a:off x="1258967" y="3009900"/>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Big Data and GPUs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explosion of data in the 2000s, combined with advancements in Graphics Processing Units (GPUs), provided the computational power necessary for training deep neural networks. This era saw a significant shift towards deep learning as a dominant approach in AI</a:t>
            </a:r>
            <a:endParaRPr lang="en-US" sz="1900" dirty="0"/>
          </a:p>
        </p:txBody>
      </p:sp>
      <p:sp>
        <p:nvSpPr>
          <p:cNvPr id="4" name="Text 2"/>
          <p:cNvSpPr/>
          <p:nvPr/>
        </p:nvSpPr>
        <p:spPr>
          <a:xfrm>
            <a:off x="864037" y="4472702"/>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5" name="Text 3"/>
          <p:cNvSpPr/>
          <p:nvPr/>
        </p:nvSpPr>
        <p:spPr>
          <a:xfrm>
            <a:off x="1258967" y="5145405"/>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Key Breakthroughs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landmark moment came in 2012 when AlexNet, a deep convolutional neural network developed by Hinton's team, won the ImageNet competition, outperforming traditional methods by a large margin. This success catalyzed widespread interest and investment in deep learning technologies</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2294096"/>
            <a:ext cx="8903494"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5. Current Trends and Future Directions</a:t>
            </a:r>
            <a:endParaRPr lang="en-US" sz="3850" dirty="0"/>
          </a:p>
        </p:txBody>
      </p:sp>
      <p:sp>
        <p:nvSpPr>
          <p:cNvPr id="3" name="Text 1"/>
          <p:cNvSpPr/>
          <p:nvPr/>
        </p:nvSpPr>
        <p:spPr>
          <a:xfrm>
            <a:off x="1258967" y="3404949"/>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Transformer Models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Since 2017, transformer-based models have revolutionized natural language processing and multimodal applications, merging text and image understanding in sophisticated ways</a:t>
            </a:r>
            <a:endParaRPr lang="en-US" sz="1900" dirty="0"/>
          </a:p>
        </p:txBody>
      </p:sp>
      <p:sp>
        <p:nvSpPr>
          <p:cNvPr id="4" name="Text 2"/>
          <p:cNvSpPr/>
          <p:nvPr/>
        </p:nvSpPr>
        <p:spPr>
          <a:xfrm>
            <a:off x="864037" y="4472702"/>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5" name="Text 3"/>
          <p:cNvSpPr/>
          <p:nvPr/>
        </p:nvSpPr>
        <p:spPr>
          <a:xfrm>
            <a:off x="1258967" y="5145405"/>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Applications Across Fields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Today, deep learning is applied across various domains including healthcare (for diagnostics), autonomous vehicles, and natural language processing tools like chatbots and translation services</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2966799"/>
            <a:ext cx="4937760"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Conclusion</a:t>
            </a:r>
            <a:endParaRPr lang="en-US" sz="3850" dirty="0"/>
          </a:p>
        </p:txBody>
      </p:sp>
      <p:sp>
        <p:nvSpPr>
          <p:cNvPr id="3" name="Text 1"/>
          <p:cNvSpPr/>
          <p:nvPr/>
        </p:nvSpPr>
        <p:spPr>
          <a:xfrm>
            <a:off x="864037" y="4077653"/>
            <a:ext cx="12902327" cy="1185148"/>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history of AI, ML, NN, and DL illustrates a complex interplay of ideas, technological advancements, and societal needs. From early theoretical models to today's sophisticated systems capable of remarkable feats, these fields continue to evolve rapidly, promising further innovations that will shape our future.</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64037" y="1028700"/>
            <a:ext cx="10801350" cy="6172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25103" y="648295"/>
            <a:ext cx="12980194" cy="73012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202912" y="339447"/>
            <a:ext cx="4224457" cy="10365700"/>
          </a:xfrm>
          <a:prstGeom prst="rect">
            <a:avLst/>
          </a:prstGeom>
        </p:spPr>
      </p:pic>
      <p:sp>
        <p:nvSpPr>
          <p:cNvPr id="3" name="Text 0"/>
          <p:cNvSpPr/>
          <p:nvPr/>
        </p:nvSpPr>
        <p:spPr>
          <a:xfrm>
            <a:off x="572095" y="10843974"/>
            <a:ext cx="13486209" cy="197525"/>
          </a:xfrm>
          <a:prstGeom prst="rect">
            <a:avLst/>
          </a:prstGeom>
          <a:noFill/>
          <a:ln/>
        </p:spPr>
        <p:txBody>
          <a:bodyPr wrap="none" lIns="0" tIns="0" rIns="0" bIns="0" rtlCol="0" anchor="t"/>
          <a:lstStyle/>
          <a:p>
            <a:pPr indent="0" marL="0">
              <a:lnSpc>
                <a:spcPts val="1550"/>
              </a:lnSpc>
              <a:buNone/>
            </a:pPr>
            <a:endParaRPr lang="en-US" sz="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821781"/>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idea of artificial intelligence was generated by mathematician and computer scientist Alan Mathison Turing in 1950. </a:t>
            </a:r>
            <a:endParaRPr lang="en-US" sz="1900" dirty="0"/>
          </a:p>
        </p:txBody>
      </p:sp>
      <p:sp>
        <p:nvSpPr>
          <p:cNvPr id="3" name="Text 1"/>
          <p:cNvSpPr/>
          <p:nvPr/>
        </p:nvSpPr>
        <p:spPr>
          <a:xfrm>
            <a:off x="864037" y="3889534"/>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Alan Turing’s paper called “Computing Machinery and Intelligence” starts with the question “Can machines think?”. </a:t>
            </a:r>
            <a:endParaRPr lang="en-US" sz="1900" dirty="0"/>
          </a:p>
        </p:txBody>
      </p:sp>
      <p:sp>
        <p:nvSpPr>
          <p:cNvPr id="4" name="Text 2"/>
          <p:cNvSpPr/>
          <p:nvPr/>
        </p:nvSpPr>
        <p:spPr>
          <a:xfrm>
            <a:off x="864037" y="4562237"/>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question is considered to be the birth of artificial intelligence and the beginning of the brief history of AI.</a:t>
            </a:r>
            <a:endParaRPr lang="en-US" sz="1900" dirty="0"/>
          </a:p>
        </p:txBody>
      </p:sp>
      <p:sp>
        <p:nvSpPr>
          <p:cNvPr id="5" name="Text 3"/>
          <p:cNvSpPr/>
          <p:nvPr/>
        </p:nvSpPr>
        <p:spPr>
          <a:xfrm>
            <a:off x="864037" y="5234940"/>
            <a:ext cx="12902327" cy="395049"/>
          </a:xfrm>
          <a:prstGeom prst="rect">
            <a:avLst/>
          </a:prstGeom>
          <a:noFill/>
          <a:ln/>
        </p:spPr>
        <p:txBody>
          <a:bodyPr wrap="none" lIns="0" tIns="0" rIns="0" bIns="0" rtlCol="0" anchor="t"/>
          <a:lstStyle/>
          <a:p>
            <a:pPr algn="l" indent="0" marL="0">
              <a:lnSpc>
                <a:spcPts val="3100"/>
              </a:lnSpc>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232773" y="942380"/>
            <a:ext cx="12551569" cy="773430"/>
          </a:xfrm>
          <a:prstGeom prst="rect">
            <a:avLst/>
          </a:prstGeom>
          <a:noFill/>
          <a:ln/>
        </p:spPr>
        <p:txBody>
          <a:bodyPr wrap="square" lIns="0" tIns="0" rIns="0" bIns="0" rtlCol="0" anchor="t"/>
          <a:lstStyle/>
          <a:p>
            <a:pPr algn="l" marL="342900" indent="-342900">
              <a:lnSpc>
                <a:spcPts val="3000"/>
              </a:lnSpc>
              <a:buSzPct val="100000"/>
              <a:buChar char="•"/>
            </a:pPr>
            <a:r>
              <a:rPr lang="en-US" sz="1900" b="1" spc="-38" kern="0" dirty="0">
                <a:solidFill>
                  <a:srgbClr val="272525"/>
                </a:solidFill>
                <a:latin typeface="Inter" pitchFamily="34" charset="0"/>
                <a:ea typeface="Inter" pitchFamily="34" charset="-122"/>
                <a:cs typeface="Inter" pitchFamily="34" charset="-120"/>
              </a:rPr>
              <a:t>1955 A.I. BORN</a:t>
            </a:r>
            <a:pPr algn="l" indent="0" marL="0">
              <a:lnSpc>
                <a:spcPts val="3000"/>
              </a:lnSpc>
              <a:buNone/>
            </a:pPr>
            <a:r>
              <a:rPr lang="en-US" sz="1900" spc="-38" kern="0" dirty="0">
                <a:solidFill>
                  <a:srgbClr val="272525"/>
                </a:solidFill>
                <a:latin typeface="Inter" pitchFamily="34" charset="0"/>
                <a:ea typeface="Inter" pitchFamily="34" charset="-122"/>
                <a:cs typeface="Inter" pitchFamily="34" charset="-120"/>
              </a:rPr>
              <a:t> Term ‘artificial intelligence’ is coined by computer scientist, John McCarthy to describe “the science and engineering of making intelligent machines”.</a:t>
            </a:r>
            <a:endParaRPr lang="en-US" sz="1900" dirty="0"/>
          </a:p>
        </p:txBody>
      </p:sp>
      <p:sp>
        <p:nvSpPr>
          <p:cNvPr id="3" name="Text 1"/>
          <p:cNvSpPr/>
          <p:nvPr/>
        </p:nvSpPr>
        <p:spPr>
          <a:xfrm>
            <a:off x="846058" y="1987748"/>
            <a:ext cx="12938284" cy="386715"/>
          </a:xfrm>
          <a:prstGeom prst="rect">
            <a:avLst/>
          </a:prstGeom>
          <a:noFill/>
          <a:ln/>
        </p:spPr>
        <p:txBody>
          <a:bodyPr wrap="none" lIns="0" tIns="0" rIns="0" bIns="0" rtlCol="0" anchor="t"/>
          <a:lstStyle/>
          <a:p>
            <a:pPr indent="0" marL="0">
              <a:lnSpc>
                <a:spcPts val="3000"/>
              </a:lnSpc>
              <a:buNone/>
            </a:pPr>
            <a:endParaRPr lang="en-US" sz="1900" dirty="0"/>
          </a:p>
        </p:txBody>
      </p:sp>
      <p:sp>
        <p:nvSpPr>
          <p:cNvPr id="4" name="Text 2"/>
          <p:cNvSpPr/>
          <p:nvPr/>
        </p:nvSpPr>
        <p:spPr>
          <a:xfrm>
            <a:off x="1232773" y="2646402"/>
            <a:ext cx="12551569" cy="386715"/>
          </a:xfrm>
          <a:prstGeom prst="rect">
            <a:avLst/>
          </a:prstGeom>
          <a:noFill/>
          <a:ln/>
        </p:spPr>
        <p:txBody>
          <a:bodyPr wrap="none" lIns="0" tIns="0" rIns="0" bIns="0" rtlCol="0" anchor="t"/>
          <a:lstStyle/>
          <a:p>
            <a:pPr algn="l" marL="342900" indent="-342900">
              <a:lnSpc>
                <a:spcPts val="3000"/>
              </a:lnSpc>
              <a:buSzPct val="100000"/>
              <a:buChar char="•"/>
            </a:pPr>
            <a:r>
              <a:rPr lang="en-US" sz="1900" b="1" spc="-38" kern="0" dirty="0">
                <a:solidFill>
                  <a:srgbClr val="272525"/>
                </a:solidFill>
                <a:latin typeface="Inter" pitchFamily="34" charset="0"/>
                <a:ea typeface="Inter" pitchFamily="34" charset="-122"/>
                <a:cs typeface="Inter" pitchFamily="34" charset="-120"/>
              </a:rPr>
              <a:t>1961 UNIMATE</a:t>
            </a:r>
            <a:pPr algn="l" indent="0" marL="0">
              <a:lnSpc>
                <a:spcPts val="3000"/>
              </a:lnSpc>
              <a:buNone/>
            </a:pPr>
            <a:r>
              <a:rPr lang="en-US" sz="1900" spc="-38" kern="0" dirty="0">
                <a:solidFill>
                  <a:srgbClr val="272525"/>
                </a:solidFill>
                <a:latin typeface="Inter" pitchFamily="34" charset="0"/>
                <a:ea typeface="Inter" pitchFamily="34" charset="-122"/>
                <a:cs typeface="Inter" pitchFamily="34" charset="-120"/>
              </a:rPr>
              <a:t> First industrial robot, Unimate, goes to work at GM replacing humans on the assembly line.</a:t>
            </a:r>
            <a:endParaRPr lang="en-US" sz="1900" dirty="0"/>
          </a:p>
        </p:txBody>
      </p:sp>
      <p:sp>
        <p:nvSpPr>
          <p:cNvPr id="5" name="Text 3"/>
          <p:cNvSpPr/>
          <p:nvPr/>
        </p:nvSpPr>
        <p:spPr>
          <a:xfrm>
            <a:off x="846058" y="3305056"/>
            <a:ext cx="12938284" cy="386715"/>
          </a:xfrm>
          <a:prstGeom prst="rect">
            <a:avLst/>
          </a:prstGeom>
          <a:noFill/>
          <a:ln/>
        </p:spPr>
        <p:txBody>
          <a:bodyPr wrap="none" lIns="0" tIns="0" rIns="0" bIns="0" rtlCol="0" anchor="t"/>
          <a:lstStyle/>
          <a:p>
            <a:pPr indent="0" marL="0">
              <a:lnSpc>
                <a:spcPts val="3000"/>
              </a:lnSpc>
              <a:buNone/>
            </a:pPr>
            <a:endParaRPr lang="en-US" sz="1900" dirty="0"/>
          </a:p>
        </p:txBody>
      </p:sp>
      <p:sp>
        <p:nvSpPr>
          <p:cNvPr id="6" name="Text 4"/>
          <p:cNvSpPr/>
          <p:nvPr/>
        </p:nvSpPr>
        <p:spPr>
          <a:xfrm>
            <a:off x="1232773" y="3963710"/>
            <a:ext cx="12551569" cy="386715"/>
          </a:xfrm>
          <a:prstGeom prst="rect">
            <a:avLst/>
          </a:prstGeom>
          <a:noFill/>
          <a:ln/>
        </p:spPr>
        <p:txBody>
          <a:bodyPr wrap="none" lIns="0" tIns="0" rIns="0" bIns="0" rtlCol="0" anchor="t"/>
          <a:lstStyle/>
          <a:p>
            <a:pPr algn="l" marL="342900" indent="-342900">
              <a:lnSpc>
                <a:spcPts val="3000"/>
              </a:lnSpc>
              <a:buSzPct val="100000"/>
              <a:buChar char="•"/>
            </a:pPr>
            <a:r>
              <a:rPr lang="en-US" sz="1900" b="1" spc="-38" kern="0" dirty="0">
                <a:solidFill>
                  <a:srgbClr val="272525"/>
                </a:solidFill>
                <a:latin typeface="Inter" pitchFamily="34" charset="0"/>
                <a:ea typeface="Inter" pitchFamily="34" charset="-122"/>
                <a:cs typeface="Inter" pitchFamily="34" charset="-120"/>
              </a:rPr>
              <a:t>1964 ELIZA</a:t>
            </a:r>
            <a:pPr algn="l" indent="0" marL="0">
              <a:lnSpc>
                <a:spcPts val="3000"/>
              </a:lnSpc>
              <a:buNone/>
            </a:pPr>
            <a:r>
              <a:rPr lang="en-US" sz="1900" spc="-38" kern="0" dirty="0">
                <a:solidFill>
                  <a:srgbClr val="272525"/>
                </a:solidFill>
                <a:latin typeface="Inter" pitchFamily="34" charset="0"/>
                <a:ea typeface="Inter" pitchFamily="34" charset="-122"/>
                <a:cs typeface="Inter" pitchFamily="34" charset="-120"/>
              </a:rPr>
              <a:t> Pioneering chatbot developed by Joseph Weizenbaum at MIT holds conversations with humans.</a:t>
            </a:r>
            <a:endParaRPr lang="en-US" sz="1900" dirty="0"/>
          </a:p>
        </p:txBody>
      </p:sp>
      <p:sp>
        <p:nvSpPr>
          <p:cNvPr id="7" name="Text 5"/>
          <p:cNvSpPr/>
          <p:nvPr/>
        </p:nvSpPr>
        <p:spPr>
          <a:xfrm>
            <a:off x="846058" y="4622363"/>
            <a:ext cx="12938284" cy="386715"/>
          </a:xfrm>
          <a:prstGeom prst="rect">
            <a:avLst/>
          </a:prstGeom>
          <a:noFill/>
          <a:ln/>
        </p:spPr>
        <p:txBody>
          <a:bodyPr wrap="none" lIns="0" tIns="0" rIns="0" bIns="0" rtlCol="0" anchor="t"/>
          <a:lstStyle/>
          <a:p>
            <a:pPr indent="0" marL="0">
              <a:lnSpc>
                <a:spcPts val="3000"/>
              </a:lnSpc>
              <a:buNone/>
            </a:pPr>
            <a:endParaRPr lang="en-US" sz="1900" dirty="0"/>
          </a:p>
        </p:txBody>
      </p:sp>
      <p:sp>
        <p:nvSpPr>
          <p:cNvPr id="8" name="Text 6"/>
          <p:cNvSpPr/>
          <p:nvPr/>
        </p:nvSpPr>
        <p:spPr>
          <a:xfrm>
            <a:off x="1232773" y="5281017"/>
            <a:ext cx="12551569" cy="773430"/>
          </a:xfrm>
          <a:prstGeom prst="rect">
            <a:avLst/>
          </a:prstGeom>
          <a:noFill/>
          <a:ln/>
        </p:spPr>
        <p:txBody>
          <a:bodyPr wrap="square" lIns="0" tIns="0" rIns="0" bIns="0" rtlCol="0" anchor="t"/>
          <a:lstStyle/>
          <a:p>
            <a:pPr algn="l" marL="342900" indent="-342900">
              <a:lnSpc>
                <a:spcPts val="3000"/>
              </a:lnSpc>
              <a:buSzPct val="100000"/>
              <a:buChar char="•"/>
            </a:pPr>
            <a:r>
              <a:rPr lang="en-US" sz="1900" b="1" spc="-38" kern="0" dirty="0">
                <a:solidFill>
                  <a:srgbClr val="272525"/>
                </a:solidFill>
                <a:latin typeface="Inter" pitchFamily="34" charset="0"/>
                <a:ea typeface="Inter" pitchFamily="34" charset="-122"/>
                <a:cs typeface="Inter" pitchFamily="34" charset="-120"/>
              </a:rPr>
              <a:t>1966 SHAKEY</a:t>
            </a:r>
            <a:pPr algn="l" indent="0" marL="0">
              <a:lnSpc>
                <a:spcPts val="3000"/>
              </a:lnSpc>
              <a:buNone/>
            </a:pPr>
            <a:r>
              <a:rPr lang="en-US" sz="1900" spc="-38" kern="0" dirty="0">
                <a:solidFill>
                  <a:srgbClr val="272525"/>
                </a:solidFill>
                <a:latin typeface="Inter" pitchFamily="34" charset="0"/>
                <a:ea typeface="Inter" pitchFamily="34" charset="-122"/>
                <a:cs typeface="Inter" pitchFamily="34" charset="-120"/>
              </a:rPr>
              <a:t> The ‘first electronic person’ from Stanford, Shakey is a general-purpose mobile robot reasons about its own actions.</a:t>
            </a:r>
            <a:endParaRPr lang="en-US" sz="1900" dirty="0"/>
          </a:p>
        </p:txBody>
      </p:sp>
      <p:sp>
        <p:nvSpPr>
          <p:cNvPr id="9" name="Text 7"/>
          <p:cNvSpPr/>
          <p:nvPr/>
        </p:nvSpPr>
        <p:spPr>
          <a:xfrm>
            <a:off x="846058" y="6326386"/>
            <a:ext cx="12938284" cy="386715"/>
          </a:xfrm>
          <a:prstGeom prst="rect">
            <a:avLst/>
          </a:prstGeom>
          <a:noFill/>
          <a:ln/>
        </p:spPr>
        <p:txBody>
          <a:bodyPr wrap="none" lIns="0" tIns="0" rIns="0" bIns="0" rtlCol="0" anchor="t"/>
          <a:lstStyle/>
          <a:p>
            <a:pPr indent="0" marL="0">
              <a:lnSpc>
                <a:spcPts val="3000"/>
              </a:lnSpc>
              <a:buNone/>
            </a:pPr>
            <a:endParaRPr lang="en-US" sz="1900" dirty="0"/>
          </a:p>
        </p:txBody>
      </p:sp>
      <p:sp>
        <p:nvSpPr>
          <p:cNvPr id="10" name="Text 8"/>
          <p:cNvSpPr/>
          <p:nvPr/>
        </p:nvSpPr>
        <p:spPr>
          <a:xfrm>
            <a:off x="1232773" y="6985040"/>
            <a:ext cx="12551569" cy="386715"/>
          </a:xfrm>
          <a:prstGeom prst="rect">
            <a:avLst/>
          </a:prstGeom>
          <a:noFill/>
          <a:ln/>
        </p:spPr>
        <p:txBody>
          <a:bodyPr wrap="none" lIns="0" tIns="0" rIns="0" bIns="0" rtlCol="0" anchor="t"/>
          <a:lstStyle/>
          <a:p>
            <a:pPr algn="l" marL="342900" indent="-342900">
              <a:lnSpc>
                <a:spcPts val="3000"/>
              </a:lnSpc>
              <a:buSzPct val="100000"/>
              <a:buChar char="•"/>
            </a:pPr>
            <a:r>
              <a:rPr lang="en-US" sz="1900" b="1" spc="-38" kern="0" dirty="0">
                <a:solidFill>
                  <a:srgbClr val="272525"/>
                </a:solidFill>
                <a:latin typeface="Inter" pitchFamily="34" charset="0"/>
                <a:ea typeface="Inter" pitchFamily="34" charset="-122"/>
                <a:cs typeface="Inter" pitchFamily="34" charset="-120"/>
              </a:rPr>
              <a:t>1997 DEEP BLUE</a:t>
            </a:r>
            <a:pPr algn="l" indent="0" marL="0">
              <a:lnSpc>
                <a:spcPts val="3000"/>
              </a:lnSpc>
              <a:buNone/>
            </a:pPr>
            <a:r>
              <a:rPr lang="en-US" sz="1900" spc="-38" kern="0" dirty="0">
                <a:solidFill>
                  <a:srgbClr val="272525"/>
                </a:solidFill>
                <a:latin typeface="Inter" pitchFamily="34" charset="0"/>
                <a:ea typeface="Inter" pitchFamily="34" charset="-122"/>
                <a:cs typeface="Inter" pitchFamily="34" charset="-120"/>
              </a:rPr>
              <a:t> Deep Blue, a chess-playing computer from IBM defeats world chess champion, Garry Kasparov</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00138" y="868323"/>
            <a:ext cx="12775168" cy="690324"/>
          </a:xfrm>
          <a:prstGeom prst="rect">
            <a:avLst/>
          </a:prstGeom>
          <a:noFill/>
          <a:ln/>
        </p:spPr>
        <p:txBody>
          <a:bodyPr wrap="square" lIns="0" tIns="0" rIns="0" bIns="0" rtlCol="0" anchor="t"/>
          <a:lstStyle/>
          <a:p>
            <a:pPr algn="l" marL="342900" indent="-342900">
              <a:lnSpc>
                <a:spcPts val="2700"/>
              </a:lnSpc>
              <a:buSzPct val="100000"/>
              <a:buChar char="•"/>
            </a:pPr>
            <a:r>
              <a:rPr lang="en-US" sz="1650" spc="-34" kern="0" dirty="0">
                <a:solidFill>
                  <a:srgbClr val="272525"/>
                </a:solidFill>
                <a:latin typeface="Inter" pitchFamily="34" charset="0"/>
                <a:ea typeface="Inter" pitchFamily="34" charset="-122"/>
                <a:cs typeface="Inter" pitchFamily="34" charset="-120"/>
              </a:rPr>
              <a:t>1</a:t>
            </a:r>
            <a:pPr algn="l" indent="0" marL="0">
              <a:lnSpc>
                <a:spcPts val="2700"/>
              </a:lnSpc>
              <a:buNone/>
            </a:pPr>
            <a:r>
              <a:rPr lang="en-US" sz="1650" b="1" spc="-34" kern="0" dirty="0">
                <a:solidFill>
                  <a:srgbClr val="272525"/>
                </a:solidFill>
                <a:latin typeface="Inter" pitchFamily="34" charset="0"/>
                <a:ea typeface="Inter" pitchFamily="34" charset="-122"/>
                <a:cs typeface="Inter" pitchFamily="34" charset="-120"/>
              </a:rPr>
              <a:t>998 KISMET</a:t>
            </a:r>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 Cynthia Breazeal at MIT introduces KISmet, an emotionally intelligent robot insofar as it detects and responds to people’s feelings</a:t>
            </a:r>
            <a:endParaRPr lang="en-US" sz="1650" dirty="0"/>
          </a:p>
        </p:txBody>
      </p:sp>
      <p:sp>
        <p:nvSpPr>
          <p:cNvPr id="3" name="Text 1"/>
          <p:cNvSpPr/>
          <p:nvPr/>
        </p:nvSpPr>
        <p:spPr>
          <a:xfrm>
            <a:off x="755094" y="1801297"/>
            <a:ext cx="13120211" cy="345162"/>
          </a:xfrm>
          <a:prstGeom prst="rect">
            <a:avLst/>
          </a:prstGeom>
          <a:noFill/>
          <a:ln/>
        </p:spPr>
        <p:txBody>
          <a:bodyPr wrap="none" lIns="0" tIns="0" rIns="0" bIns="0" rtlCol="0" anchor="t"/>
          <a:lstStyle/>
          <a:p>
            <a:pPr indent="0" marL="0">
              <a:lnSpc>
                <a:spcPts val="2700"/>
              </a:lnSpc>
              <a:buNone/>
            </a:pPr>
            <a:endParaRPr lang="en-US" sz="1650" dirty="0"/>
          </a:p>
        </p:txBody>
      </p:sp>
      <p:sp>
        <p:nvSpPr>
          <p:cNvPr id="4" name="Text 2"/>
          <p:cNvSpPr/>
          <p:nvPr/>
        </p:nvSpPr>
        <p:spPr>
          <a:xfrm>
            <a:off x="1100138" y="2389108"/>
            <a:ext cx="12775168" cy="345162"/>
          </a:xfrm>
          <a:prstGeom prst="rect">
            <a:avLst/>
          </a:prstGeom>
          <a:noFill/>
          <a:ln/>
        </p:spPr>
        <p:txBody>
          <a:bodyPr wrap="none" lIns="0" tIns="0" rIns="0" bIns="0" rtlCol="0" anchor="t"/>
          <a:lstStyle/>
          <a:p>
            <a:pPr algn="l" marL="342900" indent="-342900">
              <a:lnSpc>
                <a:spcPts val="2700"/>
              </a:lnSpc>
              <a:buSzPct val="100000"/>
              <a:buChar char="•"/>
            </a:pPr>
            <a:r>
              <a:rPr lang="en-US" sz="1650" b="1" spc="-34" kern="0" dirty="0">
                <a:solidFill>
                  <a:srgbClr val="272525"/>
                </a:solidFill>
                <a:latin typeface="Inter" pitchFamily="34" charset="0"/>
                <a:ea typeface="Inter" pitchFamily="34" charset="-122"/>
                <a:cs typeface="Inter" pitchFamily="34" charset="-120"/>
              </a:rPr>
              <a:t>1999 AIBO</a:t>
            </a:r>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 Sony launches first consumer robot pet dog AiBO (AI robot) with skills and personality that develop over time.</a:t>
            </a:r>
            <a:endParaRPr lang="en-US" sz="1650" dirty="0"/>
          </a:p>
        </p:txBody>
      </p:sp>
      <p:sp>
        <p:nvSpPr>
          <p:cNvPr id="5" name="Text 3"/>
          <p:cNvSpPr/>
          <p:nvPr/>
        </p:nvSpPr>
        <p:spPr>
          <a:xfrm>
            <a:off x="755094" y="2976920"/>
            <a:ext cx="13120211" cy="345162"/>
          </a:xfrm>
          <a:prstGeom prst="rect">
            <a:avLst/>
          </a:prstGeom>
          <a:noFill/>
          <a:ln/>
        </p:spPr>
        <p:txBody>
          <a:bodyPr wrap="none" lIns="0" tIns="0" rIns="0" bIns="0" rtlCol="0" anchor="t"/>
          <a:lstStyle/>
          <a:p>
            <a:pPr indent="0" marL="0">
              <a:lnSpc>
                <a:spcPts val="2700"/>
              </a:lnSpc>
              <a:buNone/>
            </a:pPr>
            <a:endParaRPr lang="en-US" sz="1650" dirty="0"/>
          </a:p>
        </p:txBody>
      </p:sp>
      <p:sp>
        <p:nvSpPr>
          <p:cNvPr id="6" name="Text 4"/>
          <p:cNvSpPr/>
          <p:nvPr/>
        </p:nvSpPr>
        <p:spPr>
          <a:xfrm>
            <a:off x="1100138" y="3564731"/>
            <a:ext cx="12775168" cy="345162"/>
          </a:xfrm>
          <a:prstGeom prst="rect">
            <a:avLst/>
          </a:prstGeom>
          <a:noFill/>
          <a:ln/>
        </p:spPr>
        <p:txBody>
          <a:bodyPr wrap="none" lIns="0" tIns="0" rIns="0" bIns="0" rtlCol="0" anchor="t"/>
          <a:lstStyle/>
          <a:p>
            <a:pPr algn="l" marL="342900" indent="-342900">
              <a:lnSpc>
                <a:spcPts val="2700"/>
              </a:lnSpc>
              <a:buSzPct val="100000"/>
              <a:buChar char="•"/>
            </a:pPr>
            <a:r>
              <a:rPr lang="en-US" sz="1650" b="1" spc="-34" kern="0" dirty="0">
                <a:solidFill>
                  <a:srgbClr val="272525"/>
                </a:solidFill>
                <a:latin typeface="Inter" pitchFamily="34" charset="0"/>
                <a:ea typeface="Inter" pitchFamily="34" charset="-122"/>
                <a:cs typeface="Inter" pitchFamily="34" charset="-120"/>
              </a:rPr>
              <a:t>2002 ROOMBA</a:t>
            </a:r>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 First mass produced autonomous robotic vacuum cleaner from iRobot learns to navigate and clean homes.</a:t>
            </a:r>
            <a:endParaRPr lang="en-US" sz="1650" dirty="0"/>
          </a:p>
        </p:txBody>
      </p:sp>
      <p:sp>
        <p:nvSpPr>
          <p:cNvPr id="7" name="Text 5"/>
          <p:cNvSpPr/>
          <p:nvPr/>
        </p:nvSpPr>
        <p:spPr>
          <a:xfrm>
            <a:off x="755094" y="4152543"/>
            <a:ext cx="13120211" cy="345162"/>
          </a:xfrm>
          <a:prstGeom prst="rect">
            <a:avLst/>
          </a:prstGeom>
          <a:noFill/>
          <a:ln/>
        </p:spPr>
        <p:txBody>
          <a:bodyPr wrap="none" lIns="0" tIns="0" rIns="0" bIns="0" rtlCol="0" anchor="t"/>
          <a:lstStyle/>
          <a:p>
            <a:pPr indent="0" marL="0">
              <a:lnSpc>
                <a:spcPts val="2700"/>
              </a:lnSpc>
              <a:buNone/>
            </a:pPr>
            <a:endParaRPr lang="en-US" sz="1650" dirty="0"/>
          </a:p>
        </p:txBody>
      </p:sp>
      <p:sp>
        <p:nvSpPr>
          <p:cNvPr id="8" name="Text 6"/>
          <p:cNvSpPr/>
          <p:nvPr/>
        </p:nvSpPr>
        <p:spPr>
          <a:xfrm>
            <a:off x="1100138" y="4740354"/>
            <a:ext cx="12775168" cy="345162"/>
          </a:xfrm>
          <a:prstGeom prst="rect">
            <a:avLst/>
          </a:prstGeom>
          <a:noFill/>
          <a:ln/>
        </p:spPr>
        <p:txBody>
          <a:bodyPr wrap="none" lIns="0" tIns="0" rIns="0" bIns="0" rtlCol="0" anchor="t"/>
          <a:lstStyle/>
          <a:p>
            <a:pPr algn="l" marL="342900" indent="-342900">
              <a:lnSpc>
                <a:spcPts val="2700"/>
              </a:lnSpc>
              <a:buSzPct val="100000"/>
              <a:buChar char="•"/>
            </a:pPr>
            <a:r>
              <a:rPr lang="en-US" sz="1650" b="1" spc="-34" kern="0" dirty="0">
                <a:solidFill>
                  <a:srgbClr val="272525"/>
                </a:solidFill>
                <a:latin typeface="Inter" pitchFamily="34" charset="0"/>
                <a:ea typeface="Inter" pitchFamily="34" charset="-122"/>
                <a:cs typeface="Inter" pitchFamily="34" charset="-120"/>
              </a:rPr>
              <a:t>2011 SIRI</a:t>
            </a:r>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 Apple integrates Siri, an intelligent virtual assistant with a voice interface, into the iPhone 4S.</a:t>
            </a:r>
            <a:endParaRPr lang="en-US" sz="1650" dirty="0"/>
          </a:p>
        </p:txBody>
      </p:sp>
      <p:sp>
        <p:nvSpPr>
          <p:cNvPr id="9" name="Text 7"/>
          <p:cNvSpPr/>
          <p:nvPr/>
        </p:nvSpPr>
        <p:spPr>
          <a:xfrm>
            <a:off x="755094" y="5328166"/>
            <a:ext cx="13120211" cy="345162"/>
          </a:xfrm>
          <a:prstGeom prst="rect">
            <a:avLst/>
          </a:prstGeom>
          <a:noFill/>
          <a:ln/>
        </p:spPr>
        <p:txBody>
          <a:bodyPr wrap="none" lIns="0" tIns="0" rIns="0" bIns="0" rtlCol="0" anchor="t"/>
          <a:lstStyle/>
          <a:p>
            <a:pPr indent="0" marL="0">
              <a:lnSpc>
                <a:spcPts val="2700"/>
              </a:lnSpc>
              <a:buNone/>
            </a:pPr>
            <a:endParaRPr lang="en-US" sz="1650" dirty="0"/>
          </a:p>
        </p:txBody>
      </p:sp>
      <p:sp>
        <p:nvSpPr>
          <p:cNvPr id="10" name="Text 8"/>
          <p:cNvSpPr/>
          <p:nvPr/>
        </p:nvSpPr>
        <p:spPr>
          <a:xfrm>
            <a:off x="1100138" y="5915978"/>
            <a:ext cx="12775168" cy="345162"/>
          </a:xfrm>
          <a:prstGeom prst="rect">
            <a:avLst/>
          </a:prstGeom>
          <a:noFill/>
          <a:ln/>
        </p:spPr>
        <p:txBody>
          <a:bodyPr wrap="none" lIns="0" tIns="0" rIns="0" bIns="0" rtlCol="0" anchor="t"/>
          <a:lstStyle/>
          <a:p>
            <a:pPr algn="l" marL="342900" indent="-342900">
              <a:lnSpc>
                <a:spcPts val="2700"/>
              </a:lnSpc>
              <a:buSzPct val="100000"/>
              <a:buChar char="•"/>
            </a:pPr>
            <a:r>
              <a:rPr lang="en-US" sz="1650" b="1" spc="-34" kern="0" dirty="0">
                <a:solidFill>
                  <a:srgbClr val="272525"/>
                </a:solidFill>
                <a:latin typeface="Inter" pitchFamily="34" charset="0"/>
                <a:ea typeface="Inter" pitchFamily="34" charset="-122"/>
                <a:cs typeface="Inter" pitchFamily="34" charset="-120"/>
              </a:rPr>
              <a:t>2011 WATSON</a:t>
            </a:r>
            <a:pPr algn="l" indent="0" marL="0">
              <a:lnSpc>
                <a:spcPts val="2700"/>
              </a:lnSpc>
              <a:buNone/>
            </a:pPr>
            <a:r>
              <a:rPr lang="en-US" sz="1650" spc="-34" kern="0" dirty="0">
                <a:solidFill>
                  <a:srgbClr val="272525"/>
                </a:solidFill>
                <a:latin typeface="Inter" pitchFamily="34" charset="0"/>
                <a:ea typeface="Inter" pitchFamily="34" charset="-122"/>
                <a:cs typeface="Inter" pitchFamily="34" charset="-120"/>
              </a:rPr>
              <a:t> IBM’s question answering computer Watson wins first place on popular $1M prize television quiz show Jeopardy.</a:t>
            </a:r>
            <a:endParaRPr lang="en-US" sz="1650" dirty="0"/>
          </a:p>
        </p:txBody>
      </p:sp>
      <p:sp>
        <p:nvSpPr>
          <p:cNvPr id="11" name="Text 9"/>
          <p:cNvSpPr/>
          <p:nvPr/>
        </p:nvSpPr>
        <p:spPr>
          <a:xfrm>
            <a:off x="755094" y="6503789"/>
            <a:ext cx="13120211" cy="345162"/>
          </a:xfrm>
          <a:prstGeom prst="rect">
            <a:avLst/>
          </a:prstGeom>
          <a:noFill/>
          <a:ln/>
        </p:spPr>
        <p:txBody>
          <a:bodyPr wrap="none" lIns="0" tIns="0" rIns="0" bIns="0" rtlCol="0" anchor="t"/>
          <a:lstStyle/>
          <a:p>
            <a:pPr indent="0" marL="0">
              <a:lnSpc>
                <a:spcPts val="2700"/>
              </a:lnSpc>
              <a:buNone/>
            </a:pPr>
            <a:endParaRPr lang="en-US" sz="1650" dirty="0"/>
          </a:p>
        </p:txBody>
      </p:sp>
      <p:sp>
        <p:nvSpPr>
          <p:cNvPr id="12" name="Text 10"/>
          <p:cNvSpPr/>
          <p:nvPr/>
        </p:nvSpPr>
        <p:spPr>
          <a:xfrm>
            <a:off x="755094" y="7091601"/>
            <a:ext cx="13120211" cy="345162"/>
          </a:xfrm>
          <a:prstGeom prst="rect">
            <a:avLst/>
          </a:prstGeom>
          <a:noFill/>
          <a:ln/>
        </p:spPr>
        <p:txBody>
          <a:bodyPr wrap="none" lIns="0" tIns="0" rIns="0" bIns="0" rtlCol="0" anchor="t"/>
          <a:lstStyle/>
          <a:p>
            <a:pPr indent="0" marL="0">
              <a:lnSpc>
                <a:spcPts val="2700"/>
              </a:lnSpc>
              <a:buNone/>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77171" y="1085136"/>
            <a:ext cx="12645271" cy="369332"/>
          </a:xfrm>
          <a:prstGeom prst="rect">
            <a:avLst/>
          </a:prstGeom>
          <a:noFill/>
          <a:ln/>
        </p:spPr>
        <p:txBody>
          <a:bodyPr wrap="non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2014 EUGENE</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Eugene Goostman, a chatbot passes the Turing Test with a third of judges believing Eugene is human.</a:t>
            </a:r>
            <a:endParaRPr lang="en-US" sz="1800" dirty="0"/>
          </a:p>
        </p:txBody>
      </p:sp>
      <p:sp>
        <p:nvSpPr>
          <p:cNvPr id="3" name="Text 1"/>
          <p:cNvSpPr/>
          <p:nvPr/>
        </p:nvSpPr>
        <p:spPr>
          <a:xfrm>
            <a:off x="807958" y="1714143"/>
            <a:ext cx="13014484" cy="369332"/>
          </a:xfrm>
          <a:prstGeom prst="rect">
            <a:avLst/>
          </a:prstGeom>
          <a:noFill/>
          <a:ln/>
        </p:spPr>
        <p:txBody>
          <a:bodyPr wrap="none" lIns="0" tIns="0" rIns="0" bIns="0" rtlCol="0" anchor="t"/>
          <a:lstStyle/>
          <a:p>
            <a:pPr indent="0" marL="0">
              <a:lnSpc>
                <a:spcPts val="2900"/>
              </a:lnSpc>
              <a:buNone/>
            </a:pPr>
            <a:endParaRPr lang="en-US" sz="1800" dirty="0"/>
          </a:p>
        </p:txBody>
      </p:sp>
      <p:sp>
        <p:nvSpPr>
          <p:cNvPr id="4" name="Text 2"/>
          <p:cNvSpPr/>
          <p:nvPr/>
        </p:nvSpPr>
        <p:spPr>
          <a:xfrm>
            <a:off x="1177171" y="2343150"/>
            <a:ext cx="12645271" cy="738664"/>
          </a:xfrm>
          <a:prstGeom prst="rect">
            <a:avLst/>
          </a:prstGeom>
          <a:noFill/>
          <a:ln/>
        </p:spPr>
        <p:txBody>
          <a:bodyPr wrap="squar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2014 ALEXA</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Amazon launches Alexa, an intelligent virtual assistant with a voice interface that can complete shopping tasks.</a:t>
            </a:r>
            <a:endParaRPr lang="en-US" sz="1800" dirty="0"/>
          </a:p>
        </p:txBody>
      </p:sp>
      <p:sp>
        <p:nvSpPr>
          <p:cNvPr id="5" name="Text 3"/>
          <p:cNvSpPr/>
          <p:nvPr/>
        </p:nvSpPr>
        <p:spPr>
          <a:xfrm>
            <a:off x="807958" y="3341489"/>
            <a:ext cx="13014484" cy="369332"/>
          </a:xfrm>
          <a:prstGeom prst="rect">
            <a:avLst/>
          </a:prstGeom>
          <a:noFill/>
          <a:ln/>
        </p:spPr>
        <p:txBody>
          <a:bodyPr wrap="none" lIns="0" tIns="0" rIns="0" bIns="0" rtlCol="0" anchor="t"/>
          <a:lstStyle/>
          <a:p>
            <a:pPr indent="0" marL="0">
              <a:lnSpc>
                <a:spcPts val="2900"/>
              </a:lnSpc>
              <a:buNone/>
            </a:pPr>
            <a:endParaRPr lang="en-US" sz="1800" dirty="0"/>
          </a:p>
        </p:txBody>
      </p:sp>
      <p:sp>
        <p:nvSpPr>
          <p:cNvPr id="6" name="Text 4"/>
          <p:cNvSpPr/>
          <p:nvPr/>
        </p:nvSpPr>
        <p:spPr>
          <a:xfrm>
            <a:off x="1177171" y="3970496"/>
            <a:ext cx="12645271" cy="369332"/>
          </a:xfrm>
          <a:prstGeom prst="rect">
            <a:avLst/>
          </a:prstGeom>
          <a:noFill/>
          <a:ln/>
        </p:spPr>
        <p:txBody>
          <a:bodyPr wrap="non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2016 TAY</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Microsoft’s chatbot Tay goes rogue on social media making inflammatory and offensive racist comments.</a:t>
            </a:r>
            <a:endParaRPr lang="en-US" sz="1800" dirty="0"/>
          </a:p>
        </p:txBody>
      </p:sp>
      <p:sp>
        <p:nvSpPr>
          <p:cNvPr id="7" name="Text 5"/>
          <p:cNvSpPr/>
          <p:nvPr/>
        </p:nvSpPr>
        <p:spPr>
          <a:xfrm>
            <a:off x="807958" y="4599503"/>
            <a:ext cx="13014484" cy="369332"/>
          </a:xfrm>
          <a:prstGeom prst="rect">
            <a:avLst/>
          </a:prstGeom>
          <a:noFill/>
          <a:ln/>
        </p:spPr>
        <p:txBody>
          <a:bodyPr wrap="none" lIns="0" tIns="0" rIns="0" bIns="0" rtlCol="0" anchor="t"/>
          <a:lstStyle/>
          <a:p>
            <a:pPr indent="0" marL="0">
              <a:lnSpc>
                <a:spcPts val="2900"/>
              </a:lnSpc>
              <a:buNone/>
            </a:pPr>
            <a:endParaRPr lang="en-US" sz="1800" dirty="0"/>
          </a:p>
        </p:txBody>
      </p:sp>
      <p:sp>
        <p:nvSpPr>
          <p:cNvPr id="8" name="Text 6"/>
          <p:cNvSpPr/>
          <p:nvPr/>
        </p:nvSpPr>
        <p:spPr>
          <a:xfrm>
            <a:off x="1177171" y="5228511"/>
            <a:ext cx="12645271" cy="738664"/>
          </a:xfrm>
          <a:prstGeom prst="rect">
            <a:avLst/>
          </a:prstGeom>
          <a:noFill/>
          <a:ln/>
        </p:spPr>
        <p:txBody>
          <a:bodyPr wrap="square" lIns="0" tIns="0" rIns="0" bIns="0" rtlCol="0" anchor="t"/>
          <a:lstStyle/>
          <a:p>
            <a:pPr algn="l" marL="342900" indent="-342900">
              <a:lnSpc>
                <a:spcPts val="2900"/>
              </a:lnSpc>
              <a:buSzPct val="100000"/>
              <a:buChar char="•"/>
            </a:pPr>
            <a:r>
              <a:rPr lang="en-US" sz="1800" b="1" spc="-36" kern="0" dirty="0">
                <a:solidFill>
                  <a:srgbClr val="272525"/>
                </a:solidFill>
                <a:latin typeface="Inter" pitchFamily="34" charset="0"/>
                <a:ea typeface="Inter" pitchFamily="34" charset="-122"/>
                <a:cs typeface="Inter" pitchFamily="34" charset="-120"/>
              </a:rPr>
              <a:t>2017 ALPHAGO</a:t>
            </a:r>
            <a:pPr algn="l"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Google’s A.I. AlphaGo beats world champion Ke Jie in the complex board game of Go, notable for its vast number (2*170) of possible positions.</a:t>
            </a:r>
            <a:endParaRPr lang="en-US" sz="1800" dirty="0"/>
          </a:p>
        </p:txBody>
      </p:sp>
      <p:sp>
        <p:nvSpPr>
          <p:cNvPr id="9" name="Text 7"/>
          <p:cNvSpPr/>
          <p:nvPr/>
        </p:nvSpPr>
        <p:spPr>
          <a:xfrm>
            <a:off x="807958" y="6226850"/>
            <a:ext cx="13014484" cy="369332"/>
          </a:xfrm>
          <a:prstGeom prst="rect">
            <a:avLst/>
          </a:prstGeom>
          <a:noFill/>
          <a:ln/>
        </p:spPr>
        <p:txBody>
          <a:bodyPr wrap="none" lIns="0" tIns="0" rIns="0" bIns="0" rtlCol="0" anchor="t"/>
          <a:lstStyle/>
          <a:p>
            <a:pPr indent="0" marL="0">
              <a:lnSpc>
                <a:spcPts val="2900"/>
              </a:lnSpc>
              <a:buNone/>
            </a:pPr>
            <a:endParaRPr lang="en-US" sz="1800" dirty="0"/>
          </a:p>
        </p:txBody>
      </p:sp>
      <p:sp>
        <p:nvSpPr>
          <p:cNvPr id="10" name="Text 8"/>
          <p:cNvSpPr/>
          <p:nvPr/>
        </p:nvSpPr>
        <p:spPr>
          <a:xfrm>
            <a:off x="807958" y="6855857"/>
            <a:ext cx="13014484" cy="369332"/>
          </a:xfrm>
          <a:prstGeom prst="rect">
            <a:avLst/>
          </a:prstGeom>
          <a:noFill/>
          <a:ln/>
        </p:spPr>
        <p:txBody>
          <a:bodyPr wrap="none" lIns="0" tIns="0" rIns="0" bIns="0" rtlCol="0" anchor="t"/>
          <a:lstStyle/>
          <a:p>
            <a:pPr indent="0" marL="0">
              <a:lnSpc>
                <a:spcPts val="2900"/>
              </a:lnSpc>
              <a:buNone/>
            </a:pPr>
            <a:r>
              <a:rPr lang="en-US" sz="1800" spc="-36" kern="0" dirty="0">
                <a:solidFill>
                  <a:srgbClr val="272525"/>
                </a:solidFill>
                <a:latin typeface="Inter" pitchFamily="34" charset="0"/>
                <a:ea typeface="Inter" pitchFamily="34" charset="-122"/>
                <a:cs typeface="Inter" pitchFamily="34" charset="-120"/>
              </a:rPr>
              <a:t>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086707" y="2324814"/>
            <a:ext cx="4456867" cy="35798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226344"/>
            <a:ext cx="12043410"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1. Foundations of Artificial Intelligence (1940s-1950s)</a:t>
            </a:r>
            <a:endParaRPr lang="en-US" sz="3850" dirty="0"/>
          </a:p>
        </p:txBody>
      </p:sp>
      <p:sp>
        <p:nvSpPr>
          <p:cNvPr id="3" name="Text 1"/>
          <p:cNvSpPr/>
          <p:nvPr/>
        </p:nvSpPr>
        <p:spPr>
          <a:xfrm>
            <a:off x="1258967" y="2337197"/>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Early Concepts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groundwork for AI was laid in the 1940s with foundational work by Warren McCulloch and Walter Pitts, who created the first mathematical models of neural networks in 1943. Their work inspired future developments in computational models that mimic human thought processes</a:t>
            </a:r>
            <a:endParaRPr lang="en-US" sz="1900" dirty="0"/>
          </a:p>
        </p:txBody>
      </p:sp>
      <p:sp>
        <p:nvSpPr>
          <p:cNvPr id="4" name="Text 2"/>
          <p:cNvSpPr/>
          <p:nvPr/>
        </p:nvSpPr>
        <p:spPr>
          <a:xfrm>
            <a:off x="864037" y="3799999"/>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t>
            </a:r>
            <a:endParaRPr lang="en-US" sz="1900" dirty="0"/>
          </a:p>
        </p:txBody>
      </p:sp>
      <p:sp>
        <p:nvSpPr>
          <p:cNvPr id="5" name="Text 3"/>
          <p:cNvSpPr/>
          <p:nvPr/>
        </p:nvSpPr>
        <p:spPr>
          <a:xfrm>
            <a:off x="1258967" y="4472702"/>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Dartmouth Conference (1956)</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This pivotal event marked the formal birth of AI as a field. John McCarthy coined the term "Artificial Intelligence," and early researchers envisioned machines capable of performing tasks that would require human intelligence</a:t>
            </a:r>
            <a:endParaRPr lang="en-US" sz="1900" dirty="0"/>
          </a:p>
        </p:txBody>
      </p:sp>
      <p:sp>
        <p:nvSpPr>
          <p:cNvPr id="6" name="Text 4"/>
          <p:cNvSpPr/>
          <p:nvPr/>
        </p:nvSpPr>
        <p:spPr>
          <a:xfrm>
            <a:off x="864037" y="5935504"/>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t>
            </a:r>
            <a:endParaRPr lang="en-US" sz="1900" dirty="0"/>
          </a:p>
        </p:txBody>
      </p:sp>
      <p:sp>
        <p:nvSpPr>
          <p:cNvPr id="7" name="Text 5"/>
          <p:cNvSpPr/>
          <p:nvPr/>
        </p:nvSpPr>
        <p:spPr>
          <a:xfrm>
            <a:off x="864037" y="6608207"/>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899047"/>
            <a:ext cx="10630972"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2. The Rise of Machine Learning (1950s-1970s)</a:t>
            </a:r>
            <a:endParaRPr lang="en-US" sz="3850" dirty="0"/>
          </a:p>
        </p:txBody>
      </p:sp>
      <p:sp>
        <p:nvSpPr>
          <p:cNvPr id="3" name="Text 1"/>
          <p:cNvSpPr/>
          <p:nvPr/>
        </p:nvSpPr>
        <p:spPr>
          <a:xfrm>
            <a:off x="1258967" y="3009900"/>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Early ML Algorithms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In the 1950s, Arthur Samuel developed the first machine learning program to play checkers, demonstrating that computers could learn from experience. Frank Rosenblatt introduced the Perceptron in 1957, an early neural network designed for pattern recognition</a:t>
            </a:r>
            <a:endParaRPr lang="en-US" sz="1900" dirty="0"/>
          </a:p>
        </p:txBody>
      </p:sp>
      <p:sp>
        <p:nvSpPr>
          <p:cNvPr id="4" name="Text 2"/>
          <p:cNvSpPr/>
          <p:nvPr/>
        </p:nvSpPr>
        <p:spPr>
          <a:xfrm>
            <a:off x="864037" y="4472702"/>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5" name="Text 3"/>
          <p:cNvSpPr/>
          <p:nvPr/>
        </p:nvSpPr>
        <p:spPr>
          <a:xfrm>
            <a:off x="1258967" y="5145405"/>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Challenges and Setbacks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1970s saw a decline in interest due to the limitations highlighted by Marvin Minsky and Seymour Papert regarding simple neural networks. This period is often referred to as the first "AI winter," where funding and enthusiasm waned significantly</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2096572"/>
            <a:ext cx="12863989"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3. Revival and Growth of Neural Networks (1980s-1990s)</a:t>
            </a:r>
            <a:endParaRPr lang="en-US" sz="3850" dirty="0"/>
          </a:p>
        </p:txBody>
      </p:sp>
      <p:sp>
        <p:nvSpPr>
          <p:cNvPr id="3" name="Text 1"/>
          <p:cNvSpPr/>
          <p:nvPr/>
        </p:nvSpPr>
        <p:spPr>
          <a:xfrm>
            <a:off x="1258967" y="3207425"/>
            <a:ext cx="12507397" cy="1185148"/>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Backpropagation</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In the late 1980s, researchers like Geoffrey Hinton revived interest in neural networks by introducing backpropagation, a method for training multi-layer networks. This technique allowed for more complex models that could learn from data more effectively</a:t>
            </a:r>
            <a:endParaRPr lang="en-US" sz="1900" dirty="0"/>
          </a:p>
        </p:txBody>
      </p:sp>
      <p:sp>
        <p:nvSpPr>
          <p:cNvPr id="4" name="Text 2"/>
          <p:cNvSpPr/>
          <p:nvPr/>
        </p:nvSpPr>
        <p:spPr>
          <a:xfrm>
            <a:off x="864037" y="4670227"/>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5" name="Text 3"/>
          <p:cNvSpPr/>
          <p:nvPr/>
        </p:nvSpPr>
        <p:spPr>
          <a:xfrm>
            <a:off x="1258967" y="5342930"/>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Support Vector Machines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During this time, alternative approaches like support vector machines gained popularity, showcasing the competition between different ML methodologies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2024-10-07T08:26:00Z</dcterms:created>
  <dcterms:modified xsi:type="dcterms:W3CDTF">2024-10-07T08:26:00Z</dcterms:modified>
</cp:coreProperties>
</file>