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108835"/>
            <a:ext cx="12902327" cy="3086100"/>
          </a:xfrm>
          <a:prstGeom prst="rect">
            <a:avLst/>
          </a:prstGeom>
          <a:noFill/>
          <a:ln/>
        </p:spPr>
        <p:txBody>
          <a:bodyPr wrap="square" lIns="0" tIns="0" rIns="0" bIns="0" rtlCol="0" anchor="t"/>
          <a:lstStyle/>
          <a:p>
            <a:pPr indent="0" marL="0">
              <a:lnSpc>
                <a:spcPts val="6050"/>
              </a:lnSpc>
              <a:buNone/>
            </a:pPr>
            <a:r>
              <a:rPr lang="en-US" sz="4850" b="1" spc="-146" kern="0" dirty="0">
                <a:solidFill>
                  <a:srgbClr val="000000"/>
                </a:solidFill>
                <a:latin typeface="Inter Bold" pitchFamily="34" charset="0"/>
                <a:ea typeface="Inter Bold" pitchFamily="34" charset="-122"/>
                <a:cs typeface="Inter Bold" pitchFamily="34" charset="-120"/>
              </a:rPr>
              <a:t>Understand the Differences and connections between Research problems and Applications in Machine learning, Artificial Neural Networks, and Deep Learning</a:t>
            </a:r>
            <a:endParaRPr lang="en-US" sz="4850" dirty="0"/>
          </a:p>
        </p:txBody>
      </p:sp>
      <p:sp>
        <p:nvSpPr>
          <p:cNvPr id="3" name="Shape 1"/>
          <p:cNvSpPr/>
          <p:nvPr/>
        </p:nvSpPr>
        <p:spPr>
          <a:xfrm>
            <a:off x="864037" y="5707142"/>
            <a:ext cx="394930" cy="394930"/>
          </a:xfrm>
          <a:prstGeom prst="roundRect">
            <a:avLst>
              <a:gd name="adj" fmla="val 23151155"/>
            </a:avLst>
          </a:prstGeom>
          <a:solidFill>
            <a:srgbClr val="913C1D"/>
          </a:solidFill>
          <a:ln w="7620">
            <a:solidFill>
              <a:srgbClr val="FFFFFF"/>
            </a:solidFill>
            <a:prstDash val="solid"/>
          </a:ln>
        </p:spPr>
      </p:sp>
      <p:sp>
        <p:nvSpPr>
          <p:cNvPr id="4" name="Text 2"/>
          <p:cNvSpPr/>
          <p:nvPr/>
        </p:nvSpPr>
        <p:spPr>
          <a:xfrm>
            <a:off x="1000958" y="5855851"/>
            <a:ext cx="121087" cy="97512"/>
          </a:xfrm>
          <a:prstGeom prst="rect">
            <a:avLst/>
          </a:prstGeom>
          <a:noFill/>
          <a:ln/>
        </p:spPr>
        <p:txBody>
          <a:bodyPr wrap="none" lIns="0" tIns="0" rIns="0" bIns="0" rtlCol="0" anchor="t"/>
          <a:lstStyle/>
          <a:p>
            <a:pPr algn="ctr" indent="0" marL="0">
              <a:lnSpc>
                <a:spcPts val="750"/>
              </a:lnSpc>
              <a:buNone/>
            </a:pPr>
            <a:r>
              <a:rPr lang="en-US" sz="750" spc="-39" kern="0" dirty="0">
                <a:solidFill>
                  <a:srgbClr val="FFFFFF"/>
                </a:solidFill>
                <a:latin typeface="Inter Medium" pitchFamily="34" charset="0"/>
                <a:ea typeface="Inter Medium" pitchFamily="34" charset="-122"/>
                <a:cs typeface="Inter Medium" pitchFamily="34" charset="-120"/>
              </a:rPr>
              <a:t>ys</a:t>
            </a:r>
            <a:endParaRPr lang="en-US" sz="750" dirty="0"/>
          </a:p>
        </p:txBody>
      </p:sp>
      <p:sp>
        <p:nvSpPr>
          <p:cNvPr id="5" name="Text 3"/>
          <p:cNvSpPr/>
          <p:nvPr/>
        </p:nvSpPr>
        <p:spPr>
          <a:xfrm>
            <a:off x="1382316" y="5688687"/>
            <a:ext cx="1473756" cy="431959"/>
          </a:xfrm>
          <a:prstGeom prst="rect">
            <a:avLst/>
          </a:prstGeom>
          <a:noFill/>
          <a:ln/>
        </p:spPr>
        <p:txBody>
          <a:bodyPr wrap="none" lIns="0" tIns="0" rIns="0" bIns="0" rtlCol="0" anchor="t"/>
          <a:lstStyle/>
          <a:p>
            <a:pPr algn="l" indent="0" marL="0">
              <a:lnSpc>
                <a:spcPts val="3400"/>
              </a:lnSpc>
              <a:buNone/>
            </a:pPr>
            <a:r>
              <a:rPr lang="en-US" sz="2400" b="1" spc="-39" kern="0" dirty="0">
                <a:solidFill>
                  <a:srgbClr val="272525"/>
                </a:solidFill>
                <a:latin typeface="Inter Bold" pitchFamily="34" charset="0"/>
                <a:ea typeface="Inter Bold" pitchFamily="34" charset="-122"/>
                <a:cs typeface="Inter Bold" pitchFamily="34" charset="-120"/>
              </a:rPr>
              <a:t>by yin see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3494484"/>
            <a:ext cx="12902327" cy="790099"/>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fields of machine learning (ML), artificial neural networks (ANNs), and deep learning (DL) are interconnected yet distinct, particularly when discussing research problems and real-world applications. </a:t>
            </a:r>
            <a:endParaRPr lang="en-US" sz="1900" dirty="0"/>
          </a:p>
        </p:txBody>
      </p:sp>
      <p:sp>
        <p:nvSpPr>
          <p:cNvPr id="3" name="Text 1"/>
          <p:cNvSpPr/>
          <p:nvPr/>
        </p:nvSpPr>
        <p:spPr>
          <a:xfrm>
            <a:off x="864037" y="4562237"/>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overview will elucidate their differences and connections.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028819"/>
            <a:ext cx="5214938"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 Definitions and Scope</a:t>
            </a:r>
            <a:endParaRPr lang="en-US" sz="3850" dirty="0"/>
          </a:p>
        </p:txBody>
      </p:sp>
      <p:sp>
        <p:nvSpPr>
          <p:cNvPr id="3" name="Text 1"/>
          <p:cNvSpPr/>
          <p:nvPr/>
        </p:nvSpPr>
        <p:spPr>
          <a:xfrm>
            <a:off x="1258967" y="2139672"/>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Machine Learning (ML)</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 subset of artificial intelligence that enables systems to learn from data and improve over time without explicit programming. ML encompasses various techniques, including supervised learning, unsupervised learning, and reinforcement learning</a:t>
            </a:r>
            <a:endParaRPr lang="en-US" sz="1900" dirty="0"/>
          </a:p>
        </p:txBody>
      </p:sp>
      <p:sp>
        <p:nvSpPr>
          <p:cNvPr id="4" name="Text 2"/>
          <p:cNvSpPr/>
          <p:nvPr/>
        </p:nvSpPr>
        <p:spPr>
          <a:xfrm>
            <a:off x="864037" y="3602474"/>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5" name="Text 3"/>
          <p:cNvSpPr/>
          <p:nvPr/>
        </p:nvSpPr>
        <p:spPr>
          <a:xfrm>
            <a:off x="1258967" y="4275177"/>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Artificial Neural Networks (ANNs)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 type of ML model inspired by the human brain's structure. ANNs consist of interconnected nodes (neurons) that process data in layers. They are foundational for many DL applications</a:t>
            </a:r>
            <a:endParaRPr lang="en-US" sz="1900" dirty="0"/>
          </a:p>
        </p:txBody>
      </p:sp>
      <p:sp>
        <p:nvSpPr>
          <p:cNvPr id="6" name="Text 4"/>
          <p:cNvSpPr/>
          <p:nvPr/>
        </p:nvSpPr>
        <p:spPr>
          <a:xfrm>
            <a:off x="864037" y="5342930"/>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7" name="Text 5"/>
          <p:cNvSpPr/>
          <p:nvPr/>
        </p:nvSpPr>
        <p:spPr>
          <a:xfrm>
            <a:off x="1258967" y="6015633"/>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Deep Learning (DL)</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 specialized area within ML that uses multi-layered ANNs to analyze complex data patterns. DL excels in tasks like image and speech recognition due to its ability to learn hierarchical representations of data</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05815" y="633174"/>
            <a:ext cx="5756434" cy="719495"/>
          </a:xfrm>
          <a:prstGeom prst="rect">
            <a:avLst/>
          </a:prstGeom>
          <a:noFill/>
          <a:ln/>
        </p:spPr>
        <p:txBody>
          <a:bodyPr wrap="none" lIns="0" tIns="0" rIns="0" bIns="0" rtlCol="0" anchor="t"/>
          <a:lstStyle/>
          <a:p>
            <a:pPr indent="0" marL="0">
              <a:lnSpc>
                <a:spcPts val="5650"/>
              </a:lnSpc>
              <a:buNone/>
            </a:pPr>
            <a:endParaRPr lang="en-US" sz="4500" dirty="0"/>
          </a:p>
        </p:txBody>
      </p:sp>
      <p:sp>
        <p:nvSpPr>
          <p:cNvPr id="3" name="Text 1"/>
          <p:cNvSpPr/>
          <p:nvPr/>
        </p:nvSpPr>
        <p:spPr>
          <a:xfrm>
            <a:off x="805815" y="1697950"/>
            <a:ext cx="4605099" cy="575667"/>
          </a:xfrm>
          <a:prstGeom prst="rect">
            <a:avLst/>
          </a:prstGeom>
          <a:noFill/>
          <a:ln/>
        </p:spPr>
        <p:txBody>
          <a:bodyPr wrap="none" lIns="0" tIns="0" rIns="0" bIns="0" rtlCol="0" anchor="t"/>
          <a:lstStyle/>
          <a:p>
            <a:pPr indent="0" marL="0">
              <a:lnSpc>
                <a:spcPts val="4500"/>
              </a:lnSpc>
              <a:buNone/>
            </a:pPr>
            <a:r>
              <a:rPr lang="en-US" sz="3600" b="1" spc="-109" kern="0" dirty="0">
                <a:solidFill>
                  <a:srgbClr val="000000"/>
                </a:solidFill>
                <a:latin typeface="Inter Bold" pitchFamily="34" charset="0"/>
                <a:ea typeface="Inter Bold" pitchFamily="34" charset="-122"/>
                <a:cs typeface="Inter Bold" pitchFamily="34" charset="-120"/>
              </a:rPr>
              <a:t>2. Research Problems</a:t>
            </a:r>
            <a:endParaRPr lang="en-US" sz="3600" dirty="0"/>
          </a:p>
        </p:txBody>
      </p:sp>
      <p:sp>
        <p:nvSpPr>
          <p:cNvPr id="4" name="Text 2"/>
          <p:cNvSpPr/>
          <p:nvPr/>
        </p:nvSpPr>
        <p:spPr>
          <a:xfrm>
            <a:off x="805815" y="2618899"/>
            <a:ext cx="13018770" cy="736759"/>
          </a:xfrm>
          <a:prstGeom prst="rect">
            <a:avLst/>
          </a:prstGeom>
          <a:noFill/>
          <a:ln/>
        </p:spPr>
        <p:txBody>
          <a:bodyPr wrap="square" lIns="0" tIns="0" rIns="0" bIns="0" rtlCol="0" anchor="t"/>
          <a:lstStyle/>
          <a:p>
            <a:pPr indent="0" marL="0">
              <a:lnSpc>
                <a:spcPts val="2900"/>
              </a:lnSpc>
              <a:buNone/>
            </a:pPr>
            <a:r>
              <a:rPr lang="en-US" sz="1800" spc="-36" kern="0" dirty="0">
                <a:solidFill>
                  <a:srgbClr val="272525"/>
                </a:solidFill>
                <a:latin typeface="Inter" pitchFamily="34" charset="0"/>
                <a:ea typeface="Inter" pitchFamily="34" charset="-122"/>
                <a:cs typeface="Inter" pitchFamily="34" charset="-120"/>
              </a:rPr>
              <a:t>Research problems in these domains often focus on improving algorithms, enhancing model accuracy, and addressing challenges such as:</a:t>
            </a:r>
            <a:endParaRPr lang="en-US" sz="1800" dirty="0"/>
          </a:p>
        </p:txBody>
      </p:sp>
      <p:sp>
        <p:nvSpPr>
          <p:cNvPr id="5" name="Text 3"/>
          <p:cNvSpPr/>
          <p:nvPr/>
        </p:nvSpPr>
        <p:spPr>
          <a:xfrm>
            <a:off x="1174075" y="3614618"/>
            <a:ext cx="12650510" cy="736759"/>
          </a:xfrm>
          <a:prstGeom prst="rect">
            <a:avLst/>
          </a:prstGeom>
          <a:noFill/>
          <a:ln/>
        </p:spPr>
        <p:txBody>
          <a:bodyPr wrap="squar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Data Quality</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Ensuring high-quality training datasets is crucial for effective ML models. Issues like noise, bias, and imbalanced classes can significantly impact model performance</a:t>
            </a:r>
            <a:endParaRPr lang="en-US" sz="1800" dirty="0"/>
          </a:p>
        </p:txBody>
      </p:sp>
      <p:sp>
        <p:nvSpPr>
          <p:cNvPr id="6" name="Text 4"/>
          <p:cNvSpPr/>
          <p:nvPr/>
        </p:nvSpPr>
        <p:spPr>
          <a:xfrm>
            <a:off x="805815" y="4610338"/>
            <a:ext cx="13018770" cy="368379"/>
          </a:xfrm>
          <a:prstGeom prst="rect">
            <a:avLst/>
          </a:prstGeom>
          <a:noFill/>
          <a:ln/>
        </p:spPr>
        <p:txBody>
          <a:bodyPr wrap="none" lIns="0" tIns="0" rIns="0" bIns="0" rtlCol="0" anchor="t"/>
          <a:lstStyle/>
          <a:p>
            <a:pPr indent="0" marL="0">
              <a:lnSpc>
                <a:spcPts val="2900"/>
              </a:lnSpc>
              <a:buNone/>
            </a:pPr>
            <a:endParaRPr lang="en-US" sz="1800" dirty="0"/>
          </a:p>
        </p:txBody>
      </p:sp>
      <p:sp>
        <p:nvSpPr>
          <p:cNvPr id="7" name="Text 5"/>
          <p:cNvSpPr/>
          <p:nvPr/>
        </p:nvSpPr>
        <p:spPr>
          <a:xfrm>
            <a:off x="1174075" y="5237678"/>
            <a:ext cx="12650510" cy="736759"/>
          </a:xfrm>
          <a:prstGeom prst="rect">
            <a:avLst/>
          </a:prstGeom>
          <a:noFill/>
          <a:ln/>
        </p:spPr>
        <p:txBody>
          <a:bodyPr wrap="squar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Model Interpretability</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Understanding how models make decisions is vital, especially in sensitive areas like healthcare. Research is ongoing to develop techniques for better interpretability of complex models</a:t>
            </a:r>
            <a:endParaRPr lang="en-US" sz="1800" dirty="0"/>
          </a:p>
        </p:txBody>
      </p:sp>
      <p:sp>
        <p:nvSpPr>
          <p:cNvPr id="8" name="Text 6"/>
          <p:cNvSpPr/>
          <p:nvPr/>
        </p:nvSpPr>
        <p:spPr>
          <a:xfrm>
            <a:off x="805815" y="6233398"/>
            <a:ext cx="13018770" cy="368379"/>
          </a:xfrm>
          <a:prstGeom prst="rect">
            <a:avLst/>
          </a:prstGeom>
          <a:noFill/>
          <a:ln/>
        </p:spPr>
        <p:txBody>
          <a:bodyPr wrap="none" lIns="0" tIns="0" rIns="0" bIns="0" rtlCol="0" anchor="t"/>
          <a:lstStyle/>
          <a:p>
            <a:pPr indent="0" marL="0">
              <a:lnSpc>
                <a:spcPts val="2900"/>
              </a:lnSpc>
              <a:buNone/>
            </a:pPr>
            <a:endParaRPr lang="en-US" sz="1800" dirty="0"/>
          </a:p>
        </p:txBody>
      </p:sp>
      <p:sp>
        <p:nvSpPr>
          <p:cNvPr id="9" name="Text 7"/>
          <p:cNvSpPr/>
          <p:nvPr/>
        </p:nvSpPr>
        <p:spPr>
          <a:xfrm>
            <a:off x="1174075" y="6860738"/>
            <a:ext cx="12650510" cy="736759"/>
          </a:xfrm>
          <a:prstGeom prst="rect">
            <a:avLst/>
          </a:prstGeom>
          <a:noFill/>
          <a:ln/>
        </p:spPr>
        <p:txBody>
          <a:bodyPr wrap="squar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Algorithm Efficiency</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Many research initiatives aim to create more efficient algorithms that require less computational power while maintaining or improving accuracy</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889992"/>
            <a:ext cx="4937760"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3. Applications</a:t>
            </a:r>
            <a:endParaRPr lang="en-US" sz="3850" dirty="0"/>
          </a:p>
        </p:txBody>
      </p:sp>
      <p:sp>
        <p:nvSpPr>
          <p:cNvPr id="3" name="Text 1"/>
          <p:cNvSpPr/>
          <p:nvPr/>
        </p:nvSpPr>
        <p:spPr>
          <a:xfrm>
            <a:off x="864037" y="2000845"/>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application of ML, ANNs, and DL spans numerous industries, each with unique challenges:</a:t>
            </a:r>
            <a:endParaRPr lang="en-US" sz="1900" dirty="0"/>
          </a:p>
        </p:txBody>
      </p:sp>
      <p:sp>
        <p:nvSpPr>
          <p:cNvPr id="4" name="Text 2"/>
          <p:cNvSpPr/>
          <p:nvPr/>
        </p:nvSpPr>
        <p:spPr>
          <a:xfrm>
            <a:off x="1258967" y="2673548"/>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Healthcare</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Applications include predicting patient outcomes and diagnosing diseases through image analysis. However, adapting these models to real-world scenarios requires significant engineering work beyond mere application of existing methods</a:t>
            </a:r>
            <a:endParaRPr lang="en-US" sz="1900" dirty="0"/>
          </a:p>
        </p:txBody>
      </p:sp>
      <p:sp>
        <p:nvSpPr>
          <p:cNvPr id="5" name="Text 3"/>
          <p:cNvSpPr/>
          <p:nvPr/>
        </p:nvSpPr>
        <p:spPr>
          <a:xfrm>
            <a:off x="864037" y="4136350"/>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6" name="Text 4"/>
          <p:cNvSpPr/>
          <p:nvPr/>
        </p:nvSpPr>
        <p:spPr>
          <a:xfrm>
            <a:off x="1258967" y="4809053"/>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Finance</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ML is used for fraud detection, algorithmic trading, and risk assessment. The dynamic nature of financial data presents unique challenges for model training and evaluation</a:t>
            </a:r>
            <a:endParaRPr lang="en-US" sz="1900" dirty="0"/>
          </a:p>
        </p:txBody>
      </p:sp>
      <p:sp>
        <p:nvSpPr>
          <p:cNvPr id="7" name="Text 5"/>
          <p:cNvSpPr/>
          <p:nvPr/>
        </p:nvSpPr>
        <p:spPr>
          <a:xfrm>
            <a:off x="864037" y="5876806"/>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8" name="Text 6"/>
          <p:cNvSpPr/>
          <p:nvPr/>
        </p:nvSpPr>
        <p:spPr>
          <a:xfrm>
            <a:off x="1258967" y="6549509"/>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Agriculture</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Techniques like predictive analytics enhance crop yield predictions and optimize resource usage. However, the agricultural context requires tailored models that consider local conditions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02600" y="936546"/>
            <a:ext cx="13004244" cy="573286"/>
          </a:xfrm>
          <a:prstGeom prst="rect">
            <a:avLst/>
          </a:prstGeom>
          <a:noFill/>
          <a:ln/>
        </p:spPr>
        <p:txBody>
          <a:bodyPr wrap="none" lIns="0" tIns="0" rIns="0" bIns="0" rtlCol="0" anchor="t"/>
          <a:lstStyle/>
          <a:p>
            <a:pPr indent="0" marL="0">
              <a:lnSpc>
                <a:spcPts val="4500"/>
              </a:lnSpc>
              <a:buNone/>
            </a:pPr>
            <a:r>
              <a:rPr lang="en-US" sz="3600" b="1" spc="-108" kern="0" dirty="0">
                <a:solidFill>
                  <a:srgbClr val="000000"/>
                </a:solidFill>
                <a:latin typeface="Inter Bold" pitchFamily="34" charset="0"/>
                <a:ea typeface="Inter Bold" pitchFamily="34" charset="-122"/>
                <a:cs typeface="Inter Bold" pitchFamily="34" charset="-120"/>
              </a:rPr>
              <a:t>4. Connections Between Research Problems and Applications</a:t>
            </a:r>
            <a:endParaRPr lang="en-US" sz="3600" dirty="0"/>
          </a:p>
        </p:txBody>
      </p:sp>
      <p:sp>
        <p:nvSpPr>
          <p:cNvPr id="3" name="Text 1"/>
          <p:cNvSpPr/>
          <p:nvPr/>
        </p:nvSpPr>
        <p:spPr>
          <a:xfrm>
            <a:off x="802600" y="1968460"/>
            <a:ext cx="13025199" cy="366832"/>
          </a:xfrm>
          <a:prstGeom prst="rect">
            <a:avLst/>
          </a:prstGeom>
          <a:noFill/>
          <a:ln/>
        </p:spPr>
        <p:txBody>
          <a:bodyPr wrap="none" lIns="0" tIns="0" rIns="0" bIns="0" rtlCol="0" anchor="t"/>
          <a:lstStyle/>
          <a:p>
            <a:pPr indent="0" marL="0">
              <a:lnSpc>
                <a:spcPts val="2850"/>
              </a:lnSpc>
              <a:buNone/>
            </a:pPr>
            <a:r>
              <a:rPr lang="en-US" sz="1800" spc="-36" kern="0" dirty="0">
                <a:solidFill>
                  <a:srgbClr val="272525"/>
                </a:solidFill>
                <a:latin typeface="Inter" pitchFamily="34" charset="0"/>
                <a:ea typeface="Inter" pitchFamily="34" charset="-122"/>
                <a:cs typeface="Inter" pitchFamily="34" charset="-120"/>
              </a:rPr>
              <a:t>The interplay between research problems and applications is critical:</a:t>
            </a:r>
            <a:endParaRPr lang="en-US" sz="1800" dirty="0"/>
          </a:p>
        </p:txBody>
      </p:sp>
      <p:sp>
        <p:nvSpPr>
          <p:cNvPr id="4" name="Text 2"/>
          <p:cNvSpPr/>
          <p:nvPr/>
        </p:nvSpPr>
        <p:spPr>
          <a:xfrm>
            <a:off x="1169432" y="2593181"/>
            <a:ext cx="12658368" cy="733663"/>
          </a:xfrm>
          <a:prstGeom prst="rect">
            <a:avLst/>
          </a:prstGeom>
          <a:noFill/>
          <a:ln/>
        </p:spPr>
        <p:txBody>
          <a:bodyPr wrap="square" lIns="0" tIns="0" rIns="0" bIns="0" rtlCol="0" anchor="t"/>
          <a:lstStyle/>
          <a:p>
            <a:pPr algn="l" marL="342900" indent="-342900">
              <a:lnSpc>
                <a:spcPts val="2850"/>
              </a:lnSpc>
              <a:buSzPct val="100000"/>
              <a:buChar char="•"/>
            </a:pPr>
            <a:r>
              <a:rPr lang="en-US" sz="1800" b="1" spc="-36" kern="0" dirty="0">
                <a:solidFill>
                  <a:srgbClr val="272525"/>
                </a:solidFill>
                <a:latin typeface="Inter" pitchFamily="34" charset="0"/>
                <a:ea typeface="Inter" pitchFamily="34" charset="-122"/>
                <a:cs typeface="Inter" pitchFamily="34" charset="-120"/>
              </a:rPr>
              <a:t>Benchmarking</a:t>
            </a:r>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 Many research efforts focus on creating benchmark datasets that reflect real-world complexities. However, reliance on overly simplistic benchmarks can lead to models that perform poorly in practical scenarios</a:t>
            </a:r>
            <a:endParaRPr lang="en-US" sz="1800" dirty="0"/>
          </a:p>
        </p:txBody>
      </p:sp>
      <p:sp>
        <p:nvSpPr>
          <p:cNvPr id="5" name="Text 3"/>
          <p:cNvSpPr/>
          <p:nvPr/>
        </p:nvSpPr>
        <p:spPr>
          <a:xfrm>
            <a:off x="802600" y="3584734"/>
            <a:ext cx="13025199" cy="366832"/>
          </a:xfrm>
          <a:prstGeom prst="rect">
            <a:avLst/>
          </a:prstGeom>
          <a:noFill/>
          <a:ln/>
        </p:spPr>
        <p:txBody>
          <a:bodyPr wrap="none" lIns="0" tIns="0" rIns="0" bIns="0" rtlCol="0" anchor="t"/>
          <a:lstStyle/>
          <a:p>
            <a:pPr indent="0" marL="0">
              <a:lnSpc>
                <a:spcPts val="2850"/>
              </a:lnSpc>
              <a:buNone/>
            </a:pPr>
            <a:endParaRPr lang="en-US" sz="1800" dirty="0"/>
          </a:p>
        </p:txBody>
      </p:sp>
      <p:sp>
        <p:nvSpPr>
          <p:cNvPr id="6" name="Text 4"/>
          <p:cNvSpPr/>
          <p:nvPr/>
        </p:nvSpPr>
        <p:spPr>
          <a:xfrm>
            <a:off x="1169432" y="4209455"/>
            <a:ext cx="12658368" cy="1100495"/>
          </a:xfrm>
          <a:prstGeom prst="rect">
            <a:avLst/>
          </a:prstGeom>
          <a:noFill/>
          <a:ln/>
        </p:spPr>
        <p:txBody>
          <a:bodyPr wrap="square" lIns="0" tIns="0" rIns="0" bIns="0" rtlCol="0" anchor="t"/>
          <a:lstStyle/>
          <a:p>
            <a:pPr algn="l" marL="342900" indent="-342900">
              <a:lnSpc>
                <a:spcPts val="2850"/>
              </a:lnSpc>
              <a:buSzPct val="100000"/>
              <a:buChar char="•"/>
            </a:pPr>
            <a:r>
              <a:rPr lang="en-US" sz="1800" b="1" spc="-36" kern="0" dirty="0">
                <a:solidFill>
                  <a:srgbClr val="272525"/>
                </a:solidFill>
                <a:latin typeface="Inter" pitchFamily="34" charset="0"/>
                <a:ea typeface="Inter" pitchFamily="34" charset="-122"/>
                <a:cs typeface="Inter" pitchFamily="34" charset="-120"/>
              </a:rPr>
              <a:t>Feedback Loop</a:t>
            </a:r>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 Real-world applications often highlight shortcomings in existing research methodologies, prompting new research questions. For instance, issues faced in deploying ML models in healthcare can lead to advancements in interpretability techniques or data handling strategies</a:t>
            </a:r>
            <a:endParaRPr lang="en-US" sz="1800" dirty="0"/>
          </a:p>
        </p:txBody>
      </p:sp>
      <p:sp>
        <p:nvSpPr>
          <p:cNvPr id="7" name="Text 5"/>
          <p:cNvSpPr/>
          <p:nvPr/>
        </p:nvSpPr>
        <p:spPr>
          <a:xfrm>
            <a:off x="802600" y="5567839"/>
            <a:ext cx="13025199" cy="366832"/>
          </a:xfrm>
          <a:prstGeom prst="rect">
            <a:avLst/>
          </a:prstGeom>
          <a:noFill/>
          <a:ln/>
        </p:spPr>
        <p:txBody>
          <a:bodyPr wrap="none" lIns="0" tIns="0" rIns="0" bIns="0" rtlCol="0" anchor="t"/>
          <a:lstStyle/>
          <a:p>
            <a:pPr indent="0" marL="0">
              <a:lnSpc>
                <a:spcPts val="2850"/>
              </a:lnSpc>
              <a:buNone/>
            </a:pPr>
            <a:endParaRPr lang="en-US" sz="1800" dirty="0"/>
          </a:p>
        </p:txBody>
      </p:sp>
      <p:sp>
        <p:nvSpPr>
          <p:cNvPr id="8" name="Text 6"/>
          <p:cNvSpPr/>
          <p:nvPr/>
        </p:nvSpPr>
        <p:spPr>
          <a:xfrm>
            <a:off x="1169432" y="6192560"/>
            <a:ext cx="12658368" cy="1100495"/>
          </a:xfrm>
          <a:prstGeom prst="rect">
            <a:avLst/>
          </a:prstGeom>
          <a:noFill/>
          <a:ln/>
        </p:spPr>
        <p:txBody>
          <a:bodyPr wrap="square" lIns="0" tIns="0" rIns="0" bIns="0" rtlCol="0" anchor="t"/>
          <a:lstStyle/>
          <a:p>
            <a:pPr algn="l" marL="342900" indent="-342900">
              <a:lnSpc>
                <a:spcPts val="2850"/>
              </a:lnSpc>
              <a:buSzPct val="100000"/>
              <a:buChar char="•"/>
            </a:pPr>
            <a:r>
              <a:rPr lang="en-US" sz="1800" b="1" spc="-36" kern="0" dirty="0">
                <a:solidFill>
                  <a:srgbClr val="272525"/>
                </a:solidFill>
                <a:latin typeface="Inter" pitchFamily="34" charset="0"/>
                <a:ea typeface="Inter" pitchFamily="34" charset="-122"/>
                <a:cs typeface="Inter" pitchFamily="34" charset="-120"/>
              </a:rPr>
              <a:t>Collaborative Efforts</a:t>
            </a:r>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 Successful applications often stem from collaboration between researchers and industry practitioners who understand specific domain challenges. This partnership helps ensure that research addresses practical needs effectively</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611880" y="1892856"/>
            <a:ext cx="7406640" cy="44438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823930" y="617696"/>
            <a:ext cx="6982420" cy="69942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2024-10-07T10:06:44Z</dcterms:created>
  <dcterms:modified xsi:type="dcterms:W3CDTF">2024-10-07T10:06:44Z</dcterms:modified>
</cp:coreProperties>
</file>