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xls" ContentType="application/vnd.ms-excel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  <p:sldMasterId id="2147483672" r:id="rId3"/>
  </p:sldMasterIdLst>
  <p:notesMasterIdLst>
    <p:notesMasterId r:id="rId23"/>
  </p:notesMasterIdLst>
  <p:sldIdLst>
    <p:sldId id="260" r:id="rId4"/>
    <p:sldId id="256" r:id="rId5"/>
    <p:sldId id="261" r:id="rId6"/>
    <p:sldId id="482" r:id="rId7"/>
    <p:sldId id="268" r:id="rId8"/>
    <p:sldId id="269" r:id="rId9"/>
    <p:sldId id="270" r:id="rId10"/>
    <p:sldId id="271" r:id="rId11"/>
    <p:sldId id="272" r:id="rId12"/>
    <p:sldId id="308" r:id="rId13"/>
    <p:sldId id="331" r:id="rId14"/>
    <p:sldId id="334" r:id="rId15"/>
    <p:sldId id="335" r:id="rId16"/>
    <p:sldId id="349" r:id="rId17"/>
    <p:sldId id="429" r:id="rId18"/>
    <p:sldId id="352" r:id="rId19"/>
    <p:sldId id="473" r:id="rId20"/>
    <p:sldId id="481" r:id="rId21"/>
    <p:sldId id="25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538" autoAdjust="0"/>
  </p:normalViewPr>
  <p:slideViewPr>
    <p:cSldViewPr snapToGrid="0" snapToObjects="1">
      <p:cViewPr>
        <p:scale>
          <a:sx n="100" d="100"/>
          <a:sy n="100" d="100"/>
        </p:scale>
        <p:origin x="-29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2FD9-32A7-374F-96DC-5ECDC7E360B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D811B-9450-0042-8E66-C4F34518B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1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0C149C-3FE0-4BB7-85AE-CE61775EC5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62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456A2-40FC-41F9-A491-D3962E33EA0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768" y="5524500"/>
            <a:ext cx="5904465" cy="2414041"/>
          </a:xfrm>
          <a:noFill/>
          <a:ln/>
        </p:spPr>
        <p:txBody>
          <a:bodyPr lIns="89266" tIns="44633" rIns="89266" bIns="44633"/>
          <a:lstStyle/>
          <a:p>
            <a:endParaRPr lang="en-US" altLang="en-US" smtClean="0"/>
          </a:p>
        </p:txBody>
      </p:sp>
      <p:sp>
        <p:nvSpPr>
          <p:cNvPr id="399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500" y="477838"/>
            <a:ext cx="6224588" cy="4668837"/>
          </a:xfrm>
          <a:ln>
            <a:solidFill>
              <a:schemeClr val="bg1"/>
            </a:solidFill>
          </a:ln>
        </p:spPr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 rot="-5400000">
            <a:off x="5982688" y="1171874"/>
            <a:ext cx="1503700" cy="2810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133" tIns="45066" rIns="90133" bIns="45066">
            <a:spAutoFit/>
          </a:bodyPr>
          <a:lstStyle/>
          <a:p>
            <a:pPr algn="ctr" defTabSz="900416" eaLnBrk="0" hangingPunct="0">
              <a:spcBef>
                <a:spcPct val="50000"/>
              </a:spcBef>
            </a:pPr>
            <a:r>
              <a:rPr lang="en-US" altLang="en-US" sz="1200"/>
              <a:t>The Profession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A1BE8-43F6-4996-B215-84A9483755D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768" y="5524500"/>
            <a:ext cx="5904465" cy="2414041"/>
          </a:xfrm>
          <a:noFill/>
          <a:ln/>
        </p:spPr>
        <p:txBody>
          <a:bodyPr lIns="89266" tIns="44633" rIns="89266" bIns="44633"/>
          <a:lstStyle/>
          <a:p>
            <a:endParaRPr lang="en-US" altLang="en-US" smtClean="0"/>
          </a:p>
        </p:txBody>
      </p:sp>
      <p:sp>
        <p:nvSpPr>
          <p:cNvPr id="409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500" y="477838"/>
            <a:ext cx="6224588" cy="4668837"/>
          </a:xfrm>
          <a:ln>
            <a:solidFill>
              <a:schemeClr val="bg1"/>
            </a:solidFill>
          </a:ln>
        </p:spPr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 rot="-5400000">
            <a:off x="5982688" y="1171874"/>
            <a:ext cx="1503700" cy="2810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133" tIns="45066" rIns="90133" bIns="45066">
            <a:spAutoFit/>
          </a:bodyPr>
          <a:lstStyle/>
          <a:p>
            <a:pPr algn="ctr" defTabSz="900416" eaLnBrk="0" hangingPunct="0">
              <a:spcBef>
                <a:spcPct val="50000"/>
              </a:spcBef>
            </a:pPr>
            <a:r>
              <a:rPr lang="en-US" altLang="en-US" sz="1200"/>
              <a:t>The Profession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12870">
              <a:defRPr/>
            </a:pPr>
            <a:fld id="{CC809A8E-F390-4B62-AAF8-33B965C36542}" type="slidenum">
              <a:rPr lang="en-US" smtClean="0"/>
              <a:pPr defTabSz="912870">
                <a:defRPr/>
              </a:pPr>
              <a:t>10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Removed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F6199-B617-4330-8A8D-3BF7519B2AD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0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FA984-5E30-424A-81D2-3B6290369D13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8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DC52A-80EE-444C-8B5F-ED543355C4E4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6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111E1-6AD5-4595-964A-F0F54D93D13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45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CMI_1003_SalesTitle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6579249-E119-4B66-A70D-F5DF25B85234}" type="datetime1">
              <a:rPr lang="en-US">
                <a:solidFill>
                  <a:prstClr val="black"/>
                </a:solidFill>
              </a:rPr>
              <a:pPr>
                <a:defRPr/>
              </a:pPr>
              <a:t>4/24/2014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866195A-6EF6-48D3-ACDF-4470A7BB565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61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ICMI_1003_SalesTitle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784996F-9546-4E7D-B31C-0DBFE69DC506}" type="datetime1">
              <a:rPr lang="en-US">
                <a:solidFill>
                  <a:prstClr val="black"/>
                </a:solidFill>
              </a:rPr>
              <a:pPr>
                <a:defRPr/>
              </a:pPr>
              <a:t>4/24/2014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54E0F-4104-4556-8328-BA0AEE04367D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720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MI_1003_SalesTitle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071124F-2AD6-4040-BC62-A20A6A1D6812}" type="datetime1">
              <a:rPr lang="en-US">
                <a:solidFill>
                  <a:prstClr val="black"/>
                </a:solidFill>
              </a:rPr>
              <a:pPr>
                <a:defRPr/>
              </a:pPr>
              <a:t>4/24/2014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FFE72C1C-5921-4E91-9366-BF4072C406E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4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CMI_1003_SalesTitle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D77229F-5D40-4AC1-94CB-D0856DF2AB99}" type="datetime1">
              <a:rPr lang="en-US">
                <a:solidFill>
                  <a:prstClr val="black"/>
                </a:solidFill>
              </a:rPr>
              <a:pPr>
                <a:defRPr/>
              </a:pPr>
              <a:t>4/24/2014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050A9630-984C-4B4C-B0A0-D9BC43C1149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99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CMI_1003_SalesTitle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29A2CEC-18E2-4C2F-91B1-45A9D7460E3A}" type="datetime1">
              <a:rPr lang="en-US">
                <a:solidFill>
                  <a:prstClr val="black"/>
                </a:solidFill>
              </a:rPr>
              <a:pPr>
                <a:defRPr/>
              </a:pPr>
              <a:t>4/24/2014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04DD9546-A882-4B92-9782-118CCDD0E58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559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ICMI_1003_SalesTitle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8D69BCA-B69D-4B61-B05B-3EE4EF190F58}" type="datetime1">
              <a:rPr lang="en-US">
                <a:solidFill>
                  <a:prstClr val="black"/>
                </a:solidFill>
              </a:rPr>
              <a:pPr>
                <a:defRPr/>
              </a:pPr>
              <a:t>4/24/2014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F68383B8-76D4-4EB0-98CD-8DF332C3289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6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ICMI_1003_SalesTitle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F492A0D-0C62-4046-822C-CCDEFCC64866}" type="datetime1">
              <a:rPr lang="en-US">
                <a:solidFill>
                  <a:prstClr val="black"/>
                </a:solidFill>
              </a:rPr>
              <a:pPr>
                <a:defRPr/>
              </a:pPr>
              <a:t>4/24/2014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F08E397-31C2-4A3C-8F94-8A1BF90253E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9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9"/>
            <a:ext cx="6764638" cy="535416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227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741405"/>
            <a:ext cx="8229600" cy="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86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CMI_1003_SalesTitle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3B64F76-7D2C-4C0B-AB01-9C607FEB7968}" type="datetime1">
              <a:rPr lang="en-US">
                <a:solidFill>
                  <a:prstClr val="black"/>
                </a:solidFill>
              </a:rPr>
              <a:pPr>
                <a:defRPr/>
              </a:pPr>
              <a:t>4/24/2014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B56FCA7-2E4D-4737-A77F-92EA1731E1C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784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CMI_1003_SalesTitle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DB1393E-16EB-4DF5-B244-D993CA478564}" type="datetime1">
              <a:rPr lang="en-US">
                <a:solidFill>
                  <a:prstClr val="black"/>
                </a:solidFill>
              </a:rPr>
              <a:pPr>
                <a:defRPr/>
              </a:pPr>
              <a:t>4/24/2014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E0ED8EC-633E-479A-9476-EAB75DE75B8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55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7753-F438-4D28-8C70-8BDA2E0DF0B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66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4988489"/>
          </a:xfrm>
          <a:prstGeom prst="rect">
            <a:avLst/>
          </a:prstGeom>
        </p:spPr>
        <p:txBody>
          <a:bodyPr/>
          <a:lstStyle>
            <a:lvl1pPr>
              <a:buNone/>
              <a:defRPr sz="2800"/>
            </a:lvl1pPr>
            <a:lvl2pPr marL="228600" indent="-27432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 sz="2600" baseline="0">
                <a:solidFill>
                  <a:schemeClr val="tx2">
                    <a:lumMod val="75000"/>
                  </a:schemeClr>
                </a:solidFill>
              </a:defRPr>
            </a:lvl2pPr>
            <a:lvl3pPr marL="685800" indent="-27432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400" baseline="0">
                <a:solidFill>
                  <a:schemeClr val="tx2">
                    <a:lumMod val="7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aseline="0">
                <a:solidFill>
                  <a:schemeClr val="tx2">
                    <a:lumMod val="75000"/>
                  </a:schemeClr>
                </a:solidFill>
              </a:defRPr>
            </a:lvl4pPr>
            <a:lvl5pPr>
              <a:buFont typeface="Arial" pitchFamily="34" charset="0"/>
              <a:buChar char="•"/>
              <a:defRPr sz="1800" baseline="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>
                <a:solidFill>
                  <a:schemeClr val="tx2">
                    <a:lumMod val="75000"/>
                  </a:schemeClr>
                </a:solidFill>
              </a:defRPr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648200" y="914400"/>
            <a:ext cx="4038600" cy="4988489"/>
          </a:xfrm>
          <a:prstGeom prst="rect">
            <a:avLst/>
          </a:prstGeom>
        </p:spPr>
        <p:txBody>
          <a:bodyPr/>
          <a:lstStyle>
            <a:lvl1pPr>
              <a:buNone/>
              <a:defRPr sz="2800"/>
            </a:lvl1pPr>
            <a:lvl2pPr marL="228600" indent="-27432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 sz="2600" baseline="0">
                <a:solidFill>
                  <a:schemeClr val="tx2">
                    <a:lumMod val="75000"/>
                  </a:schemeClr>
                </a:solidFill>
              </a:defRPr>
            </a:lvl2pPr>
            <a:lvl3pPr marL="685800" indent="-27432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400" baseline="0">
                <a:solidFill>
                  <a:schemeClr val="tx2">
                    <a:lumMod val="7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aseline="0">
                <a:solidFill>
                  <a:schemeClr val="tx2">
                    <a:lumMod val="75000"/>
                  </a:schemeClr>
                </a:solidFill>
              </a:defRPr>
            </a:lvl4pPr>
            <a:lvl5pPr>
              <a:buFont typeface="Arial" pitchFamily="34" charset="0"/>
              <a:buChar char="•"/>
              <a:defRPr sz="1800" baseline="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>
                <a:solidFill>
                  <a:schemeClr val="tx2">
                    <a:lumMod val="75000"/>
                  </a:schemeClr>
                </a:solidFill>
              </a:defRPr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381875" y="6565900"/>
            <a:ext cx="1762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white">
                    <a:lumMod val="20000"/>
                    <a:lumOff val="80000"/>
                  </a:prstClr>
                </a:solidFill>
                <a:latin typeface="Arial"/>
                <a:cs typeface="Arial"/>
              </a:rPr>
              <a:t>icmi.com | 800.672.6177</a:t>
            </a:r>
            <a:endParaRPr lang="en-US" sz="1100" b="1" dirty="0">
              <a:solidFill>
                <a:prstClr val="white">
                  <a:lumMod val="20000"/>
                  <a:lumOff val="80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anchor="ctr"/>
          <a:lstStyle>
            <a:lvl1pPr>
              <a:defRPr lang="en-US" b="1" dirty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Click to edit Master</a:t>
            </a:r>
            <a:r>
              <a:rPr lang="en-US" b="1" baseline="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title style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171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066800"/>
            <a:ext cx="8534400" cy="533400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/>
          <a:lstStyle>
            <a:lvl1pPr>
              <a:buNone/>
              <a:defRPr sz="2500" b="1" i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828800"/>
            <a:ext cx="8534400" cy="4267200"/>
          </a:xfrm>
          <a:prstGeom prst="rect">
            <a:avLst/>
          </a:prstGeom>
        </p:spPr>
        <p:txBody>
          <a:bodyPr vert="horz"/>
          <a:lstStyle>
            <a:lvl2pPr>
              <a:lnSpc>
                <a:spcPct val="100000"/>
              </a:lnSpc>
              <a:spcAft>
                <a:spcPts val="2400"/>
              </a:spcAft>
              <a:defRPr baseline="0"/>
            </a:lvl2pPr>
            <a:lvl3pPr>
              <a:lnSpc>
                <a:spcPct val="100000"/>
              </a:lnSpc>
              <a:spcAft>
                <a:spcPts val="2400"/>
              </a:spcAft>
              <a:defRPr/>
            </a:lvl3pPr>
          </a:lstStyle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kern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1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2</a:t>
            </a:r>
          </a:p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kern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3</a:t>
            </a:r>
          </a:p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kern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4</a:t>
            </a:r>
          </a:p>
          <a:p>
            <a:pPr marL="685800" lvl="2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Bullet 1</a:t>
            </a:r>
            <a:endParaRPr kumimoji="0" lang="en-US" sz="2000" u="none" strike="noStrike" kern="0" cap="none" spc="0" normalizeH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85800" lvl="2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000" kern="0" baseline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2</a:t>
            </a:r>
            <a:endParaRPr lang="en-US" sz="2000" kern="0" dirty="0" smtClean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685800" lvl="2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Bullet 3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anchor="ctr"/>
          <a:lstStyle>
            <a:lvl1pPr>
              <a:defRPr lang="en-US" b="1" dirty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Click to edit Master</a:t>
            </a:r>
            <a:r>
              <a:rPr lang="en-US" b="1" baseline="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title style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381875" y="6565900"/>
            <a:ext cx="1762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white">
                    <a:lumMod val="20000"/>
                    <a:lumOff val="80000"/>
                  </a:prstClr>
                </a:solidFill>
                <a:latin typeface="Arial"/>
                <a:cs typeface="Arial"/>
              </a:rPr>
              <a:t>icmi.com | 800.672.6177</a:t>
            </a:r>
            <a:endParaRPr lang="en-US" sz="1100" b="1" dirty="0">
              <a:solidFill>
                <a:prstClr val="white">
                  <a:lumMod val="20000"/>
                  <a:lumOff val="80000"/>
                </a:prst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279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4800" y="914400"/>
            <a:ext cx="7772400" cy="4276725"/>
          </a:xfrm>
          <a:prstGeom prst="rect">
            <a:avLst/>
          </a:prstGeom>
        </p:spPr>
        <p:txBody>
          <a:bodyPr/>
          <a:lstStyle>
            <a:lvl1pPr>
              <a:buNone/>
              <a:defRPr sz="2800"/>
            </a:lvl1pPr>
            <a:lvl2pPr marL="228600" indent="-27432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 sz="2200" baseline="0">
                <a:solidFill>
                  <a:schemeClr val="tx2">
                    <a:lumMod val="75000"/>
                  </a:schemeClr>
                </a:solidFill>
              </a:defRPr>
            </a:lvl2pPr>
            <a:lvl3pPr marL="685800" indent="-27432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aseline="0">
                <a:solidFill>
                  <a:schemeClr val="tx2">
                    <a:lumMod val="7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1800" baseline="0">
                <a:solidFill>
                  <a:schemeClr val="tx2">
                    <a:lumMod val="75000"/>
                  </a:schemeClr>
                </a:solidFill>
              </a:defRPr>
            </a:lvl4pPr>
            <a:lvl5pPr>
              <a:buFont typeface="Arial" pitchFamily="34" charset="0"/>
              <a:buChar char="•"/>
              <a:defRPr sz="1600" baseline="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400" baseline="0">
                <a:solidFill>
                  <a:schemeClr val="tx2">
                    <a:lumMod val="75000"/>
                  </a:schemeClr>
                </a:solidFill>
              </a:defRPr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381875" y="6565900"/>
            <a:ext cx="1762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white">
                    <a:lumMod val="20000"/>
                    <a:lumOff val="80000"/>
                  </a:prstClr>
                </a:solidFill>
                <a:latin typeface="Arial"/>
                <a:cs typeface="Arial"/>
              </a:rPr>
              <a:t>icmi.com | 800.672.6177</a:t>
            </a:r>
            <a:endParaRPr lang="en-US" sz="1100" b="1" dirty="0">
              <a:solidFill>
                <a:prstClr val="white">
                  <a:lumMod val="20000"/>
                  <a:lumOff val="80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anchor="ctr"/>
          <a:lstStyle>
            <a:lvl1pPr>
              <a:defRPr lang="en-US" b="1" dirty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Click to edit Master</a:t>
            </a:r>
            <a:r>
              <a:rPr lang="en-US" b="1" baseline="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title style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1353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066800"/>
            <a:ext cx="8534400" cy="533400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/>
          <a:lstStyle>
            <a:lvl1pPr>
              <a:buNone/>
              <a:defRPr sz="2500" b="1" i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828800"/>
            <a:ext cx="8534400" cy="4267200"/>
          </a:xfrm>
          <a:prstGeom prst="rect">
            <a:avLst/>
          </a:prstGeom>
        </p:spPr>
        <p:txBody>
          <a:bodyPr vert="horz"/>
          <a:lstStyle>
            <a:lvl2pPr>
              <a:lnSpc>
                <a:spcPct val="100000"/>
              </a:lnSpc>
              <a:spcAft>
                <a:spcPts val="2400"/>
              </a:spcAft>
              <a:defRPr baseline="0"/>
            </a:lvl2pPr>
            <a:lvl3pPr>
              <a:lnSpc>
                <a:spcPct val="100000"/>
              </a:lnSpc>
              <a:spcAft>
                <a:spcPts val="2400"/>
              </a:spcAft>
              <a:defRPr/>
            </a:lvl3pPr>
          </a:lstStyle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kern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1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2</a:t>
            </a:r>
          </a:p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kern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3</a:t>
            </a:r>
          </a:p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kern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4</a:t>
            </a:r>
          </a:p>
          <a:p>
            <a:pPr marL="685800" lvl="2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Bullet 1</a:t>
            </a:r>
            <a:endParaRPr kumimoji="0" lang="en-US" sz="2000" u="none" strike="noStrike" kern="0" cap="none" spc="0" normalizeH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85800" lvl="2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000" kern="0" baseline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2</a:t>
            </a:r>
            <a:endParaRPr lang="en-US" sz="2000" kern="0" dirty="0" smtClean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685800" lvl="2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Bullet 3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anchor="ctr"/>
          <a:lstStyle>
            <a:lvl1pPr>
              <a:defRPr lang="en-US" b="1" dirty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Click to edit Master</a:t>
            </a:r>
            <a:r>
              <a:rPr lang="en-US" b="1" baseline="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title style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381875" y="6565900"/>
            <a:ext cx="1762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white">
                    <a:lumMod val="20000"/>
                    <a:lumOff val="80000"/>
                  </a:prstClr>
                </a:solidFill>
                <a:latin typeface="Arial"/>
                <a:cs typeface="Arial"/>
              </a:rPr>
              <a:t>icmi.com | 800.672.6177</a:t>
            </a:r>
            <a:endParaRPr lang="en-US" sz="1100" b="1" dirty="0">
              <a:solidFill>
                <a:prstClr val="white">
                  <a:lumMod val="20000"/>
                  <a:lumOff val="80000"/>
                </a:prst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808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066800"/>
            <a:ext cx="8534400" cy="533400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/>
          <a:lstStyle>
            <a:lvl1pPr>
              <a:buNone/>
              <a:defRPr sz="2500" b="1" i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828800"/>
            <a:ext cx="8534400" cy="4267200"/>
          </a:xfrm>
          <a:prstGeom prst="rect">
            <a:avLst/>
          </a:prstGeom>
        </p:spPr>
        <p:txBody>
          <a:bodyPr vert="horz"/>
          <a:lstStyle>
            <a:lvl2pPr>
              <a:lnSpc>
                <a:spcPct val="100000"/>
              </a:lnSpc>
              <a:spcAft>
                <a:spcPts val="2400"/>
              </a:spcAft>
              <a:defRPr baseline="0"/>
            </a:lvl2pPr>
            <a:lvl3pPr>
              <a:lnSpc>
                <a:spcPct val="100000"/>
              </a:lnSpc>
              <a:spcAft>
                <a:spcPts val="2400"/>
              </a:spcAft>
              <a:defRPr/>
            </a:lvl3pPr>
          </a:lstStyle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kern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1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2</a:t>
            </a:r>
          </a:p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kern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3</a:t>
            </a:r>
          </a:p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kern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4</a:t>
            </a:r>
          </a:p>
          <a:p>
            <a:pPr marL="685800" lvl="2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Bullet 1</a:t>
            </a:r>
            <a:endParaRPr kumimoji="0" lang="en-US" sz="2000" u="none" strike="noStrike" kern="0" cap="none" spc="0" normalizeH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85800" lvl="2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000" kern="0" baseline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2</a:t>
            </a:r>
            <a:endParaRPr lang="en-US" sz="2000" kern="0" dirty="0" smtClean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685800" lvl="2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Bullet 3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anchor="ctr"/>
          <a:lstStyle>
            <a:lvl1pPr>
              <a:defRPr lang="en-US" b="1" dirty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Click to edit Master</a:t>
            </a:r>
            <a:r>
              <a:rPr lang="en-US" b="1" baseline="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title style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381875" y="6565900"/>
            <a:ext cx="1762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white">
                    <a:lumMod val="20000"/>
                    <a:lumOff val="80000"/>
                  </a:prstClr>
                </a:solidFill>
                <a:latin typeface="Arial"/>
                <a:cs typeface="Arial"/>
              </a:rPr>
              <a:t>icmi.com | 800.672.6177</a:t>
            </a:r>
            <a:endParaRPr lang="en-US" sz="1100" b="1" dirty="0">
              <a:solidFill>
                <a:prstClr val="white">
                  <a:lumMod val="20000"/>
                  <a:lumOff val="80000"/>
                </a:prst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5150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066800"/>
            <a:ext cx="8534400" cy="533400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/>
          <a:lstStyle>
            <a:lvl1pPr>
              <a:buNone/>
              <a:defRPr sz="2500" b="1" i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828800"/>
            <a:ext cx="8534400" cy="4267200"/>
          </a:xfrm>
          <a:prstGeom prst="rect">
            <a:avLst/>
          </a:prstGeom>
        </p:spPr>
        <p:txBody>
          <a:bodyPr vert="horz"/>
          <a:lstStyle>
            <a:lvl2pPr>
              <a:lnSpc>
                <a:spcPct val="100000"/>
              </a:lnSpc>
              <a:spcAft>
                <a:spcPts val="2400"/>
              </a:spcAft>
              <a:defRPr baseline="0"/>
            </a:lvl2pPr>
            <a:lvl3pPr>
              <a:lnSpc>
                <a:spcPct val="100000"/>
              </a:lnSpc>
              <a:spcAft>
                <a:spcPts val="2400"/>
              </a:spcAft>
              <a:defRPr/>
            </a:lvl3pPr>
          </a:lstStyle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kern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1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2</a:t>
            </a:r>
          </a:p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kern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3</a:t>
            </a:r>
          </a:p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kern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4</a:t>
            </a:r>
          </a:p>
          <a:p>
            <a:pPr marL="685800" lvl="2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Bullet 1</a:t>
            </a:r>
            <a:endParaRPr kumimoji="0" lang="en-US" sz="2000" u="none" strike="noStrike" kern="0" cap="none" spc="0" normalizeH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85800" lvl="2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000" kern="0" baseline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2</a:t>
            </a:r>
            <a:endParaRPr lang="en-US" sz="2000" kern="0" dirty="0" smtClean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685800" lvl="2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Bullet 3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anchor="ctr"/>
          <a:lstStyle>
            <a:lvl1pPr>
              <a:defRPr lang="en-US" b="1" dirty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Click to edit Master</a:t>
            </a:r>
            <a:r>
              <a:rPr lang="en-US" b="1" baseline="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title style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381875" y="6565900"/>
            <a:ext cx="1762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white">
                    <a:lumMod val="20000"/>
                    <a:lumOff val="80000"/>
                  </a:prstClr>
                </a:solidFill>
                <a:latin typeface="Arial"/>
                <a:cs typeface="Arial"/>
              </a:rPr>
              <a:t>icmi.com | 800.672.6177</a:t>
            </a:r>
            <a:endParaRPr lang="en-US" sz="1100" b="1" dirty="0">
              <a:solidFill>
                <a:prstClr val="white">
                  <a:lumMod val="20000"/>
                  <a:lumOff val="80000"/>
                </a:prst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462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066800"/>
            <a:ext cx="8534400" cy="533400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/>
          <a:lstStyle>
            <a:lvl1pPr>
              <a:buNone/>
              <a:defRPr sz="2500" b="1" i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828800"/>
            <a:ext cx="8534400" cy="4267200"/>
          </a:xfrm>
          <a:prstGeom prst="rect">
            <a:avLst/>
          </a:prstGeom>
        </p:spPr>
        <p:txBody>
          <a:bodyPr vert="horz"/>
          <a:lstStyle>
            <a:lvl2pPr>
              <a:lnSpc>
                <a:spcPct val="100000"/>
              </a:lnSpc>
              <a:spcAft>
                <a:spcPts val="2400"/>
              </a:spcAft>
              <a:defRPr baseline="0"/>
            </a:lvl2pPr>
            <a:lvl3pPr>
              <a:lnSpc>
                <a:spcPct val="100000"/>
              </a:lnSpc>
              <a:spcAft>
                <a:spcPts val="2400"/>
              </a:spcAft>
              <a:defRPr/>
            </a:lvl3pPr>
          </a:lstStyle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kern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1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2</a:t>
            </a:r>
          </a:p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kern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3</a:t>
            </a:r>
          </a:p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kern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4</a:t>
            </a:r>
          </a:p>
          <a:p>
            <a:pPr marL="685800" lvl="2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Bullet 1</a:t>
            </a:r>
            <a:endParaRPr kumimoji="0" lang="en-US" sz="2000" u="none" strike="noStrike" kern="0" cap="none" spc="0" normalizeH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85800" lvl="2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000" kern="0" baseline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2</a:t>
            </a:r>
            <a:endParaRPr lang="en-US" sz="2000" kern="0" dirty="0" smtClean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685800" lvl="2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Bullet 3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anchor="ctr"/>
          <a:lstStyle>
            <a:lvl1pPr>
              <a:defRPr lang="en-US" b="1" dirty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Click to edit Master</a:t>
            </a:r>
            <a:r>
              <a:rPr lang="en-US" b="1" baseline="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title style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381875" y="6565900"/>
            <a:ext cx="1762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white">
                    <a:lumMod val="20000"/>
                    <a:lumOff val="80000"/>
                  </a:prstClr>
                </a:solidFill>
                <a:latin typeface="Arial"/>
                <a:cs typeface="Arial"/>
              </a:rPr>
              <a:t>icmi.com | 800.672.6177</a:t>
            </a:r>
            <a:endParaRPr lang="en-US" sz="1100" b="1" dirty="0">
              <a:solidFill>
                <a:prstClr val="white">
                  <a:lumMod val="20000"/>
                  <a:lumOff val="80000"/>
                </a:prst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2265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668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1668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89"/>
            <a:ext cx="6764638" cy="535416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57200" y="741405"/>
            <a:ext cx="8549503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128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066800"/>
            <a:ext cx="8534400" cy="533400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/>
          <a:lstStyle>
            <a:lvl1pPr>
              <a:buNone/>
              <a:defRPr sz="2500" b="1" i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828800"/>
            <a:ext cx="8534400" cy="4267200"/>
          </a:xfrm>
          <a:prstGeom prst="rect">
            <a:avLst/>
          </a:prstGeom>
        </p:spPr>
        <p:txBody>
          <a:bodyPr vert="horz"/>
          <a:lstStyle>
            <a:lvl2pPr>
              <a:lnSpc>
                <a:spcPct val="100000"/>
              </a:lnSpc>
              <a:spcAft>
                <a:spcPts val="2400"/>
              </a:spcAft>
              <a:defRPr baseline="0"/>
            </a:lvl2pPr>
            <a:lvl3pPr>
              <a:lnSpc>
                <a:spcPct val="100000"/>
              </a:lnSpc>
              <a:spcAft>
                <a:spcPts val="2400"/>
              </a:spcAft>
              <a:defRPr/>
            </a:lvl3pPr>
          </a:lstStyle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kern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1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2</a:t>
            </a:r>
          </a:p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kern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3</a:t>
            </a:r>
          </a:p>
          <a:p>
            <a:pPr marL="228600" lvl="1" indent="-274320" eaLnBrk="1" fontAlgn="auto" hangingPunct="1">
              <a:spcBef>
                <a:spcPts val="0"/>
              </a:spcBef>
              <a:spcAft>
                <a:spcPts val="18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200" kern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4</a:t>
            </a:r>
          </a:p>
          <a:p>
            <a:pPr marL="685800" lvl="2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Bullet 1</a:t>
            </a:r>
            <a:endParaRPr kumimoji="0" lang="en-US" sz="2000" u="none" strike="noStrike" kern="0" cap="none" spc="0" normalizeH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85800" lvl="2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lang="en-US" sz="2000" kern="0" baseline="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Bullet 2</a:t>
            </a:r>
            <a:endParaRPr lang="en-US" sz="2000" kern="0" dirty="0" smtClean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685800" lvl="2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§"/>
              <a:defRPr/>
            </a:pP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Bullet 3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anchor="ctr"/>
          <a:lstStyle>
            <a:lvl1pPr>
              <a:defRPr lang="en-US" b="1" dirty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Click to edit Master</a:t>
            </a:r>
            <a:r>
              <a:rPr lang="en-US" b="1" baseline="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title style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381875" y="6565900"/>
            <a:ext cx="1762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white">
                    <a:lumMod val="20000"/>
                    <a:lumOff val="80000"/>
                  </a:prstClr>
                </a:solidFill>
                <a:latin typeface="Arial"/>
                <a:cs typeface="Arial"/>
              </a:rPr>
              <a:t>icmi.com | 800.672.6177</a:t>
            </a:r>
            <a:endParaRPr lang="en-US" sz="1100" b="1" dirty="0">
              <a:solidFill>
                <a:prstClr val="white">
                  <a:lumMod val="20000"/>
                  <a:lumOff val="80000"/>
                </a:prst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833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9"/>
            <a:ext cx="6764638" cy="535416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741405"/>
            <a:ext cx="8549503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07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94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67469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" y="152400"/>
            <a:ext cx="8610600" cy="5638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3623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267"/>
            <a:ext cx="7772400" cy="1470183"/>
          </a:xfrm>
          <a:prstGeom prst="rect">
            <a:avLst/>
          </a:prstGeom>
        </p:spPr>
        <p:txBody>
          <a:bodyPr lIns="82296" tIns="41148" rIns="82296" bIns="411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3077"/>
          </a:xfrm>
          <a:prstGeom prst="rect">
            <a:avLst/>
          </a:prstGeom>
        </p:spPr>
        <p:txBody>
          <a:bodyPr lIns="82296" tIns="41148" rIns="82296" bIns="41148"/>
          <a:lstStyle>
            <a:lvl1pPr marL="0" indent="0" algn="ctr">
              <a:buNone/>
              <a:defRPr/>
            </a:lvl1pPr>
            <a:lvl2pPr marL="411480" indent="0" algn="ctr">
              <a:buNone/>
              <a:defRPr/>
            </a:lvl2pPr>
            <a:lvl3pPr marL="822960" indent="0" algn="ctr">
              <a:buNone/>
              <a:defRPr/>
            </a:lvl3pPr>
            <a:lvl4pPr marL="1234440" indent="0" algn="ctr">
              <a:buNone/>
              <a:defRPr/>
            </a:lvl4pPr>
            <a:lvl5pPr marL="1645920" indent="0" algn="ctr">
              <a:buNone/>
              <a:defRPr/>
            </a:lvl5pPr>
            <a:lvl6pPr marL="2057400" indent="0" algn="ctr">
              <a:buNone/>
              <a:defRPr/>
            </a:lvl6pPr>
            <a:lvl7pPr marL="2468880" indent="0" algn="ctr">
              <a:buNone/>
              <a:defRPr/>
            </a:lvl7pPr>
            <a:lvl8pPr marL="2880360" indent="0" algn="ctr">
              <a:buNone/>
              <a:defRPr/>
            </a:lvl8pPr>
            <a:lvl9pPr marL="329184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7925"/>
            <a:ext cx="1905953" cy="458628"/>
          </a:xfrm>
          <a:prstGeom prst="rect">
            <a:avLst/>
          </a:prstGeom>
          <a:ln/>
        </p:spPr>
        <p:txBody>
          <a:bodyPr lIns="82296" tIns="41148" rIns="82296" bIns="41148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248" y="6247925"/>
            <a:ext cx="2897505" cy="458628"/>
          </a:xfrm>
          <a:prstGeom prst="rect">
            <a:avLst/>
          </a:prstGeom>
          <a:ln/>
        </p:spPr>
        <p:txBody>
          <a:bodyPr lIns="82296" tIns="41148" rIns="82296" bIns="41148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2248" y="6247925"/>
            <a:ext cx="1907382" cy="458628"/>
          </a:xfrm>
          <a:prstGeom prst="rect">
            <a:avLst/>
          </a:prstGeom>
          <a:ln/>
        </p:spPr>
        <p:txBody>
          <a:bodyPr lIns="82296" tIns="41148" rIns="82296" bIns="41148"/>
          <a:lstStyle>
            <a:lvl1pPr>
              <a:defRPr/>
            </a:lvl1pPr>
          </a:lstStyle>
          <a:p>
            <a:pPr>
              <a:defRPr/>
            </a:pPr>
            <a:fld id="{82DD7C99-6897-45F6-9260-468268569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4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CMI_1003_SalesTitle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ICMI_1003_SalesTitleSlide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35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36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08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8" r:id="rId3"/>
    <p:sldLayoutId id="2147483671" r:id="rId4"/>
    <p:sldLayoutId id="2147483695" r:id="rId5"/>
    <p:sldLayoutId id="2147483696" r:id="rId6"/>
    <p:sldLayoutId id="2147483697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ICMI_1003_SalesTitleSlide2.jp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189038"/>
            <a:ext cx="662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of Slide Title of Slide Title of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14600"/>
            <a:ext cx="822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053" name="Title 1"/>
          <p:cNvSpPr>
            <a:spLocks/>
          </p:cNvSpPr>
          <p:nvPr/>
        </p:nvSpPr>
        <p:spPr bwMode="auto">
          <a:xfrm>
            <a:off x="228600" y="228600"/>
            <a:ext cx="3505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Events Business:</a:t>
            </a:r>
            <a:b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2011 Budget Update</a:t>
            </a:r>
            <a:b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September 2010 – Joy Sobhani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327525" y="603885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80175"/>
            <a:ext cx="21336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C67EE8-30BF-42C7-86AA-12764A0995F0}" type="slidenum">
              <a:rPr lang="en-US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3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bg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emf"/><Relationship Id="rId4" Type="http://schemas.openxmlformats.org/officeDocument/2006/relationships/oleObject" Target="../embeddings/Microsoft_Excel_97-2003_Worksheet3.xls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png"/><Relationship Id="rId5" Type="http://schemas.openxmlformats.org/officeDocument/2006/relationships/oleObject" Target="../embeddings/Microsoft_Excel_97-2003_Worksheet2.xls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04_PPT-intro-sli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498" name="Picture 2" descr="http://davesstorage.com/pics/questionma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443" y="1323975"/>
            <a:ext cx="6067982" cy="4792152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65722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55663">
              <a:spcBef>
                <a:spcPct val="20000"/>
              </a:spcBef>
              <a:defRPr/>
            </a:pPr>
            <a:r>
              <a:rPr lang="en-US" sz="8000" b="1" dirty="0" smtClean="0">
                <a:solidFill>
                  <a:schemeClr val="accent6">
                    <a:lumMod val="50000"/>
                  </a:schemeClr>
                </a:solidFill>
              </a:rPr>
              <a:t>How Many</a:t>
            </a:r>
            <a:endParaRPr lang="en-US" sz="8000" b="1" dirty="0">
              <a:solidFill>
                <a:schemeClr val="accent6">
                  <a:lumMod val="50000"/>
                </a:schemeClr>
              </a:solidFill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1191161"/>
            <a:ext cx="457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55663">
              <a:spcBef>
                <a:spcPct val="20000"/>
              </a:spcBef>
              <a:defRPr/>
            </a:pPr>
            <a:r>
              <a:rPr lang="en-US" sz="8000" b="1" dirty="0" smtClean="0">
                <a:solidFill>
                  <a:schemeClr val="accent6">
                    <a:lumMod val="50000"/>
                  </a:schemeClr>
                </a:solidFill>
              </a:rPr>
              <a:t>How </a:t>
            </a:r>
          </a:p>
          <a:p>
            <a:pPr algn="ctr" defTabSz="855663">
              <a:spcBef>
                <a:spcPct val="20000"/>
              </a:spcBef>
              <a:defRPr/>
            </a:pPr>
            <a:r>
              <a:rPr lang="en-US" sz="8000" b="1" dirty="0" smtClean="0">
                <a:solidFill>
                  <a:schemeClr val="accent6">
                    <a:lumMod val="50000"/>
                  </a:schemeClr>
                </a:solidFill>
              </a:rPr>
              <a:t>Long</a:t>
            </a:r>
            <a:endParaRPr lang="en-US" sz="8000" b="1" dirty="0">
              <a:solidFill>
                <a:schemeClr val="accent6">
                  <a:lumMod val="50000"/>
                </a:schemeClr>
              </a:solidFill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2750" y="5105400"/>
            <a:ext cx="61912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55663">
              <a:spcBef>
                <a:spcPct val="20000"/>
              </a:spcBef>
              <a:defRPr/>
            </a:pPr>
            <a:r>
              <a:rPr lang="en-US" sz="8000" b="1" dirty="0" smtClean="0">
                <a:solidFill>
                  <a:schemeClr val="accent6">
                    <a:lumMod val="50000"/>
                  </a:schemeClr>
                </a:solidFill>
              </a:rPr>
              <a:t>How Quick</a:t>
            </a:r>
            <a:endParaRPr lang="en-US" sz="8000" b="1" dirty="0">
              <a:solidFill>
                <a:schemeClr val="accent6">
                  <a:lumMod val="5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84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spc="60" dirty="0" smtClean="0"/>
              <a:t>How is it different?</a:t>
            </a:r>
            <a:endParaRPr lang="en-US" sz="3300" spc="60" dirty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76238" y="1514973"/>
            <a:ext cx="8310562" cy="3526155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still need history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Volume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Handle Times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Trends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still want a defined service goal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still have to know about planned changes</a:t>
            </a:r>
          </a:p>
        </p:txBody>
      </p:sp>
    </p:spTree>
    <p:extLst>
      <p:ext uri="{BB962C8B-B14F-4D97-AF65-F5344CB8AC3E}">
        <p14:creationId xmlns:p14="http://schemas.microsoft.com/office/powerpoint/2010/main" val="21057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76238" y="947484"/>
            <a:ext cx="8310562" cy="5014164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Voice and chat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Non-deferred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Immediate interaction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Staffing based on SL/AHT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e-Mail and fax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Deferrable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Response can be planned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Staffing based on non-peak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Social media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Deferability based on media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Response timing based on media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Staff to immediate, buffer for the rest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60" dirty="0" smtClean="0"/>
              <a:t>Workforce design considerations</a:t>
            </a:r>
            <a:endParaRPr lang="en-US" sz="3200" spc="6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81842"/>
            <a:ext cx="2971800" cy="3320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1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60" dirty="0"/>
              <a:t>F</a:t>
            </a:r>
            <a:r>
              <a:rPr lang="en-US" sz="3200" spc="60" dirty="0" smtClean="0"/>
              <a:t>orecasting design considerations</a:t>
            </a:r>
            <a:endParaRPr lang="en-US" sz="3200" spc="60" dirty="0"/>
          </a:p>
        </p:txBody>
      </p:sp>
      <p:grpSp>
        <p:nvGrpSpPr>
          <p:cNvPr id="2" name="Group 4"/>
          <p:cNvGrpSpPr/>
          <p:nvPr/>
        </p:nvGrpSpPr>
        <p:grpSpPr>
          <a:xfrm>
            <a:off x="914400" y="1645725"/>
            <a:ext cx="3886200" cy="4412973"/>
            <a:chOff x="914400" y="1645725"/>
            <a:chExt cx="3886200" cy="4412973"/>
          </a:xfrm>
        </p:grpSpPr>
        <p:sp>
          <p:nvSpPr>
            <p:cNvPr id="6" name="Rectangle 5"/>
            <p:cNvSpPr/>
            <p:nvPr/>
          </p:nvSpPr>
          <p:spPr>
            <a:xfrm>
              <a:off x="914400" y="1645725"/>
              <a:ext cx="3886200" cy="3886200"/>
            </a:xfrm>
            <a:prstGeom prst="rect">
              <a:avLst/>
            </a:prstGeom>
            <a:gradFill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ContrastingRightFacing">
                <a:rot lat="577259" lon="19571133" rev="19057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4" name="Group 6"/>
            <p:cNvGrpSpPr/>
            <p:nvPr/>
          </p:nvGrpSpPr>
          <p:grpSpPr>
            <a:xfrm>
              <a:off x="914400" y="1760025"/>
              <a:ext cx="3771900" cy="4298673"/>
              <a:chOff x="914400" y="1760025"/>
              <a:chExt cx="3771900" cy="429867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028700" y="1760025"/>
                <a:ext cx="3657600" cy="3657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perspectiveContrastingRightFacing">
                  <a:rot lat="577259" lon="19571133" rev="19057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t"/>
              <a:lstStyle/>
              <a:p>
                <a:pPr algn="ctr"/>
                <a:r>
                  <a:rPr lang="en-US" sz="2400" b="1" dirty="0" smtClean="0">
                    <a:solidFill>
                      <a:schemeClr val="accent5"/>
                    </a:solidFill>
                    <a:latin typeface="Calibri" pitchFamily="34" charset="0"/>
                  </a:rPr>
                  <a:t>Measure by </a:t>
                </a:r>
              </a:p>
              <a:p>
                <a:pPr algn="ctr"/>
                <a:r>
                  <a:rPr lang="en-US" sz="2400" b="1" dirty="0" smtClean="0">
                    <a:solidFill>
                      <a:schemeClr val="accent5"/>
                    </a:solidFill>
                    <a:latin typeface="Calibri" pitchFamily="34" charset="0"/>
                  </a:rPr>
                  <a:t>Service Level /ASA</a:t>
                </a:r>
              </a:p>
              <a:p>
                <a:endParaRPr lang="en-US" sz="24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itchFamily="34" charset="0"/>
                  </a:rPr>
                  <a:t>&lt; 2 hours</a:t>
                </a:r>
              </a:p>
              <a:p>
                <a:pPr marL="463550" indent="-238125"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" pitchFamily="34" charset="0"/>
                  </a:rPr>
                  <a:t>Text</a:t>
                </a:r>
              </a:p>
              <a:p>
                <a:pPr marL="463550" indent="-238125"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" pitchFamily="34" charset="0"/>
                  </a:rPr>
                  <a:t>Web Chat</a:t>
                </a:r>
              </a:p>
              <a:p>
                <a:pPr marL="463550" indent="-238125"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" pitchFamily="34" charset="0"/>
                  </a:rPr>
                  <a:t>Walk-ups &amp; Escalations</a:t>
                </a:r>
              </a:p>
              <a:p>
                <a:pPr marL="463550" indent="-238125"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" pitchFamily="34" charset="0"/>
                  </a:rPr>
                  <a:t>Phone</a:t>
                </a:r>
              </a:p>
            </p:txBody>
          </p:sp>
          <p:grpSp>
            <p:nvGrpSpPr>
              <p:cNvPr id="5" name="Group 68"/>
              <p:cNvGrpSpPr/>
              <p:nvPr/>
            </p:nvGrpSpPr>
            <p:grpSpPr>
              <a:xfrm>
                <a:off x="1143000" y="4160325"/>
                <a:ext cx="519113" cy="1893888"/>
                <a:chOff x="5524500" y="1108075"/>
                <a:chExt cx="519113" cy="1893888"/>
              </a:xfrm>
            </p:grpSpPr>
            <p:sp>
              <p:nvSpPr>
                <p:cNvPr id="11" name="Freeform 21"/>
                <p:cNvSpPr>
                  <a:spLocks noEditPoints="1"/>
                </p:cNvSpPr>
                <p:nvPr/>
              </p:nvSpPr>
              <p:spPr bwMode="auto">
                <a:xfrm>
                  <a:off x="5524500" y="1108075"/>
                  <a:ext cx="503238" cy="1893888"/>
                </a:xfrm>
                <a:custGeom>
                  <a:avLst/>
                  <a:gdLst/>
                  <a:ahLst/>
                  <a:cxnLst>
                    <a:cxn ang="0">
                      <a:pos x="86" y="81"/>
                    </a:cxn>
                    <a:cxn ang="0">
                      <a:pos x="90" y="88"/>
                    </a:cxn>
                    <a:cxn ang="0">
                      <a:pos x="89" y="91"/>
                    </a:cxn>
                    <a:cxn ang="0">
                      <a:pos x="100" y="107"/>
                    </a:cxn>
                    <a:cxn ang="0">
                      <a:pos x="92" y="85"/>
                    </a:cxn>
                    <a:cxn ang="0">
                      <a:pos x="120" y="95"/>
                    </a:cxn>
                    <a:cxn ang="0">
                      <a:pos x="132" y="249"/>
                    </a:cxn>
                    <a:cxn ang="0">
                      <a:pos x="130" y="279"/>
                    </a:cxn>
                    <a:cxn ang="0">
                      <a:pos x="123" y="280"/>
                    </a:cxn>
                    <a:cxn ang="0">
                      <a:pos x="112" y="259"/>
                    </a:cxn>
                    <a:cxn ang="0">
                      <a:pos x="94" y="387"/>
                    </a:cxn>
                    <a:cxn ang="0">
                      <a:pos x="83" y="432"/>
                    </a:cxn>
                    <a:cxn ang="0">
                      <a:pos x="83" y="440"/>
                    </a:cxn>
                    <a:cxn ang="0">
                      <a:pos x="100" y="452"/>
                    </a:cxn>
                    <a:cxn ang="0">
                      <a:pos x="97" y="473"/>
                    </a:cxn>
                    <a:cxn ang="0">
                      <a:pos x="71" y="469"/>
                    </a:cxn>
                    <a:cxn ang="0">
                      <a:pos x="71" y="504"/>
                    </a:cxn>
                    <a:cxn ang="0">
                      <a:pos x="42" y="467"/>
                    </a:cxn>
                    <a:cxn ang="0">
                      <a:pos x="38" y="454"/>
                    </a:cxn>
                    <a:cxn ang="0">
                      <a:pos x="38" y="440"/>
                    </a:cxn>
                    <a:cxn ang="0">
                      <a:pos x="33" y="258"/>
                    </a:cxn>
                    <a:cxn ang="0">
                      <a:pos x="31" y="251"/>
                    </a:cxn>
                    <a:cxn ang="0">
                      <a:pos x="19" y="228"/>
                    </a:cxn>
                    <a:cxn ang="0">
                      <a:pos x="16" y="227"/>
                    </a:cxn>
                    <a:cxn ang="0">
                      <a:pos x="7" y="166"/>
                    </a:cxn>
                    <a:cxn ang="0">
                      <a:pos x="9" y="88"/>
                    </a:cxn>
                    <a:cxn ang="0">
                      <a:pos x="51" y="69"/>
                    </a:cxn>
                    <a:cxn ang="0">
                      <a:pos x="60" y="40"/>
                    </a:cxn>
                    <a:cxn ang="0">
                      <a:pos x="60" y="9"/>
                    </a:cxn>
                    <a:cxn ang="0">
                      <a:pos x="78" y="2"/>
                    </a:cxn>
                    <a:cxn ang="0">
                      <a:pos x="91" y="2"/>
                    </a:cxn>
                    <a:cxn ang="0">
                      <a:pos x="108" y="21"/>
                    </a:cxn>
                    <a:cxn ang="0">
                      <a:pos x="100" y="56"/>
                    </a:cxn>
                    <a:cxn ang="0">
                      <a:pos x="91" y="76"/>
                    </a:cxn>
                    <a:cxn ang="0">
                      <a:pos x="91" y="437"/>
                    </a:cxn>
                    <a:cxn ang="0">
                      <a:pos x="122" y="278"/>
                    </a:cxn>
                    <a:cxn ang="0">
                      <a:pos x="89" y="91"/>
                    </a:cxn>
                    <a:cxn ang="0">
                      <a:pos x="76" y="96"/>
                    </a:cxn>
                    <a:cxn ang="0">
                      <a:pos x="86" y="108"/>
                    </a:cxn>
                    <a:cxn ang="0">
                      <a:pos x="81" y="90"/>
                    </a:cxn>
                    <a:cxn ang="0">
                      <a:pos x="84" y="83"/>
                    </a:cxn>
                    <a:cxn ang="0">
                      <a:pos x="62" y="64"/>
                    </a:cxn>
                    <a:cxn ang="0">
                      <a:pos x="99" y="153"/>
                    </a:cxn>
                    <a:cxn ang="0">
                      <a:pos x="101" y="158"/>
                    </a:cxn>
                    <a:cxn ang="0">
                      <a:pos x="103" y="153"/>
                    </a:cxn>
                    <a:cxn ang="0">
                      <a:pos x="104" y="177"/>
                    </a:cxn>
                    <a:cxn ang="0">
                      <a:pos x="103" y="182"/>
                    </a:cxn>
                    <a:cxn ang="0">
                      <a:pos x="107" y="180"/>
                    </a:cxn>
                    <a:cxn ang="0">
                      <a:pos x="107" y="205"/>
                    </a:cxn>
                    <a:cxn ang="0">
                      <a:pos x="109" y="211"/>
                    </a:cxn>
                    <a:cxn ang="0">
                      <a:pos x="111" y="205"/>
                    </a:cxn>
                    <a:cxn ang="0">
                      <a:pos x="109" y="229"/>
                    </a:cxn>
                    <a:cxn ang="0">
                      <a:pos x="107" y="234"/>
                    </a:cxn>
                    <a:cxn ang="0">
                      <a:pos x="111" y="232"/>
                    </a:cxn>
                    <a:cxn ang="0">
                      <a:pos x="77" y="258"/>
                    </a:cxn>
                    <a:cxn ang="0">
                      <a:pos x="81" y="364"/>
                    </a:cxn>
                    <a:cxn ang="0">
                      <a:pos x="67" y="439"/>
                    </a:cxn>
                    <a:cxn ang="0">
                      <a:pos x="77" y="450"/>
                    </a:cxn>
                    <a:cxn ang="0">
                      <a:pos x="74" y="434"/>
                    </a:cxn>
                    <a:cxn ang="0">
                      <a:pos x="88" y="371"/>
                    </a:cxn>
                    <a:cxn ang="0">
                      <a:pos x="77" y="450"/>
                    </a:cxn>
                  </a:cxnLst>
                  <a:rect l="0" t="0" r="r" b="b"/>
                  <a:pathLst>
                    <a:path w="134" h="504">
                      <a:moveTo>
                        <a:pt x="92" y="77"/>
                      </a:moveTo>
                      <a:cubicBezTo>
                        <a:pt x="92" y="77"/>
                        <a:pt x="92" y="77"/>
                        <a:pt x="92" y="77"/>
                      </a:cubicBezTo>
                      <a:cubicBezTo>
                        <a:pt x="89" y="80"/>
                        <a:pt x="88" y="81"/>
                        <a:pt x="86" y="81"/>
                      </a:cubicBez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90" y="88"/>
                        <a:pt x="90" y="88"/>
                        <a:pt x="90" y="88"/>
                      </a:cubicBezTo>
                      <a:cubicBezTo>
                        <a:pt x="90" y="88"/>
                        <a:pt x="90" y="88"/>
                        <a:pt x="90" y="88"/>
                      </a:cubicBezTo>
                      <a:cubicBezTo>
                        <a:pt x="90" y="90"/>
                        <a:pt x="90" y="90"/>
                        <a:pt x="90" y="90"/>
                      </a:cubicBezTo>
                      <a:cubicBezTo>
                        <a:pt x="89" y="90"/>
                        <a:pt x="89" y="90"/>
                        <a:pt x="89" y="90"/>
                      </a:cubicBezTo>
                      <a:cubicBezTo>
                        <a:pt x="89" y="91"/>
                        <a:pt x="89" y="91"/>
                        <a:pt x="89" y="91"/>
                      </a:cubicBezTo>
                      <a:cubicBezTo>
                        <a:pt x="92" y="95"/>
                        <a:pt x="95" y="100"/>
                        <a:pt x="97" y="105"/>
                      </a:cubicBezTo>
                      <a:cubicBezTo>
                        <a:pt x="103" y="135"/>
                        <a:pt x="103" y="135"/>
                        <a:pt x="103" y="135"/>
                      </a:cubicBezTo>
                      <a:cubicBezTo>
                        <a:pt x="103" y="125"/>
                        <a:pt x="102" y="115"/>
                        <a:pt x="100" y="107"/>
                      </a:cubicBezTo>
                      <a:cubicBezTo>
                        <a:pt x="97" y="94"/>
                        <a:pt x="97" y="94"/>
                        <a:pt x="97" y="94"/>
                      </a:cubicBezTo>
                      <a:cubicBezTo>
                        <a:pt x="96" y="92"/>
                        <a:pt x="96" y="92"/>
                        <a:pt x="96" y="92"/>
                      </a:cubicBezTo>
                      <a:cubicBezTo>
                        <a:pt x="92" y="85"/>
                        <a:pt x="92" y="85"/>
                        <a:pt x="92" y="85"/>
                      </a:cubicBezTo>
                      <a:cubicBezTo>
                        <a:pt x="92" y="77"/>
                        <a:pt x="92" y="77"/>
                        <a:pt x="92" y="77"/>
                      </a:cubicBezTo>
                      <a:cubicBezTo>
                        <a:pt x="103" y="83"/>
                        <a:pt x="103" y="83"/>
                        <a:pt x="103" y="83"/>
                      </a:cubicBezTo>
                      <a:cubicBezTo>
                        <a:pt x="108" y="86"/>
                        <a:pt x="114" y="90"/>
                        <a:pt x="120" y="95"/>
                      </a:cubicBezTo>
                      <a:cubicBezTo>
                        <a:pt x="120" y="150"/>
                        <a:pt x="120" y="150"/>
                        <a:pt x="120" y="150"/>
                      </a:cubicBezTo>
                      <a:cubicBezTo>
                        <a:pt x="134" y="249"/>
                        <a:pt x="134" y="249"/>
                        <a:pt x="134" y="249"/>
                      </a:cubicBezTo>
                      <a:cubicBezTo>
                        <a:pt x="132" y="249"/>
                        <a:pt x="132" y="249"/>
                        <a:pt x="132" y="249"/>
                      </a:cubicBezTo>
                      <a:cubicBezTo>
                        <a:pt x="120" y="185"/>
                        <a:pt x="120" y="185"/>
                        <a:pt x="120" y="185"/>
                      </a:cubicBezTo>
                      <a:cubicBezTo>
                        <a:pt x="132" y="264"/>
                        <a:pt x="132" y="264"/>
                        <a:pt x="132" y="264"/>
                      </a:cubicBezTo>
                      <a:cubicBezTo>
                        <a:pt x="130" y="279"/>
                        <a:pt x="130" y="279"/>
                        <a:pt x="130" y="279"/>
                      </a:cubicBezTo>
                      <a:cubicBezTo>
                        <a:pt x="127" y="283"/>
                        <a:pt x="127" y="283"/>
                        <a:pt x="127" y="283"/>
                      </a:cubicBezTo>
                      <a:cubicBezTo>
                        <a:pt x="124" y="281"/>
                        <a:pt x="124" y="281"/>
                        <a:pt x="124" y="281"/>
                      </a:cubicBezTo>
                      <a:cubicBezTo>
                        <a:pt x="123" y="280"/>
                        <a:pt x="123" y="280"/>
                        <a:pt x="123" y="280"/>
                      </a:cubicBezTo>
                      <a:cubicBezTo>
                        <a:pt x="122" y="279"/>
                        <a:pt x="122" y="279"/>
                        <a:pt x="122" y="279"/>
                      </a:cubicBezTo>
                      <a:cubicBezTo>
                        <a:pt x="122" y="278"/>
                        <a:pt x="122" y="278"/>
                        <a:pt x="122" y="278"/>
                      </a:cubicBezTo>
                      <a:cubicBezTo>
                        <a:pt x="112" y="259"/>
                        <a:pt x="112" y="259"/>
                        <a:pt x="112" y="259"/>
                      </a:cubicBezTo>
                      <a:cubicBezTo>
                        <a:pt x="112" y="341"/>
                        <a:pt x="112" y="341"/>
                        <a:pt x="112" y="341"/>
                      </a:cubicBezTo>
                      <a:cubicBezTo>
                        <a:pt x="103" y="375"/>
                        <a:pt x="103" y="375"/>
                        <a:pt x="103" y="375"/>
                      </a:cubicBezTo>
                      <a:cubicBezTo>
                        <a:pt x="94" y="387"/>
                        <a:pt x="94" y="387"/>
                        <a:pt x="94" y="387"/>
                      </a:cubicBezTo>
                      <a:cubicBezTo>
                        <a:pt x="95" y="396"/>
                        <a:pt x="95" y="396"/>
                        <a:pt x="95" y="396"/>
                      </a:cubicBezTo>
                      <a:cubicBezTo>
                        <a:pt x="90" y="417"/>
                        <a:pt x="90" y="417"/>
                        <a:pt x="90" y="417"/>
                      </a:cubicBezTo>
                      <a:cubicBezTo>
                        <a:pt x="83" y="432"/>
                        <a:pt x="83" y="432"/>
                        <a:pt x="83" y="432"/>
                      </a:cubicBezTo>
                      <a:cubicBezTo>
                        <a:pt x="89" y="431"/>
                        <a:pt x="89" y="431"/>
                        <a:pt x="89" y="431"/>
                      </a:cubicBezTo>
                      <a:cubicBezTo>
                        <a:pt x="80" y="442"/>
                        <a:pt x="80" y="442"/>
                        <a:pt x="80" y="442"/>
                      </a:cubicBezTo>
                      <a:cubicBezTo>
                        <a:pt x="83" y="440"/>
                        <a:pt x="83" y="440"/>
                        <a:pt x="83" y="440"/>
                      </a:cubicBezTo>
                      <a:cubicBezTo>
                        <a:pt x="91" y="436"/>
                        <a:pt x="91" y="436"/>
                        <a:pt x="91" y="436"/>
                      </a:cubicBezTo>
                      <a:cubicBezTo>
                        <a:pt x="91" y="436"/>
                        <a:pt x="91" y="436"/>
                        <a:pt x="91" y="436"/>
                      </a:cubicBezTo>
                      <a:cubicBezTo>
                        <a:pt x="100" y="452"/>
                        <a:pt x="100" y="452"/>
                        <a:pt x="100" y="452"/>
                      </a:cubicBezTo>
                      <a:cubicBezTo>
                        <a:pt x="123" y="465"/>
                        <a:pt x="123" y="465"/>
                        <a:pt x="123" y="465"/>
                      </a:cubicBezTo>
                      <a:cubicBezTo>
                        <a:pt x="126" y="469"/>
                        <a:pt x="124" y="472"/>
                        <a:pt x="117" y="475"/>
                      </a:cubicBezTo>
                      <a:cubicBezTo>
                        <a:pt x="111" y="476"/>
                        <a:pt x="104" y="475"/>
                        <a:pt x="97" y="473"/>
                      </a:cubicBezTo>
                      <a:cubicBezTo>
                        <a:pt x="91" y="471"/>
                        <a:pt x="84" y="468"/>
                        <a:pt x="77" y="464"/>
                      </a:cubicBezTo>
                      <a:cubicBezTo>
                        <a:pt x="73" y="461"/>
                        <a:pt x="71" y="463"/>
                        <a:pt x="71" y="468"/>
                      </a:cubicBezTo>
                      <a:cubicBezTo>
                        <a:pt x="71" y="469"/>
                        <a:pt x="71" y="469"/>
                        <a:pt x="71" y="469"/>
                      </a:cubicBezTo>
                      <a:cubicBezTo>
                        <a:pt x="71" y="472"/>
                        <a:pt x="71" y="472"/>
                        <a:pt x="71" y="472"/>
                      </a:cubicBezTo>
                      <a:cubicBezTo>
                        <a:pt x="81" y="489"/>
                        <a:pt x="85" y="498"/>
                        <a:pt x="81" y="501"/>
                      </a:cubicBezTo>
                      <a:cubicBezTo>
                        <a:pt x="71" y="504"/>
                        <a:pt x="71" y="504"/>
                        <a:pt x="71" y="504"/>
                      </a:cubicBezTo>
                      <a:cubicBezTo>
                        <a:pt x="62" y="504"/>
                        <a:pt x="56" y="502"/>
                        <a:pt x="51" y="497"/>
                      </a:cubicBezTo>
                      <a:cubicBezTo>
                        <a:pt x="41" y="481"/>
                        <a:pt x="41" y="481"/>
                        <a:pt x="41" y="481"/>
                      </a:cubicBezTo>
                      <a:cubicBezTo>
                        <a:pt x="42" y="467"/>
                        <a:pt x="42" y="467"/>
                        <a:pt x="42" y="467"/>
                      </a:cubicBezTo>
                      <a:cubicBezTo>
                        <a:pt x="38" y="465"/>
                        <a:pt x="38" y="465"/>
                        <a:pt x="38" y="465"/>
                      </a:cubicBezTo>
                      <a:cubicBezTo>
                        <a:pt x="36" y="462"/>
                        <a:pt x="36" y="462"/>
                        <a:pt x="36" y="462"/>
                      </a:cubicBezTo>
                      <a:cubicBezTo>
                        <a:pt x="36" y="460"/>
                        <a:pt x="37" y="457"/>
                        <a:pt x="38" y="454"/>
                      </a:cubicBezTo>
                      <a:cubicBezTo>
                        <a:pt x="38" y="453"/>
                        <a:pt x="38" y="453"/>
                        <a:pt x="38" y="453"/>
                      </a:cubicBezTo>
                      <a:cubicBezTo>
                        <a:pt x="35" y="443"/>
                        <a:pt x="35" y="443"/>
                        <a:pt x="35" y="443"/>
                      </a:cubicBezTo>
                      <a:cubicBezTo>
                        <a:pt x="38" y="440"/>
                        <a:pt x="38" y="440"/>
                        <a:pt x="38" y="440"/>
                      </a:cubicBezTo>
                      <a:cubicBezTo>
                        <a:pt x="39" y="438"/>
                        <a:pt x="39" y="438"/>
                        <a:pt x="39" y="438"/>
                      </a:cubicBezTo>
                      <a:cubicBezTo>
                        <a:pt x="36" y="403"/>
                        <a:pt x="37" y="370"/>
                        <a:pt x="43" y="338"/>
                      </a:cubicBezTo>
                      <a:cubicBezTo>
                        <a:pt x="33" y="258"/>
                        <a:pt x="33" y="258"/>
                        <a:pt x="33" y="258"/>
                      </a:cubicBezTo>
                      <a:cubicBezTo>
                        <a:pt x="32" y="257"/>
                        <a:pt x="32" y="257"/>
                        <a:pt x="32" y="257"/>
                      </a:cubicBezTo>
                      <a:cubicBezTo>
                        <a:pt x="30" y="254"/>
                        <a:pt x="30" y="254"/>
                        <a:pt x="30" y="254"/>
                      </a:cubicBezTo>
                      <a:cubicBezTo>
                        <a:pt x="31" y="251"/>
                        <a:pt x="31" y="251"/>
                        <a:pt x="31" y="251"/>
                      </a:cubicBezTo>
                      <a:cubicBezTo>
                        <a:pt x="32" y="247"/>
                        <a:pt x="32" y="247"/>
                        <a:pt x="32" y="247"/>
                      </a:cubicBezTo>
                      <a:cubicBezTo>
                        <a:pt x="27" y="249"/>
                        <a:pt x="23" y="243"/>
                        <a:pt x="20" y="230"/>
                      </a:cubicBezTo>
                      <a:cubicBezTo>
                        <a:pt x="19" y="228"/>
                        <a:pt x="19" y="228"/>
                        <a:pt x="19" y="228"/>
                      </a:cubicBezTo>
                      <a:cubicBezTo>
                        <a:pt x="18" y="228"/>
                        <a:pt x="18" y="228"/>
                        <a:pt x="18" y="228"/>
                      </a:cubicBezTo>
                      <a:cubicBezTo>
                        <a:pt x="16" y="227"/>
                        <a:pt x="16" y="227"/>
                        <a:pt x="16" y="227"/>
                      </a:cubicBezTo>
                      <a:cubicBezTo>
                        <a:pt x="16" y="227"/>
                        <a:pt x="16" y="227"/>
                        <a:pt x="16" y="227"/>
                      </a:cubicBezTo>
                      <a:cubicBezTo>
                        <a:pt x="10" y="206"/>
                        <a:pt x="10" y="206"/>
                        <a:pt x="10" y="206"/>
                      </a:cubicBezTo>
                      <a:cubicBezTo>
                        <a:pt x="7" y="190"/>
                        <a:pt x="6" y="184"/>
                        <a:pt x="4" y="187"/>
                      </a:cubicBezTo>
                      <a:cubicBezTo>
                        <a:pt x="7" y="166"/>
                        <a:pt x="7" y="166"/>
                        <a:pt x="7" y="16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9" y="88"/>
                        <a:pt x="9" y="88"/>
                        <a:pt x="9" y="88"/>
                      </a:cubicBezTo>
                      <a:cubicBezTo>
                        <a:pt x="14" y="82"/>
                        <a:pt x="14" y="82"/>
                        <a:pt x="14" y="82"/>
                      </a:cubicBezTo>
                      <a:cubicBezTo>
                        <a:pt x="28" y="78"/>
                        <a:pt x="28" y="78"/>
                        <a:pt x="28" y="78"/>
                      </a:cubicBezTo>
                      <a:cubicBezTo>
                        <a:pt x="51" y="69"/>
                        <a:pt x="51" y="69"/>
                        <a:pt x="51" y="69"/>
                      </a:cubicBezTo>
                      <a:cubicBezTo>
                        <a:pt x="56" y="68"/>
                        <a:pt x="59" y="66"/>
                        <a:pt x="61" y="63"/>
                      </a:cubicBezTo>
                      <a:cubicBezTo>
                        <a:pt x="63" y="61"/>
                        <a:pt x="64" y="59"/>
                        <a:pt x="64" y="57"/>
                      </a:cubicBezTo>
                      <a:cubicBezTo>
                        <a:pt x="64" y="51"/>
                        <a:pt x="63" y="46"/>
                        <a:pt x="60" y="40"/>
                      </a:cubicBezTo>
                      <a:cubicBezTo>
                        <a:pt x="56" y="31"/>
                        <a:pt x="56" y="31"/>
                        <a:pt x="56" y="31"/>
                      </a:cubicBezTo>
                      <a:cubicBezTo>
                        <a:pt x="56" y="28"/>
                        <a:pt x="56" y="25"/>
                        <a:pt x="57" y="2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6" y="4"/>
                        <a:pt x="68" y="2"/>
                        <a:pt x="73" y="2"/>
                      </a:cubicBezTo>
                      <a:cubicBezTo>
                        <a:pt x="78" y="2"/>
                        <a:pt x="78" y="2"/>
                        <a:pt x="78" y="2"/>
                      </a:cubicBezTo>
                      <a:cubicBezTo>
                        <a:pt x="81" y="1"/>
                        <a:pt x="84" y="0"/>
                        <a:pt x="86" y="0"/>
                      </a:cubicBezTo>
                      <a:cubicBezTo>
                        <a:pt x="87" y="0"/>
                        <a:pt x="88" y="1"/>
                        <a:pt x="90" y="2"/>
                      </a:cubicBezTo>
                      <a:cubicBezTo>
                        <a:pt x="91" y="2"/>
                        <a:pt x="91" y="2"/>
                        <a:pt x="91" y="2"/>
                      </a:cubicBezTo>
                      <a:cubicBezTo>
                        <a:pt x="94" y="2"/>
                        <a:pt x="98" y="4"/>
                        <a:pt x="102" y="10"/>
                      </a:cubicBezTo>
                      <a:cubicBezTo>
                        <a:pt x="107" y="18"/>
                        <a:pt x="107" y="18"/>
                        <a:pt x="107" y="18"/>
                      </a:cubicBezTo>
                      <a:cubicBezTo>
                        <a:pt x="108" y="21"/>
                        <a:pt x="108" y="21"/>
                        <a:pt x="108" y="21"/>
                      </a:cubicBezTo>
                      <a:cubicBezTo>
                        <a:pt x="109" y="23"/>
                        <a:pt x="109" y="23"/>
                        <a:pt x="109" y="23"/>
                      </a:cubicBezTo>
                      <a:cubicBezTo>
                        <a:pt x="106" y="34"/>
                        <a:pt x="106" y="34"/>
                        <a:pt x="106" y="34"/>
                      </a:cubicBezTo>
                      <a:cubicBezTo>
                        <a:pt x="104" y="40"/>
                        <a:pt x="102" y="48"/>
                        <a:pt x="100" y="56"/>
                      </a:cubicBezTo>
                      <a:cubicBezTo>
                        <a:pt x="95" y="61"/>
                        <a:pt x="95" y="61"/>
                        <a:pt x="95" y="61"/>
                      </a:cubicBezTo>
                      <a:cubicBezTo>
                        <a:pt x="93" y="62"/>
                        <a:pt x="92" y="65"/>
                        <a:pt x="91" y="69"/>
                      </a:cubicBezTo>
                      <a:cubicBezTo>
                        <a:pt x="91" y="76"/>
                        <a:pt x="91" y="76"/>
                        <a:pt x="91" y="76"/>
                      </a:cubicBezTo>
                      <a:lnTo>
                        <a:pt x="92" y="77"/>
                      </a:lnTo>
                      <a:close/>
                      <a:moveTo>
                        <a:pt x="91" y="436"/>
                      </a:moveTo>
                      <a:cubicBezTo>
                        <a:pt x="91" y="437"/>
                        <a:pt x="91" y="437"/>
                        <a:pt x="91" y="437"/>
                      </a:cubicBezTo>
                      <a:lnTo>
                        <a:pt x="91" y="436"/>
                      </a:lnTo>
                      <a:close/>
                      <a:moveTo>
                        <a:pt x="122" y="279"/>
                      </a:moveTo>
                      <a:cubicBezTo>
                        <a:pt x="122" y="278"/>
                        <a:pt x="122" y="278"/>
                        <a:pt x="122" y="278"/>
                      </a:cubicBezTo>
                      <a:lnTo>
                        <a:pt x="122" y="279"/>
                      </a:lnTo>
                      <a:close/>
                      <a:moveTo>
                        <a:pt x="89" y="91"/>
                      </a:moveTo>
                      <a:cubicBezTo>
                        <a:pt x="89" y="91"/>
                        <a:pt x="89" y="91"/>
                        <a:pt x="89" y="91"/>
                      </a:cubicBezTo>
                      <a:close/>
                      <a:moveTo>
                        <a:pt x="62" y="64"/>
                      </a:moveTo>
                      <a:cubicBezTo>
                        <a:pt x="64" y="73"/>
                        <a:pt x="68" y="84"/>
                        <a:pt x="75" y="94"/>
                      </a:cubicBezTo>
                      <a:cubicBezTo>
                        <a:pt x="76" y="96"/>
                        <a:pt x="76" y="96"/>
                        <a:pt x="76" y="96"/>
                      </a:cubicBezTo>
                      <a:cubicBezTo>
                        <a:pt x="78" y="100"/>
                        <a:pt x="78" y="100"/>
                        <a:pt x="78" y="100"/>
                      </a:cubicBezTo>
                      <a:cubicBezTo>
                        <a:pt x="87" y="113"/>
                        <a:pt x="87" y="113"/>
                        <a:pt x="87" y="113"/>
                      </a:cubicBezTo>
                      <a:cubicBezTo>
                        <a:pt x="86" y="108"/>
                        <a:pt x="86" y="108"/>
                        <a:pt x="86" y="108"/>
                      </a:cubicBezTo>
                      <a:cubicBezTo>
                        <a:pt x="85" y="93"/>
                        <a:pt x="85" y="93"/>
                        <a:pt x="85" y="93"/>
                      </a:cubicBezTo>
                      <a:cubicBezTo>
                        <a:pt x="83" y="91"/>
                        <a:pt x="83" y="91"/>
                        <a:pt x="83" y="91"/>
                      </a:cubicBezTo>
                      <a:cubicBezTo>
                        <a:pt x="81" y="90"/>
                        <a:pt x="81" y="90"/>
                        <a:pt x="81" y="90"/>
                      </a:cubicBezTo>
                      <a:cubicBezTo>
                        <a:pt x="83" y="85"/>
                        <a:pt x="83" y="85"/>
                        <a:pt x="83" y="85"/>
                      </a:cubicBezTo>
                      <a:cubicBezTo>
                        <a:pt x="84" y="83"/>
                        <a:pt x="84" y="83"/>
                        <a:pt x="84" y="83"/>
                      </a:cubicBezTo>
                      <a:cubicBezTo>
                        <a:pt x="84" y="83"/>
                        <a:pt x="84" y="83"/>
                        <a:pt x="84" y="83"/>
                      </a:cubicBezTo>
                      <a:cubicBezTo>
                        <a:pt x="85" y="81"/>
                        <a:pt x="85" y="81"/>
                        <a:pt x="85" y="81"/>
                      </a:cubicBezTo>
                      <a:cubicBezTo>
                        <a:pt x="72" y="72"/>
                        <a:pt x="72" y="72"/>
                        <a:pt x="72" y="72"/>
                      </a:cubicBezTo>
                      <a:lnTo>
                        <a:pt x="62" y="64"/>
                      </a:lnTo>
                      <a:close/>
                      <a:moveTo>
                        <a:pt x="103" y="153"/>
                      </a:moveTo>
                      <a:cubicBezTo>
                        <a:pt x="101" y="152"/>
                        <a:pt x="101" y="152"/>
                        <a:pt x="101" y="152"/>
                      </a:cubicBezTo>
                      <a:cubicBezTo>
                        <a:pt x="99" y="153"/>
                        <a:pt x="99" y="153"/>
                        <a:pt x="99" y="153"/>
                      </a:cubicBezTo>
                      <a:cubicBezTo>
                        <a:pt x="98" y="155"/>
                        <a:pt x="98" y="155"/>
                        <a:pt x="98" y="155"/>
                      </a:cubicBezTo>
                      <a:cubicBezTo>
                        <a:pt x="99" y="157"/>
                        <a:pt x="99" y="157"/>
                        <a:pt x="99" y="157"/>
                      </a:cubicBezTo>
                      <a:cubicBezTo>
                        <a:pt x="101" y="158"/>
                        <a:pt x="101" y="158"/>
                        <a:pt x="101" y="158"/>
                      </a:cubicBezTo>
                      <a:cubicBezTo>
                        <a:pt x="102" y="158"/>
                        <a:pt x="102" y="158"/>
                        <a:pt x="103" y="157"/>
                      </a:cubicBezTo>
                      <a:cubicBezTo>
                        <a:pt x="104" y="155"/>
                        <a:pt x="104" y="155"/>
                        <a:pt x="104" y="155"/>
                      </a:cubicBezTo>
                      <a:lnTo>
                        <a:pt x="103" y="153"/>
                      </a:lnTo>
                      <a:close/>
                      <a:moveTo>
                        <a:pt x="107" y="180"/>
                      </a:moveTo>
                      <a:cubicBezTo>
                        <a:pt x="106" y="178"/>
                        <a:pt x="106" y="178"/>
                        <a:pt x="106" y="178"/>
                      </a:cubicBezTo>
                      <a:cubicBezTo>
                        <a:pt x="106" y="177"/>
                        <a:pt x="105" y="177"/>
                        <a:pt x="104" y="177"/>
                      </a:cubicBezTo>
                      <a:cubicBezTo>
                        <a:pt x="103" y="177"/>
                        <a:pt x="103" y="177"/>
                        <a:pt x="103" y="178"/>
                      </a:cubicBezTo>
                      <a:cubicBezTo>
                        <a:pt x="102" y="180"/>
                        <a:pt x="102" y="180"/>
                        <a:pt x="102" y="180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3"/>
                        <a:pt x="104" y="183"/>
                        <a:pt x="104" y="183"/>
                      </a:cubicBezTo>
                      <a:cubicBezTo>
                        <a:pt x="106" y="182"/>
                        <a:pt x="106" y="182"/>
                        <a:pt x="106" y="182"/>
                      </a:cubicBezTo>
                      <a:lnTo>
                        <a:pt x="107" y="180"/>
                      </a:lnTo>
                      <a:close/>
                      <a:moveTo>
                        <a:pt x="111" y="205"/>
                      </a:moveTo>
                      <a:cubicBezTo>
                        <a:pt x="109" y="204"/>
                        <a:pt x="109" y="204"/>
                        <a:pt x="109" y="204"/>
                      </a:cubicBezTo>
                      <a:cubicBezTo>
                        <a:pt x="108" y="204"/>
                        <a:pt x="107" y="205"/>
                        <a:pt x="107" y="205"/>
                      </a:cubicBezTo>
                      <a:cubicBezTo>
                        <a:pt x="106" y="208"/>
                        <a:pt x="106" y="208"/>
                        <a:pt x="106" y="208"/>
                      </a:cubicBezTo>
                      <a:cubicBezTo>
                        <a:pt x="107" y="210"/>
                        <a:pt x="107" y="210"/>
                        <a:pt x="107" y="210"/>
                      </a:cubicBezTo>
                      <a:cubicBezTo>
                        <a:pt x="107" y="210"/>
                        <a:pt x="108" y="211"/>
                        <a:pt x="109" y="211"/>
                      </a:cubicBezTo>
                      <a:cubicBezTo>
                        <a:pt x="111" y="210"/>
                        <a:pt x="111" y="210"/>
                        <a:pt x="111" y="210"/>
                      </a:cubicBezTo>
                      <a:cubicBezTo>
                        <a:pt x="111" y="208"/>
                        <a:pt x="111" y="208"/>
                        <a:pt x="111" y="208"/>
                      </a:cubicBezTo>
                      <a:lnTo>
                        <a:pt x="111" y="205"/>
                      </a:lnTo>
                      <a:close/>
                      <a:moveTo>
                        <a:pt x="111" y="232"/>
                      </a:moveTo>
                      <a:cubicBezTo>
                        <a:pt x="111" y="230"/>
                        <a:pt x="111" y="230"/>
                        <a:pt x="111" y="230"/>
                      </a:cubicBezTo>
                      <a:cubicBezTo>
                        <a:pt x="109" y="229"/>
                        <a:pt x="109" y="229"/>
                        <a:pt x="109" y="229"/>
                      </a:cubicBezTo>
                      <a:cubicBezTo>
                        <a:pt x="108" y="229"/>
                        <a:pt x="107" y="229"/>
                        <a:pt x="107" y="230"/>
                      </a:cubicBezTo>
                      <a:cubicBezTo>
                        <a:pt x="106" y="232"/>
                        <a:pt x="106" y="232"/>
                        <a:pt x="106" y="232"/>
                      </a:cubicBezTo>
                      <a:cubicBezTo>
                        <a:pt x="107" y="234"/>
                        <a:pt x="107" y="234"/>
                        <a:pt x="107" y="234"/>
                      </a:cubicBezTo>
                      <a:cubicBezTo>
                        <a:pt x="107" y="235"/>
                        <a:pt x="108" y="235"/>
                        <a:pt x="109" y="235"/>
                      </a:cubicBezTo>
                      <a:cubicBezTo>
                        <a:pt x="111" y="234"/>
                        <a:pt x="111" y="234"/>
                        <a:pt x="111" y="234"/>
                      </a:cubicBezTo>
                      <a:lnTo>
                        <a:pt x="111" y="232"/>
                      </a:lnTo>
                      <a:close/>
                      <a:moveTo>
                        <a:pt x="84" y="353"/>
                      </a:moveTo>
                      <a:cubicBezTo>
                        <a:pt x="90" y="259"/>
                        <a:pt x="90" y="259"/>
                        <a:pt x="90" y="259"/>
                      </a:cubicBezTo>
                      <a:cubicBezTo>
                        <a:pt x="77" y="258"/>
                        <a:pt x="77" y="258"/>
                        <a:pt x="77" y="258"/>
                      </a:cubicBezTo>
                      <a:cubicBezTo>
                        <a:pt x="77" y="349"/>
                        <a:pt x="77" y="349"/>
                        <a:pt x="77" y="349"/>
                      </a:cubicBezTo>
                      <a:cubicBezTo>
                        <a:pt x="82" y="364"/>
                        <a:pt x="82" y="364"/>
                        <a:pt x="82" y="364"/>
                      </a:cubicBezTo>
                      <a:cubicBezTo>
                        <a:pt x="81" y="364"/>
                        <a:pt x="81" y="364"/>
                        <a:pt x="81" y="364"/>
                      </a:cubicBezTo>
                      <a:cubicBezTo>
                        <a:pt x="78" y="385"/>
                        <a:pt x="75" y="395"/>
                        <a:pt x="72" y="396"/>
                      </a:cubicBezTo>
                      <a:cubicBezTo>
                        <a:pt x="74" y="418"/>
                        <a:pt x="74" y="418"/>
                        <a:pt x="74" y="418"/>
                      </a:cubicBezTo>
                      <a:cubicBezTo>
                        <a:pt x="67" y="439"/>
                        <a:pt x="67" y="439"/>
                        <a:pt x="67" y="439"/>
                      </a:cubicBezTo>
                      <a:cubicBezTo>
                        <a:pt x="70" y="462"/>
                        <a:pt x="70" y="462"/>
                        <a:pt x="70" y="462"/>
                      </a:cubicBezTo>
                      <a:cubicBezTo>
                        <a:pt x="77" y="451"/>
                        <a:pt x="77" y="451"/>
                        <a:pt x="77" y="451"/>
                      </a:cubicBezTo>
                      <a:cubicBezTo>
                        <a:pt x="77" y="450"/>
                        <a:pt x="77" y="450"/>
                        <a:pt x="77" y="450"/>
                      </a:cubicBezTo>
                      <a:cubicBezTo>
                        <a:pt x="77" y="443"/>
                        <a:pt x="77" y="443"/>
                        <a:pt x="77" y="443"/>
                      </a:cubicBezTo>
                      <a:cubicBezTo>
                        <a:pt x="77" y="443"/>
                        <a:pt x="77" y="443"/>
                        <a:pt x="77" y="443"/>
                      </a:cubicBezTo>
                      <a:cubicBezTo>
                        <a:pt x="74" y="434"/>
                        <a:pt x="74" y="434"/>
                        <a:pt x="74" y="434"/>
                      </a:cubicBezTo>
                      <a:cubicBezTo>
                        <a:pt x="80" y="418"/>
                        <a:pt x="80" y="418"/>
                        <a:pt x="80" y="418"/>
                      </a:cubicBezTo>
                      <a:cubicBezTo>
                        <a:pt x="77" y="406"/>
                        <a:pt x="77" y="406"/>
                        <a:pt x="77" y="406"/>
                      </a:cubicBezTo>
                      <a:cubicBezTo>
                        <a:pt x="88" y="371"/>
                        <a:pt x="88" y="371"/>
                        <a:pt x="88" y="371"/>
                      </a:cubicBezTo>
                      <a:lnTo>
                        <a:pt x="84" y="353"/>
                      </a:lnTo>
                      <a:close/>
                      <a:moveTo>
                        <a:pt x="77" y="450"/>
                      </a:moveTo>
                      <a:cubicBezTo>
                        <a:pt x="77" y="450"/>
                        <a:pt x="77" y="450"/>
                        <a:pt x="77" y="4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12" name="Freeform 22"/>
                <p:cNvSpPr>
                  <a:spLocks noEditPoints="1"/>
                </p:cNvSpPr>
                <p:nvPr/>
              </p:nvSpPr>
              <p:spPr bwMode="auto">
                <a:xfrm>
                  <a:off x="5775325" y="1465263"/>
                  <a:ext cx="268288" cy="1379538"/>
                </a:xfrm>
                <a:custGeom>
                  <a:avLst/>
                  <a:gdLst/>
                  <a:ahLst/>
                  <a:cxnLst>
                    <a:cxn ang="0">
                      <a:pos x="16" y="345"/>
                    </a:cxn>
                    <a:cxn ang="0">
                      <a:pos x="22" y="336"/>
                    </a:cxn>
                    <a:cxn ang="0">
                      <a:pos x="23" y="322"/>
                    </a:cxn>
                    <a:cxn ang="0">
                      <a:pos x="27" y="292"/>
                    </a:cxn>
                    <a:cxn ang="0">
                      <a:pos x="45" y="246"/>
                    </a:cxn>
                    <a:cxn ang="0">
                      <a:pos x="55" y="183"/>
                    </a:cxn>
                    <a:cxn ang="0">
                      <a:pos x="47" y="247"/>
                    </a:cxn>
                    <a:cxn ang="0">
                      <a:pos x="41" y="280"/>
                    </a:cxn>
                    <a:cxn ang="0">
                      <a:pos x="31" y="312"/>
                    </a:cxn>
                    <a:cxn ang="0">
                      <a:pos x="32" y="325"/>
                    </a:cxn>
                    <a:cxn ang="0">
                      <a:pos x="31" y="333"/>
                    </a:cxn>
                    <a:cxn ang="0">
                      <a:pos x="25" y="340"/>
                    </a:cxn>
                    <a:cxn ang="0">
                      <a:pos x="24" y="341"/>
                    </a:cxn>
                    <a:cxn ang="0">
                      <a:pos x="33" y="325"/>
                    </a:cxn>
                    <a:cxn ang="0">
                      <a:pos x="65" y="169"/>
                    </a:cxn>
                    <a:cxn ang="0">
                      <a:pos x="65" y="154"/>
                    </a:cxn>
                    <a:cxn ang="0">
                      <a:pos x="53" y="55"/>
                    </a:cxn>
                    <a:cxn ang="0">
                      <a:pos x="57" y="3"/>
                    </a:cxn>
                    <a:cxn ang="0">
                      <a:pos x="71" y="158"/>
                    </a:cxn>
                    <a:cxn ang="0">
                      <a:pos x="69" y="172"/>
                    </a:cxn>
                    <a:cxn ang="0">
                      <a:pos x="68" y="177"/>
                    </a:cxn>
                    <a:cxn ang="0">
                      <a:pos x="66" y="185"/>
                    </a:cxn>
                    <a:cxn ang="0">
                      <a:pos x="63" y="184"/>
                    </a:cxn>
                    <a:cxn ang="0">
                      <a:pos x="36" y="58"/>
                    </a:cxn>
                    <a:cxn ang="0">
                      <a:pos x="36" y="62"/>
                    </a:cxn>
                    <a:cxn ang="0">
                      <a:pos x="32" y="62"/>
                    </a:cxn>
                    <a:cxn ang="0">
                      <a:pos x="32" y="58"/>
                    </a:cxn>
                    <a:cxn ang="0">
                      <a:pos x="39" y="83"/>
                    </a:cxn>
                    <a:cxn ang="0">
                      <a:pos x="39" y="87"/>
                    </a:cxn>
                    <a:cxn ang="0">
                      <a:pos x="36" y="87"/>
                    </a:cxn>
                    <a:cxn ang="0">
                      <a:pos x="36" y="83"/>
                    </a:cxn>
                    <a:cxn ang="0">
                      <a:pos x="39" y="83"/>
                    </a:cxn>
                    <a:cxn ang="0">
                      <a:pos x="44" y="110"/>
                    </a:cxn>
                    <a:cxn ang="0">
                      <a:pos x="44" y="115"/>
                    </a:cxn>
                    <a:cxn ang="0">
                      <a:pos x="40" y="115"/>
                    </a:cxn>
                    <a:cxn ang="0">
                      <a:pos x="40" y="110"/>
                    </a:cxn>
                    <a:cxn ang="0">
                      <a:pos x="44" y="135"/>
                    </a:cxn>
                    <a:cxn ang="0">
                      <a:pos x="44" y="139"/>
                    </a:cxn>
                    <a:cxn ang="0">
                      <a:pos x="40" y="139"/>
                    </a:cxn>
                    <a:cxn ang="0">
                      <a:pos x="40" y="135"/>
                    </a:cxn>
                    <a:cxn ang="0">
                      <a:pos x="44" y="135"/>
                    </a:cxn>
                    <a:cxn ang="0">
                      <a:pos x="17" y="258"/>
                    </a:cxn>
                    <a:cxn ang="0">
                      <a:pos x="10" y="311"/>
                    </a:cxn>
                    <a:cxn ang="0">
                      <a:pos x="7" y="339"/>
                    </a:cxn>
                    <a:cxn ang="0">
                      <a:pos x="10" y="348"/>
                    </a:cxn>
                    <a:cxn ang="0">
                      <a:pos x="10" y="356"/>
                    </a:cxn>
                    <a:cxn ang="0">
                      <a:pos x="0" y="344"/>
                    </a:cxn>
                    <a:cxn ang="0">
                      <a:pos x="5" y="301"/>
                    </a:cxn>
                    <a:cxn ang="0">
                      <a:pos x="15" y="269"/>
                    </a:cxn>
                    <a:cxn ang="0">
                      <a:pos x="10" y="163"/>
                    </a:cxn>
                    <a:cxn ang="0">
                      <a:pos x="10" y="355"/>
                    </a:cxn>
                  </a:cxnLst>
                  <a:rect l="0" t="0" r="r" b="b"/>
                  <a:pathLst>
                    <a:path w="71" h="367">
                      <a:moveTo>
                        <a:pt x="24" y="341"/>
                      </a:moveTo>
                      <a:cubicBezTo>
                        <a:pt x="16" y="345"/>
                        <a:pt x="16" y="345"/>
                        <a:pt x="16" y="345"/>
                      </a:cubicBezTo>
                      <a:cubicBezTo>
                        <a:pt x="13" y="347"/>
                        <a:pt x="13" y="347"/>
                        <a:pt x="13" y="347"/>
                      </a:cubicBezTo>
                      <a:cubicBezTo>
                        <a:pt x="22" y="336"/>
                        <a:pt x="22" y="336"/>
                        <a:pt x="22" y="336"/>
                      </a:cubicBezTo>
                      <a:cubicBezTo>
                        <a:pt x="16" y="337"/>
                        <a:pt x="16" y="337"/>
                        <a:pt x="16" y="337"/>
                      </a:cubicBezTo>
                      <a:cubicBezTo>
                        <a:pt x="23" y="322"/>
                        <a:pt x="23" y="322"/>
                        <a:pt x="23" y="322"/>
                      </a:cubicBezTo>
                      <a:cubicBezTo>
                        <a:pt x="28" y="301"/>
                        <a:pt x="28" y="301"/>
                        <a:pt x="28" y="301"/>
                      </a:cubicBezTo>
                      <a:cubicBezTo>
                        <a:pt x="27" y="292"/>
                        <a:pt x="27" y="292"/>
                        <a:pt x="27" y="292"/>
                      </a:cubicBezTo>
                      <a:cubicBezTo>
                        <a:pt x="36" y="280"/>
                        <a:pt x="36" y="280"/>
                        <a:pt x="36" y="280"/>
                      </a:cubicBezTo>
                      <a:cubicBezTo>
                        <a:pt x="45" y="246"/>
                        <a:pt x="45" y="246"/>
                        <a:pt x="45" y="246"/>
                      </a:cubicBezTo>
                      <a:cubicBezTo>
                        <a:pt x="45" y="164"/>
                        <a:pt x="45" y="164"/>
                        <a:pt x="45" y="164"/>
                      </a:cubicBezTo>
                      <a:cubicBezTo>
                        <a:pt x="55" y="183"/>
                        <a:pt x="55" y="183"/>
                        <a:pt x="55" y="183"/>
                      </a:cubicBezTo>
                      <a:cubicBezTo>
                        <a:pt x="48" y="244"/>
                        <a:pt x="48" y="244"/>
                        <a:pt x="48" y="244"/>
                      </a:cubicBezTo>
                      <a:cubicBezTo>
                        <a:pt x="47" y="247"/>
                        <a:pt x="47" y="247"/>
                        <a:pt x="47" y="247"/>
                      </a:cubicBezTo>
                      <a:cubicBezTo>
                        <a:pt x="48" y="251"/>
                        <a:pt x="47" y="256"/>
                        <a:pt x="46" y="261"/>
                      </a:cubicBezTo>
                      <a:cubicBezTo>
                        <a:pt x="45" y="266"/>
                        <a:pt x="43" y="272"/>
                        <a:pt x="41" y="280"/>
                      </a:cubicBezTo>
                      <a:cubicBezTo>
                        <a:pt x="36" y="293"/>
                        <a:pt x="36" y="293"/>
                        <a:pt x="36" y="293"/>
                      </a:cubicBezTo>
                      <a:cubicBezTo>
                        <a:pt x="31" y="312"/>
                        <a:pt x="31" y="312"/>
                        <a:pt x="31" y="312"/>
                      </a:cubicBezTo>
                      <a:cubicBezTo>
                        <a:pt x="31" y="319"/>
                        <a:pt x="31" y="319"/>
                        <a:pt x="31" y="319"/>
                      </a:cubicBezTo>
                      <a:cubicBezTo>
                        <a:pt x="32" y="325"/>
                        <a:pt x="32" y="325"/>
                        <a:pt x="32" y="325"/>
                      </a:cubicBezTo>
                      <a:cubicBezTo>
                        <a:pt x="33" y="325"/>
                        <a:pt x="33" y="325"/>
                        <a:pt x="33" y="325"/>
                      </a:cubicBezTo>
                      <a:cubicBezTo>
                        <a:pt x="33" y="329"/>
                        <a:pt x="32" y="331"/>
                        <a:pt x="31" y="333"/>
                      </a:cubicBezTo>
                      <a:cubicBezTo>
                        <a:pt x="30" y="335"/>
                        <a:pt x="30" y="335"/>
                        <a:pt x="30" y="335"/>
                      </a:cubicBezTo>
                      <a:cubicBezTo>
                        <a:pt x="25" y="340"/>
                        <a:pt x="25" y="340"/>
                        <a:pt x="25" y="340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lnTo>
                        <a:pt x="24" y="341"/>
                      </a:lnTo>
                      <a:close/>
                      <a:moveTo>
                        <a:pt x="33" y="325"/>
                      </a:moveTo>
                      <a:cubicBezTo>
                        <a:pt x="33" y="325"/>
                        <a:pt x="33" y="325"/>
                        <a:pt x="33" y="325"/>
                      </a:cubicBezTo>
                      <a:close/>
                      <a:moveTo>
                        <a:pt x="63" y="184"/>
                      </a:moveTo>
                      <a:cubicBezTo>
                        <a:pt x="65" y="169"/>
                        <a:pt x="65" y="169"/>
                        <a:pt x="65" y="169"/>
                      </a:cubicBezTo>
                      <a:cubicBezTo>
                        <a:pt x="53" y="90"/>
                        <a:pt x="53" y="90"/>
                        <a:pt x="53" y="90"/>
                      </a:cubicBezTo>
                      <a:cubicBezTo>
                        <a:pt x="65" y="154"/>
                        <a:pt x="65" y="154"/>
                        <a:pt x="65" y="154"/>
                      </a:cubicBezTo>
                      <a:cubicBezTo>
                        <a:pt x="67" y="154"/>
                        <a:pt x="67" y="154"/>
                        <a:pt x="67" y="154"/>
                      </a:cubicBezTo>
                      <a:cubicBezTo>
                        <a:pt x="53" y="55"/>
                        <a:pt x="53" y="55"/>
                        <a:pt x="53" y="55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7" y="3"/>
                        <a:pt x="57" y="3"/>
                        <a:pt x="57" y="3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71" y="158"/>
                        <a:pt x="71" y="158"/>
                        <a:pt x="71" y="158"/>
                      </a:cubicBezTo>
                      <a:cubicBezTo>
                        <a:pt x="67" y="158"/>
                        <a:pt x="67" y="158"/>
                        <a:pt x="67" y="158"/>
                      </a:cubicBezTo>
                      <a:cubicBezTo>
                        <a:pt x="69" y="172"/>
                        <a:pt x="69" y="172"/>
                        <a:pt x="69" y="172"/>
                      </a:cubicBezTo>
                      <a:cubicBezTo>
                        <a:pt x="69" y="173"/>
                        <a:pt x="69" y="173"/>
                        <a:pt x="69" y="173"/>
                      </a:cubicBezTo>
                      <a:cubicBezTo>
                        <a:pt x="68" y="177"/>
                        <a:pt x="68" y="177"/>
                        <a:pt x="68" y="177"/>
                      </a:cubicBezTo>
                      <a:cubicBezTo>
                        <a:pt x="68" y="178"/>
                        <a:pt x="68" y="178"/>
                        <a:pt x="68" y="178"/>
                      </a:cubicBezTo>
                      <a:cubicBezTo>
                        <a:pt x="66" y="185"/>
                        <a:pt x="66" y="185"/>
                        <a:pt x="66" y="185"/>
                      </a:cubicBezTo>
                      <a:cubicBezTo>
                        <a:pt x="63" y="185"/>
                        <a:pt x="63" y="185"/>
                        <a:pt x="63" y="185"/>
                      </a:cubicBezTo>
                      <a:cubicBezTo>
                        <a:pt x="63" y="184"/>
                        <a:pt x="63" y="184"/>
                        <a:pt x="63" y="184"/>
                      </a:cubicBezTo>
                      <a:close/>
                      <a:moveTo>
                        <a:pt x="34" y="57"/>
                      </a:moveTo>
                      <a:cubicBezTo>
                        <a:pt x="36" y="58"/>
                        <a:pt x="36" y="58"/>
                        <a:pt x="36" y="58"/>
                      </a:cubicBezTo>
                      <a:cubicBezTo>
                        <a:pt x="37" y="60"/>
                        <a:pt x="37" y="60"/>
                        <a:pt x="37" y="60"/>
                      </a:cubicBezTo>
                      <a:cubicBezTo>
                        <a:pt x="36" y="62"/>
                        <a:pt x="36" y="62"/>
                        <a:pt x="36" y="62"/>
                      </a:cubicBezTo>
                      <a:cubicBezTo>
                        <a:pt x="35" y="63"/>
                        <a:pt x="35" y="63"/>
                        <a:pt x="34" y="63"/>
                      </a:cubicBezTo>
                      <a:cubicBezTo>
                        <a:pt x="32" y="62"/>
                        <a:pt x="32" y="62"/>
                        <a:pt x="32" y="62"/>
                      </a:cubicBezTo>
                      <a:cubicBezTo>
                        <a:pt x="31" y="60"/>
                        <a:pt x="31" y="60"/>
                        <a:pt x="31" y="60"/>
                      </a:cubicBezTo>
                      <a:cubicBezTo>
                        <a:pt x="32" y="58"/>
                        <a:pt x="32" y="58"/>
                        <a:pt x="32" y="58"/>
                      </a:cubicBezTo>
                      <a:lnTo>
                        <a:pt x="34" y="57"/>
                      </a:lnTo>
                      <a:close/>
                      <a:moveTo>
                        <a:pt x="39" y="83"/>
                      </a:moveTo>
                      <a:cubicBezTo>
                        <a:pt x="40" y="85"/>
                        <a:pt x="40" y="85"/>
                        <a:pt x="40" y="85"/>
                      </a:cubicBezTo>
                      <a:cubicBezTo>
                        <a:pt x="39" y="87"/>
                        <a:pt x="39" y="87"/>
                        <a:pt x="39" y="87"/>
                      </a:cubicBezTo>
                      <a:cubicBezTo>
                        <a:pt x="37" y="88"/>
                        <a:pt x="37" y="88"/>
                        <a:pt x="37" y="88"/>
                      </a:cubicBezTo>
                      <a:cubicBezTo>
                        <a:pt x="36" y="87"/>
                        <a:pt x="36" y="87"/>
                        <a:pt x="36" y="87"/>
                      </a:cubicBezTo>
                      <a:cubicBezTo>
                        <a:pt x="35" y="85"/>
                        <a:pt x="35" y="85"/>
                        <a:pt x="35" y="85"/>
                      </a:cubicBezTo>
                      <a:cubicBezTo>
                        <a:pt x="36" y="83"/>
                        <a:pt x="36" y="83"/>
                        <a:pt x="36" y="83"/>
                      </a:cubicBezTo>
                      <a:cubicBezTo>
                        <a:pt x="36" y="82"/>
                        <a:pt x="36" y="82"/>
                        <a:pt x="37" y="82"/>
                      </a:cubicBezTo>
                      <a:cubicBezTo>
                        <a:pt x="38" y="82"/>
                        <a:pt x="39" y="82"/>
                        <a:pt x="39" y="83"/>
                      </a:cubicBezTo>
                      <a:close/>
                      <a:moveTo>
                        <a:pt x="42" y="109"/>
                      </a:moveTo>
                      <a:cubicBezTo>
                        <a:pt x="44" y="110"/>
                        <a:pt x="44" y="110"/>
                        <a:pt x="44" y="110"/>
                      </a:cubicBezTo>
                      <a:cubicBezTo>
                        <a:pt x="44" y="113"/>
                        <a:pt x="44" y="113"/>
                        <a:pt x="44" y="113"/>
                      </a:cubicBezTo>
                      <a:cubicBezTo>
                        <a:pt x="44" y="115"/>
                        <a:pt x="44" y="115"/>
                        <a:pt x="44" y="115"/>
                      </a:cubicBezTo>
                      <a:cubicBezTo>
                        <a:pt x="42" y="116"/>
                        <a:pt x="42" y="116"/>
                        <a:pt x="42" y="116"/>
                      </a:cubicBezTo>
                      <a:cubicBezTo>
                        <a:pt x="41" y="116"/>
                        <a:pt x="40" y="115"/>
                        <a:pt x="40" y="115"/>
                      </a:cubicBezTo>
                      <a:cubicBezTo>
                        <a:pt x="39" y="113"/>
                        <a:pt x="39" y="113"/>
                        <a:pt x="39" y="113"/>
                      </a:cubicBezTo>
                      <a:cubicBezTo>
                        <a:pt x="40" y="110"/>
                        <a:pt x="40" y="110"/>
                        <a:pt x="40" y="110"/>
                      </a:cubicBezTo>
                      <a:cubicBezTo>
                        <a:pt x="40" y="110"/>
                        <a:pt x="41" y="109"/>
                        <a:pt x="42" y="109"/>
                      </a:cubicBezTo>
                      <a:close/>
                      <a:moveTo>
                        <a:pt x="44" y="135"/>
                      </a:moveTo>
                      <a:cubicBezTo>
                        <a:pt x="44" y="137"/>
                        <a:pt x="44" y="137"/>
                        <a:pt x="44" y="137"/>
                      </a:cubicBezTo>
                      <a:cubicBezTo>
                        <a:pt x="44" y="139"/>
                        <a:pt x="44" y="139"/>
                        <a:pt x="44" y="139"/>
                      </a:cubicBezTo>
                      <a:cubicBezTo>
                        <a:pt x="42" y="140"/>
                        <a:pt x="42" y="140"/>
                        <a:pt x="42" y="140"/>
                      </a:cubicBezTo>
                      <a:cubicBezTo>
                        <a:pt x="41" y="140"/>
                        <a:pt x="40" y="140"/>
                        <a:pt x="40" y="139"/>
                      </a:cubicBezTo>
                      <a:cubicBezTo>
                        <a:pt x="39" y="137"/>
                        <a:pt x="39" y="137"/>
                        <a:pt x="39" y="137"/>
                      </a:cubicBezTo>
                      <a:cubicBezTo>
                        <a:pt x="40" y="135"/>
                        <a:pt x="40" y="135"/>
                        <a:pt x="40" y="135"/>
                      </a:cubicBezTo>
                      <a:cubicBezTo>
                        <a:pt x="40" y="134"/>
                        <a:pt x="41" y="134"/>
                        <a:pt x="42" y="134"/>
                      </a:cubicBezTo>
                      <a:lnTo>
                        <a:pt x="44" y="135"/>
                      </a:lnTo>
                      <a:close/>
                      <a:moveTo>
                        <a:pt x="23" y="164"/>
                      </a:moveTo>
                      <a:cubicBezTo>
                        <a:pt x="17" y="258"/>
                        <a:pt x="17" y="258"/>
                        <a:pt x="17" y="258"/>
                      </a:cubicBezTo>
                      <a:cubicBezTo>
                        <a:pt x="21" y="276"/>
                        <a:pt x="21" y="276"/>
                        <a:pt x="21" y="276"/>
                      </a:cubicBezTo>
                      <a:cubicBezTo>
                        <a:pt x="10" y="311"/>
                        <a:pt x="10" y="311"/>
                        <a:pt x="10" y="311"/>
                      </a:cubicBezTo>
                      <a:cubicBezTo>
                        <a:pt x="13" y="323"/>
                        <a:pt x="13" y="323"/>
                        <a:pt x="13" y="323"/>
                      </a:cubicBezTo>
                      <a:cubicBezTo>
                        <a:pt x="7" y="339"/>
                        <a:pt x="7" y="339"/>
                        <a:pt x="7" y="339"/>
                      </a:cubicBezTo>
                      <a:cubicBezTo>
                        <a:pt x="10" y="348"/>
                        <a:pt x="10" y="348"/>
                        <a:pt x="10" y="348"/>
                      </a:cubicBezTo>
                      <a:cubicBezTo>
                        <a:pt x="10" y="348"/>
                        <a:pt x="10" y="348"/>
                        <a:pt x="10" y="348"/>
                      </a:cubicBezTo>
                      <a:cubicBezTo>
                        <a:pt x="10" y="355"/>
                        <a:pt x="10" y="355"/>
                        <a:pt x="10" y="355"/>
                      </a:cubicBezTo>
                      <a:cubicBezTo>
                        <a:pt x="10" y="356"/>
                        <a:pt x="10" y="356"/>
                        <a:pt x="10" y="356"/>
                      </a:cubicBezTo>
                      <a:cubicBezTo>
                        <a:pt x="3" y="367"/>
                        <a:pt x="3" y="367"/>
                        <a:pt x="3" y="367"/>
                      </a:cubicBezTo>
                      <a:cubicBezTo>
                        <a:pt x="0" y="344"/>
                        <a:pt x="0" y="344"/>
                        <a:pt x="0" y="344"/>
                      </a:cubicBezTo>
                      <a:cubicBezTo>
                        <a:pt x="7" y="323"/>
                        <a:pt x="7" y="323"/>
                        <a:pt x="7" y="323"/>
                      </a:cubicBezTo>
                      <a:cubicBezTo>
                        <a:pt x="5" y="301"/>
                        <a:pt x="5" y="301"/>
                        <a:pt x="5" y="301"/>
                      </a:cubicBezTo>
                      <a:cubicBezTo>
                        <a:pt x="8" y="300"/>
                        <a:pt x="11" y="290"/>
                        <a:pt x="14" y="269"/>
                      </a:cubicBezTo>
                      <a:cubicBezTo>
                        <a:pt x="15" y="269"/>
                        <a:pt x="15" y="269"/>
                        <a:pt x="15" y="269"/>
                      </a:cubicBezTo>
                      <a:cubicBezTo>
                        <a:pt x="10" y="254"/>
                        <a:pt x="10" y="254"/>
                        <a:pt x="10" y="254"/>
                      </a:cubicBezTo>
                      <a:cubicBezTo>
                        <a:pt x="10" y="163"/>
                        <a:pt x="10" y="163"/>
                        <a:pt x="10" y="163"/>
                      </a:cubicBezTo>
                      <a:lnTo>
                        <a:pt x="23" y="164"/>
                      </a:lnTo>
                      <a:close/>
                      <a:moveTo>
                        <a:pt x="10" y="355"/>
                      </a:moveTo>
                      <a:cubicBezTo>
                        <a:pt x="10" y="355"/>
                        <a:pt x="10" y="355"/>
                        <a:pt x="10" y="355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13" name="Freeform 23"/>
                <p:cNvSpPr>
                  <a:spLocks noEditPoints="1"/>
                </p:cNvSpPr>
                <p:nvPr/>
              </p:nvSpPr>
              <p:spPr bwMode="auto">
                <a:xfrm>
                  <a:off x="5757863" y="1347788"/>
                  <a:ext cx="153988" cy="266700"/>
                </a:xfrm>
                <a:custGeom>
                  <a:avLst/>
                  <a:gdLst/>
                  <a:ahLst/>
                  <a:cxnLst>
                    <a:cxn ang="0">
                      <a:pos x="30" y="13"/>
                    </a:cxn>
                    <a:cxn ang="0">
                      <a:pos x="30" y="21"/>
                    </a:cxn>
                    <a:cxn ang="0">
                      <a:pos x="34" y="28"/>
                    </a:cxn>
                    <a:cxn ang="0">
                      <a:pos x="28" y="24"/>
                    </a:cxn>
                    <a:cxn ang="0">
                      <a:pos x="28" y="23"/>
                    </a:cxn>
                    <a:cxn ang="0">
                      <a:pos x="24" y="17"/>
                    </a:cxn>
                    <a:cxn ang="0">
                      <a:pos x="30" y="13"/>
                    </a:cxn>
                    <a:cxn ang="0">
                      <a:pos x="28" y="24"/>
                    </a:cxn>
                    <a:cxn ang="0">
                      <a:pos x="28" y="24"/>
                    </a:cxn>
                    <a:cxn ang="0">
                      <a:pos x="28" y="24"/>
                    </a:cxn>
                    <a:cxn ang="0">
                      <a:pos x="35" y="30"/>
                    </a:cxn>
                    <a:cxn ang="0">
                      <a:pos x="38" y="43"/>
                    </a:cxn>
                    <a:cxn ang="0">
                      <a:pos x="41" y="71"/>
                    </a:cxn>
                    <a:cxn ang="0">
                      <a:pos x="35" y="41"/>
                    </a:cxn>
                    <a:cxn ang="0">
                      <a:pos x="27" y="27"/>
                    </a:cxn>
                    <a:cxn ang="0">
                      <a:pos x="35" y="30"/>
                    </a:cxn>
                    <a:cxn ang="0">
                      <a:pos x="13" y="30"/>
                    </a:cxn>
                    <a:cxn ang="0">
                      <a:pos x="0" y="0"/>
                    </a:cxn>
                    <a:cxn ang="0">
                      <a:pos x="10" y="8"/>
                    </a:cxn>
                    <a:cxn ang="0">
                      <a:pos x="23" y="17"/>
                    </a:cxn>
                    <a:cxn ang="0">
                      <a:pos x="22" y="19"/>
                    </a:cxn>
                    <a:cxn ang="0">
                      <a:pos x="22" y="19"/>
                    </a:cxn>
                    <a:cxn ang="0">
                      <a:pos x="21" y="21"/>
                    </a:cxn>
                    <a:cxn ang="0">
                      <a:pos x="13" y="30"/>
                    </a:cxn>
                    <a:cxn ang="0">
                      <a:pos x="21" y="27"/>
                    </a:cxn>
                    <a:cxn ang="0">
                      <a:pos x="23" y="29"/>
                    </a:cxn>
                    <a:cxn ang="0">
                      <a:pos x="24" y="44"/>
                    </a:cxn>
                    <a:cxn ang="0">
                      <a:pos x="25" y="49"/>
                    </a:cxn>
                    <a:cxn ang="0">
                      <a:pos x="16" y="36"/>
                    </a:cxn>
                    <a:cxn ang="0">
                      <a:pos x="14" y="32"/>
                    </a:cxn>
                    <a:cxn ang="0">
                      <a:pos x="21" y="27"/>
                    </a:cxn>
                  </a:cxnLst>
                  <a:rect l="0" t="0" r="r" b="b"/>
                  <a:pathLst>
                    <a:path w="41" h="71">
                      <a:moveTo>
                        <a:pt x="30" y="13"/>
                      </a:move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28" y="24"/>
                        <a:pt x="28" y="24"/>
                        <a:pt x="28" y="24"/>
                      </a:cubicBezTo>
                      <a:cubicBezTo>
                        <a:pt x="28" y="23"/>
                        <a:pt x="28" y="23"/>
                        <a:pt x="28" y="23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6" y="17"/>
                        <a:pt x="27" y="16"/>
                        <a:pt x="30" y="13"/>
                      </a:cubicBezTo>
                      <a:close/>
                      <a:moveTo>
                        <a:pt x="28" y="24"/>
                      </a:moveTo>
                      <a:cubicBezTo>
                        <a:pt x="28" y="24"/>
                        <a:pt x="28" y="24"/>
                        <a:pt x="28" y="24"/>
                      </a:cubicBezTo>
                      <a:cubicBezTo>
                        <a:pt x="28" y="24"/>
                        <a:pt x="28" y="24"/>
                        <a:pt x="28" y="24"/>
                      </a:cubicBezTo>
                      <a:close/>
                      <a:moveTo>
                        <a:pt x="35" y="30"/>
                      </a:moveTo>
                      <a:cubicBezTo>
                        <a:pt x="38" y="43"/>
                        <a:pt x="38" y="43"/>
                        <a:pt x="38" y="43"/>
                      </a:cubicBezTo>
                      <a:cubicBezTo>
                        <a:pt x="40" y="51"/>
                        <a:pt x="41" y="61"/>
                        <a:pt x="41" y="71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3" y="36"/>
                        <a:pt x="30" y="31"/>
                        <a:pt x="27" y="27"/>
                      </a:cubicBezTo>
                      <a:lnTo>
                        <a:pt x="35" y="30"/>
                      </a:lnTo>
                      <a:close/>
                      <a:moveTo>
                        <a:pt x="13" y="30"/>
                      </a:moveTo>
                      <a:cubicBezTo>
                        <a:pt x="6" y="20"/>
                        <a:pt x="2" y="9"/>
                        <a:pt x="0" y="0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lnTo>
                        <a:pt x="13" y="30"/>
                      </a:lnTo>
                      <a:close/>
                      <a:moveTo>
                        <a:pt x="21" y="27"/>
                      </a:moveTo>
                      <a:cubicBezTo>
                        <a:pt x="23" y="29"/>
                        <a:pt x="23" y="29"/>
                        <a:pt x="23" y="29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lnTo>
                        <a:pt x="21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14" name="Freeform 24"/>
                <p:cNvSpPr>
                  <a:spLocks noEditPoints="1"/>
                </p:cNvSpPr>
                <p:nvPr/>
              </p:nvSpPr>
              <p:spPr bwMode="auto">
                <a:xfrm>
                  <a:off x="5805488" y="1427163"/>
                  <a:ext cx="82550" cy="41275"/>
                </a:xfrm>
                <a:custGeom>
                  <a:avLst/>
                  <a:gdLst/>
                  <a:ahLst/>
                  <a:cxnLst>
                    <a:cxn ang="0">
                      <a:pos x="50" y="16"/>
                    </a:cxn>
                    <a:cxn ang="0">
                      <a:pos x="52" y="21"/>
                    </a:cxn>
                    <a:cxn ang="0">
                      <a:pos x="34" y="14"/>
                    </a:cxn>
                    <a:cxn ang="0">
                      <a:pos x="36" y="12"/>
                    </a:cxn>
                    <a:cxn ang="0">
                      <a:pos x="36" y="7"/>
                    </a:cxn>
                    <a:cxn ang="0">
                      <a:pos x="36" y="7"/>
                    </a:cxn>
                    <a:cxn ang="0">
                      <a:pos x="50" y="16"/>
                    </a:cxn>
                    <a:cxn ang="0">
                      <a:pos x="34" y="14"/>
                    </a:cxn>
                    <a:cxn ang="0">
                      <a:pos x="34" y="14"/>
                    </a:cxn>
                    <a:cxn ang="0">
                      <a:pos x="34" y="14"/>
                    </a:cxn>
                    <a:cxn ang="0">
                      <a:pos x="19" y="0"/>
                    </a:cxn>
                    <a:cxn ang="0">
                      <a:pos x="15" y="12"/>
                    </a:cxn>
                    <a:cxn ang="0">
                      <a:pos x="19" y="14"/>
                    </a:cxn>
                    <a:cxn ang="0">
                      <a:pos x="3" y="26"/>
                    </a:cxn>
                    <a:cxn ang="0">
                      <a:pos x="0" y="21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52" h="26">
                      <a:moveTo>
                        <a:pt x="50" y="16"/>
                      </a:moveTo>
                      <a:lnTo>
                        <a:pt x="52" y="21"/>
                      </a:lnTo>
                      <a:lnTo>
                        <a:pt x="34" y="14"/>
                      </a:lnTo>
                      <a:lnTo>
                        <a:pt x="36" y="12"/>
                      </a:lnTo>
                      <a:lnTo>
                        <a:pt x="36" y="7"/>
                      </a:lnTo>
                      <a:lnTo>
                        <a:pt x="36" y="7"/>
                      </a:lnTo>
                      <a:lnTo>
                        <a:pt x="50" y="16"/>
                      </a:lnTo>
                      <a:close/>
                      <a:moveTo>
                        <a:pt x="34" y="14"/>
                      </a:moveTo>
                      <a:lnTo>
                        <a:pt x="34" y="14"/>
                      </a:lnTo>
                      <a:lnTo>
                        <a:pt x="34" y="14"/>
                      </a:lnTo>
                      <a:close/>
                      <a:moveTo>
                        <a:pt x="19" y="0"/>
                      </a:moveTo>
                      <a:lnTo>
                        <a:pt x="15" y="12"/>
                      </a:lnTo>
                      <a:lnTo>
                        <a:pt x="19" y="14"/>
                      </a:lnTo>
                      <a:lnTo>
                        <a:pt x="3" y="26"/>
                      </a:lnTo>
                      <a:lnTo>
                        <a:pt x="0" y="21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pitchFamily="34" charset="0"/>
                  </a:endParaRPr>
                </a:p>
              </p:txBody>
            </p:sp>
          </p:grpSp>
          <p:sp>
            <p:nvSpPr>
              <p:cNvPr id="10" name="Ellipse 53"/>
              <p:cNvSpPr/>
              <p:nvPr/>
            </p:nvSpPr>
            <p:spPr bwMode="auto">
              <a:xfrm>
                <a:off x="914400" y="5836725"/>
                <a:ext cx="1295400" cy="221973"/>
              </a:xfrm>
              <a:prstGeom prst="ellipse">
                <a:avLst/>
              </a:prstGeom>
              <a:gradFill flip="none" rotWithShape="1">
                <a:gsLst>
                  <a:gs pos="24000">
                    <a:sysClr val="windowText" lastClr="000000">
                      <a:alpha val="4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charset="0"/>
                  <a:ea typeface="ＭＳ Ｐゴシック" charset="-128"/>
                </a:endParaRPr>
              </a:p>
            </p:txBody>
          </p:sp>
        </p:grpSp>
      </p:grpSp>
      <p:grpSp>
        <p:nvGrpSpPr>
          <p:cNvPr id="7" name="Group 14"/>
          <p:cNvGrpSpPr/>
          <p:nvPr/>
        </p:nvGrpSpPr>
        <p:grpSpPr>
          <a:xfrm>
            <a:off x="4191000" y="1645725"/>
            <a:ext cx="3886200" cy="4336773"/>
            <a:chOff x="4191000" y="1645725"/>
            <a:chExt cx="3886200" cy="4336773"/>
          </a:xfrm>
        </p:grpSpPr>
        <p:sp>
          <p:nvSpPr>
            <p:cNvPr id="16" name="Rectangle 15"/>
            <p:cNvSpPr/>
            <p:nvPr/>
          </p:nvSpPr>
          <p:spPr>
            <a:xfrm>
              <a:off x="4191000" y="1645725"/>
              <a:ext cx="3886200" cy="3886200"/>
            </a:xfrm>
            <a:prstGeom prst="rect">
              <a:avLst/>
            </a:prstGeom>
            <a:gradFill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ContrastingLeftFacing">
                <a:rot lat="577259" lon="2028866" rev="2158093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05300" y="1760025"/>
              <a:ext cx="3657600" cy="365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ContrastingLeftFacing">
                <a:rot lat="577259" lon="2028866" rev="2158093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algn="ctr"/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Measure by </a:t>
              </a:r>
            </a:p>
            <a:p>
              <a:pPr algn="ctr"/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Response Time</a:t>
              </a:r>
            </a:p>
            <a:p>
              <a:pPr algn="ctr"/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  <a:latin typeface="Calibri" pitchFamily="34" charset="0"/>
                </a:rPr>
                <a:t>&gt; 2 hours</a:t>
              </a:r>
            </a:p>
            <a:p>
              <a:pPr marL="344488" indent="-177800">
                <a:buFont typeface="Arial" pitchFamily="34" charset="0"/>
                <a:buChar char="•"/>
              </a:pPr>
              <a:r>
                <a:rPr lang="en-US" sz="2400" dirty="0" smtClean="0">
                  <a:solidFill>
                    <a:schemeClr val="tx1"/>
                  </a:solidFill>
                  <a:latin typeface="Calibri" pitchFamily="34" charset="0"/>
                </a:rPr>
                <a:t>Social Media</a:t>
              </a:r>
            </a:p>
            <a:p>
              <a:pPr marL="344488" indent="-177800">
                <a:buFont typeface="Arial" pitchFamily="34" charset="0"/>
                <a:buChar char="•"/>
              </a:pPr>
              <a:r>
                <a:rPr lang="en-US" sz="2400" dirty="0" smtClean="0">
                  <a:solidFill>
                    <a:schemeClr val="tx1"/>
                  </a:solidFill>
                  <a:latin typeface="Calibri" pitchFamily="34" charset="0"/>
                </a:rPr>
                <a:t>Fax</a:t>
              </a:r>
            </a:p>
            <a:p>
              <a:pPr marL="344488" indent="-177800">
                <a:buFont typeface="Arial" pitchFamily="34" charset="0"/>
                <a:buChar char="•"/>
              </a:pPr>
              <a:r>
                <a:rPr lang="en-US" sz="2400" dirty="0" smtClean="0">
                  <a:solidFill>
                    <a:schemeClr val="tx1"/>
                  </a:solidFill>
                  <a:latin typeface="Calibri" pitchFamily="34" charset="0"/>
                </a:rPr>
                <a:t>e-Mail</a:t>
              </a:r>
            </a:p>
            <a:p>
              <a:pPr marL="344488" indent="-177800">
                <a:buFont typeface="Arial" pitchFamily="34" charset="0"/>
                <a:buChar char="•"/>
              </a:pPr>
              <a:r>
                <a:rPr lang="en-US" sz="2400" dirty="0" smtClean="0">
                  <a:solidFill>
                    <a:schemeClr val="tx1"/>
                  </a:solidFill>
                  <a:latin typeface="Calibri" pitchFamily="34" charset="0"/>
                </a:rPr>
                <a:t>Mail</a:t>
              </a:r>
            </a:p>
            <a:p>
              <a:endParaRPr lang="en-US" sz="24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algn="ctr"/>
              <a:endParaRPr lang="en-US" sz="2400" dirty="0">
                <a:latin typeface="Calibri" pitchFamily="34" charset="0"/>
              </a:endParaRPr>
            </a:p>
          </p:txBody>
        </p:sp>
        <p:grpSp>
          <p:nvGrpSpPr>
            <p:cNvPr id="9" name="Group 70"/>
            <p:cNvGrpSpPr/>
            <p:nvPr/>
          </p:nvGrpSpPr>
          <p:grpSpPr>
            <a:xfrm>
              <a:off x="7162800" y="4084125"/>
              <a:ext cx="590550" cy="1849438"/>
              <a:chOff x="10323513" y="1905000"/>
              <a:chExt cx="590550" cy="1849438"/>
            </a:xfrm>
          </p:grpSpPr>
          <p:sp>
            <p:nvSpPr>
              <p:cNvPr id="20" name="Freeform 25"/>
              <p:cNvSpPr>
                <a:spLocks noEditPoints="1"/>
              </p:cNvSpPr>
              <p:nvPr/>
            </p:nvSpPr>
            <p:spPr bwMode="auto">
              <a:xfrm>
                <a:off x="10323513" y="1905000"/>
                <a:ext cx="568325" cy="1849438"/>
              </a:xfrm>
              <a:custGeom>
                <a:avLst/>
                <a:gdLst/>
                <a:ahLst/>
                <a:cxnLst>
                  <a:cxn ang="0">
                    <a:pos x="63" y="66"/>
                  </a:cxn>
                  <a:cxn ang="0">
                    <a:pos x="60" y="62"/>
                  </a:cxn>
                  <a:cxn ang="0">
                    <a:pos x="49" y="42"/>
                  </a:cxn>
                  <a:cxn ang="0">
                    <a:pos x="51" y="34"/>
                  </a:cxn>
                  <a:cxn ang="0">
                    <a:pos x="101" y="14"/>
                  </a:cxn>
                  <a:cxn ang="0">
                    <a:pos x="103" y="27"/>
                  </a:cxn>
                  <a:cxn ang="0">
                    <a:pos x="103" y="36"/>
                  </a:cxn>
                  <a:cxn ang="0">
                    <a:pos x="103" y="45"/>
                  </a:cxn>
                  <a:cxn ang="0">
                    <a:pos x="99" y="55"/>
                  </a:cxn>
                  <a:cxn ang="0">
                    <a:pos x="77" y="86"/>
                  </a:cxn>
                  <a:cxn ang="0">
                    <a:pos x="76" y="95"/>
                  </a:cxn>
                  <a:cxn ang="0">
                    <a:pos x="100" y="72"/>
                  </a:cxn>
                  <a:cxn ang="0">
                    <a:pos x="136" y="109"/>
                  </a:cxn>
                  <a:cxn ang="0">
                    <a:pos x="98" y="222"/>
                  </a:cxn>
                  <a:cxn ang="0">
                    <a:pos x="123" y="250"/>
                  </a:cxn>
                  <a:cxn ang="0">
                    <a:pos x="107" y="290"/>
                  </a:cxn>
                  <a:cxn ang="0">
                    <a:pos x="110" y="400"/>
                  </a:cxn>
                  <a:cxn ang="0">
                    <a:pos x="115" y="408"/>
                  </a:cxn>
                  <a:cxn ang="0">
                    <a:pos x="117" y="409"/>
                  </a:cxn>
                  <a:cxn ang="0">
                    <a:pos x="123" y="412"/>
                  </a:cxn>
                  <a:cxn ang="0">
                    <a:pos x="122" y="433"/>
                  </a:cxn>
                  <a:cxn ang="0">
                    <a:pos x="120" y="435"/>
                  </a:cxn>
                  <a:cxn ang="0">
                    <a:pos x="106" y="485"/>
                  </a:cxn>
                  <a:cxn ang="0">
                    <a:pos x="98" y="489"/>
                  </a:cxn>
                  <a:cxn ang="0">
                    <a:pos x="99" y="461"/>
                  </a:cxn>
                  <a:cxn ang="0">
                    <a:pos x="99" y="457"/>
                  </a:cxn>
                  <a:cxn ang="0">
                    <a:pos x="85" y="442"/>
                  </a:cxn>
                  <a:cxn ang="0">
                    <a:pos x="82" y="463"/>
                  </a:cxn>
                  <a:cxn ang="0">
                    <a:pos x="69" y="489"/>
                  </a:cxn>
                  <a:cxn ang="0">
                    <a:pos x="48" y="479"/>
                  </a:cxn>
                  <a:cxn ang="0">
                    <a:pos x="62" y="432"/>
                  </a:cxn>
                  <a:cxn ang="0">
                    <a:pos x="61" y="417"/>
                  </a:cxn>
                  <a:cxn ang="0">
                    <a:pos x="11" y="278"/>
                  </a:cxn>
                  <a:cxn ang="0">
                    <a:pos x="11" y="275"/>
                  </a:cxn>
                  <a:cxn ang="0">
                    <a:pos x="0" y="249"/>
                  </a:cxn>
                  <a:cxn ang="0">
                    <a:pos x="12" y="202"/>
                  </a:cxn>
                  <a:cxn ang="0">
                    <a:pos x="9" y="170"/>
                  </a:cxn>
                  <a:cxn ang="0">
                    <a:pos x="8" y="166"/>
                  </a:cxn>
                  <a:cxn ang="0">
                    <a:pos x="10" y="154"/>
                  </a:cxn>
                  <a:cxn ang="0">
                    <a:pos x="14" y="145"/>
                  </a:cxn>
                  <a:cxn ang="0">
                    <a:pos x="23" y="90"/>
                  </a:cxn>
                  <a:cxn ang="0">
                    <a:pos x="61" y="102"/>
                  </a:cxn>
                  <a:cxn ang="0">
                    <a:pos x="71" y="95"/>
                  </a:cxn>
                  <a:cxn ang="0">
                    <a:pos x="65" y="78"/>
                  </a:cxn>
                  <a:cxn ang="0">
                    <a:pos x="80" y="91"/>
                  </a:cxn>
                  <a:cxn ang="0">
                    <a:pos x="11" y="278"/>
                  </a:cxn>
                  <a:cxn ang="0">
                    <a:pos x="62" y="312"/>
                  </a:cxn>
                  <a:cxn ang="0">
                    <a:pos x="54" y="345"/>
                  </a:cxn>
                </a:cxnLst>
                <a:rect l="0" t="0" r="r" b="b"/>
                <a:pathLst>
                  <a:path w="151" h="492">
                    <a:moveTo>
                      <a:pt x="63" y="70"/>
                    </a:moveTo>
                    <a:cubicBezTo>
                      <a:pt x="63" y="69"/>
                      <a:pt x="63" y="69"/>
                      <a:pt x="63" y="69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4" y="52"/>
                      <a:pt x="53" y="51"/>
                      <a:pt x="51" y="48"/>
                    </a:cubicBezTo>
                    <a:cubicBezTo>
                      <a:pt x="49" y="45"/>
                      <a:pt x="49" y="43"/>
                      <a:pt x="49" y="4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64" y="0"/>
                      <a:pt x="81" y="0"/>
                      <a:pt x="101" y="14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0" y="22"/>
                      <a:pt x="101" y="23"/>
                      <a:pt x="102" y="24"/>
                    </a:cubicBezTo>
                    <a:cubicBezTo>
                      <a:pt x="103" y="27"/>
                      <a:pt x="103" y="27"/>
                      <a:pt x="103" y="27"/>
                    </a:cubicBezTo>
                    <a:cubicBezTo>
                      <a:pt x="103" y="30"/>
                      <a:pt x="103" y="30"/>
                      <a:pt x="103" y="30"/>
                    </a:cubicBezTo>
                    <a:cubicBezTo>
                      <a:pt x="102" y="33"/>
                      <a:pt x="102" y="33"/>
                      <a:pt x="102" y="33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99" y="51"/>
                      <a:pt x="99" y="51"/>
                      <a:pt x="99" y="5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77" y="86"/>
                      <a:pt x="77" y="86"/>
                      <a:pt x="77" y="86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73" y="144"/>
                      <a:pt x="73" y="144"/>
                      <a:pt x="73" y="144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75"/>
                      <a:pt x="103" y="75"/>
                      <a:pt x="103" y="75"/>
                    </a:cubicBezTo>
                    <a:cubicBezTo>
                      <a:pt x="146" y="94"/>
                      <a:pt x="146" y="94"/>
                      <a:pt x="146" y="94"/>
                    </a:cubicBezTo>
                    <a:cubicBezTo>
                      <a:pt x="140" y="99"/>
                      <a:pt x="137" y="104"/>
                      <a:pt x="136" y="109"/>
                    </a:cubicBezTo>
                    <a:cubicBezTo>
                      <a:pt x="144" y="100"/>
                      <a:pt x="144" y="100"/>
                      <a:pt x="144" y="100"/>
                    </a:cubicBezTo>
                    <a:cubicBezTo>
                      <a:pt x="151" y="188"/>
                      <a:pt x="151" y="188"/>
                      <a:pt x="151" y="188"/>
                    </a:cubicBezTo>
                    <a:cubicBezTo>
                      <a:pt x="98" y="222"/>
                      <a:pt x="98" y="222"/>
                      <a:pt x="98" y="222"/>
                    </a:cubicBezTo>
                    <a:cubicBezTo>
                      <a:pt x="119" y="216"/>
                      <a:pt x="119" y="216"/>
                      <a:pt x="119" y="216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3" y="250"/>
                      <a:pt x="123" y="250"/>
                      <a:pt x="123" y="250"/>
                    </a:cubicBezTo>
                    <a:cubicBezTo>
                      <a:pt x="111" y="270"/>
                      <a:pt x="111" y="270"/>
                      <a:pt x="111" y="270"/>
                    </a:cubicBezTo>
                    <a:cubicBezTo>
                      <a:pt x="116" y="279"/>
                      <a:pt x="116" y="279"/>
                      <a:pt x="116" y="279"/>
                    </a:cubicBezTo>
                    <a:cubicBezTo>
                      <a:pt x="107" y="290"/>
                      <a:pt x="107" y="290"/>
                      <a:pt x="107" y="290"/>
                    </a:cubicBezTo>
                    <a:cubicBezTo>
                      <a:pt x="106" y="388"/>
                      <a:pt x="106" y="388"/>
                      <a:pt x="106" y="388"/>
                    </a:cubicBezTo>
                    <a:cubicBezTo>
                      <a:pt x="110" y="395"/>
                      <a:pt x="110" y="395"/>
                      <a:pt x="110" y="395"/>
                    </a:cubicBezTo>
                    <a:cubicBezTo>
                      <a:pt x="110" y="400"/>
                      <a:pt x="110" y="400"/>
                      <a:pt x="110" y="400"/>
                    </a:cubicBezTo>
                    <a:cubicBezTo>
                      <a:pt x="110" y="405"/>
                      <a:pt x="110" y="405"/>
                      <a:pt x="110" y="405"/>
                    </a:cubicBezTo>
                    <a:cubicBezTo>
                      <a:pt x="111" y="405"/>
                      <a:pt x="113" y="406"/>
                      <a:pt x="114" y="408"/>
                    </a:cubicBezTo>
                    <a:cubicBezTo>
                      <a:pt x="115" y="408"/>
                      <a:pt x="115" y="408"/>
                      <a:pt x="115" y="408"/>
                    </a:cubicBezTo>
                    <a:cubicBezTo>
                      <a:pt x="116" y="409"/>
                      <a:pt x="116" y="409"/>
                      <a:pt x="116" y="409"/>
                    </a:cubicBezTo>
                    <a:cubicBezTo>
                      <a:pt x="117" y="410"/>
                      <a:pt x="117" y="410"/>
                      <a:pt x="117" y="410"/>
                    </a:cubicBezTo>
                    <a:cubicBezTo>
                      <a:pt x="117" y="409"/>
                      <a:pt x="117" y="409"/>
                      <a:pt x="117" y="409"/>
                    </a:cubicBezTo>
                    <a:cubicBezTo>
                      <a:pt x="121" y="410"/>
                      <a:pt x="121" y="410"/>
                      <a:pt x="121" y="410"/>
                    </a:cubicBezTo>
                    <a:cubicBezTo>
                      <a:pt x="123" y="412"/>
                      <a:pt x="123" y="412"/>
                      <a:pt x="123" y="412"/>
                    </a:cubicBezTo>
                    <a:cubicBezTo>
                      <a:pt x="123" y="412"/>
                      <a:pt x="123" y="412"/>
                      <a:pt x="123" y="412"/>
                    </a:cubicBezTo>
                    <a:cubicBezTo>
                      <a:pt x="124" y="413"/>
                      <a:pt x="124" y="413"/>
                      <a:pt x="124" y="413"/>
                    </a:cubicBezTo>
                    <a:cubicBezTo>
                      <a:pt x="122" y="433"/>
                      <a:pt x="122" y="433"/>
                      <a:pt x="122" y="433"/>
                    </a:cubicBezTo>
                    <a:cubicBezTo>
                      <a:pt x="122" y="433"/>
                      <a:pt x="122" y="433"/>
                      <a:pt x="122" y="433"/>
                    </a:cubicBezTo>
                    <a:cubicBezTo>
                      <a:pt x="121" y="434"/>
                      <a:pt x="121" y="434"/>
                      <a:pt x="121" y="434"/>
                    </a:cubicBezTo>
                    <a:cubicBezTo>
                      <a:pt x="121" y="434"/>
                      <a:pt x="121" y="434"/>
                      <a:pt x="121" y="434"/>
                    </a:cubicBezTo>
                    <a:cubicBezTo>
                      <a:pt x="120" y="435"/>
                      <a:pt x="120" y="435"/>
                      <a:pt x="120" y="435"/>
                    </a:cubicBezTo>
                    <a:cubicBezTo>
                      <a:pt x="121" y="454"/>
                      <a:pt x="121" y="454"/>
                      <a:pt x="121" y="454"/>
                    </a:cubicBezTo>
                    <a:cubicBezTo>
                      <a:pt x="119" y="458"/>
                      <a:pt x="119" y="458"/>
                      <a:pt x="119" y="458"/>
                    </a:cubicBezTo>
                    <a:cubicBezTo>
                      <a:pt x="106" y="485"/>
                      <a:pt x="106" y="485"/>
                      <a:pt x="106" y="485"/>
                    </a:cubicBezTo>
                    <a:cubicBezTo>
                      <a:pt x="105" y="487"/>
                      <a:pt x="105" y="487"/>
                      <a:pt x="105" y="487"/>
                    </a:cubicBezTo>
                    <a:cubicBezTo>
                      <a:pt x="102" y="492"/>
                      <a:pt x="102" y="492"/>
                      <a:pt x="102" y="492"/>
                    </a:cubicBezTo>
                    <a:cubicBezTo>
                      <a:pt x="100" y="492"/>
                      <a:pt x="99" y="491"/>
                      <a:pt x="98" y="489"/>
                    </a:cubicBezTo>
                    <a:cubicBezTo>
                      <a:pt x="97" y="487"/>
                      <a:pt x="96" y="483"/>
                      <a:pt x="96" y="477"/>
                    </a:cubicBezTo>
                    <a:cubicBezTo>
                      <a:pt x="99" y="461"/>
                      <a:pt x="99" y="461"/>
                      <a:pt x="99" y="461"/>
                    </a:cubicBezTo>
                    <a:cubicBezTo>
                      <a:pt x="99" y="461"/>
                      <a:pt x="99" y="461"/>
                      <a:pt x="99" y="461"/>
                    </a:cubicBezTo>
                    <a:cubicBezTo>
                      <a:pt x="98" y="459"/>
                      <a:pt x="98" y="459"/>
                      <a:pt x="98" y="459"/>
                    </a:cubicBezTo>
                    <a:cubicBezTo>
                      <a:pt x="97" y="459"/>
                      <a:pt x="98" y="458"/>
                      <a:pt x="99" y="458"/>
                    </a:cubicBezTo>
                    <a:cubicBezTo>
                      <a:pt x="99" y="457"/>
                      <a:pt x="99" y="457"/>
                      <a:pt x="99" y="457"/>
                    </a:cubicBezTo>
                    <a:cubicBezTo>
                      <a:pt x="94" y="448"/>
                      <a:pt x="94" y="448"/>
                      <a:pt x="94" y="448"/>
                    </a:cubicBezTo>
                    <a:cubicBezTo>
                      <a:pt x="94" y="448"/>
                      <a:pt x="94" y="448"/>
                      <a:pt x="94" y="448"/>
                    </a:cubicBezTo>
                    <a:cubicBezTo>
                      <a:pt x="85" y="442"/>
                      <a:pt x="85" y="442"/>
                      <a:pt x="85" y="442"/>
                    </a:cubicBezTo>
                    <a:cubicBezTo>
                      <a:pt x="85" y="455"/>
                      <a:pt x="85" y="455"/>
                      <a:pt x="85" y="455"/>
                    </a:cubicBezTo>
                    <a:cubicBezTo>
                      <a:pt x="70" y="462"/>
                      <a:pt x="70" y="462"/>
                      <a:pt x="70" y="462"/>
                    </a:cubicBezTo>
                    <a:cubicBezTo>
                      <a:pt x="82" y="463"/>
                      <a:pt x="82" y="463"/>
                      <a:pt x="82" y="463"/>
                    </a:cubicBezTo>
                    <a:cubicBezTo>
                      <a:pt x="83" y="465"/>
                      <a:pt x="83" y="465"/>
                      <a:pt x="83" y="465"/>
                    </a:cubicBezTo>
                    <a:cubicBezTo>
                      <a:pt x="82" y="471"/>
                      <a:pt x="82" y="471"/>
                      <a:pt x="82" y="471"/>
                    </a:cubicBezTo>
                    <a:cubicBezTo>
                      <a:pt x="69" y="489"/>
                      <a:pt x="69" y="489"/>
                      <a:pt x="69" y="489"/>
                    </a:cubicBezTo>
                    <a:cubicBezTo>
                      <a:pt x="67" y="489"/>
                      <a:pt x="67" y="489"/>
                      <a:pt x="67" y="489"/>
                    </a:cubicBezTo>
                    <a:cubicBezTo>
                      <a:pt x="60" y="491"/>
                      <a:pt x="53" y="491"/>
                      <a:pt x="46" y="488"/>
                    </a:cubicBezTo>
                    <a:cubicBezTo>
                      <a:pt x="48" y="479"/>
                      <a:pt x="48" y="479"/>
                      <a:pt x="48" y="479"/>
                    </a:cubicBezTo>
                    <a:cubicBezTo>
                      <a:pt x="59" y="458"/>
                      <a:pt x="59" y="458"/>
                      <a:pt x="59" y="458"/>
                    </a:cubicBezTo>
                    <a:cubicBezTo>
                      <a:pt x="57" y="456"/>
                      <a:pt x="56" y="452"/>
                      <a:pt x="56" y="447"/>
                    </a:cubicBezTo>
                    <a:cubicBezTo>
                      <a:pt x="62" y="432"/>
                      <a:pt x="62" y="432"/>
                      <a:pt x="62" y="432"/>
                    </a:cubicBezTo>
                    <a:cubicBezTo>
                      <a:pt x="62" y="431"/>
                      <a:pt x="62" y="431"/>
                      <a:pt x="62" y="431"/>
                    </a:cubicBezTo>
                    <a:cubicBezTo>
                      <a:pt x="61" y="431"/>
                      <a:pt x="60" y="430"/>
                      <a:pt x="59" y="427"/>
                    </a:cubicBezTo>
                    <a:cubicBezTo>
                      <a:pt x="61" y="417"/>
                      <a:pt x="61" y="417"/>
                      <a:pt x="61" y="417"/>
                    </a:cubicBezTo>
                    <a:cubicBezTo>
                      <a:pt x="9" y="357"/>
                      <a:pt x="9" y="357"/>
                      <a:pt x="9" y="357"/>
                    </a:cubicBezTo>
                    <a:cubicBezTo>
                      <a:pt x="7" y="354"/>
                      <a:pt x="6" y="351"/>
                      <a:pt x="6" y="345"/>
                    </a:cubicBezTo>
                    <a:cubicBezTo>
                      <a:pt x="11" y="278"/>
                      <a:pt x="11" y="278"/>
                      <a:pt x="11" y="278"/>
                    </a:cubicBezTo>
                    <a:cubicBezTo>
                      <a:pt x="11" y="278"/>
                      <a:pt x="11" y="278"/>
                      <a:pt x="11" y="278"/>
                    </a:cubicBezTo>
                    <a:cubicBezTo>
                      <a:pt x="11" y="276"/>
                      <a:pt x="11" y="276"/>
                      <a:pt x="11" y="276"/>
                    </a:cubicBezTo>
                    <a:cubicBezTo>
                      <a:pt x="11" y="275"/>
                      <a:pt x="11" y="275"/>
                      <a:pt x="11" y="275"/>
                    </a:cubicBezTo>
                    <a:cubicBezTo>
                      <a:pt x="10" y="269"/>
                      <a:pt x="11" y="265"/>
                      <a:pt x="13" y="261"/>
                    </a:cubicBezTo>
                    <a:cubicBezTo>
                      <a:pt x="13" y="252"/>
                      <a:pt x="13" y="252"/>
                      <a:pt x="13" y="252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14" y="210"/>
                      <a:pt x="14" y="210"/>
                      <a:pt x="14" y="210"/>
                    </a:cubicBezTo>
                    <a:cubicBezTo>
                      <a:pt x="12" y="203"/>
                      <a:pt x="12" y="203"/>
                      <a:pt x="12" y="203"/>
                    </a:cubicBezTo>
                    <a:cubicBezTo>
                      <a:pt x="12" y="202"/>
                      <a:pt x="12" y="202"/>
                      <a:pt x="12" y="202"/>
                    </a:cubicBezTo>
                    <a:cubicBezTo>
                      <a:pt x="14" y="193"/>
                      <a:pt x="14" y="193"/>
                      <a:pt x="14" y="193"/>
                    </a:cubicBezTo>
                    <a:cubicBezTo>
                      <a:pt x="10" y="179"/>
                      <a:pt x="10" y="179"/>
                      <a:pt x="10" y="179"/>
                    </a:cubicBezTo>
                    <a:cubicBezTo>
                      <a:pt x="9" y="170"/>
                      <a:pt x="9" y="170"/>
                      <a:pt x="9" y="170"/>
                    </a:cubicBezTo>
                    <a:cubicBezTo>
                      <a:pt x="8" y="169"/>
                      <a:pt x="8" y="169"/>
                      <a:pt x="8" y="169"/>
                    </a:cubicBezTo>
                    <a:cubicBezTo>
                      <a:pt x="8" y="167"/>
                      <a:pt x="8" y="167"/>
                      <a:pt x="8" y="167"/>
                    </a:cubicBezTo>
                    <a:cubicBezTo>
                      <a:pt x="8" y="166"/>
                      <a:pt x="8" y="166"/>
                      <a:pt x="8" y="166"/>
                    </a:cubicBezTo>
                    <a:cubicBezTo>
                      <a:pt x="9" y="165"/>
                      <a:pt x="9" y="165"/>
                      <a:pt x="9" y="165"/>
                    </a:cubicBezTo>
                    <a:cubicBezTo>
                      <a:pt x="10" y="161"/>
                      <a:pt x="10" y="161"/>
                      <a:pt x="10" y="161"/>
                    </a:cubicBezTo>
                    <a:cubicBezTo>
                      <a:pt x="10" y="154"/>
                      <a:pt x="10" y="154"/>
                      <a:pt x="10" y="154"/>
                    </a:cubicBezTo>
                    <a:cubicBezTo>
                      <a:pt x="10" y="152"/>
                      <a:pt x="10" y="152"/>
                      <a:pt x="10" y="152"/>
                    </a:cubicBez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45"/>
                      <a:pt x="14" y="145"/>
                      <a:pt x="14" y="145"/>
                    </a:cubicBezTo>
                    <a:cubicBezTo>
                      <a:pt x="16" y="143"/>
                      <a:pt x="16" y="143"/>
                      <a:pt x="16" y="143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0"/>
                      <a:pt x="23" y="90"/>
                      <a:pt x="23" y="90"/>
                    </a:cubicBezTo>
                    <a:cubicBezTo>
                      <a:pt x="63" y="79"/>
                      <a:pt x="63" y="79"/>
                      <a:pt x="63" y="79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1" y="102"/>
                      <a:pt x="61" y="102"/>
                      <a:pt x="61" y="102"/>
                    </a:cubicBezTo>
                    <a:cubicBezTo>
                      <a:pt x="57" y="117"/>
                      <a:pt x="55" y="134"/>
                      <a:pt x="54" y="151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71" y="95"/>
                      <a:pt x="71" y="95"/>
                      <a:pt x="71" y="95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74" y="85"/>
                      <a:pt x="74" y="85"/>
                      <a:pt x="74" y="85"/>
                    </a:cubicBezTo>
                    <a:cubicBezTo>
                      <a:pt x="65" y="78"/>
                      <a:pt x="65" y="78"/>
                      <a:pt x="65" y="78"/>
                    </a:cubicBezTo>
                    <a:lnTo>
                      <a:pt x="63" y="70"/>
                    </a:lnTo>
                    <a:close/>
                    <a:moveTo>
                      <a:pt x="80" y="91"/>
                    </a:moveTo>
                    <a:cubicBezTo>
                      <a:pt x="80" y="91"/>
                      <a:pt x="80" y="91"/>
                      <a:pt x="80" y="91"/>
                    </a:cubicBezTo>
                    <a:close/>
                    <a:moveTo>
                      <a:pt x="8" y="167"/>
                    </a:moveTo>
                    <a:cubicBezTo>
                      <a:pt x="8" y="167"/>
                      <a:pt x="8" y="167"/>
                      <a:pt x="8" y="167"/>
                    </a:cubicBezTo>
                    <a:close/>
                    <a:moveTo>
                      <a:pt x="11" y="278"/>
                    </a:moveTo>
                    <a:cubicBezTo>
                      <a:pt x="11" y="278"/>
                      <a:pt x="11" y="278"/>
                      <a:pt x="11" y="278"/>
                    </a:cubicBezTo>
                    <a:close/>
                    <a:moveTo>
                      <a:pt x="66" y="361"/>
                    </a:moveTo>
                    <a:cubicBezTo>
                      <a:pt x="62" y="312"/>
                      <a:pt x="62" y="312"/>
                      <a:pt x="62" y="312"/>
                    </a:cubicBezTo>
                    <a:cubicBezTo>
                      <a:pt x="50" y="335"/>
                      <a:pt x="50" y="335"/>
                      <a:pt x="50" y="335"/>
                    </a:cubicBezTo>
                    <a:cubicBezTo>
                      <a:pt x="57" y="339"/>
                      <a:pt x="57" y="339"/>
                      <a:pt x="57" y="339"/>
                    </a:cubicBezTo>
                    <a:cubicBezTo>
                      <a:pt x="54" y="345"/>
                      <a:pt x="54" y="345"/>
                      <a:pt x="54" y="345"/>
                    </a:cubicBezTo>
                    <a:lnTo>
                      <a:pt x="66" y="3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1" name="Freeform 26"/>
              <p:cNvSpPr>
                <a:spLocks noEditPoints="1"/>
              </p:cNvSpPr>
              <p:nvPr/>
            </p:nvSpPr>
            <p:spPr bwMode="auto">
              <a:xfrm>
                <a:off x="10526713" y="2171700"/>
                <a:ext cx="173038" cy="300038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6" y="1"/>
                  </a:cxn>
                  <a:cxn ang="0">
                    <a:pos x="19" y="73"/>
                  </a:cxn>
                  <a:cxn ang="0">
                    <a:pos x="22" y="24"/>
                  </a:cxn>
                  <a:cxn ang="0">
                    <a:pos x="22" y="24"/>
                  </a:cxn>
                  <a:cxn ang="0">
                    <a:pos x="33" y="34"/>
                  </a:cxn>
                  <a:cxn ang="0">
                    <a:pos x="26" y="20"/>
                  </a:cxn>
                  <a:cxn ang="0">
                    <a:pos x="25" y="20"/>
                  </a:cxn>
                  <a:cxn ang="0">
                    <a:pos x="23" y="15"/>
                  </a:cxn>
                  <a:cxn ang="0">
                    <a:pos x="45" y="0"/>
                  </a:cxn>
                  <a:cxn ang="0">
                    <a:pos x="26" y="20"/>
                  </a:cxn>
                  <a:cxn ang="0">
                    <a:pos x="26" y="20"/>
                  </a:cxn>
                  <a:cxn ang="0">
                    <a:pos x="9" y="8"/>
                  </a:cxn>
                  <a:cxn ang="0">
                    <a:pos x="10" y="6"/>
                  </a:cxn>
                  <a:cxn ang="0">
                    <a:pos x="11" y="7"/>
                  </a:cxn>
                  <a:cxn ang="0">
                    <a:pos x="20" y="14"/>
                  </a:cxn>
                  <a:cxn ang="0">
                    <a:pos x="15" y="20"/>
                  </a:cxn>
                  <a:cxn ang="0">
                    <a:pos x="7" y="30"/>
                  </a:cxn>
                  <a:cxn ang="0">
                    <a:pos x="9" y="8"/>
                  </a:cxn>
                  <a:cxn ang="0">
                    <a:pos x="17" y="25"/>
                  </a:cxn>
                  <a:cxn ang="0">
                    <a:pos x="0" y="80"/>
                  </a:cxn>
                  <a:cxn ang="0">
                    <a:pos x="7" y="31"/>
                  </a:cxn>
                  <a:cxn ang="0">
                    <a:pos x="17" y="25"/>
                  </a:cxn>
                </a:cxnLst>
                <a:rect l="0" t="0" r="r" b="b"/>
                <a:pathLst>
                  <a:path w="46" h="80">
                    <a:moveTo>
                      <a:pt x="45" y="0"/>
                    </a:moveTo>
                    <a:cubicBezTo>
                      <a:pt x="46" y="1"/>
                      <a:pt x="46" y="1"/>
                      <a:pt x="46" y="1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3" y="15"/>
                      <a:pt x="23" y="15"/>
                      <a:pt x="23" y="15"/>
                    </a:cubicBezTo>
                    <a:lnTo>
                      <a:pt x="45" y="0"/>
                    </a:lnTo>
                    <a:close/>
                    <a:moveTo>
                      <a:pt x="26" y="20"/>
                    </a:moveTo>
                    <a:cubicBezTo>
                      <a:pt x="26" y="20"/>
                      <a:pt x="26" y="20"/>
                      <a:pt x="26" y="20"/>
                    </a:cubicBezTo>
                    <a:close/>
                    <a:moveTo>
                      <a:pt x="9" y="8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7" y="30"/>
                      <a:pt x="7" y="30"/>
                      <a:pt x="7" y="30"/>
                    </a:cubicBezTo>
                    <a:lnTo>
                      <a:pt x="9" y="8"/>
                    </a:lnTo>
                    <a:close/>
                    <a:moveTo>
                      <a:pt x="17" y="25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1" y="63"/>
                      <a:pt x="3" y="46"/>
                      <a:pt x="7" y="31"/>
                    </a:cubicBezTo>
                    <a:lnTo>
                      <a:pt x="17" y="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2" name="Freeform 27"/>
              <p:cNvSpPr>
                <a:spLocks noEditPoints="1"/>
              </p:cNvSpPr>
              <p:nvPr/>
            </p:nvSpPr>
            <p:spPr bwMode="auto">
              <a:xfrm>
                <a:off x="10587038" y="2257425"/>
                <a:ext cx="327025" cy="1387475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78" y="1"/>
                  </a:cxn>
                  <a:cxn ang="0">
                    <a:pos x="87" y="96"/>
                  </a:cxn>
                  <a:cxn ang="0">
                    <a:pos x="86" y="98"/>
                  </a:cxn>
                  <a:cxn ang="0">
                    <a:pos x="77" y="104"/>
                  </a:cxn>
                  <a:cxn ang="0">
                    <a:pos x="75" y="105"/>
                  </a:cxn>
                  <a:cxn ang="0">
                    <a:pos x="68" y="110"/>
                  </a:cxn>
                  <a:cxn ang="0">
                    <a:pos x="60" y="115"/>
                  </a:cxn>
                  <a:cxn ang="0">
                    <a:pos x="62" y="136"/>
                  </a:cxn>
                  <a:cxn ang="0">
                    <a:pos x="57" y="155"/>
                  </a:cxn>
                  <a:cxn ang="0">
                    <a:pos x="56" y="189"/>
                  </a:cxn>
                  <a:cxn ang="0">
                    <a:pos x="47" y="198"/>
                  </a:cxn>
                  <a:cxn ang="0">
                    <a:pos x="43" y="295"/>
                  </a:cxn>
                  <a:cxn ang="0">
                    <a:pos x="43" y="295"/>
                  </a:cxn>
                  <a:cxn ang="0">
                    <a:pos x="49" y="299"/>
                  </a:cxn>
                  <a:cxn ang="0">
                    <a:pos x="46" y="302"/>
                  </a:cxn>
                  <a:cxn ang="0">
                    <a:pos x="45" y="305"/>
                  </a:cxn>
                  <a:cxn ang="0">
                    <a:pos x="45" y="305"/>
                  </a:cxn>
                  <a:cxn ang="0">
                    <a:pos x="47" y="307"/>
                  </a:cxn>
                  <a:cxn ang="0">
                    <a:pos x="47" y="308"/>
                  </a:cxn>
                  <a:cxn ang="0">
                    <a:pos x="44" y="314"/>
                  </a:cxn>
                  <a:cxn ang="0">
                    <a:pos x="40" y="311"/>
                  </a:cxn>
                  <a:cxn ang="0">
                    <a:pos x="40" y="306"/>
                  </a:cxn>
                  <a:cxn ang="0">
                    <a:pos x="40" y="301"/>
                  </a:cxn>
                  <a:cxn ang="0">
                    <a:pos x="36" y="294"/>
                  </a:cxn>
                  <a:cxn ang="0">
                    <a:pos x="37" y="196"/>
                  </a:cxn>
                  <a:cxn ang="0">
                    <a:pos x="46" y="185"/>
                  </a:cxn>
                  <a:cxn ang="0">
                    <a:pos x="41" y="176"/>
                  </a:cxn>
                  <a:cxn ang="0">
                    <a:pos x="53" y="156"/>
                  </a:cxn>
                  <a:cxn ang="0">
                    <a:pos x="58" y="135"/>
                  </a:cxn>
                  <a:cxn ang="0">
                    <a:pos x="49" y="122"/>
                  </a:cxn>
                  <a:cxn ang="0">
                    <a:pos x="28" y="128"/>
                  </a:cxn>
                  <a:cxn ang="0">
                    <a:pos x="81" y="94"/>
                  </a:cxn>
                  <a:cxn ang="0">
                    <a:pos x="74" y="6"/>
                  </a:cxn>
                  <a:cxn ang="0">
                    <a:pos x="66" y="15"/>
                  </a:cxn>
                  <a:cxn ang="0">
                    <a:pos x="76" y="0"/>
                  </a:cxn>
                  <a:cxn ang="0">
                    <a:pos x="45" y="314"/>
                  </a:cxn>
                  <a:cxn ang="0">
                    <a:pos x="47" y="314"/>
                  </a:cxn>
                  <a:cxn ang="0">
                    <a:pos x="47" y="315"/>
                  </a:cxn>
                  <a:cxn ang="0">
                    <a:pos x="47" y="316"/>
                  </a:cxn>
                  <a:cxn ang="0">
                    <a:pos x="46" y="315"/>
                  </a:cxn>
                  <a:cxn ang="0">
                    <a:pos x="45" y="314"/>
                  </a:cxn>
                  <a:cxn ang="0">
                    <a:pos x="24" y="354"/>
                  </a:cxn>
                  <a:cxn ang="0">
                    <a:pos x="22" y="358"/>
                  </a:cxn>
                  <a:cxn ang="0">
                    <a:pos x="21" y="361"/>
                  </a:cxn>
                  <a:cxn ang="0">
                    <a:pos x="17" y="367"/>
                  </a:cxn>
                  <a:cxn ang="0">
                    <a:pos x="12" y="368"/>
                  </a:cxn>
                  <a:cxn ang="0">
                    <a:pos x="12" y="369"/>
                  </a:cxn>
                  <a:cxn ang="0">
                    <a:pos x="12" y="369"/>
                  </a:cxn>
                  <a:cxn ang="0">
                    <a:pos x="0" y="368"/>
                  </a:cxn>
                  <a:cxn ang="0">
                    <a:pos x="15" y="361"/>
                  </a:cxn>
                  <a:cxn ang="0">
                    <a:pos x="15" y="348"/>
                  </a:cxn>
                  <a:cxn ang="0">
                    <a:pos x="24" y="354"/>
                  </a:cxn>
                </a:cxnLst>
                <a:rect l="0" t="0" r="r" b="b"/>
                <a:pathLst>
                  <a:path w="87" h="369">
                    <a:moveTo>
                      <a:pt x="76" y="0"/>
                    </a:moveTo>
                    <a:cubicBezTo>
                      <a:pt x="78" y="1"/>
                      <a:pt x="78" y="1"/>
                      <a:pt x="78" y="1"/>
                    </a:cubicBezTo>
                    <a:cubicBezTo>
                      <a:pt x="87" y="96"/>
                      <a:pt x="87" y="96"/>
                      <a:pt x="87" y="96"/>
                    </a:cubicBezTo>
                    <a:cubicBezTo>
                      <a:pt x="86" y="98"/>
                      <a:pt x="86" y="98"/>
                      <a:pt x="86" y="98"/>
                    </a:cubicBezTo>
                    <a:cubicBezTo>
                      <a:pt x="77" y="104"/>
                      <a:pt x="77" y="104"/>
                      <a:pt x="77" y="104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65" y="111"/>
                      <a:pt x="62" y="113"/>
                      <a:pt x="60" y="115"/>
                    </a:cubicBezTo>
                    <a:cubicBezTo>
                      <a:pt x="62" y="136"/>
                      <a:pt x="62" y="136"/>
                      <a:pt x="62" y="136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6" y="189"/>
                      <a:pt x="56" y="189"/>
                      <a:pt x="56" y="189"/>
                    </a:cubicBezTo>
                    <a:cubicBezTo>
                      <a:pt x="47" y="198"/>
                      <a:pt x="47" y="198"/>
                      <a:pt x="47" y="198"/>
                    </a:cubicBezTo>
                    <a:cubicBezTo>
                      <a:pt x="43" y="295"/>
                      <a:pt x="43" y="295"/>
                      <a:pt x="43" y="295"/>
                    </a:cubicBezTo>
                    <a:cubicBezTo>
                      <a:pt x="43" y="295"/>
                      <a:pt x="43" y="295"/>
                      <a:pt x="43" y="295"/>
                    </a:cubicBezTo>
                    <a:cubicBezTo>
                      <a:pt x="49" y="299"/>
                      <a:pt x="49" y="299"/>
                      <a:pt x="49" y="299"/>
                    </a:cubicBezTo>
                    <a:cubicBezTo>
                      <a:pt x="46" y="302"/>
                      <a:pt x="46" y="302"/>
                      <a:pt x="46" y="302"/>
                    </a:cubicBezTo>
                    <a:cubicBezTo>
                      <a:pt x="45" y="305"/>
                      <a:pt x="45" y="305"/>
                      <a:pt x="45" y="305"/>
                    </a:cubicBezTo>
                    <a:cubicBezTo>
                      <a:pt x="45" y="305"/>
                      <a:pt x="45" y="305"/>
                      <a:pt x="45" y="305"/>
                    </a:cubicBezTo>
                    <a:cubicBezTo>
                      <a:pt x="47" y="307"/>
                      <a:pt x="47" y="307"/>
                      <a:pt x="47" y="307"/>
                    </a:cubicBezTo>
                    <a:cubicBezTo>
                      <a:pt x="47" y="308"/>
                      <a:pt x="47" y="308"/>
                      <a:pt x="47" y="308"/>
                    </a:cubicBezTo>
                    <a:cubicBezTo>
                      <a:pt x="44" y="314"/>
                      <a:pt x="44" y="314"/>
                      <a:pt x="44" y="314"/>
                    </a:cubicBezTo>
                    <a:cubicBezTo>
                      <a:pt x="43" y="312"/>
                      <a:pt x="41" y="311"/>
                      <a:pt x="40" y="311"/>
                    </a:cubicBezTo>
                    <a:cubicBezTo>
                      <a:pt x="40" y="306"/>
                      <a:pt x="40" y="306"/>
                      <a:pt x="40" y="306"/>
                    </a:cubicBezTo>
                    <a:cubicBezTo>
                      <a:pt x="40" y="301"/>
                      <a:pt x="40" y="301"/>
                      <a:pt x="40" y="301"/>
                    </a:cubicBezTo>
                    <a:cubicBezTo>
                      <a:pt x="36" y="294"/>
                      <a:pt x="36" y="294"/>
                      <a:pt x="36" y="294"/>
                    </a:cubicBezTo>
                    <a:cubicBezTo>
                      <a:pt x="37" y="196"/>
                      <a:pt x="37" y="196"/>
                      <a:pt x="37" y="196"/>
                    </a:cubicBezTo>
                    <a:cubicBezTo>
                      <a:pt x="46" y="185"/>
                      <a:pt x="46" y="185"/>
                      <a:pt x="46" y="185"/>
                    </a:cubicBezTo>
                    <a:cubicBezTo>
                      <a:pt x="41" y="176"/>
                      <a:pt x="41" y="176"/>
                      <a:pt x="41" y="176"/>
                    </a:cubicBezTo>
                    <a:cubicBezTo>
                      <a:pt x="53" y="156"/>
                      <a:pt x="53" y="156"/>
                      <a:pt x="53" y="156"/>
                    </a:cubicBezTo>
                    <a:cubicBezTo>
                      <a:pt x="58" y="135"/>
                      <a:pt x="58" y="135"/>
                      <a:pt x="58" y="135"/>
                    </a:cubicBezTo>
                    <a:cubicBezTo>
                      <a:pt x="49" y="122"/>
                      <a:pt x="49" y="122"/>
                      <a:pt x="49" y="122"/>
                    </a:cubicBezTo>
                    <a:cubicBezTo>
                      <a:pt x="28" y="128"/>
                      <a:pt x="28" y="128"/>
                      <a:pt x="28" y="128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7" y="10"/>
                      <a:pt x="70" y="5"/>
                      <a:pt x="76" y="0"/>
                    </a:cubicBezTo>
                    <a:close/>
                    <a:moveTo>
                      <a:pt x="45" y="314"/>
                    </a:moveTo>
                    <a:cubicBezTo>
                      <a:pt x="47" y="314"/>
                      <a:pt x="47" y="314"/>
                      <a:pt x="47" y="314"/>
                    </a:cubicBezTo>
                    <a:cubicBezTo>
                      <a:pt x="47" y="315"/>
                      <a:pt x="47" y="315"/>
                      <a:pt x="47" y="315"/>
                    </a:cubicBezTo>
                    <a:cubicBezTo>
                      <a:pt x="47" y="316"/>
                      <a:pt x="47" y="316"/>
                      <a:pt x="47" y="316"/>
                    </a:cubicBezTo>
                    <a:cubicBezTo>
                      <a:pt x="46" y="315"/>
                      <a:pt x="46" y="315"/>
                      <a:pt x="46" y="315"/>
                    </a:cubicBezTo>
                    <a:lnTo>
                      <a:pt x="45" y="314"/>
                    </a:lnTo>
                    <a:close/>
                    <a:moveTo>
                      <a:pt x="24" y="354"/>
                    </a:moveTo>
                    <a:cubicBezTo>
                      <a:pt x="22" y="358"/>
                      <a:pt x="22" y="358"/>
                      <a:pt x="22" y="358"/>
                    </a:cubicBezTo>
                    <a:cubicBezTo>
                      <a:pt x="21" y="361"/>
                      <a:pt x="21" y="361"/>
                      <a:pt x="21" y="361"/>
                    </a:cubicBezTo>
                    <a:cubicBezTo>
                      <a:pt x="17" y="367"/>
                      <a:pt x="17" y="367"/>
                      <a:pt x="17" y="367"/>
                    </a:cubicBezTo>
                    <a:cubicBezTo>
                      <a:pt x="12" y="368"/>
                      <a:pt x="12" y="368"/>
                      <a:pt x="12" y="368"/>
                    </a:cubicBezTo>
                    <a:cubicBezTo>
                      <a:pt x="12" y="369"/>
                      <a:pt x="12" y="369"/>
                      <a:pt x="12" y="369"/>
                    </a:cubicBezTo>
                    <a:cubicBezTo>
                      <a:pt x="12" y="369"/>
                      <a:pt x="12" y="369"/>
                      <a:pt x="12" y="369"/>
                    </a:cubicBezTo>
                    <a:cubicBezTo>
                      <a:pt x="0" y="368"/>
                      <a:pt x="0" y="368"/>
                      <a:pt x="0" y="368"/>
                    </a:cubicBezTo>
                    <a:cubicBezTo>
                      <a:pt x="15" y="361"/>
                      <a:pt x="15" y="361"/>
                      <a:pt x="15" y="361"/>
                    </a:cubicBezTo>
                    <a:cubicBezTo>
                      <a:pt x="15" y="348"/>
                      <a:pt x="15" y="348"/>
                      <a:pt x="15" y="348"/>
                    </a:cubicBezTo>
                    <a:lnTo>
                      <a:pt x="24" y="354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3" name="Freeform 28"/>
              <p:cNvSpPr>
                <a:spLocks noEditPoints="1"/>
              </p:cNvSpPr>
              <p:nvPr/>
            </p:nvSpPr>
            <p:spPr bwMode="auto">
              <a:xfrm>
                <a:off x="10553700" y="2246313"/>
                <a:ext cx="96838" cy="5238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3" y="10"/>
                  </a:cxn>
                  <a:cxn ang="0">
                    <a:pos x="23" y="12"/>
                  </a:cxn>
                  <a:cxn ang="0">
                    <a:pos x="0" y="26"/>
                  </a:cxn>
                  <a:cxn ang="0">
                    <a:pos x="0" y="24"/>
                  </a:cxn>
                  <a:cxn ang="0">
                    <a:pos x="19" y="0"/>
                  </a:cxn>
                  <a:cxn ang="0">
                    <a:pos x="35" y="10"/>
                  </a:cxn>
                  <a:cxn ang="0">
                    <a:pos x="45" y="0"/>
                  </a:cxn>
                  <a:cxn ang="0">
                    <a:pos x="61" y="33"/>
                  </a:cxn>
                  <a:cxn ang="0">
                    <a:pos x="35" y="10"/>
                  </a:cxn>
                </a:cxnLst>
                <a:rect l="0" t="0" r="r" b="b"/>
                <a:pathLst>
                  <a:path w="61" h="33">
                    <a:moveTo>
                      <a:pt x="19" y="0"/>
                    </a:moveTo>
                    <a:lnTo>
                      <a:pt x="23" y="10"/>
                    </a:lnTo>
                    <a:lnTo>
                      <a:pt x="23" y="12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19" y="0"/>
                    </a:lnTo>
                    <a:close/>
                    <a:moveTo>
                      <a:pt x="35" y="10"/>
                    </a:moveTo>
                    <a:lnTo>
                      <a:pt x="45" y="0"/>
                    </a:lnTo>
                    <a:lnTo>
                      <a:pt x="61" y="33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19" name="Ellipse 53"/>
            <p:cNvSpPr/>
            <p:nvPr/>
          </p:nvSpPr>
          <p:spPr bwMode="auto">
            <a:xfrm>
              <a:off x="6705600" y="5760525"/>
              <a:ext cx="1295400" cy="221973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44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3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85748"/>
            <a:ext cx="7315200" cy="375337"/>
          </a:xfrm>
        </p:spPr>
        <p:txBody>
          <a:bodyPr/>
          <a:lstStyle/>
          <a:p>
            <a:r>
              <a:rPr lang="en-US" sz="3200" dirty="0" smtClean="0"/>
              <a:t>The WFM Process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295398"/>
            <a:ext cx="4495800" cy="4643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85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219973"/>
            <a:ext cx="6592888" cy="530915"/>
          </a:xfrm>
          <a:noFill/>
          <a:ln/>
        </p:spPr>
        <p:txBody>
          <a:bodyPr lIns="47625" tIns="19050" rIns="47625" bIns="19050">
            <a:spAutoFit/>
          </a:bodyPr>
          <a:lstStyle/>
          <a:p>
            <a:r>
              <a:rPr lang="en-US" sz="3200" dirty="0"/>
              <a:t>Planning and Management</a:t>
            </a:r>
          </a:p>
        </p:txBody>
      </p:sp>
      <p:graphicFrame>
        <p:nvGraphicFramePr>
          <p:cNvPr id="887811" name="Group 3"/>
          <p:cNvGraphicFramePr>
            <a:graphicFrameLocks noGrp="1"/>
          </p:cNvGraphicFramePr>
          <p:nvPr/>
        </p:nvGraphicFramePr>
        <p:xfrm>
          <a:off x="355600" y="1485900"/>
          <a:ext cx="8040688" cy="4334828"/>
        </p:xfrm>
        <a:graphic>
          <a:graphicData uri="http://schemas.openxmlformats.org/drawingml/2006/table">
            <a:tbl>
              <a:tblPr/>
              <a:tblGrid>
                <a:gridCol w="4252913"/>
                <a:gridCol w="1871662"/>
                <a:gridCol w="1916113"/>
              </a:tblGrid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Traditional Call Center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E-Enabled Call Center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Choose a Service Level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1202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1202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Collect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1202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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6120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1202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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6120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Forecast Workload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1202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1202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Calculate Base Staff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1202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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6120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1202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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6120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Calculate System Resources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1202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1202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Calculate Shrinkage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1202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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6120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1202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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6120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Organize Schedules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1202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1202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Calculate Costs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1202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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6120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1202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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6120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Repeat for Service adjustments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1202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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6120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1202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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6120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171450"/>
            <a:ext cx="7315200" cy="715962"/>
          </a:xfrm>
        </p:spPr>
        <p:txBody>
          <a:bodyPr/>
          <a:lstStyle/>
          <a:p>
            <a:r>
              <a:rPr lang="en-US" sz="3200" dirty="0" smtClean="0"/>
              <a:t>Staff Model Overview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169607" y="5086350"/>
            <a:ext cx="497439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Capacity element:  An activity that requires a time investment from staff without producing any completed transactions.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01040" y="5232231"/>
            <a:ext cx="2856034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Workload element:  A measurable transaction to be completed by staff.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6680200" cy="4175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2057400"/>
            <a:ext cx="2316481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Workload:  Volume x handle time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829176" y="1057275"/>
            <a:ext cx="3400424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Capacity:  % of paid hours spent processing workload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041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3500" y="76200"/>
            <a:ext cx="579438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 </a:t>
            </a:r>
            <a:fld id="{E5FFB28A-EB51-4133-A5FA-9F9E23C85B4D}" type="slidenum">
              <a:rPr lang="en-US"/>
              <a:pPr/>
              <a:t>17</a:t>
            </a:fld>
            <a:endParaRPr lang="en-US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368300"/>
            <a:ext cx="7772400" cy="977900"/>
          </a:xfrm>
        </p:spPr>
        <p:txBody>
          <a:bodyPr/>
          <a:lstStyle/>
          <a:p>
            <a:r>
              <a:rPr lang="en-US"/>
              <a:t>An E- mail Run Rate Analysis</a:t>
            </a:r>
          </a:p>
        </p:txBody>
      </p:sp>
      <p:graphicFrame>
        <p:nvGraphicFramePr>
          <p:cNvPr id="738307" name="Object 3"/>
          <p:cNvGraphicFramePr>
            <a:graphicFrameLocks noChangeAspect="1"/>
          </p:cNvGraphicFramePr>
          <p:nvPr/>
        </p:nvGraphicFramePr>
        <p:xfrm>
          <a:off x="641350" y="1787525"/>
          <a:ext cx="7950200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Worksheet" r:id="rId4" imgW="6393665" imgH="2690187" progId="Excel.Sheet.8">
                  <p:embed/>
                </p:oleObj>
              </mc:Choice>
              <mc:Fallback>
                <p:oleObj name="Worksheet" r:id="rId4" imgW="6393665" imgH="2690187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787525"/>
                        <a:ext cx="7950200" cy="332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 descr="1151807_4681856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914400" y="5486400"/>
            <a:ext cx="8458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0066"/>
                </a:solidFill>
              </a:rPr>
              <a:t>timm@csg-email.com</a:t>
            </a:r>
            <a:endParaRPr lang="en-US" sz="40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9343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idx="4294967295"/>
          </p:nvPr>
        </p:nvSpPr>
        <p:spPr>
          <a:xfrm>
            <a:off x="1066800" y="2403907"/>
            <a:ext cx="7391400" cy="85004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b="1" dirty="0" smtClean="0"/>
              <a:t>Thank you for attending</a:t>
            </a:r>
            <a:br>
              <a:rPr lang="en-US" b="1" dirty="0" smtClean="0"/>
            </a:br>
            <a:r>
              <a:rPr lang="en-US" b="1" dirty="0" smtClean="0"/>
              <a:t>Please complete your session evaluation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0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idx="4294967295"/>
          </p:nvPr>
        </p:nvSpPr>
        <p:spPr>
          <a:xfrm>
            <a:off x="1066800" y="2403907"/>
            <a:ext cx="7391400" cy="85004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b="1" dirty="0" smtClean="0"/>
              <a:t>Workforce Optimization In The Customer </a:t>
            </a:r>
            <a:br>
              <a:rPr lang="en-US" b="1" dirty="0" smtClean="0"/>
            </a:br>
            <a:r>
              <a:rPr lang="en-US" b="1" dirty="0" smtClean="0"/>
              <a:t>Channel Choice World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4294967295"/>
          </p:nvPr>
        </p:nvSpPr>
        <p:spPr>
          <a:xfrm>
            <a:off x="1066800" y="3236441"/>
            <a:ext cx="7391400" cy="28523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Tim Montgomery, Managing Partner, </a:t>
            </a:r>
            <a:r>
              <a:rPr lang="en-US" dirty="0" err="1" smtClean="0"/>
              <a:t>Culture.Service.Growth</a:t>
            </a:r>
            <a:r>
              <a:rPr lang="en-US" dirty="0"/>
              <a:t> </a:t>
            </a:r>
            <a:r>
              <a:rPr lang="en-US" dirty="0" smtClean="0"/>
              <a:t>(CSG)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800" y="213497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Session 205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" descr="blueline"/>
          <p:cNvSpPr>
            <a:spLocks noChangeArrowheads="1"/>
          </p:cNvSpPr>
          <p:nvPr/>
        </p:nvSpPr>
        <p:spPr bwMode="auto">
          <a:xfrm>
            <a:off x="0" y="0"/>
            <a:ext cx="9144000" cy="1569660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+mn-cs"/>
              </a:rPr>
              <a:t>CSG’s Founders have advised some of the world’s most recognized service organizations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+mn-cs"/>
            </a:endParaRPr>
          </a:p>
        </p:txBody>
      </p:sp>
      <p:grpSp>
        <p:nvGrpSpPr>
          <p:cNvPr id="33" name="Group 19"/>
          <p:cNvGrpSpPr>
            <a:grpSpLocks/>
          </p:cNvGrpSpPr>
          <p:nvPr/>
        </p:nvGrpSpPr>
        <p:grpSpPr bwMode="auto">
          <a:xfrm>
            <a:off x="333376" y="1613409"/>
            <a:ext cx="8455024" cy="4591050"/>
            <a:chOff x="304800" y="457200"/>
            <a:chExt cx="8763000" cy="6157913"/>
          </a:xfrm>
        </p:grpSpPr>
        <p:pic>
          <p:nvPicPr>
            <p:cNvPr id="34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470" y="457200"/>
              <a:ext cx="8635330" cy="6157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Rectangle 34"/>
            <p:cNvSpPr/>
            <p:nvPr/>
          </p:nvSpPr>
          <p:spPr>
            <a:xfrm>
              <a:off x="304800" y="2286359"/>
              <a:ext cx="1447996" cy="114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96330" y="4724727"/>
              <a:ext cx="1218417" cy="10668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7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48600" y="4800600"/>
              <a:ext cx="923252" cy="1008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4800" y="2286000"/>
              <a:ext cx="1229408" cy="1154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2" descr="http://www.autoinsurancexfactor.com/wp-content/themes/directorypress/thumbs/21st-century-auto-insurance-log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" y="838200"/>
              <a:ext cx="1828800" cy="68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0825481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06440" y="2545080"/>
            <a:ext cx="3337560" cy="4450080"/>
          </a:xfrm>
          <a:prstGeom prst="rect">
            <a:avLst/>
          </a:prstGeom>
        </p:spPr>
      </p:pic>
      <p:pic>
        <p:nvPicPr>
          <p:cNvPr id="7" name="Picture 6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5840" y="-342900"/>
            <a:ext cx="5143500" cy="7200900"/>
          </a:xfrm>
          <a:prstGeom prst="rect">
            <a:avLst/>
          </a:prstGeom>
        </p:spPr>
      </p:pic>
      <p:pic>
        <p:nvPicPr>
          <p:cNvPr id="4" name="Picture 3" descr="523527_727661020584369_613390469_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1061977"/>
            <a:ext cx="3154680" cy="7919977"/>
          </a:xfrm>
          <a:prstGeom prst="rect">
            <a:avLst/>
          </a:prstGeom>
        </p:spPr>
      </p:pic>
      <p:pic>
        <p:nvPicPr>
          <p:cNvPr id="5" name="Picture 4" descr="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69280" y="-617220"/>
            <a:ext cx="3474720" cy="3977640"/>
          </a:xfrm>
          <a:prstGeom prst="rect">
            <a:avLst/>
          </a:prstGeom>
        </p:spPr>
      </p:pic>
      <p:pic>
        <p:nvPicPr>
          <p:cNvPr id="8" name="Picture 7" descr="csgdif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63240" y="-411480"/>
            <a:ext cx="2606040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"/>
            <a:ext cx="74526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Bernard MT Condensed" pitchFamily="18" charset="0"/>
              </a:rPr>
              <a:t>The Call Center Leader</a:t>
            </a:r>
            <a:endParaRPr lang="en-US" sz="6600" dirty="0">
              <a:latin typeface="Bernard MT Condensed" pitchFamily="18" charset="0"/>
            </a:endParaRPr>
          </a:p>
        </p:txBody>
      </p:sp>
      <p:pic>
        <p:nvPicPr>
          <p:cNvPr id="5" name="Picture 4" descr="Problem Woma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78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76200"/>
            <a:ext cx="93574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Bernard MT Condensed" pitchFamily="18" charset="0"/>
              </a:rPr>
              <a:t>  If it wasn’t for that math…</a:t>
            </a:r>
            <a:endParaRPr lang="en-US" sz="6600" dirty="0">
              <a:solidFill>
                <a:schemeClr val="bg1"/>
              </a:solidFill>
              <a:latin typeface="Bernard MT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390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1022837_754899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2400"/>
            <a:ext cx="8977313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Box 5"/>
          <p:cNvSpPr txBox="1">
            <a:spLocks noChangeArrowheads="1"/>
          </p:cNvSpPr>
          <p:nvPr/>
        </p:nvSpPr>
        <p:spPr bwMode="auto">
          <a:xfrm rot="-160178">
            <a:off x="2058988" y="2070100"/>
            <a:ext cx="6335712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800" b="1">
                <a:latin typeface="Verdana" pitchFamily="34" charset="0"/>
              </a:rPr>
              <a:t>Random</a:t>
            </a:r>
          </a:p>
          <a:p>
            <a:pPr algn="ctr"/>
            <a:r>
              <a:rPr lang="en-US" sz="3800" b="1">
                <a:latin typeface="Verdana" pitchFamily="34" charset="0"/>
              </a:rPr>
              <a:t>IS </a:t>
            </a:r>
          </a:p>
          <a:p>
            <a:pPr algn="ctr"/>
            <a:r>
              <a:rPr lang="en-US" sz="3800" b="1">
                <a:latin typeface="Verdana" pitchFamily="34" charset="0"/>
              </a:rPr>
              <a:t>Planned</a:t>
            </a:r>
            <a:endParaRPr lang="en-US" sz="2400" b="1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796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7981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tx1"/>
                </a:solidFill>
              </a:rPr>
              <a:t>150 Calls arriving minute by minute in an interval</a:t>
            </a:r>
          </a:p>
        </p:txBody>
      </p:sp>
      <p:graphicFrame>
        <p:nvGraphicFramePr>
          <p:cNvPr id="1026" name="Object 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97598505"/>
              </p:ext>
            </p:extLst>
          </p:nvPr>
        </p:nvGraphicFramePr>
        <p:xfrm>
          <a:off x="0" y="685800"/>
          <a:ext cx="914400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5" imgW="8760711" imgH="3962743" progId="Excel.Sheet.8">
                  <p:embed/>
                </p:oleObj>
              </mc:Choice>
              <mc:Fallback>
                <p:oleObj name="Worksheet" r:id="rId5" imgW="8760711" imgH="3962743" progId="Excel.Sheet.8">
                  <p:embed/>
                  <p:pic>
                    <p:nvPicPr>
                      <p:cNvPr id="0" name="Picture 6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85800"/>
                        <a:ext cx="9144000" cy="567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0763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1022837_754899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2400"/>
            <a:ext cx="8977313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Box 5"/>
          <p:cNvSpPr txBox="1">
            <a:spLocks noChangeArrowheads="1"/>
          </p:cNvSpPr>
          <p:nvPr/>
        </p:nvSpPr>
        <p:spPr bwMode="auto">
          <a:xfrm rot="-160178">
            <a:off x="2058988" y="2070100"/>
            <a:ext cx="6335712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800" b="1">
                <a:latin typeface="Verdana" pitchFamily="34" charset="0"/>
              </a:rPr>
              <a:t>Staffing </a:t>
            </a:r>
          </a:p>
          <a:p>
            <a:pPr algn="ctr"/>
            <a:r>
              <a:rPr lang="en-US" sz="3800" b="1">
                <a:latin typeface="Verdana" pitchFamily="34" charset="0"/>
              </a:rPr>
              <a:t>IS </a:t>
            </a:r>
          </a:p>
          <a:p>
            <a:pPr algn="ctr"/>
            <a:r>
              <a:rPr lang="en-US" sz="3800" b="1">
                <a:latin typeface="Verdana" pitchFamily="34" charset="0"/>
              </a:rPr>
              <a:t>Math</a:t>
            </a:r>
            <a:endParaRPr lang="en-US" sz="2400" b="1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763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975513793"/>
              </p:ext>
            </p:extLst>
          </p:nvPr>
        </p:nvGraphicFramePr>
        <p:xfrm>
          <a:off x="0" y="762000"/>
          <a:ext cx="9144000" cy="560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Worksheet" r:id="rId5" imgW="8760711" imgH="3962743" progId="Excel.Sheet.8">
                  <p:embed/>
                </p:oleObj>
              </mc:Choice>
              <mc:Fallback>
                <p:oleObj name="Worksheet" r:id="rId5" imgW="8760711" imgH="3962743" progId="Excel.Sheet.8">
                  <p:embed/>
                  <p:pic>
                    <p:nvPicPr>
                      <p:cNvPr id="0" name="Picture 7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2000"/>
                        <a:ext cx="9144000" cy="560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28650" y="92075"/>
            <a:ext cx="79819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tx1"/>
                </a:solidFill>
              </a:rPr>
              <a:t>@ a 6 minute handle time we’d staff 35 people to meet an 85/30 SL for the three examples.  </a:t>
            </a:r>
          </a:p>
        </p:txBody>
      </p:sp>
      <p:sp>
        <p:nvSpPr>
          <p:cNvPr id="2052" name="Rounded Rectangle 4"/>
          <p:cNvSpPr>
            <a:spLocks noChangeArrowheads="1"/>
          </p:cNvSpPr>
          <p:nvPr/>
        </p:nvSpPr>
        <p:spPr bwMode="auto">
          <a:xfrm>
            <a:off x="609600" y="2743200"/>
            <a:ext cx="8305800" cy="2286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2053" name="Rounded Rectangle 5"/>
          <p:cNvSpPr>
            <a:spLocks noChangeArrowheads="1"/>
          </p:cNvSpPr>
          <p:nvPr/>
        </p:nvSpPr>
        <p:spPr bwMode="auto">
          <a:xfrm>
            <a:off x="609600" y="1905000"/>
            <a:ext cx="8305800" cy="838200"/>
          </a:xfrm>
          <a:prstGeom prst="roundRect">
            <a:avLst>
              <a:gd name="adj" fmla="val 16667"/>
            </a:avLst>
          </a:prstGeom>
          <a:solidFill>
            <a:srgbClr val="FF0000">
              <a:alpha val="14902"/>
            </a:srgbClr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16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314</Words>
  <Application>Microsoft Office PowerPoint</Application>
  <PresentationFormat>On-screen Show (4:3)</PresentationFormat>
  <Paragraphs>105</Paragraphs>
  <Slides>19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Custom Design</vt:lpstr>
      <vt:lpstr>1_Custom Design</vt:lpstr>
      <vt:lpstr>Office Theme</vt:lpstr>
      <vt:lpstr>Worksheet</vt:lpstr>
      <vt:lpstr>PowerPoint Presentation</vt:lpstr>
      <vt:lpstr>Workforce Optimization In The Customer  Channel Choice World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is it different?</vt:lpstr>
      <vt:lpstr>Workforce design considerations</vt:lpstr>
      <vt:lpstr>Forecasting design considerations</vt:lpstr>
      <vt:lpstr>The WFM Process</vt:lpstr>
      <vt:lpstr>Planning and Management</vt:lpstr>
      <vt:lpstr>Staff Model Overview</vt:lpstr>
      <vt:lpstr>An E- mail Run Rate Analysis</vt:lpstr>
      <vt:lpstr>PowerPoint Presentation</vt:lpstr>
      <vt:lpstr>Thank you for attending Please complete your session evaluation</vt:lpstr>
    </vt:vector>
  </TitlesOfParts>
  <Company>CMP MEDIA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CMP Media LLC</dc:creator>
  <cp:lastModifiedBy>CSG</cp:lastModifiedBy>
  <cp:revision>33</cp:revision>
  <dcterms:created xsi:type="dcterms:W3CDTF">2014-01-16T20:03:36Z</dcterms:created>
  <dcterms:modified xsi:type="dcterms:W3CDTF">2014-04-25T02:58:51Z</dcterms:modified>
</cp:coreProperties>
</file>