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56" r:id="rId3"/>
    <p:sldId id="263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B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4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75EA8-C7D5-46E9-A666-982EDAA203CC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4FBEE-3D2D-4D9A-A087-EF446332F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720" y="2060848"/>
            <a:ext cx="4907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Topic 5: </a:t>
            </a:r>
            <a:r>
              <a:rPr lang="en-US" altLang="zh-CN" sz="3600" dirty="0" smtClean="0"/>
              <a:t>Bargaining Game</a:t>
            </a:r>
            <a:endParaRPr lang="en-US" altLang="zh-CN" sz="3600" dirty="0"/>
          </a:p>
        </p:txBody>
      </p:sp>
      <p:sp>
        <p:nvSpPr>
          <p:cNvPr id="15" name="矩形 14"/>
          <p:cNvSpPr/>
          <p:nvPr/>
        </p:nvSpPr>
        <p:spPr>
          <a:xfrm>
            <a:off x="3203848" y="2852936"/>
            <a:ext cx="2451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Team member: </a:t>
            </a:r>
            <a:r>
              <a:rPr lang="en-US" altLang="zh-CN" sz="2400" dirty="0" smtClean="0">
                <a:solidFill>
                  <a:srgbClr val="C00000"/>
                </a:solidFill>
              </a:rPr>
              <a:t>#1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5135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俩个玩家（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i="1" dirty="0"/>
              <a:t>j</a:t>
            </a:r>
            <a:r>
              <a:rPr lang="zh-CN" altLang="en-US" dirty="0" smtClean="0"/>
              <a:t>）就如何切割收益为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的蛋糕进行讨价还价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82742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玩家顺序进行切割提议</a:t>
            </a:r>
            <a:r>
              <a:rPr lang="en-US" altLang="zh-CN" dirty="0" smtClean="0"/>
              <a:t>(x,1-x)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表示玩家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获得的收益比例，</a:t>
            </a:r>
            <a:r>
              <a:rPr lang="en-US" altLang="zh-CN" dirty="0" smtClean="0"/>
              <a:t>1-x</a:t>
            </a:r>
            <a:r>
              <a:rPr lang="zh-CN" altLang="en-US" dirty="0" smtClean="0"/>
              <a:t>表示玩家</a:t>
            </a:r>
            <a:r>
              <a:rPr lang="en-US" altLang="zh-CN" dirty="0" smtClean="0"/>
              <a:t>j</a:t>
            </a:r>
            <a:r>
              <a:rPr lang="zh-CN" altLang="en-US" dirty="0" smtClean="0"/>
              <a:t>获得的收益比例。在每一轮，某玩家（譬如玩家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）提出切割提议之后，另外一个玩家（譬如玩家</a:t>
            </a:r>
            <a:r>
              <a:rPr lang="en-US" altLang="zh-CN" i="1" dirty="0" smtClean="0"/>
              <a:t>j</a:t>
            </a:r>
            <a:r>
              <a:rPr lang="zh-CN" altLang="en-US" dirty="0" smtClean="0"/>
              <a:t>）可以接受或者拒绝该提议：如果接受该提议，那么游戏结束；如果不接受该提议，游戏进入下一轮，由另外一个玩家（譬如玩家</a:t>
            </a:r>
            <a:r>
              <a:rPr lang="en-US" altLang="zh-CN" dirty="0" smtClean="0"/>
              <a:t>j</a:t>
            </a:r>
            <a:r>
              <a:rPr lang="zh-CN" altLang="en-US" dirty="0" smtClean="0"/>
              <a:t>）提出切割提议。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7848" y="357301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对于每个玩家而言，蛋糕的价值随着时间递减，譬如每一轮的蛋糕价值是上一轮的</a:t>
            </a:r>
            <a:r>
              <a:rPr lang="el-GR" altLang="zh-CN" dirty="0" smtClean="0">
                <a:latin typeface="Times New Roman"/>
                <a:cs typeface="Times New Roman"/>
              </a:rPr>
              <a:t>σ</a:t>
            </a:r>
            <a:r>
              <a:rPr lang="en-US" altLang="zh-CN" i="1" baseline="-25000" dirty="0" err="1" smtClean="0">
                <a:latin typeface="Times New Roman"/>
                <a:cs typeface="Times New Roman"/>
              </a:rPr>
              <a:t>i</a:t>
            </a:r>
            <a:r>
              <a:rPr lang="zh-CN" altLang="en-US" dirty="0" smtClean="0">
                <a:latin typeface="Times New Roman"/>
                <a:cs typeface="Times New Roman"/>
              </a:rPr>
              <a:t>，</a:t>
            </a:r>
            <a:r>
              <a:rPr lang="el-GR" altLang="zh-CN" dirty="0">
                <a:latin typeface="Times New Roman"/>
                <a:cs typeface="Times New Roman"/>
              </a:rPr>
              <a:t> </a:t>
            </a:r>
            <a:r>
              <a:rPr lang="el-GR" altLang="zh-CN" dirty="0" smtClean="0">
                <a:latin typeface="Times New Roman"/>
                <a:cs typeface="Times New Roman"/>
              </a:rPr>
              <a:t>σ</a:t>
            </a:r>
            <a:r>
              <a:rPr lang="en-US" altLang="zh-CN" i="1" baseline="-25000" dirty="0" smtClean="0">
                <a:latin typeface="Times New Roman"/>
                <a:cs typeface="Times New Roman"/>
              </a:rPr>
              <a:t>j </a:t>
            </a:r>
            <a:r>
              <a:rPr lang="zh-CN" altLang="en-US" dirty="0" smtClean="0">
                <a:latin typeface="Times New Roman"/>
                <a:cs typeface="Times New Roman"/>
              </a:rPr>
              <a:t>（</a:t>
            </a:r>
            <a:r>
              <a:rPr lang="en-US" altLang="zh-CN" dirty="0" smtClean="0">
                <a:latin typeface="Times New Roman"/>
                <a:cs typeface="Times New Roman"/>
              </a:rPr>
              <a:t>0&lt;</a:t>
            </a:r>
            <a:r>
              <a:rPr lang="el-GR" altLang="zh-CN" dirty="0" smtClean="0">
                <a:latin typeface="Times New Roman"/>
                <a:cs typeface="Times New Roman"/>
              </a:rPr>
              <a:t> </a:t>
            </a:r>
            <a:r>
              <a:rPr lang="el-GR" altLang="zh-CN" dirty="0">
                <a:latin typeface="Times New Roman"/>
                <a:cs typeface="Times New Roman"/>
              </a:rPr>
              <a:t>σ</a:t>
            </a:r>
            <a:r>
              <a:rPr lang="en-US" altLang="zh-CN" i="1" baseline="-25000" dirty="0" err="1">
                <a:latin typeface="Times New Roman"/>
                <a:cs typeface="Times New Roman"/>
              </a:rPr>
              <a:t>i</a:t>
            </a:r>
            <a:r>
              <a:rPr lang="el-GR" altLang="zh-CN" dirty="0" smtClean="0">
                <a:latin typeface="Times New Roman"/>
                <a:cs typeface="Times New Roman"/>
              </a:rPr>
              <a:t> </a:t>
            </a:r>
            <a:r>
              <a:rPr lang="zh-CN" altLang="en-US" dirty="0" smtClean="0">
                <a:latin typeface="Times New Roman"/>
                <a:cs typeface="Times New Roman"/>
              </a:rPr>
              <a:t>，</a:t>
            </a:r>
            <a:r>
              <a:rPr lang="el-GR" altLang="zh-CN" dirty="0" smtClean="0">
                <a:latin typeface="Times New Roman"/>
                <a:cs typeface="Times New Roman"/>
              </a:rPr>
              <a:t>σ</a:t>
            </a:r>
            <a:r>
              <a:rPr lang="en-US" altLang="zh-CN" i="1" baseline="-25000" dirty="0">
                <a:latin typeface="Times New Roman"/>
                <a:cs typeface="Times New Roman"/>
              </a:rPr>
              <a:t>j </a:t>
            </a:r>
            <a:r>
              <a:rPr lang="el-GR" altLang="zh-CN" dirty="0" smtClean="0">
                <a:latin typeface="Tiger Expert"/>
                <a:cs typeface="Times New Roman"/>
              </a:rPr>
              <a:t>≤</a:t>
            </a:r>
            <a:r>
              <a:rPr lang="en-US" altLang="zh-CN" dirty="0"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latin typeface="Times New Roman"/>
                <a:cs typeface="Times New Roman"/>
              </a:rPr>
              <a:t>）倍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7848" y="2924944"/>
            <a:ext cx="59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游戏</a:t>
            </a:r>
            <a:r>
              <a:rPr lang="zh-CN" altLang="en-US" dirty="0"/>
              <a:t>有</a:t>
            </a:r>
            <a:r>
              <a:rPr lang="zh-CN" altLang="en-US" dirty="0" smtClean="0"/>
              <a:t>个截止时间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，即游戏至多进行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轮的讨价还价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2156663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譬如第一轮，玩家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提议</a:t>
            </a:r>
            <a:r>
              <a:rPr lang="en-US" altLang="zh-CN" dirty="0" smtClean="0"/>
              <a:t>(0.8,0.2)</a:t>
            </a:r>
            <a:r>
              <a:rPr lang="zh-CN" altLang="en-US" dirty="0" smtClean="0"/>
              <a:t>，玩家</a:t>
            </a:r>
            <a:r>
              <a:rPr lang="en-US" altLang="zh-CN" dirty="0" smtClean="0"/>
              <a:t>j</a:t>
            </a:r>
            <a:r>
              <a:rPr lang="zh-CN" altLang="en-US" dirty="0" smtClean="0"/>
              <a:t>拒绝，游戏进入第二轮；第二轮，玩家</a:t>
            </a:r>
            <a:r>
              <a:rPr lang="en-US" altLang="zh-CN" dirty="0" smtClean="0"/>
              <a:t>j</a:t>
            </a:r>
            <a:r>
              <a:rPr lang="zh-CN" altLang="en-US" dirty="0" smtClean="0"/>
              <a:t>提议（</a:t>
            </a:r>
            <a:r>
              <a:rPr lang="en-US" altLang="zh-CN" dirty="0" smtClean="0"/>
              <a:t>0.5,0.5</a:t>
            </a:r>
            <a:r>
              <a:rPr lang="zh-CN" altLang="en-US" dirty="0" smtClean="0"/>
              <a:t>），玩家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接受，游戏结束。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4330486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譬如第一轮，玩家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提议</a:t>
            </a:r>
            <a:r>
              <a:rPr lang="en-US" altLang="zh-CN" dirty="0" smtClean="0"/>
              <a:t>(0.8,0.2)</a:t>
            </a:r>
            <a:r>
              <a:rPr lang="zh-CN" altLang="en-US" dirty="0" smtClean="0"/>
              <a:t>，玩家</a:t>
            </a:r>
            <a:r>
              <a:rPr lang="en-US" altLang="zh-CN" dirty="0" smtClean="0"/>
              <a:t>j</a:t>
            </a:r>
            <a:r>
              <a:rPr lang="zh-CN" altLang="en-US" dirty="0" smtClean="0"/>
              <a:t>拒绝，游戏进入第二轮；第二轮，玩家</a:t>
            </a:r>
            <a:r>
              <a:rPr lang="en-US" altLang="zh-CN" dirty="0" smtClean="0"/>
              <a:t>j</a:t>
            </a:r>
            <a:r>
              <a:rPr lang="zh-CN" altLang="en-US" dirty="0" smtClean="0"/>
              <a:t>提议（</a:t>
            </a:r>
            <a:r>
              <a:rPr lang="en-US" altLang="zh-CN" dirty="0" smtClean="0"/>
              <a:t>0.5,0.5</a:t>
            </a:r>
            <a:r>
              <a:rPr lang="zh-CN" altLang="en-US" dirty="0" smtClean="0"/>
              <a:t>），玩家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接受，游戏结束。此时玩家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的收益为</a:t>
            </a:r>
            <a:r>
              <a:rPr lang="en-US" altLang="zh-CN" dirty="0" smtClean="0"/>
              <a:t>0.5</a:t>
            </a:r>
            <a:r>
              <a:rPr lang="el-GR" altLang="zh-CN" dirty="0">
                <a:latin typeface="Times New Roman"/>
                <a:cs typeface="Times New Roman"/>
              </a:rPr>
              <a:t> σ</a:t>
            </a:r>
            <a:r>
              <a:rPr lang="en-US" altLang="zh-CN" i="1" baseline="-25000" dirty="0" err="1" smtClean="0">
                <a:latin typeface="Times New Roman"/>
                <a:cs typeface="Times New Roman"/>
              </a:rPr>
              <a:t>i</a:t>
            </a:r>
            <a:r>
              <a:rPr lang="zh-CN" altLang="en-US" dirty="0" smtClean="0">
                <a:latin typeface="Times New Roman"/>
                <a:cs typeface="Times New Roman"/>
              </a:rPr>
              <a:t>，玩家</a:t>
            </a:r>
            <a:r>
              <a:rPr lang="en-US" altLang="zh-CN" dirty="0" smtClean="0">
                <a:latin typeface="Times New Roman"/>
                <a:cs typeface="Times New Roman"/>
              </a:rPr>
              <a:t>j</a:t>
            </a:r>
            <a:r>
              <a:rPr lang="zh-CN" altLang="en-US" dirty="0" smtClean="0">
                <a:latin typeface="Times New Roman"/>
                <a:cs typeface="Times New Roman"/>
              </a:rPr>
              <a:t>的收益为</a:t>
            </a:r>
            <a:r>
              <a:rPr lang="en-US" altLang="zh-CN" dirty="0"/>
              <a:t>0.5</a:t>
            </a:r>
            <a:r>
              <a:rPr lang="el-GR" altLang="zh-CN" dirty="0">
                <a:latin typeface="Times New Roman"/>
                <a:cs typeface="Times New Roman"/>
              </a:rPr>
              <a:t> </a:t>
            </a:r>
            <a:r>
              <a:rPr lang="el-GR" altLang="zh-CN" dirty="0" smtClean="0">
                <a:latin typeface="Times New Roman"/>
                <a:cs typeface="Times New Roman"/>
              </a:rPr>
              <a:t>σ</a:t>
            </a:r>
            <a:r>
              <a:rPr lang="en-US" altLang="zh-CN" i="1" baseline="-25000" dirty="0" smtClean="0">
                <a:latin typeface="Times New Roman"/>
                <a:cs typeface="Times New Roman"/>
              </a:rPr>
              <a:t>j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521990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玩家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先做决策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1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6360" y="809381"/>
            <a:ext cx="867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问题</a:t>
            </a:r>
            <a:r>
              <a:rPr lang="en-US" altLang="zh-CN" sz="2000" dirty="0" smtClean="0">
                <a:solidFill>
                  <a:srgbClr val="C00000"/>
                </a:solidFill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</a:rPr>
              <a:t>：如果</a:t>
            </a:r>
            <a:r>
              <a:rPr lang="el-GR" altLang="zh-CN" sz="2000" dirty="0">
                <a:solidFill>
                  <a:srgbClr val="C00000"/>
                </a:solidFill>
                <a:latin typeface="Times New Roman"/>
                <a:cs typeface="Times New Roman"/>
              </a:rPr>
              <a:t>σ</a:t>
            </a:r>
            <a:r>
              <a:rPr lang="en-US" altLang="zh-CN" sz="2000" i="1" baseline="-250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lang="el-GR" altLang="zh-CN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σ</a:t>
            </a:r>
            <a:r>
              <a:rPr lang="en-US" altLang="zh-CN" sz="2000" i="1" baseline="-25000" dirty="0">
                <a:solidFill>
                  <a:srgbClr val="C00000"/>
                </a:solidFill>
                <a:latin typeface="Times New Roman"/>
                <a:cs typeface="Times New Roman"/>
              </a:rPr>
              <a:t>j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lang="el-GR" altLang="zh-CN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σ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，并且是常识，请分别设计玩家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和玩家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j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的策略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360" y="2420888"/>
            <a:ext cx="8676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问题</a:t>
            </a:r>
            <a:r>
              <a:rPr lang="en-US" altLang="zh-CN" sz="2000" dirty="0" smtClean="0">
                <a:solidFill>
                  <a:srgbClr val="C00000"/>
                </a:solidFill>
              </a:rPr>
              <a:t>3</a:t>
            </a:r>
            <a:r>
              <a:rPr lang="zh-CN" altLang="en-US" sz="2000" dirty="0" smtClean="0">
                <a:solidFill>
                  <a:srgbClr val="C00000"/>
                </a:solidFill>
              </a:rPr>
              <a:t>：如果每个玩家只知道自己的折扣因子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，不知道对方的折扣因子，请分别设计玩家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和玩家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j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的策略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360" y="1588730"/>
            <a:ext cx="867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问题</a:t>
            </a:r>
            <a:r>
              <a:rPr lang="en-US" altLang="zh-CN" sz="2000" dirty="0" smtClean="0">
                <a:solidFill>
                  <a:srgbClr val="C00000"/>
                </a:solidFill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</a:rPr>
              <a:t>：如果</a:t>
            </a:r>
            <a:r>
              <a:rPr lang="el-GR" altLang="zh-CN" sz="2000" dirty="0">
                <a:solidFill>
                  <a:srgbClr val="C00000"/>
                </a:solidFill>
                <a:latin typeface="Times New Roman"/>
                <a:cs typeface="Times New Roman"/>
              </a:rPr>
              <a:t>σ</a:t>
            </a:r>
            <a:r>
              <a:rPr lang="en-US" altLang="zh-CN" sz="2000" i="1" baseline="-250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≠</a:t>
            </a:r>
            <a:r>
              <a:rPr lang="el-GR" altLang="zh-CN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σ</a:t>
            </a:r>
            <a:r>
              <a:rPr lang="en-US" altLang="zh-CN" sz="2000" i="1" baseline="-25000" dirty="0">
                <a:solidFill>
                  <a:srgbClr val="C00000"/>
                </a:solidFill>
                <a:latin typeface="Times New Roman"/>
                <a:cs typeface="Times New Roman"/>
              </a:rPr>
              <a:t>j 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，并且是常识，请分别设计玩家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和玩家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j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的策略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16097</TotalTime>
  <Words>353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49</cp:revision>
  <dcterms:created xsi:type="dcterms:W3CDTF">2020-10-16T13:37:20Z</dcterms:created>
  <dcterms:modified xsi:type="dcterms:W3CDTF">2020-12-18T05:29:18Z</dcterms:modified>
</cp:coreProperties>
</file>