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9.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 id="2147483748" r:id="rId2"/>
    <p:sldMasterId id="2147483755" r:id="rId3"/>
    <p:sldMasterId id="2147483682" r:id="rId4"/>
    <p:sldMasterId id="2147483769" r:id="rId5"/>
    <p:sldMasterId id="2147483692" r:id="rId6"/>
  </p:sldMasterIdLst>
  <p:notesMasterIdLst>
    <p:notesMasterId r:id="rId15"/>
  </p:notesMasterIdLst>
  <p:handoutMasterIdLst>
    <p:handoutMasterId r:id="rId16"/>
  </p:handoutMasterIdLst>
  <p:sldIdLst>
    <p:sldId id="290" r:id="rId7"/>
    <p:sldId id="296" r:id="rId8"/>
    <p:sldId id="305" r:id="rId9"/>
    <p:sldId id="306" r:id="rId10"/>
    <p:sldId id="307" r:id="rId11"/>
    <p:sldId id="308" r:id="rId12"/>
    <p:sldId id="310" r:id="rId13"/>
    <p:sldId id="300" r:id="rId1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E6002F"/>
    <a:srgbClr val="000000"/>
    <a:srgbClr val="EE1F3C"/>
    <a:srgbClr val="7F7F7F"/>
    <a:srgbClr val="DB3943"/>
    <a:srgbClr val="EF1D3B"/>
    <a:srgbClr val="DB3842"/>
    <a:srgbClr val="414042"/>
    <a:srgbClr val="81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4" autoAdjust="0"/>
    <p:restoredTop sz="78018" autoAdjust="0"/>
  </p:normalViewPr>
  <p:slideViewPr>
    <p:cSldViewPr>
      <p:cViewPr varScale="1">
        <p:scale>
          <a:sx n="95" d="100"/>
          <a:sy n="95" d="100"/>
        </p:scale>
        <p:origin x="1516" y="44"/>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11.10.2023</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11.10.2023</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Simon, 4 years ago</a:t>
            </a:r>
            <a:r>
              <a:rPr lang="en-US" baseline="0" dirty="0"/>
              <a:t> as a simple project requiring a web page for a self aided therapy. Then it expanded to a CMS tools designed for researchers. </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410085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Collected</a:t>
            </a:r>
            <a:r>
              <a:rPr lang="en-US" baseline="0" dirty="0"/>
              <a:t> data dynamically change the view of the website. It can even trigger task as adding or removing permissions.</a:t>
            </a:r>
          </a:p>
          <a:p>
            <a:r>
              <a:rPr lang="en-US" baseline="0" dirty="0"/>
              <a:t>Sophie and Leon</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249642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static data and represent</a:t>
            </a:r>
            <a:r>
              <a:rPr lang="en-US" baseline="0" dirty="0"/>
              <a:t> it. </a:t>
            </a:r>
          </a:p>
          <a:p>
            <a:r>
              <a:rPr lang="en-US" baseline="0" dirty="0"/>
              <a:t>If you have any combination of these requirements, then </a:t>
            </a:r>
            <a:r>
              <a:rPr lang="en-US" baseline="0" dirty="0" err="1"/>
              <a:t>SelfHelp</a:t>
            </a:r>
            <a:r>
              <a:rPr lang="en-US" baseline="0" dirty="0"/>
              <a:t> will be the perfect tool for your project. </a:t>
            </a:r>
          </a:p>
          <a:p>
            <a:r>
              <a:rPr lang="en-US" baseline="0" dirty="0"/>
              <a:t>All these requirements are perfectly usable and rendered on mobile page but we further offer an option for a native android or iOS app that you can design, manage and change content without needs to contact any IT and you don’t need any programming skills at all.</a:t>
            </a:r>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4</a:t>
            </a:fld>
            <a:endParaRPr lang="de-CH" dirty="0"/>
          </a:p>
        </p:txBody>
      </p:sp>
    </p:spTree>
    <p:extLst>
      <p:ext uri="{BB962C8B-B14F-4D97-AF65-F5344CB8AC3E}">
        <p14:creationId xmlns:p14="http://schemas.microsoft.com/office/powerpoint/2010/main" val="81377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content using the components that we developed for you. We add new components with the new updates and</a:t>
            </a:r>
            <a:r>
              <a:rPr lang="en-US" baseline="0" dirty="0"/>
              <a:t> we improve some of the already existing components.</a:t>
            </a:r>
          </a:p>
          <a:p>
            <a:r>
              <a:rPr lang="en-US" baseline="0" dirty="0"/>
              <a:t>Creates groups with different permissions and then assign the users to specific groups in order to present different information to the users. </a:t>
            </a:r>
          </a:p>
          <a:p>
            <a:r>
              <a:rPr lang="en-US" baseline="0" dirty="0" err="1"/>
              <a:t>Qualtrics</a:t>
            </a:r>
            <a:r>
              <a:rPr lang="en-US" baseline="0" dirty="0"/>
              <a:t> is fully integrated and a survey can be loaded inside the webpage. Then the user does not need to move to another platform and come back to your study. All the data could be collected if needed and even more, the start or finish of a survey could trigger a task in </a:t>
            </a:r>
            <a:r>
              <a:rPr lang="en-US" baseline="0" dirty="0" err="1"/>
              <a:t>selfhelp</a:t>
            </a:r>
            <a:r>
              <a:rPr lang="en-US" baseline="0" dirty="0"/>
              <a:t> such as sending notification after specific time or assign the user to another group where he/she can have access to other pages. All these scheduling gives you the opportunity to design flexible and very customizable studies with multiple sessions. </a:t>
            </a:r>
          </a:p>
          <a:p>
            <a:r>
              <a:rPr lang="en-US" baseline="0" dirty="0"/>
              <a:t>With this experiment scheduling it is very easy to design a diary experiment for example. You can schedule notifications and add the user to a group where he/she can fill a questioner every night and send them reminders if they did not do it.</a:t>
            </a:r>
            <a:endParaRPr lang="de-CH" dirty="0"/>
          </a:p>
        </p:txBody>
      </p:sp>
      <p:sp>
        <p:nvSpPr>
          <p:cNvPr id="4" name="Footer Placeholder 3"/>
          <p:cNvSpPr>
            <a:spLocks noGrp="1"/>
          </p:cNvSpPr>
          <p:nvPr>
            <p:ph type="ftr" sz="quarter" idx="10"/>
          </p:nvPr>
        </p:nvSpPr>
        <p:spPr/>
        <p:txBody>
          <a:bodyPr/>
          <a:lstStyle/>
          <a:p>
            <a:endParaRPr lang="de-CH" dirty="0"/>
          </a:p>
        </p:txBody>
      </p:sp>
      <p:sp>
        <p:nvSpPr>
          <p:cNvPr id="5" name="Slide Number Placeholder 4"/>
          <p:cNvSpPr>
            <a:spLocks noGrp="1"/>
          </p:cNvSpPr>
          <p:nvPr>
            <p:ph type="sldNum" sz="quarter" idx="11"/>
          </p:nvPr>
        </p:nvSpPr>
        <p:spPr/>
        <p:txBody>
          <a:bodyPr/>
          <a:lstStyle/>
          <a:p>
            <a:fld id="{B2B24C57-7758-4EF8-8A0E-FE171C8C1817}" type="slidenum">
              <a:rPr lang="de-CH" smtClean="0"/>
              <a:t>5</a:t>
            </a:fld>
            <a:endParaRPr lang="de-CH" dirty="0"/>
          </a:p>
        </p:txBody>
      </p:sp>
    </p:spTree>
    <p:extLst>
      <p:ext uri="{BB962C8B-B14F-4D97-AF65-F5344CB8AC3E}">
        <p14:creationId xmlns:p14="http://schemas.microsoft.com/office/powerpoint/2010/main" val="292459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6.xml"/><Relationship Id="rId4" Type="http://schemas.openxmlformats.org/officeDocument/2006/relationships/tags" Target="../tags/tag1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Titel-Folie mi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DE" dirty="0"/>
              <a:t>Titel A (Arial 28pt., rot, max. 1 Zeile) </a:t>
            </a:r>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33921436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uildlines: 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14C16497-A32C-7C4C-AA22-3A67A5394F28}"/>
              </a:ext>
            </a:extLst>
          </p:cNvPr>
          <p:cNvSpPr txBox="1">
            <a:spLocks noGrp="1" noSelect="1" noRot="1" noMove="1" noResize="1" noEditPoints="1" noAdjustHandles="1" noChangeArrowheads="1" noChangeShapeType="1" noTextEdit="1"/>
          </p:cNvSpPr>
          <p:nvPr userDrawn="1">
            <p:custDataLst>
              <p:tags r:id="rId1"/>
            </p:custDataLst>
          </p:nvPr>
        </p:nvSpPr>
        <p:spPr>
          <a:xfrm>
            <a:off x="540000" y="1220400"/>
            <a:ext cx="7020000" cy="900000"/>
          </a:xfrm>
          <a:prstGeom prst="rect">
            <a:avLst/>
          </a:prstGeom>
        </p:spPr>
        <p:txBody>
          <a:bodyPr vert="horz" lIns="0" tIns="0" rIns="0" bIns="0" rtlCol="0" anchor="b" anchorCtr="0">
            <a:noAutofit/>
          </a:bodyPr>
          <a:lst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a:lstStyle>
          <a:p>
            <a:r>
              <a:rPr lang="de-DE" dirty="0" err="1"/>
              <a:t>UniBE</a:t>
            </a:r>
            <a:r>
              <a:rPr lang="de-DE" dirty="0"/>
              <a:t> PowerPoint Präsentation</a:t>
            </a:r>
          </a:p>
        </p:txBody>
      </p:sp>
      <p:sp>
        <p:nvSpPr>
          <p:cNvPr id="7" name="Textfeld 6">
            <a:extLst>
              <a:ext uri="{FF2B5EF4-FFF2-40B4-BE49-F238E27FC236}">
                <a16:creationId xmlns:a16="http://schemas.microsoft.com/office/drawing/2014/main" id="{EC88497A-C10F-C242-9121-2FA1817FF8DE}"/>
              </a:ext>
            </a:extLst>
          </p:cNvPr>
          <p:cNvSpPr txBox="1">
            <a:spLocks noGrp="1" noSelect="1" noRot="1" noMove="1" noResize="1" noEditPoints="1" noAdjustHandles="1" noChangeArrowheads="1" noChangeShapeType="1" noTextEdit="1"/>
          </p:cNvSpPr>
          <p:nvPr userDrawn="1">
            <p:custDataLst>
              <p:tags r:id="rId2"/>
            </p:custDataLst>
          </p:nvPr>
        </p:nvSpPr>
        <p:spPr>
          <a:xfrm>
            <a:off x="540000" y="2203200"/>
            <a:ext cx="7020000" cy="90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latin typeface="Arial" panose="020B0604020202020204" pitchFamily="34" charset="0"/>
                <a:cs typeface="Arial" panose="020B0604020202020204" pitchFamily="34" charset="0"/>
              </a:rPr>
              <a:t>Guidelines und Vorlagen: Mini Version</a:t>
            </a:r>
          </a:p>
        </p:txBody>
      </p:sp>
      <p:sp>
        <p:nvSpPr>
          <p:cNvPr id="8" name="Textfeld 7">
            <a:extLst>
              <a:ext uri="{FF2B5EF4-FFF2-40B4-BE49-F238E27FC236}">
                <a16:creationId xmlns:a16="http://schemas.microsoft.com/office/drawing/2014/main" id="{FB046D8A-2D5D-3944-B02F-74314F7A516F}"/>
              </a:ext>
            </a:extLst>
          </p:cNvPr>
          <p:cNvSpPr txBox="1">
            <a:spLocks noGrp="1" noSelect="1" noRot="1" noMove="1" noResize="1" noEditPoints="1" noAdjustHandles="1" noChangeArrowheads="1" noChangeShapeType="1" noTextEdit="1"/>
          </p:cNvSpPr>
          <p:nvPr userDrawn="1">
            <p:custDataLst>
              <p:tags r:id="rId3"/>
            </p:custDataLst>
          </p:nvPr>
        </p:nvSpPr>
        <p:spPr>
          <a:xfrm>
            <a:off x="540000" y="3564000"/>
            <a:ext cx="7020000" cy="1800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i="0" dirty="0">
                <a:latin typeface="Arial" panose="020B0604020202020204" pitchFamily="34" charset="0"/>
                <a:cs typeface="Arial" panose="020B0604020202020204" pitchFamily="34" charset="0"/>
              </a:rPr>
              <a:t>Abteilung Marketing und Kommunikation</a:t>
            </a:r>
          </a:p>
        </p:txBody>
      </p:sp>
      <p:sp>
        <p:nvSpPr>
          <p:cNvPr id="9" name="Textfeld 8">
            <a:extLst>
              <a:ext uri="{FF2B5EF4-FFF2-40B4-BE49-F238E27FC236}">
                <a16:creationId xmlns:a16="http://schemas.microsoft.com/office/drawing/2014/main" id="{18769F7C-1529-394B-918C-BF53204833AB}"/>
              </a:ext>
            </a:extLst>
          </p:cNvPr>
          <p:cNvSpPr txBox="1">
            <a:spLocks noGrp="1" noSelect="1" noRot="1" noMove="1" noResize="1" noEditPoints="1" noAdjustHandles="1" noChangeArrowheads="1" noChangeShapeType="1" noTextEdit="1"/>
          </p:cNvSpPr>
          <p:nvPr userDrawn="1">
            <p:custDataLst>
              <p:tags r:id="rId4"/>
            </p:custDataLst>
          </p:nvPr>
        </p:nvSpPr>
        <p:spPr>
          <a:xfrm>
            <a:off x="540000" y="3834000"/>
            <a:ext cx="7020000" cy="180000"/>
          </a:xfrm>
          <a:prstGeom prst="rect">
            <a:avLst/>
          </a:prstGeom>
          <a:noFill/>
        </p:spPr>
        <p:txBody>
          <a:bodyPr wrap="none" lIns="0" tIns="0" rIns="0" bIns="0" rtlCol="0">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sz="1200" dirty="0">
                <a:solidFill>
                  <a:schemeClr val="tx1"/>
                </a:solidFill>
                <a:latin typeface="Arial" panose="020B0604020202020204" pitchFamily="34" charset="0"/>
                <a:cs typeface="Arial" panose="020B0604020202020204" pitchFamily="34" charset="0"/>
              </a:rPr>
              <a:t>Kontakt: </a:t>
            </a:r>
            <a:r>
              <a:rPr lang="de-DE" sz="1200" dirty="0" err="1">
                <a:solidFill>
                  <a:schemeClr val="tx1"/>
                </a:solidFill>
                <a:latin typeface="Arial" panose="020B0604020202020204" pitchFamily="34" charset="0"/>
                <a:cs typeface="Arial" panose="020B0604020202020204" pitchFamily="34" charset="0"/>
              </a:rPr>
              <a:t>kommunikation@unibe.ch</a:t>
            </a:r>
            <a:r>
              <a:rPr lang="de-DE" sz="1200" dirty="0">
                <a:solidFill>
                  <a:schemeClr val="tx1"/>
                </a:solidFill>
                <a:latin typeface="Arial" panose="020B0604020202020204" pitchFamily="34" charset="0"/>
                <a:cs typeface="Arial" panose="020B0604020202020204" pitchFamily="34" charset="0"/>
              </a:rPr>
              <a:t>, Tel. +41 31 631 80 44</a:t>
            </a:r>
          </a:p>
        </p:txBody>
      </p:sp>
    </p:spTree>
    <p:extLst>
      <p:ext uri="{BB962C8B-B14F-4D97-AF65-F5344CB8AC3E}">
        <p14:creationId xmlns:p14="http://schemas.microsoft.com/office/powerpoint/2010/main" val="5387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ildlines: Ressource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Guidelines</a:t>
            </a:r>
          </a:p>
        </p:txBody>
      </p:sp>
      <p:sp>
        <p:nvSpPr>
          <p:cNvPr id="16" name="Titelplatzhalter 14">
            <a:extLst>
              <a:ext uri="{FF2B5EF4-FFF2-40B4-BE49-F238E27FC236}">
                <a16:creationId xmlns:a16="http://schemas.microsoft.com/office/drawing/2014/main" id="{42BFD9EF-F981-634F-ACF1-E740654460D6}"/>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Auszeichnungen</a:t>
            </a:r>
          </a:p>
        </p:txBody>
      </p:sp>
      <p:sp>
        <p:nvSpPr>
          <p:cNvPr id="18" name="Titelplatzhalter 14">
            <a:extLst>
              <a:ext uri="{FF2B5EF4-FFF2-40B4-BE49-F238E27FC236}">
                <a16:creationId xmlns:a16="http://schemas.microsoft.com/office/drawing/2014/main" id="{5C76C480-E04E-D446-BBD5-9313C9BAB514}"/>
              </a:ext>
            </a:extLst>
          </p:cNvPr>
          <p:cNvSpPr txBox="1">
            <a:spLocks noGrp="1" noSelect="1" noRot="1" noMove="1" noResize="1" noEditPoints="1" noAdjustHandles="1" noChangeArrowheads="1" noChangeShapeType="1" noTextEdit="1"/>
          </p:cNvSpPr>
          <p:nvPr userDrawn="1">
            <p:custDataLst>
              <p:tags r:id="rId3"/>
            </p:custDataLst>
          </p:nvPr>
        </p:nvSpPr>
        <p:spPr>
          <a:xfrm>
            <a:off x="540000" y="1200150"/>
            <a:ext cx="7020000" cy="564257"/>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000"/>
              </a:lnSpc>
            </a:pPr>
            <a:r>
              <a:rPr lang="de-DE" sz="1600" dirty="0">
                <a:solidFill>
                  <a:schemeClr val="tx1"/>
                </a:solidFill>
              </a:rPr>
              <a:t>Kopieren und Einfügen Piktogramme mit/ohne Definition</a:t>
            </a:r>
          </a:p>
          <a:p>
            <a:pPr>
              <a:lnSpc>
                <a:spcPts val="1200"/>
              </a:lnSpc>
            </a:pPr>
            <a:r>
              <a:rPr lang="de-CH" sz="1000" dirty="0">
                <a:solidFill>
                  <a:schemeClr val="tx1"/>
                </a:solidFill>
              </a:rPr>
              <a:t>Wenn Sie einen Inhalt besonders betonen oder sonst hervorheben wollen, stehen Ihnen </a:t>
            </a:r>
          </a:p>
          <a:p>
            <a:pPr>
              <a:lnSpc>
                <a:spcPts val="1200"/>
              </a:lnSpc>
            </a:pPr>
            <a:r>
              <a:rPr lang="de-CH" sz="1000" dirty="0">
                <a:solidFill>
                  <a:schemeClr val="tx1"/>
                </a:solidFill>
              </a:rPr>
              <a:t>folgende Piktogramme zur Verfügung. Sie können sie mit oder ohne Text verwenden.</a:t>
            </a:r>
            <a:endParaRPr lang="de-DE" sz="1000" dirty="0">
              <a:solidFill>
                <a:schemeClr val="tx1"/>
              </a:solidFill>
            </a:endParaRPr>
          </a:p>
        </p:txBody>
      </p:sp>
    </p:spTree>
    <p:extLst>
      <p:ext uri="{BB962C8B-B14F-4D97-AF65-F5344CB8AC3E}">
        <p14:creationId xmlns:p14="http://schemas.microsoft.com/office/powerpoint/2010/main" val="360773774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uidlines: Desig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Inhaltliche Guidelines 3</a:t>
            </a:r>
          </a:p>
        </p:txBody>
      </p:sp>
      <p:sp>
        <p:nvSpPr>
          <p:cNvPr id="5" name="Titelplatzhalter 14">
            <a:extLst>
              <a:ext uri="{FF2B5EF4-FFF2-40B4-BE49-F238E27FC236}">
                <a16:creationId xmlns:a16="http://schemas.microsoft.com/office/drawing/2014/main" id="{E84A9D7B-50BC-C44F-8802-31714A1943F3}"/>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Logo, Schrift, Farben und Typografie</a:t>
            </a:r>
          </a:p>
        </p:txBody>
      </p:sp>
      <p:sp>
        <p:nvSpPr>
          <p:cNvPr id="6" name="Titelplatzhalter 14">
            <a:extLst>
              <a:ext uri="{FF2B5EF4-FFF2-40B4-BE49-F238E27FC236}">
                <a16:creationId xmlns:a16="http://schemas.microsoft.com/office/drawing/2014/main" id="{EC272DF7-D34D-7546-A5CD-0E955FBF002B}"/>
              </a:ext>
            </a:extLst>
          </p:cNvPr>
          <p:cNvSpPr txBox="1">
            <a:spLocks noGrp="1" noSelect="1" noRot="1" noMove="1" noResize="1" noEditPoints="1" noAdjustHandles="1" noChangeArrowheads="1" noChangeShapeType="1" noTextEdit="1"/>
          </p:cNvSpPr>
          <p:nvPr userDrawn="1">
            <p:custDataLst>
              <p:tags r:id="rId3"/>
            </p:custDataLst>
          </p:nvPr>
        </p:nvSpPr>
        <p:spPr>
          <a:xfrm>
            <a:off x="540000" y="1350000"/>
            <a:ext cx="6480000" cy="3616375"/>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400"/>
              </a:lnSpc>
            </a:pPr>
            <a:r>
              <a:rPr lang="de-DE" sz="1400" dirty="0" err="1">
                <a:solidFill>
                  <a:schemeClr val="tx1"/>
                </a:solidFill>
              </a:rPr>
              <a:t>UniBe</a:t>
            </a:r>
            <a:r>
              <a:rPr lang="de-DE" sz="1400" dirty="0">
                <a:solidFill>
                  <a:schemeClr val="tx1"/>
                </a:solidFill>
              </a:rPr>
              <a:t> Logo ist </a:t>
            </a:r>
            <a:r>
              <a:rPr lang="de-DE" sz="1400" b="1" dirty="0">
                <a:solidFill>
                  <a:schemeClr val="tx1"/>
                </a:solidFill>
              </a:rPr>
              <a:t>immer</a:t>
            </a:r>
            <a:r>
              <a:rPr lang="de-DE" sz="1400" dirty="0">
                <a:solidFill>
                  <a:schemeClr val="tx1"/>
                </a:solidFill>
              </a:rPr>
              <a:t> sichtbar oben rechts auf den Inhalt Folien positioniert</a:t>
            </a:r>
          </a:p>
          <a:p>
            <a:pPr>
              <a:lnSpc>
                <a:spcPts val="2400"/>
              </a:lnSpc>
            </a:pPr>
            <a:r>
              <a:rPr lang="de-DE" sz="1400" dirty="0">
                <a:solidFill>
                  <a:schemeClr val="tx1"/>
                </a:solidFill>
              </a:rPr>
              <a:t>Schrift Familie: Arial</a:t>
            </a:r>
          </a:p>
          <a:p>
            <a:pPr>
              <a:lnSpc>
                <a:spcPts val="2400"/>
              </a:lnSpc>
            </a:pPr>
            <a:r>
              <a:rPr lang="de-DE" sz="1400" dirty="0" err="1">
                <a:solidFill>
                  <a:srgbClr val="E6002E"/>
                </a:solidFill>
              </a:rPr>
              <a:t>UniBe</a:t>
            </a:r>
            <a:r>
              <a:rPr lang="de-DE" sz="1400" dirty="0">
                <a:solidFill>
                  <a:srgbClr val="E6002E"/>
                </a:solidFill>
              </a:rPr>
              <a:t> Rot: R:230 G:0 B:46  |  HEX: #E6002E</a:t>
            </a:r>
          </a:p>
          <a:p>
            <a:pPr>
              <a:lnSpc>
                <a:spcPts val="2400"/>
              </a:lnSpc>
            </a:pPr>
            <a:r>
              <a:rPr lang="de-DE" sz="1400" dirty="0">
                <a:solidFill>
                  <a:schemeClr val="bg1">
                    <a:lumMod val="65000"/>
                  </a:schemeClr>
                </a:solidFill>
              </a:rPr>
              <a:t>Hintergrund Grau: R:217 G:217 B:217</a:t>
            </a:r>
          </a:p>
          <a:p>
            <a:pPr>
              <a:lnSpc>
                <a:spcPts val="2400"/>
              </a:lnSpc>
            </a:pPr>
            <a:r>
              <a:rPr lang="de-DE" sz="1400" dirty="0">
                <a:solidFill>
                  <a:schemeClr val="tx1"/>
                </a:solidFill>
              </a:rPr>
              <a:t>Media Platzhalter 1:1 = 25.4 (b) x 8.5 (h) cm, 144 dpi</a:t>
            </a:r>
          </a:p>
          <a:p>
            <a:pPr>
              <a:lnSpc>
                <a:spcPts val="1800"/>
              </a:lnSpc>
            </a:pPr>
            <a:endParaRPr lang="de-DE" sz="1400" dirty="0">
              <a:solidFill>
                <a:schemeClr val="tx1"/>
              </a:solidFill>
            </a:endParaRPr>
          </a:p>
          <a:p>
            <a:pPr marL="0" marR="0" lvl="0" indent="0" algn="l" defTabSz="914377" rtl="0" eaLnBrk="1" fontAlgn="auto" latinLnBrk="0" hangingPunct="1">
              <a:lnSpc>
                <a:spcPts val="1400"/>
              </a:lnSpc>
              <a:spcBef>
                <a:spcPct val="0"/>
              </a:spcBef>
              <a:spcAft>
                <a:spcPts val="400"/>
              </a:spcAft>
              <a:buClrTx/>
              <a:buSzTx/>
              <a:buFontTx/>
              <a:buNone/>
              <a:tabLst/>
              <a:defRPr/>
            </a:pPr>
            <a:r>
              <a:rPr lang="de-DE" sz="1200" b="1" dirty="0">
                <a:solidFill>
                  <a:schemeClr val="tx1"/>
                </a:solidFill>
              </a:rPr>
              <a:t>Typografie</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Thema der Präsentation: Arial, 12pt.</a:t>
            </a:r>
          </a:p>
          <a:p>
            <a:pPr>
              <a:lnSpc>
                <a:spcPts val="1400"/>
              </a:lnSpc>
            </a:pPr>
            <a:r>
              <a:rPr lang="de-DE" sz="1200" b="0" dirty="0">
                <a:solidFill>
                  <a:srgbClr val="E6002E"/>
                </a:solidFill>
              </a:rPr>
              <a:t>Titel: Arial, 28/32pt., R:230 G:0 B:46, 1 Zeile</a:t>
            </a:r>
          </a:p>
          <a:p>
            <a:pPr>
              <a:lnSpc>
                <a:spcPts val="1400"/>
              </a:lnSpc>
            </a:pPr>
            <a:r>
              <a:rPr lang="de-DE" sz="1200" b="0" dirty="0">
                <a:solidFill>
                  <a:schemeClr val="tx1"/>
                </a:solidFill>
              </a:rPr>
              <a:t>Untertitel: Arial, 28/32pt., </a:t>
            </a:r>
            <a:r>
              <a:rPr lang="de-DE" sz="1200" b="0" dirty="0">
                <a:solidFill>
                  <a:srgbClr val="000000"/>
                </a:solidFill>
              </a:rPr>
              <a:t>max. 2 Zeilen</a:t>
            </a:r>
          </a:p>
          <a:p>
            <a:pPr>
              <a:lnSpc>
                <a:spcPts val="1400"/>
              </a:lnSpc>
            </a:pPr>
            <a:r>
              <a:rPr lang="de-DE" sz="1200" b="0" dirty="0">
                <a:solidFill>
                  <a:schemeClr val="tx1"/>
                </a:solidFill>
              </a:rPr>
              <a:t>Moderator und Organisationseinheit: Arial Fett, 14pt.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Datum und Präsentationsort: Arial, 12pt.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Inhalt Nr. XY: Arial, 20/24pt.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Aussage XY: Arial Fett,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XY: Arial,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Ebene: Arial, 20pt., 18pt., 16pt.</a:t>
            </a:r>
          </a:p>
        </p:txBody>
      </p:sp>
      <p:cxnSp>
        <p:nvCxnSpPr>
          <p:cNvPr id="7" name="Gerade Verbindung 6">
            <a:extLst>
              <a:ext uri="{FF2B5EF4-FFF2-40B4-BE49-F238E27FC236}">
                <a16:creationId xmlns:a16="http://schemas.microsoft.com/office/drawing/2014/main" id="{2525E251-FD30-C74A-99DE-8B05E2B3939A}"/>
              </a:ext>
            </a:extLst>
          </p:cNvPr>
          <p:cNvCxnSpPr>
            <a:cxnSpLocks noGrp="1" noSelect="1" noRot="1" noMove="1" noResize="1" noEditPoints="1" noAdjustHandles="1" noChangeArrowheads="1" noChangeShapeType="1"/>
          </p:cNvCxnSpPr>
          <p:nvPr userDrawn="1">
            <p:custDataLst>
              <p:tags r:id="rId4"/>
            </p:custDataLst>
          </p:nvPr>
        </p:nvCxnSpPr>
        <p:spPr>
          <a:xfrm>
            <a:off x="540000" y="2988000"/>
            <a:ext cx="6480000" cy="0"/>
          </a:xfrm>
          <a:prstGeom prst="line">
            <a:avLst/>
          </a:prstGeom>
          <a:ln w="9525">
            <a:solidFill>
              <a:schemeClr val="bg1">
                <a:lumMod val="75000"/>
              </a:schemeClr>
            </a:solidFill>
          </a:ln>
        </p:spPr>
        <p:style>
          <a:lnRef idx="2">
            <a:schemeClr val="accent2"/>
          </a:lnRef>
          <a:fillRef idx="0">
            <a:schemeClr val="accent2"/>
          </a:fillRef>
          <a:effectRef idx="1">
            <a:schemeClr val="accent2"/>
          </a:effectRef>
          <a:fontRef idx="minor">
            <a:schemeClr val="tx1"/>
          </a:fontRef>
        </p:style>
      </p:cxnSp>
      <p:sp>
        <p:nvSpPr>
          <p:cNvPr id="9" name="Titelplatzhalter 14">
            <a:extLst>
              <a:ext uri="{FF2B5EF4-FFF2-40B4-BE49-F238E27FC236}">
                <a16:creationId xmlns:a16="http://schemas.microsoft.com/office/drawing/2014/main" id="{96329C5F-757A-794E-BBCE-F3CC105898C4}"/>
              </a:ext>
            </a:extLst>
          </p:cNvPr>
          <p:cNvSpPr txBox="1">
            <a:spLocks noGrp="1" noSelect="1" noRot="1" noMove="1" noResize="1" noEditPoints="1" noAdjustHandles="1" noChangeArrowheads="1" noChangeShapeType="1" noTextEdit="1"/>
          </p:cNvSpPr>
          <p:nvPr userDrawn="1">
            <p:custDataLst>
              <p:tags r:id="rId5"/>
            </p:custDataLst>
          </p:nvPr>
        </p:nvSpPr>
        <p:spPr>
          <a:xfrm>
            <a:off x="7920000" y="1350000"/>
            <a:ext cx="1219200" cy="888961"/>
          </a:xfrm>
          <a:prstGeom prst="rect">
            <a:avLst/>
          </a:prstGeom>
        </p:spPr>
        <p:txBody>
          <a:bodyPr vert="horz" wrap="square"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1000"/>
              </a:lnSpc>
            </a:pPr>
            <a:r>
              <a:rPr lang="de-DE" sz="800" b="1" dirty="0">
                <a:solidFill>
                  <a:schemeClr val="tx1"/>
                </a:solidFill>
              </a:rPr>
              <a:t>Kontakt</a:t>
            </a:r>
            <a:endParaRPr lang="de-DE" sz="800" b="0" dirty="0">
              <a:solidFill>
                <a:schemeClr val="tx1"/>
              </a:solidFill>
            </a:endParaRPr>
          </a:p>
          <a:p>
            <a:pPr>
              <a:lnSpc>
                <a:spcPts val="1000"/>
              </a:lnSpc>
            </a:pPr>
            <a:r>
              <a:rPr lang="de-DE" sz="800" b="0" dirty="0">
                <a:solidFill>
                  <a:schemeClr val="tx1"/>
                </a:solidFill>
              </a:rPr>
              <a:t>Fragen zu den </a:t>
            </a:r>
            <a:r>
              <a:rPr lang="de-DE" sz="800" b="0" dirty="0" err="1">
                <a:solidFill>
                  <a:schemeClr val="tx1"/>
                </a:solidFill>
              </a:rPr>
              <a:t>UniBE</a:t>
            </a:r>
            <a:r>
              <a:rPr lang="de-DE" sz="800" b="0" dirty="0">
                <a:solidFill>
                  <a:schemeClr val="tx1"/>
                </a:solidFill>
              </a:rPr>
              <a:t> PowerPoint Vorlagen: </a:t>
            </a:r>
          </a:p>
          <a:p>
            <a:pPr>
              <a:lnSpc>
                <a:spcPts val="1000"/>
              </a:lnSpc>
            </a:pPr>
            <a:r>
              <a:rPr lang="de-DE" sz="800" b="0" dirty="0" err="1">
                <a:solidFill>
                  <a:schemeClr val="tx1"/>
                </a:solidFill>
              </a:rPr>
              <a:t>kommunikation</a:t>
            </a:r>
            <a:r>
              <a:rPr lang="de-DE" sz="800" b="0" dirty="0">
                <a:solidFill>
                  <a:schemeClr val="tx1"/>
                </a:solidFill>
              </a:rPr>
              <a:t>@</a:t>
            </a:r>
          </a:p>
          <a:p>
            <a:pPr>
              <a:lnSpc>
                <a:spcPts val="1000"/>
              </a:lnSpc>
            </a:pPr>
            <a:r>
              <a:rPr lang="de-DE" sz="800" b="0" dirty="0" err="1">
                <a:solidFill>
                  <a:schemeClr val="tx1"/>
                </a:solidFill>
              </a:rPr>
              <a:t>unibe.ch</a:t>
            </a:r>
            <a:r>
              <a:rPr lang="de-DE" sz="800" b="0" dirty="0">
                <a:solidFill>
                  <a:schemeClr val="tx1"/>
                </a:solidFill>
              </a:rPr>
              <a:t> oder </a:t>
            </a:r>
          </a:p>
          <a:p>
            <a:pPr>
              <a:lnSpc>
                <a:spcPts val="1000"/>
              </a:lnSpc>
            </a:pPr>
            <a:r>
              <a:rPr lang="de-DE" sz="800" b="0" dirty="0">
                <a:solidFill>
                  <a:schemeClr val="tx1"/>
                </a:solidFill>
              </a:rPr>
              <a:t>Tel. + 41 31 631 80 44</a:t>
            </a:r>
          </a:p>
          <a:p>
            <a:pPr>
              <a:lnSpc>
                <a:spcPts val="1000"/>
              </a:lnSpc>
            </a:pPr>
            <a:endParaRPr lang="de-DE" sz="800" b="1" dirty="0">
              <a:solidFill>
                <a:schemeClr val="tx1"/>
              </a:solidFill>
            </a:endParaRPr>
          </a:p>
        </p:txBody>
      </p:sp>
      <p:pic>
        <p:nvPicPr>
          <p:cNvPr id="3" name="Grafik 2">
            <a:extLst>
              <a:ext uri="{FF2B5EF4-FFF2-40B4-BE49-F238E27FC236}">
                <a16:creationId xmlns:a16="http://schemas.microsoft.com/office/drawing/2014/main" id="{5BC2E508-06CA-D64A-A4D9-AAF3FB62D703}"/>
              </a:ext>
            </a:extLst>
          </p:cNvPr>
          <p:cNvPicPr>
            <a:picLocks noGrp="1" noSelect="1" noRot="1" noMove="1" noResize="1" noEditPoints="1" noAdjustHandles="1" noChangeArrowheads="1" noChangeShapeType="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6318091" y="1832535"/>
            <a:ext cx="697217" cy="990600"/>
          </a:xfrm>
          <a:prstGeom prst="rect">
            <a:avLst/>
          </a:prstGeom>
        </p:spPr>
      </p:pic>
      <p:pic>
        <p:nvPicPr>
          <p:cNvPr id="4" name="Grafik 3">
            <a:extLst>
              <a:ext uri="{FF2B5EF4-FFF2-40B4-BE49-F238E27FC236}">
                <a16:creationId xmlns:a16="http://schemas.microsoft.com/office/drawing/2014/main" id="{CCE28F87-7B73-E341-9972-6E84FF110996}"/>
              </a:ext>
            </a:extLst>
          </p:cNvPr>
          <p:cNvPicPr>
            <a:picLocks noGrp="1" noSelect="1" noRot="1" noMove="1" noResize="1" noEditPoints="1" noAdjustHandles="1" noChangeArrowheads="1" noChangeShapeType="1"/>
          </p:cNvPicPr>
          <p:nvPr userDrawn="1">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20666" y="1836735"/>
            <a:ext cx="656454" cy="986400"/>
          </a:xfrm>
          <a:prstGeom prst="rect">
            <a:avLst/>
          </a:prstGeom>
        </p:spPr>
      </p:pic>
    </p:spTree>
    <p:extLst>
      <p:ext uri="{BB962C8B-B14F-4D97-AF65-F5344CB8AC3E}">
        <p14:creationId xmlns:p14="http://schemas.microsoft.com/office/powerpoint/2010/main" val="397407921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CH" spc="-15" dirty="0"/>
              <a:t>Vielen Dank</a:t>
            </a:r>
            <a:endParaRPr lang="de-DE" dirty="0"/>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de-CH" spc="20" dirty="0">
                <a:solidFill>
                  <a:srgbClr val="231F20"/>
                </a:solidFill>
              </a:rPr>
              <a:t>für Ihre Aufmerksamkeit</a:t>
            </a:r>
            <a:endParaRPr lang="de-DE" dirty="0"/>
          </a:p>
        </p:txBody>
      </p:sp>
      <p:sp>
        <p:nvSpPr>
          <p:cNvPr id="6" name="Inhaltsplatzhalter 2">
            <a:extLst>
              <a:ext uri="{FF2B5EF4-FFF2-40B4-BE49-F238E27FC236}">
                <a16:creationId xmlns:a16="http://schemas.microsoft.com/office/drawing/2014/main" id="{08592F44-7A11-4746-8BCA-D8016987E6BD}"/>
              </a:ext>
            </a:extLst>
          </p:cNvPr>
          <p:cNvSpPr>
            <a:spLocks noGrp="1"/>
          </p:cNvSpPr>
          <p:nvPr>
            <p:ph sz="half" idx="1" hasCustomPrompt="1"/>
          </p:nvPr>
        </p:nvSpPr>
        <p:spPr>
          <a:xfrm>
            <a:off x="0" y="1921500"/>
            <a:ext cx="9144000" cy="32184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8.94 (h) cm </a:t>
            </a:r>
          </a:p>
        </p:txBody>
      </p:sp>
    </p:spTree>
    <p:extLst>
      <p:ext uri="{BB962C8B-B14F-4D97-AF65-F5344CB8AC3E}">
        <p14:creationId xmlns:p14="http://schemas.microsoft.com/office/powerpoint/2010/main" val="258286335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41188178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a:t>
            </a:fld>
            <a:endParaRPr lang="de-DE"/>
          </a:p>
        </p:txBody>
      </p:sp>
    </p:spTree>
    <p:extLst>
      <p:ext uri="{BB962C8B-B14F-4D97-AF65-F5344CB8AC3E}">
        <p14:creationId xmlns:p14="http://schemas.microsoft.com/office/powerpoint/2010/main" val="21168663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109266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156414723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423378113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578384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b: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238250"/>
            <a:ext cx="9144000" cy="374775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21882169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ags" Target="../tags/tag1.xml"/><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xml"/><Relationship Id="rId7" Type="http://schemas.openxmlformats.org/officeDocument/2006/relationships/tags" Target="../tags/tag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4.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5.xml"/><Relationship Id="rId1" Type="http://schemas.openxmlformats.org/officeDocument/2006/relationships/slideLayout" Target="../slideLayouts/slideLayout9.xml"/><Relationship Id="rId5" Type="http://schemas.openxmlformats.org/officeDocument/2006/relationships/image" Target="../media/image1.emf"/><Relationship Id="rId4" Type="http://schemas.openxmlformats.org/officeDocument/2006/relationships/tags" Target="../tags/tag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tags" Target="../tags/tag1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5">
            <a:extLst>
              <a:ext uri="{FF2B5EF4-FFF2-40B4-BE49-F238E27FC236}">
                <a16:creationId xmlns:a16="http://schemas.microsoft.com/office/drawing/2014/main" id="{672FFD4B-953E-1948-9D3C-E799629962F0}"/>
              </a:ext>
            </a:extLst>
          </p:cNvPr>
          <p:cNvPicPr>
            <a:picLocks noGrp="1" noSelect="1" noRot="1" noMove="1" noResize="1" noEditPoints="1" noAdjustHandles="1" noChangeArrowheads="1" noChangeShapeType="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895600" y="270000"/>
            <a:ext cx="4603750" cy="3683000"/>
          </a:xfrm>
          <a:prstGeom prst="rect">
            <a:avLst/>
          </a:prstGeom>
        </p:spPr>
      </p:pic>
    </p:spTree>
    <p:extLst>
      <p:ext uri="{BB962C8B-B14F-4D97-AF65-F5344CB8AC3E}">
        <p14:creationId xmlns:p14="http://schemas.microsoft.com/office/powerpoint/2010/main" val="3529454249"/>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b" anchorCtr="0">
            <a:noAutofit/>
          </a:bodyPr>
          <a:lstStyle/>
          <a:p>
            <a:r>
              <a:rPr lang="de-DE" dirty="0"/>
              <a:t>Titel A:  (Arial 28pt., rot, max. 1 Zeile) </a:t>
            </a:r>
          </a:p>
        </p:txBody>
      </p:sp>
      <p:pic>
        <p:nvPicPr>
          <p:cNvPr id="8" name="Bild 5">
            <a:extLst>
              <a:ext uri="{FF2B5EF4-FFF2-40B4-BE49-F238E27FC236}">
                <a16:creationId xmlns:a16="http://schemas.microsoft.com/office/drawing/2014/main" id="{8EF88773-CF19-0446-8E72-82C3FC2CA652}"/>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 id="2147483765" r:id="rId2"/>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3" pos="4752" userDrawn="1">
          <p15:clr>
            <a:srgbClr val="F26B43"/>
          </p15:clr>
        </p15:guide>
        <p15:guide id="4" pos="5664" userDrawn="1">
          <p15:clr>
            <a:srgbClr val="F26B43"/>
          </p15:clr>
        </p15:guide>
        <p15:guide id="6" pos="336" userDrawn="1">
          <p15:clr>
            <a:srgbClr val="F26B43"/>
          </p15:clr>
        </p15:guide>
        <p15:guide id="13" orient="horz" pos="836" userDrawn="1">
          <p15:clr>
            <a:srgbClr val="F26B43"/>
          </p15:clr>
        </p15:guide>
        <p15:guide id="15" orient="horz" pos="631" userDrawn="1">
          <p15:clr>
            <a:srgbClr val="F26B43"/>
          </p15:clr>
        </p15:guide>
        <p15:guide id="21" orient="horz" pos="1208" userDrawn="1">
          <p15:clr>
            <a:srgbClr val="F26B43"/>
          </p15:clr>
        </p15:guide>
        <p15:guide id="22" orient="horz" pos="47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3"/>
            </p:custDataLst>
          </p:nvPr>
        </p:nvSpPr>
        <p:spPr>
          <a:xfrm>
            <a:off x="540000" y="1220400"/>
            <a:ext cx="7020000" cy="900000"/>
          </a:xfrm>
          <a:prstGeom prst="rect">
            <a:avLst/>
          </a:prstGeom>
        </p:spPr>
        <p:txBody>
          <a:bodyPr vert="horz" wrap="square" lIns="0" tIns="0" rIns="0" bIns="0" rtlCol="0" anchor="b" anchorCtr="0">
            <a:noAutofit/>
          </a:bodyPr>
          <a:lstStyle/>
          <a:p>
            <a:r>
              <a:rPr lang="de-DE" dirty="0"/>
              <a:t>Titel A (Arial 28/32pt., </a:t>
            </a:r>
            <a:br>
              <a:rPr lang="de-DE" dirty="0"/>
            </a:br>
            <a:r>
              <a:rPr lang="de-DE" dirty="0"/>
              <a:t>rot, max. 2 Zeilen) </a:t>
            </a:r>
          </a:p>
        </p:txBody>
      </p:sp>
      <p:pic>
        <p:nvPicPr>
          <p:cNvPr id="4" name="Bild 5">
            <a:extLst>
              <a:ext uri="{FF2B5EF4-FFF2-40B4-BE49-F238E27FC236}">
                <a16:creationId xmlns:a16="http://schemas.microsoft.com/office/drawing/2014/main" id="{FCC3D389-9973-964B-91ED-5643E78F35AA}"/>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4081700730"/>
      </p:ext>
    </p:extLst>
  </p:cSld>
  <p:clrMap bg1="lt1" tx1="dk1" bg2="lt2" tx2="dk2" accent1="accent1" accent2="accent2" accent3="accent3" accent4="accent4" accent5="accent5" accent6="accent6" hlink="hlink" folHlink="folHlink"/>
  <p:sldLayoutIdLst>
    <p:sldLayoutId id="2147483756" r:id="rId1"/>
  </p:sldLayoutIdLst>
  <p:hf hdr="0" dt="0"/>
  <p:txStyles>
    <p:titleStyle>
      <a:lvl1pPr algn="l" defTabSz="914400"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84" userDrawn="1">
          <p15:clr>
            <a:srgbClr val="F26B43"/>
          </p15:clr>
        </p15:guide>
        <p15:guide id="2" pos="336">
          <p15:clr>
            <a:srgbClr val="F26B43"/>
          </p15:clr>
        </p15:guide>
        <p15:guide id="3" pos="4752" userDrawn="1">
          <p15:clr>
            <a:srgbClr val="F26B43"/>
          </p15:clr>
        </p15:guide>
        <p15:guide id="4" pos="5664" userDrawn="1">
          <p15:clr>
            <a:srgbClr val="F26B43"/>
          </p15:clr>
        </p15:guide>
        <p15:guide id="6" orient="horz" pos="1432" userDrawn="1">
          <p15:clr>
            <a:srgbClr val="F26B43"/>
          </p15:clr>
        </p15:guide>
        <p15:guide id="12" orient="horz" pos="225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a:t>
            </a:fld>
            <a:endParaRPr lang="de-DE" dirty="0">
              <a:solidFill>
                <a:schemeClr val="tx1"/>
              </a:solidFil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52" r:id="rId1"/>
    <p:sldLayoutId id="2147483688" r:id="rId2"/>
    <p:sldLayoutId id="2147483766" r:id="rId3"/>
    <p:sldLayoutId id="2147483754" r:id="rId4"/>
    <p:sldLayoutId id="2147483767" r:id="rId5"/>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3"/>
            </p:custDataLst>
          </p:nvPr>
        </p:nvSpPr>
        <p:spPr>
          <a:xfrm>
            <a:off x="540000" y="1872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a:t>
            </a:fld>
            <a:endParaRPr lang="de-DE" dirty="0">
              <a:solidFill>
                <a:schemeClr val="tx1"/>
              </a:solidFill>
            </a:endParaRPr>
          </a:p>
        </p:txBody>
      </p:sp>
    </p:spTree>
    <p:extLst>
      <p:ext uri="{BB962C8B-B14F-4D97-AF65-F5344CB8AC3E}">
        <p14:creationId xmlns:p14="http://schemas.microsoft.com/office/powerpoint/2010/main" val="106798402"/>
      </p:ext>
    </p:extLst>
  </p:cSld>
  <p:clrMap bg1="lt1" tx1="dk1" bg2="lt2" tx2="dk2" accent1="accent1" accent2="accent2" accent3="accent3" accent4="accent4" accent5="accent5" accent6="accent6" hlink="hlink" folHlink="folHlink"/>
  <p:sldLayoutIdLst>
    <p:sldLayoutId id="2147483775" r:id="rId1"/>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324" userDrawn="1">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5"/>
            </p:custDataLst>
          </p:nvPr>
        </p:nvSpPr>
        <p:spPr>
          <a:xfrm>
            <a:off x="540000" y="187200"/>
            <a:ext cx="7020000" cy="410369"/>
          </a:xfrm>
          <a:prstGeom prst="rect">
            <a:avLst/>
          </a:prstGeom>
        </p:spPr>
        <p:txBody>
          <a:bodyPr vert="horz" lIns="0" tIns="0" rIns="0" bIns="0" rtlCol="0" anchor="t">
            <a:spAutoFit/>
          </a:bodyPr>
          <a:lstStyle/>
          <a:p>
            <a:r>
              <a:rPr lang="de-CH" sz="2800" kern="1200" dirty="0">
                <a:solidFill>
                  <a:srgbClr val="E6002F"/>
                </a:solidFill>
                <a:effectLst/>
                <a:latin typeface="Arial" panose="020B0604020202020204" pitchFamily="34" charset="0"/>
                <a:ea typeface="+mj-ea"/>
                <a:cs typeface="Arial" panose="020B0604020202020204" pitchFamily="34" charset="0"/>
              </a:rPr>
              <a:t>Inhaltliche Guidelines</a:t>
            </a:r>
            <a:endParaRPr lang="de-DE" dirty="0"/>
          </a:p>
        </p:txBody>
      </p:sp>
      <p:sp>
        <p:nvSpPr>
          <p:cNvPr id="33" name="Textplatzhalter 3">
            <a:extLst>
              <a:ext uri="{FF2B5EF4-FFF2-40B4-BE49-F238E27FC236}">
                <a16:creationId xmlns:a16="http://schemas.microsoft.com/office/drawing/2014/main" id="{6C5C4CF1-EFE9-DB4F-BB02-A27793C328E6}"/>
              </a:ext>
            </a:extLst>
          </p:cNvPr>
          <p:cNvSpPr txBox="1">
            <a:spLocks noGrp="1" noSelect="1" noRot="1" noMove="1" noResize="1" noEditPoints="1" noAdjustHandles="1" noChangeArrowheads="1" noChangeShapeType="1" noTextEdit="1"/>
          </p:cNvSpPr>
          <p:nvPr userDrawn="1">
            <p:custDataLst>
              <p:tags r:id="rId6"/>
            </p:custDataLst>
          </p:nvPr>
        </p:nvSpPr>
        <p:spPr>
          <a:xfrm>
            <a:off x="5400000" y="5004000"/>
            <a:ext cx="3600000" cy="112851"/>
          </a:xfrm>
          <a:prstGeom prst="rect">
            <a:avLst/>
          </a:prstGeom>
        </p:spPr>
        <p:txBody>
          <a:bodyPr lIns="0" tIns="0" rIns="0" bIns="0">
            <a:spAutoFit/>
          </a:bodyPr>
          <a:lstStyle>
            <a:lvl1pPr marL="0" indent="0" algn="r" defTabSz="914377"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Copyright Kommunikation </a:t>
            </a:r>
            <a:r>
              <a:rPr lang="de-DE" dirty="0" err="1"/>
              <a:t>UniBE</a:t>
            </a:r>
            <a:r>
              <a:rPr lang="de-DE" dirty="0"/>
              <a:t>: Version 3.0, 11.2018</a:t>
            </a:r>
          </a:p>
        </p:txBody>
      </p:sp>
      <p:pic>
        <p:nvPicPr>
          <p:cNvPr id="5" name="Bild 5">
            <a:extLst>
              <a:ext uri="{FF2B5EF4-FFF2-40B4-BE49-F238E27FC236}">
                <a16:creationId xmlns:a16="http://schemas.microsoft.com/office/drawing/2014/main" id="{C6DE84E5-9B63-C34F-923D-EB0B80D7BF96}"/>
              </a:ext>
            </a:extLst>
          </p:cNvPr>
          <p:cNvPicPr>
            <a:picLocks noGrp="1" noSelect="1" noRot="1" noMove="1" noResize="1" noEditPoints="1" noAdjustHandles="1" noChangeArrowheads="1" noChangeShapeType="1"/>
          </p:cNvPicPr>
          <p:nvPr userDrawn="1">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2752052908"/>
      </p:ext>
    </p:extLst>
  </p:cSld>
  <p:clrMap bg1="lt1" tx1="dk1" bg2="lt2" tx2="dk2" accent1="accent1" accent2="accent2" accent3="accent3" accent4="accent4" accent5="accent5" accent6="accent6" hlink="hlink" folHlink="folHlink"/>
  <p:sldLayoutIdLst>
    <p:sldLayoutId id="2147483764" r:id="rId1"/>
    <p:sldLayoutId id="2147483757" r:id="rId2"/>
    <p:sldLayoutId id="2147483758" r:id="rId3"/>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36" userDrawn="1">
          <p15:clr>
            <a:srgbClr val="F26B43"/>
          </p15:clr>
        </p15:guide>
        <p15:guide id="3" pos="5664" userDrawn="1">
          <p15:clr>
            <a:srgbClr val="F26B43"/>
          </p15:clr>
        </p15:guide>
        <p15:guide id="7" orient="horz" pos="634" userDrawn="1">
          <p15:clr>
            <a:srgbClr val="F26B43"/>
          </p15:clr>
        </p15:guide>
        <p15:guide id="9" orient="horz" pos="4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5.jp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jpg"/><Relationship Id="rId5" Type="http://schemas.openxmlformats.org/officeDocument/2006/relationships/slideLayout" Target="../slideLayouts/slideLayout1.xml"/><Relationship Id="rId4"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3" Type="http://schemas.openxmlformats.org/officeDocument/2006/relationships/hyperlink" Target="https://becccs.psy.unibe.ch/" TargetMode="External"/><Relationship Id="rId7" Type="http://schemas.openxmlformats.org/officeDocument/2006/relationships/hyperlink" Target="https://selfhelp.psy.unibe.ch/sophie" TargetMode="External"/><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hyperlink" Target="https://dab-data.edu.unibe.ch/" TargetMode="External"/><Relationship Id="rId5" Type="http://schemas.openxmlformats.org/officeDocument/2006/relationships/hyperlink" Target="https://www.spw.unibe.ch/tpf_selfhelp" TargetMode="External"/><Relationship Id="rId4" Type="http://schemas.openxmlformats.org/officeDocument/2006/relationships/hyperlink" Target="https://selfhelp1.psy.unibe.ch/unibrain" TargetMode="External"/></Relationships>
</file>

<file path=ppt/slides/_rels/slide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jpg"/><Relationship Id="rId5" Type="http://schemas.openxmlformats.org/officeDocument/2006/relationships/slideLayout" Target="../slideLayouts/slideLayout2.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A9BBE-0422-1E4D-830C-BBB56EAB9AE1}"/>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SelfHelp</a:t>
            </a:r>
          </a:p>
        </p:txBody>
      </p:sp>
      <p:sp>
        <p:nvSpPr>
          <p:cNvPr id="3" name="Textplatzhalter 2">
            <a:extLst>
              <a:ext uri="{FF2B5EF4-FFF2-40B4-BE49-F238E27FC236}">
                <a16:creationId xmlns:a16="http://schemas.microsoft.com/office/drawing/2014/main" id="{B73EC5A4-A267-4846-B7FF-60F740601534}"/>
              </a:ext>
            </a:extLst>
          </p:cNvPr>
          <p:cNvSpPr>
            <a:spLocks noGrp="1" noRot="1" noMove="1" noResize="1" noEditPoints="1" noAdjustHandles="1" noChangeArrowheads="1" noChangeShapeType="1"/>
          </p:cNvSpPr>
          <p:nvPr>
            <p:ph type="body" idx="10"/>
            <p:custDataLst>
              <p:tags r:id="rId2"/>
            </p:custDataLst>
          </p:nvPr>
        </p:nvSpPr>
        <p:spPr/>
        <p:txBody>
          <a:bodyPr/>
          <a:lstStyle/>
          <a:p>
            <a:r>
              <a:rPr lang="en-US" dirty="0"/>
              <a:t>Dr. Simon Maurer and Stefan Kodzhabashev</a:t>
            </a:r>
            <a:endParaRPr lang="de-CH" dirty="0"/>
          </a:p>
        </p:txBody>
      </p:sp>
      <p:sp>
        <p:nvSpPr>
          <p:cNvPr id="4" name="Textplatzhalter 3">
            <a:extLst>
              <a:ext uri="{FF2B5EF4-FFF2-40B4-BE49-F238E27FC236}">
                <a16:creationId xmlns:a16="http://schemas.microsoft.com/office/drawing/2014/main" id="{1F470157-FFFF-4045-80E8-50799A64FE5D}"/>
              </a:ext>
            </a:extLst>
          </p:cNvPr>
          <p:cNvSpPr>
            <a:spLocks noGrp="1" noRot="1" noMove="1" noResize="1" noEditPoints="1" noAdjustHandles="1" noChangeArrowheads="1" noChangeShapeType="1"/>
          </p:cNvSpPr>
          <p:nvPr>
            <p:ph type="body" idx="12"/>
            <p:custDataLst>
              <p:tags r:id="rId3"/>
            </p:custDataLst>
          </p:nvPr>
        </p:nvSpPr>
        <p:spPr/>
        <p:txBody>
          <a:bodyPr/>
          <a:lstStyle/>
          <a:p>
            <a:r>
              <a:rPr lang="de-DE" dirty="0"/>
              <a:t>11.10.2021, Bern</a:t>
            </a:r>
          </a:p>
        </p:txBody>
      </p:sp>
      <p:sp>
        <p:nvSpPr>
          <p:cNvPr id="5" name="Textplatzhalter 4">
            <a:extLst>
              <a:ext uri="{FF2B5EF4-FFF2-40B4-BE49-F238E27FC236}">
                <a16:creationId xmlns:a16="http://schemas.microsoft.com/office/drawing/2014/main" id="{95FF6CAE-E15F-B948-B695-73EFD8CB4A5E}"/>
              </a:ext>
            </a:extLst>
          </p:cNvPr>
          <p:cNvSpPr>
            <a:spLocks noGrp="1" noRot="1" noMove="1" noResize="1" noEditPoints="1" noAdjustHandles="1" noChangeArrowheads="1" noChangeShapeType="1"/>
          </p:cNvSpPr>
          <p:nvPr>
            <p:ph type="body" idx="11"/>
            <p:custDataLst>
              <p:tags r:id="rId4"/>
            </p:custDataLst>
          </p:nvPr>
        </p:nvSpPr>
        <p:spPr/>
        <p:txBody>
          <a:bodyPr/>
          <a:lstStyle/>
          <a:p>
            <a:r>
              <a:rPr lang="de-CH" b="1" dirty="0"/>
              <a:t>Technology Platform for Research</a:t>
            </a:r>
          </a:p>
        </p:txBody>
      </p:sp>
      <p:pic>
        <p:nvPicPr>
          <p:cNvPr id="11" name="Inhaltsplatzhalter 10">
            <a:extLst>
              <a:ext uri="{FF2B5EF4-FFF2-40B4-BE49-F238E27FC236}">
                <a16:creationId xmlns:a16="http://schemas.microsoft.com/office/drawing/2014/main" id="{801AB5F1-2CB0-014F-A1B3-1F93B4E9EEA9}"/>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0" y="1925100"/>
            <a:ext cx="9159083" cy="3218400"/>
          </a:xfrm>
        </p:spPr>
      </p:pic>
      <p:pic>
        <p:nvPicPr>
          <p:cNvPr id="7" name="Inhaltsplatzhalter 7">
            <a:extLst>
              <a:ext uri="{FF2B5EF4-FFF2-40B4-BE49-F238E27FC236}">
                <a16:creationId xmlns:a16="http://schemas.microsoft.com/office/drawing/2014/main" id="{ECF287E3-741C-004F-A0BA-1A2BA0C0FE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24050"/>
            <a:ext cx="9144000" cy="3213100"/>
          </a:xfrm>
          <a:prstGeom prst="rect">
            <a:avLst/>
          </a:prstGeom>
          <a:solidFill>
            <a:schemeClr val="bg1">
              <a:lumMod val="85000"/>
            </a:schemeClr>
          </a:solidFill>
        </p:spPr>
      </p:pic>
    </p:spTree>
    <p:extLst>
      <p:ext uri="{BB962C8B-B14F-4D97-AF65-F5344CB8AC3E}">
        <p14:creationId xmlns:p14="http://schemas.microsoft.com/office/powerpoint/2010/main" val="29789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What is SelfHelp?</a:t>
            </a:r>
          </a:p>
        </p:txBody>
      </p:sp>
      <p:sp>
        <p:nvSpPr>
          <p:cNvPr id="9" name="TextBox 8"/>
          <p:cNvSpPr txBox="1"/>
          <p:nvPr/>
        </p:nvSpPr>
        <p:spPr>
          <a:xfrm>
            <a:off x="124508" y="2196729"/>
            <a:ext cx="3803400" cy="2246769"/>
          </a:xfrm>
          <a:prstGeom prst="rect">
            <a:avLst/>
          </a:prstGeom>
          <a:noFill/>
        </p:spPr>
        <p:txBody>
          <a:bodyPr wrap="square" rtlCol="0">
            <a:spAutoFit/>
          </a:bodyPr>
          <a:lstStyle/>
          <a:p>
            <a:pPr marL="342900" lvl="0" indent="-342900">
              <a:buFont typeface="Wingdings" panose="05000000000000000000" pitchFamily="2" charset="2"/>
              <a:buChar char="§"/>
              <a:defRPr/>
            </a:pPr>
            <a:r>
              <a:rPr lang="en-US" sz="2000" dirty="0">
                <a:latin typeface="Arial" panose="020B0604020202020204" pitchFamily="34" charset="0"/>
                <a:cs typeface="Arial" panose="020B0604020202020204" pitchFamily="34" charset="0"/>
              </a:rPr>
              <a:t>Started as a webpage for self-aided therapy project</a:t>
            </a:r>
          </a:p>
          <a:p>
            <a:pPr marL="342900" lvl="0" indent="-342900">
              <a:buFont typeface="Wingdings" panose="05000000000000000000" pitchFamily="2" charset="2"/>
              <a:buChar char="§"/>
              <a:defRPr/>
            </a:pPr>
            <a:endParaRPr lang="de-DE" sz="20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
              <a:defRPr/>
            </a:pPr>
            <a:r>
              <a:rPr lang="de-DE" sz="2000" dirty="0">
                <a:latin typeface="Arial" panose="020B0604020202020204" pitchFamily="34" charset="0"/>
                <a:cs typeface="Arial" panose="020B0604020202020204" pitchFamily="34" charset="0"/>
              </a:rPr>
              <a:t>Website building platform</a:t>
            </a:r>
          </a:p>
          <a:p>
            <a:pPr marL="342900" lvl="0" indent="-342900">
              <a:buFont typeface="Wingdings" panose="05000000000000000000" pitchFamily="2" charset="2"/>
              <a:buChar char="§"/>
              <a:defRPr/>
            </a:pPr>
            <a:endParaRPr lang="de-DE"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defRPr/>
            </a:pPr>
            <a:r>
              <a:rPr lang="de-DE" sz="2000" dirty="0">
                <a:latin typeface="Arial" panose="020B0604020202020204" pitchFamily="34" charset="0"/>
                <a:cs typeface="Arial" panose="020B0604020202020204" pitchFamily="34" charset="0"/>
              </a:rPr>
              <a:t>OpenSource (</a:t>
            </a:r>
            <a:r>
              <a:rPr lang="de-CH" sz="2000" dirty="0">
                <a:latin typeface="Arial" panose="020B0604020202020204" pitchFamily="34" charset="0"/>
                <a:cs typeface="Arial" panose="020B0604020202020204" pitchFamily="34" charset="0"/>
              </a:rPr>
              <a:t>MPL-2.0</a:t>
            </a:r>
            <a:r>
              <a:rPr lang="de-DE" sz="2000" dirty="0">
                <a:latin typeface="Arial" panose="020B0604020202020204" pitchFamily="34" charset="0"/>
                <a:cs typeface="Arial" panose="020B0604020202020204" pitchFamily="34" charset="0"/>
              </a:rPr>
              <a:t>)</a:t>
            </a:r>
          </a:p>
          <a:p>
            <a:endParaRPr lang="de-CH"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2400" y="910613"/>
            <a:ext cx="3417600" cy="2272617"/>
          </a:xfrm>
          <a:prstGeom prst="rect">
            <a:avLst/>
          </a:prstGeom>
          <a:ln w="22225" cmpd="sng">
            <a:solidFill>
              <a:schemeClr val="tx1">
                <a:alpha val="0"/>
              </a:schemeClr>
            </a:solidFill>
          </a:ln>
          <a:effectLst>
            <a:outerShdw blurRad="50800" dist="38100" dir="13500000" algn="br" rotWithShape="0">
              <a:prstClr val="black">
                <a:alpha val="4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3050" y="2628408"/>
            <a:ext cx="3612086" cy="2162667"/>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62305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Why SelfHelp?</a:t>
            </a:r>
          </a:p>
        </p:txBody>
      </p:sp>
      <p:sp>
        <p:nvSpPr>
          <p:cNvPr id="9" name="TextBox 8"/>
          <p:cNvSpPr txBox="1"/>
          <p:nvPr/>
        </p:nvSpPr>
        <p:spPr>
          <a:xfrm>
            <a:off x="128016" y="2194560"/>
            <a:ext cx="4215384" cy="1938992"/>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Tailored to research</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Tight control over the data</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No programming skills needed</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Close support by the TPF Team</a:t>
            </a:r>
            <a:endParaRPr lang="de-CH"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4191000" y="285750"/>
            <a:ext cx="2433484" cy="2514600"/>
          </a:xfrm>
          <a:prstGeom prst="rect">
            <a:avLst/>
          </a:prstGeom>
          <a:effectLst>
            <a:outerShdw blurRad="50800" dist="38100" dir="13500000" algn="br" rotWithShape="0">
              <a:prstClr val="black">
                <a:alpha val="40000"/>
              </a:prstClr>
            </a:outerShdw>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6475" y="2194560"/>
            <a:ext cx="2861499" cy="2598569"/>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98423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When to Use SelfHelp?</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7371" y="1161680"/>
            <a:ext cx="3010650" cy="1881656"/>
          </a:xfrm>
          <a:prstGeom prst="rect">
            <a:avLst/>
          </a:prstGeom>
          <a:effectLst>
            <a:outerShdw blurRad="50800" dist="38100" dir="13500000" algn="br" rotWithShape="0">
              <a:prstClr val="black">
                <a:alpha val="40000"/>
              </a:prstClr>
            </a:outerShdw>
          </a:effectLst>
        </p:spPr>
      </p:pic>
      <p:sp>
        <p:nvSpPr>
          <p:cNvPr id="13" name="TextBox 12"/>
          <p:cNvSpPr txBox="1"/>
          <p:nvPr/>
        </p:nvSpPr>
        <p:spPr>
          <a:xfrm>
            <a:off x="128016" y="2194560"/>
            <a:ext cx="4215384" cy="240065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Information hub</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collection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Data representation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User interaction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Mobile</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7813" y="2876550"/>
            <a:ext cx="3048000" cy="1905000"/>
          </a:xfrm>
          <a:prstGeom prst="rect">
            <a:avLst/>
          </a:prstGeom>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4872" y="2102508"/>
            <a:ext cx="1071028" cy="1905000"/>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27163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How to Use SelfHelp?</a:t>
            </a:r>
          </a:p>
        </p:txBody>
      </p:sp>
      <p:sp>
        <p:nvSpPr>
          <p:cNvPr id="13" name="TextBox 12"/>
          <p:cNvSpPr txBox="1"/>
          <p:nvPr/>
        </p:nvSpPr>
        <p:spPr>
          <a:xfrm>
            <a:off x="128016" y="2194560"/>
            <a:ext cx="4215384" cy="2400657"/>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Building blocks</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Group &amp; user management</a:t>
            </a:r>
          </a:p>
          <a:p>
            <a:pPr marL="342900" lvl="0" indent="-342900">
              <a:lnSpc>
                <a:spcPct val="150000"/>
              </a:lnSpc>
              <a:buFont typeface="Wingdings" panose="05000000000000000000" pitchFamily="2" charset="2"/>
              <a:buChar char="§"/>
              <a:defRPr/>
            </a:pPr>
            <a:r>
              <a:rPr lang="en-US" sz="2000" dirty="0" err="1">
                <a:latin typeface="Arial" panose="020B0604020202020204" pitchFamily="34" charset="0"/>
                <a:cs typeface="Arial" panose="020B0604020202020204" pitchFamily="34" charset="0"/>
              </a:rPr>
              <a:t>Qualtrics</a:t>
            </a:r>
            <a:r>
              <a:rPr lang="en-US" sz="2000" dirty="0">
                <a:latin typeface="Arial" panose="020B0604020202020204" pitchFamily="34" charset="0"/>
                <a:cs typeface="Arial" panose="020B0604020202020204" pitchFamily="34" charset="0"/>
              </a:rPr>
              <a:t> integration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Experiment scheduling</a:t>
            </a:r>
          </a:p>
          <a:p>
            <a:pPr marL="342900" lvl="0" indent="-342900">
              <a:lnSpc>
                <a:spcPct val="150000"/>
              </a:lnSpc>
              <a:buFont typeface="Wingdings" panose="05000000000000000000" pitchFamily="2" charset="2"/>
              <a:buChar char="§"/>
              <a:defRPr/>
            </a:pP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00" y="1271756"/>
            <a:ext cx="4480998" cy="1528594"/>
          </a:xfrm>
          <a:prstGeom prst="rect">
            <a:avLst/>
          </a:prstGeom>
          <a:effectLst>
            <a:outerShdw blurRad="50800" dist="38100" dir="13500000" algn="br"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000" y="3806281"/>
            <a:ext cx="2254283" cy="899069"/>
          </a:xfrm>
          <a:prstGeom prst="rect">
            <a:avLst/>
          </a:prstGeom>
          <a:effectLst>
            <a:outerShdw blurRad="50800" dist="38100" dir="13500000" algn="br" rotWithShape="0">
              <a:prstClr val="black">
                <a:alpha val="40000"/>
              </a:prstClr>
            </a:outerShdw>
          </a:effec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1651" y="2525029"/>
            <a:ext cx="3708824" cy="1189721"/>
          </a:xfrm>
          <a:prstGeom prst="rect">
            <a:avLst/>
          </a:prstGeom>
          <a:effectLst>
            <a:outerShdw blurRad="50800" dist="38100" dir="13500000" algn="br" rotWithShape="0">
              <a:prstClr val="black">
                <a:alpha val="40000"/>
              </a:prstClr>
            </a:outerShdw>
          </a:effec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400" y="3446300"/>
            <a:ext cx="2336715" cy="1365396"/>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92553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Wrap Up</a:t>
            </a:r>
          </a:p>
        </p:txBody>
      </p:sp>
      <p:sp>
        <p:nvSpPr>
          <p:cNvPr id="17" name="TextBox 16"/>
          <p:cNvSpPr txBox="1"/>
          <p:nvPr/>
        </p:nvSpPr>
        <p:spPr>
          <a:xfrm>
            <a:off x="128016" y="2194560"/>
            <a:ext cx="3124200" cy="2400657"/>
          </a:xfrm>
          <a:prstGeom prst="rect">
            <a:avLst/>
          </a:prstGeom>
          <a:noFill/>
        </p:spPr>
        <p:txBody>
          <a:bodyPr wrap="square" rtlCol="0">
            <a:spAutoFit/>
          </a:bodyPr>
          <a:lstStyle/>
          <a:p>
            <a:pPr lvl="0">
              <a:lnSpc>
                <a:spcPct val="150000"/>
              </a:lnSpc>
              <a:defRPr/>
            </a:pPr>
            <a:r>
              <a:rPr lang="en-US" sz="2000" dirty="0">
                <a:latin typeface="Arial" panose="020B0604020202020204" pitchFamily="34" charset="0"/>
                <a:cs typeface="Arial" panose="020B0604020202020204" pitchFamily="34" charset="0"/>
              </a:rPr>
              <a:t>Current applications:</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PSY: 15</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ISPW: 1</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EDU: 3</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External: 1</a:t>
            </a:r>
          </a:p>
        </p:txBody>
      </p:sp>
      <p:sp>
        <p:nvSpPr>
          <p:cNvPr id="18" name="TextBox 17"/>
          <p:cNvSpPr txBox="1"/>
          <p:nvPr/>
        </p:nvSpPr>
        <p:spPr>
          <a:xfrm>
            <a:off x="5029200" y="2194560"/>
            <a:ext cx="3124200" cy="1938992"/>
          </a:xfrm>
          <a:prstGeom prst="rect">
            <a:avLst/>
          </a:prstGeom>
          <a:noFill/>
        </p:spPr>
        <p:txBody>
          <a:bodyPr wrap="square" rtlCol="0">
            <a:spAutoFit/>
          </a:bodyPr>
          <a:lstStyle/>
          <a:p>
            <a:pPr lvl="0">
              <a:lnSpc>
                <a:spcPct val="150000"/>
              </a:lnSpc>
              <a:defRPr/>
            </a:pPr>
            <a:r>
              <a:rPr lang="en-US" sz="2000" dirty="0">
                <a:latin typeface="Arial" panose="020B0604020202020204" pitchFamily="34" charset="0"/>
                <a:cs typeface="Arial" panose="020B0604020202020204" pitchFamily="34" charset="0"/>
              </a:rPr>
              <a:t>Future work:</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Templates</a:t>
            </a:r>
          </a:p>
          <a:p>
            <a:pPr marL="342900" lvl="0" indent="-342900">
              <a:lnSpc>
                <a:spcPct val="150000"/>
              </a:lnSpc>
              <a:buFont typeface="Wingdings" panose="05000000000000000000" pitchFamily="2" charset="2"/>
              <a:buChar char="§"/>
              <a:defRPr/>
            </a:pPr>
            <a:r>
              <a:rPr lang="en-US" sz="2000" dirty="0" err="1">
                <a:latin typeface="Arial" panose="020B0604020202020204" pitchFamily="34" charset="0"/>
                <a:cs typeface="Arial" panose="020B0604020202020204" pitchFamily="34" charset="0"/>
              </a:rPr>
              <a:t>REDCap</a:t>
            </a:r>
            <a:r>
              <a:rPr lang="en-US" sz="2000" dirty="0">
                <a:latin typeface="Arial" panose="020B0604020202020204" pitchFamily="34" charset="0"/>
                <a:cs typeface="Arial" panose="020B0604020202020204" pitchFamily="34" charset="0"/>
              </a:rPr>
              <a:t> integration</a:t>
            </a: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rPr>
              <a:t>Mobile features</a:t>
            </a:r>
          </a:p>
        </p:txBody>
      </p:sp>
    </p:spTree>
    <p:extLst>
      <p:ext uri="{BB962C8B-B14F-4D97-AF65-F5344CB8AC3E}">
        <p14:creationId xmlns:p14="http://schemas.microsoft.com/office/powerpoint/2010/main" val="308722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54714233-AEC6-FF45-AC0E-9715865E27CA}"/>
              </a:ext>
            </a:extLst>
          </p:cNvPr>
          <p:cNvSpPr>
            <a:spLocks noGrp="1" noRot="1" noMove="1" noResize="1" noEditPoints="1" noAdjustHandles="1" noChangeArrowheads="1" noChangeShapeType="1"/>
          </p:cNvSpPr>
          <p:nvPr>
            <p:ph type="title"/>
            <p:custDataLst>
              <p:tags r:id="rId1"/>
            </p:custDataLst>
          </p:nvPr>
        </p:nvSpPr>
        <p:spPr/>
        <p:txBody>
          <a:bodyPr/>
          <a:lstStyle/>
          <a:p>
            <a:r>
              <a:rPr lang="de-DE" dirty="0"/>
              <a:t>References</a:t>
            </a:r>
          </a:p>
        </p:txBody>
      </p:sp>
      <p:sp>
        <p:nvSpPr>
          <p:cNvPr id="7" name="TextBox 6"/>
          <p:cNvSpPr txBox="1"/>
          <p:nvPr/>
        </p:nvSpPr>
        <p:spPr>
          <a:xfrm>
            <a:off x="128016" y="2194560"/>
            <a:ext cx="5434584" cy="2862322"/>
          </a:xfrm>
          <a:prstGeom prst="rect">
            <a:avLst/>
          </a:prstGeom>
          <a:noFill/>
        </p:spPr>
        <p:txBody>
          <a:bodyPr wrap="square" rtlCol="0">
            <a:spAutoFit/>
          </a:bodyPr>
          <a:lstStyle/>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3"/>
              </a:rPr>
              <a:t>https://becccs.psy.unibe.ch</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4"/>
              </a:rPr>
              <a:t>https://selfhelp1.psy.unibe.ch/unibrain</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5"/>
              </a:rPr>
              <a:t>https://www.spw.unibe.ch/tpf_selfhelp</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6"/>
              </a:rPr>
              <a:t>https://dab-data.edu.unibe.ch</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r>
              <a:rPr lang="en-US" sz="2000" dirty="0">
                <a:latin typeface="Arial" panose="020B0604020202020204" pitchFamily="34" charset="0"/>
                <a:cs typeface="Arial" panose="020B0604020202020204" pitchFamily="34" charset="0"/>
                <a:hlinkClick r:id="rId7"/>
              </a:rPr>
              <a:t>https://selfhelp.psy.unibe.ch/sophie</a:t>
            </a:r>
            <a:endParaRPr lang="en-US" sz="2000" dirty="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81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A1A40A-EAB3-9E4B-8D9F-445EABC7084C}"/>
              </a:ext>
            </a:extLst>
          </p:cNvPr>
          <p:cNvSpPr>
            <a:spLocks noGrp="1" noRot="1" noMove="1" noResize="1" noEditPoints="1" noAdjustHandles="1" noChangeArrowheads="1" noChangeShapeType="1"/>
          </p:cNvSpPr>
          <p:nvPr>
            <p:ph type="title"/>
            <p:custDataLst>
              <p:tags r:id="rId1"/>
            </p:custDataLst>
          </p:nvPr>
        </p:nvSpPr>
        <p:spPr/>
        <p:txBody>
          <a:bodyPr/>
          <a:lstStyle/>
          <a:p>
            <a:r>
              <a:rPr lang="de-CH" spc="-15" dirty="0"/>
              <a:t>Thank You</a:t>
            </a:r>
            <a:endParaRPr lang="de-DE" dirty="0"/>
          </a:p>
        </p:txBody>
      </p:sp>
      <p:sp>
        <p:nvSpPr>
          <p:cNvPr id="3" name="Textplatzhalter 2">
            <a:extLst>
              <a:ext uri="{FF2B5EF4-FFF2-40B4-BE49-F238E27FC236}">
                <a16:creationId xmlns:a16="http://schemas.microsoft.com/office/drawing/2014/main" id="{AB71CEC3-1913-174E-8C92-06ABB4F238B3}"/>
              </a:ext>
            </a:extLst>
          </p:cNvPr>
          <p:cNvSpPr>
            <a:spLocks noGrp="1" noRot="1" noMove="1" noResize="1" noEditPoints="1" noAdjustHandles="1" noChangeArrowheads="1" noChangeShapeType="1"/>
          </p:cNvSpPr>
          <p:nvPr>
            <p:ph type="body" idx="10"/>
            <p:custDataLst>
              <p:tags r:id="rId2"/>
            </p:custDataLst>
          </p:nvPr>
        </p:nvSpPr>
        <p:spPr/>
        <p:txBody>
          <a:bodyPr/>
          <a:lstStyle/>
          <a:p>
            <a:r>
              <a:rPr lang="de-CH" dirty="0"/>
              <a:t>Technology Platform for Research</a:t>
            </a:r>
          </a:p>
        </p:txBody>
      </p:sp>
      <p:sp>
        <p:nvSpPr>
          <p:cNvPr id="4" name="Textplatzhalter 3">
            <a:extLst>
              <a:ext uri="{FF2B5EF4-FFF2-40B4-BE49-F238E27FC236}">
                <a16:creationId xmlns:a16="http://schemas.microsoft.com/office/drawing/2014/main" id="{837EA709-162C-FF46-BA84-7460D3BDD2CB}"/>
              </a:ext>
            </a:extLst>
          </p:cNvPr>
          <p:cNvSpPr>
            <a:spLocks noGrp="1" noRot="1" noMove="1" noResize="1" noEditPoints="1" noAdjustHandles="1" noChangeArrowheads="1" noChangeShapeType="1"/>
          </p:cNvSpPr>
          <p:nvPr>
            <p:ph type="body" idx="12"/>
            <p:custDataLst>
              <p:tags r:id="rId3"/>
            </p:custDataLst>
          </p:nvPr>
        </p:nvSpPr>
        <p:spPr/>
        <p:txBody>
          <a:bodyPr/>
          <a:lstStyle/>
          <a:p>
            <a:r>
              <a:rPr lang="de-DE" dirty="0"/>
              <a:t>11.10.2021, </a:t>
            </a:r>
            <a:r>
              <a:rPr lang="de-CH" dirty="0"/>
              <a:t>B 201, Fabrikstrasse 8</a:t>
            </a:r>
            <a:endParaRPr lang="de-DE" dirty="0"/>
          </a:p>
        </p:txBody>
      </p:sp>
      <p:sp>
        <p:nvSpPr>
          <p:cNvPr id="5" name="Textplatzhalter 4">
            <a:extLst>
              <a:ext uri="{FF2B5EF4-FFF2-40B4-BE49-F238E27FC236}">
                <a16:creationId xmlns:a16="http://schemas.microsoft.com/office/drawing/2014/main" id="{C7FAF644-0AC1-8243-9BA1-9B0B16468C59}"/>
              </a:ext>
            </a:extLst>
          </p:cNvPr>
          <p:cNvSpPr>
            <a:spLocks noGrp="1" noRot="1" noMove="1" noResize="1" noEditPoints="1" noAdjustHandles="1" noChangeArrowheads="1" noChangeShapeType="1"/>
          </p:cNvSpPr>
          <p:nvPr>
            <p:ph type="body" idx="11"/>
            <p:custDataLst>
              <p:tags r:id="rId4"/>
            </p:custDataLst>
          </p:nvPr>
        </p:nvSpPr>
        <p:spPr/>
        <p:txBody>
          <a:bodyPr/>
          <a:lstStyle/>
          <a:p>
            <a:r>
              <a:rPr lang="de-CH" spc="20" dirty="0">
                <a:solidFill>
                  <a:srgbClr val="231F20"/>
                </a:solidFill>
              </a:rPr>
              <a:t>for your Attention</a:t>
            </a:r>
            <a:endParaRPr lang="de-DE" dirty="0"/>
          </a:p>
        </p:txBody>
      </p:sp>
      <p:pic>
        <p:nvPicPr>
          <p:cNvPr id="7" name="Inhaltsplatzhalter 7">
            <a:extLst>
              <a:ext uri="{FF2B5EF4-FFF2-40B4-BE49-F238E27FC236}">
                <a16:creationId xmlns:a16="http://schemas.microsoft.com/office/drawing/2014/main" id="{ECF287E3-741C-004F-A0BA-1A2BA0C0FEBF}"/>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0" y="1924050"/>
            <a:ext cx="9144000" cy="3213100"/>
          </a:xfrm>
        </p:spPr>
      </p:pic>
    </p:spTree>
    <p:extLst>
      <p:ext uri="{BB962C8B-B14F-4D97-AF65-F5344CB8AC3E}">
        <p14:creationId xmlns:p14="http://schemas.microsoft.com/office/powerpoint/2010/main" val="40406106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10.xml><?xml version="1.0" encoding="utf-8"?>
<p:tagLst xmlns:a="http://schemas.openxmlformats.org/drawingml/2006/main" xmlns:r="http://schemas.openxmlformats.org/officeDocument/2006/relationships" xmlns:p="http://schemas.openxmlformats.org/presentationml/2006/main">
  <p:tag name="SHAPE_LOCKS" val="1983"/>
</p:tagLst>
</file>

<file path=ppt/tags/tag11.xml><?xml version="1.0" encoding="utf-8"?>
<p:tagLst xmlns:a="http://schemas.openxmlformats.org/drawingml/2006/main" xmlns:r="http://schemas.openxmlformats.org/officeDocument/2006/relationships" xmlns:p="http://schemas.openxmlformats.org/presentationml/2006/main">
  <p:tag name="SHAPE_LOCKS" val="1983"/>
</p:tagLst>
</file>

<file path=ppt/tags/tag12.xml><?xml version="1.0" encoding="utf-8"?>
<p:tagLst xmlns:a="http://schemas.openxmlformats.org/drawingml/2006/main" xmlns:r="http://schemas.openxmlformats.org/officeDocument/2006/relationships" xmlns:p="http://schemas.openxmlformats.org/presentationml/2006/main">
  <p:tag name="SHAPE_LOCKS" val="1983"/>
</p:tagLst>
</file>

<file path=ppt/tags/tag13.xml><?xml version="1.0" encoding="utf-8"?>
<p:tagLst xmlns:a="http://schemas.openxmlformats.org/drawingml/2006/main" xmlns:r="http://schemas.openxmlformats.org/officeDocument/2006/relationships" xmlns:p="http://schemas.openxmlformats.org/presentationml/2006/main">
  <p:tag name="SHAPE_LOCKS" val="1983"/>
</p:tagLst>
</file>

<file path=ppt/tags/tag14.xml><?xml version="1.0" encoding="utf-8"?>
<p:tagLst xmlns:a="http://schemas.openxmlformats.org/drawingml/2006/main" xmlns:r="http://schemas.openxmlformats.org/officeDocument/2006/relationships" xmlns:p="http://schemas.openxmlformats.org/presentationml/2006/main">
  <p:tag name="SHAPE_LOCKS" val="1983"/>
</p:tagLst>
</file>

<file path=ppt/tags/tag15.xml><?xml version="1.0" encoding="utf-8"?>
<p:tagLst xmlns:a="http://schemas.openxmlformats.org/drawingml/2006/main" xmlns:r="http://schemas.openxmlformats.org/officeDocument/2006/relationships" xmlns:p="http://schemas.openxmlformats.org/presentationml/2006/main">
  <p:tag name="SHAPE_LOCKS" val="1983"/>
</p:tagLst>
</file>

<file path=ppt/tags/tag16.xml><?xml version="1.0" encoding="utf-8"?>
<p:tagLst xmlns:a="http://schemas.openxmlformats.org/drawingml/2006/main" xmlns:r="http://schemas.openxmlformats.org/officeDocument/2006/relationships" xmlns:p="http://schemas.openxmlformats.org/presentationml/2006/main">
  <p:tag name="SHAPE_LOCKS" val="1983"/>
</p:tagLst>
</file>

<file path=ppt/tags/tag17.xml><?xml version="1.0" encoding="utf-8"?>
<p:tagLst xmlns:a="http://schemas.openxmlformats.org/drawingml/2006/main" xmlns:r="http://schemas.openxmlformats.org/officeDocument/2006/relationships" xmlns:p="http://schemas.openxmlformats.org/presentationml/2006/main">
  <p:tag name="SHAPE_LOCKS" val="1983"/>
</p:tagLst>
</file>

<file path=ppt/tags/tag18.xml><?xml version="1.0" encoding="utf-8"?>
<p:tagLst xmlns:a="http://schemas.openxmlformats.org/drawingml/2006/main" xmlns:r="http://schemas.openxmlformats.org/officeDocument/2006/relationships" xmlns:p="http://schemas.openxmlformats.org/presentationml/2006/main">
  <p:tag name="SHAPE_LOCKS" val="1983"/>
</p:tagLst>
</file>

<file path=ppt/tags/tag19.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35"/>
</p:tagLst>
</file>

<file path=ppt/tags/tag20.xml><?xml version="1.0" encoding="utf-8"?>
<p:tagLst xmlns:a="http://schemas.openxmlformats.org/drawingml/2006/main" xmlns:r="http://schemas.openxmlformats.org/officeDocument/2006/relationships" xmlns:p="http://schemas.openxmlformats.org/presentationml/2006/main">
  <p:tag name="SHAPE_LOCKS" val="1983"/>
</p:tagLst>
</file>

<file path=ppt/tags/tag21.xml><?xml version="1.0" encoding="utf-8"?>
<p:tagLst xmlns:a="http://schemas.openxmlformats.org/drawingml/2006/main" xmlns:r="http://schemas.openxmlformats.org/officeDocument/2006/relationships" xmlns:p="http://schemas.openxmlformats.org/presentationml/2006/main">
  <p:tag name="SHAPE_LOCKS" val="1983"/>
</p:tagLst>
</file>

<file path=ppt/tags/tag22.xml><?xml version="1.0" encoding="utf-8"?>
<p:tagLst xmlns:a="http://schemas.openxmlformats.org/drawingml/2006/main" xmlns:r="http://schemas.openxmlformats.org/officeDocument/2006/relationships" xmlns:p="http://schemas.openxmlformats.org/presentationml/2006/main">
  <p:tag name="SHAPE_LOCKS" val="1983"/>
</p:tagLst>
</file>

<file path=ppt/tags/tag23.xml><?xml version="1.0" encoding="utf-8"?>
<p:tagLst xmlns:a="http://schemas.openxmlformats.org/drawingml/2006/main" xmlns:r="http://schemas.openxmlformats.org/officeDocument/2006/relationships" xmlns:p="http://schemas.openxmlformats.org/presentationml/2006/main">
  <p:tag name="SHAPE_LOCKS" val="1983"/>
</p:tagLst>
</file>

<file path=ppt/tags/tag24.xml><?xml version="1.0" encoding="utf-8"?>
<p:tagLst xmlns:a="http://schemas.openxmlformats.org/drawingml/2006/main" xmlns:r="http://schemas.openxmlformats.org/officeDocument/2006/relationships" xmlns:p="http://schemas.openxmlformats.org/presentationml/2006/main">
  <p:tag name="SHAPE_LOCKS" val="1983"/>
</p:tagLst>
</file>

<file path=ppt/tags/tag25.xml><?xml version="1.0" encoding="utf-8"?>
<p:tagLst xmlns:a="http://schemas.openxmlformats.org/drawingml/2006/main" xmlns:r="http://schemas.openxmlformats.org/officeDocument/2006/relationships" xmlns:p="http://schemas.openxmlformats.org/presentationml/2006/main">
  <p:tag name="SHAPE_LOCKS" val="1983"/>
</p:tagLst>
</file>

<file path=ppt/tags/tag26.xml><?xml version="1.0" encoding="utf-8"?>
<p:tagLst xmlns:a="http://schemas.openxmlformats.org/drawingml/2006/main" xmlns:r="http://schemas.openxmlformats.org/officeDocument/2006/relationships" xmlns:p="http://schemas.openxmlformats.org/presentationml/2006/main">
  <p:tag name="SHAPE_LOCKS" val="1935"/>
</p:tagLst>
</file>

<file path=ppt/tags/tag27.xml><?xml version="1.0" encoding="utf-8"?>
<p:tagLst xmlns:a="http://schemas.openxmlformats.org/drawingml/2006/main" xmlns:r="http://schemas.openxmlformats.org/officeDocument/2006/relationships" xmlns:p="http://schemas.openxmlformats.org/presentationml/2006/main">
  <p:tag name="SHAPE_LOCKS" val="1935"/>
</p:tagLst>
</file>

<file path=ppt/tags/tag28.xml><?xml version="1.0" encoding="utf-8"?>
<p:tagLst xmlns:a="http://schemas.openxmlformats.org/drawingml/2006/main" xmlns:r="http://schemas.openxmlformats.org/officeDocument/2006/relationships" xmlns:p="http://schemas.openxmlformats.org/presentationml/2006/main">
  <p:tag name="SHAPE_LOCKS" val="1935"/>
</p:tagLst>
</file>

<file path=ppt/tags/tag29.xml><?xml version="1.0" encoding="utf-8"?>
<p:tagLst xmlns:a="http://schemas.openxmlformats.org/drawingml/2006/main" xmlns:r="http://schemas.openxmlformats.org/officeDocument/2006/relationships" xmlns:p="http://schemas.openxmlformats.org/presentationml/2006/main">
  <p:tag name="SHAPE_LOCKS" val="1935"/>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30.xml><?xml version="1.0" encoding="utf-8"?>
<p:tagLst xmlns:a="http://schemas.openxmlformats.org/drawingml/2006/main" xmlns:r="http://schemas.openxmlformats.org/officeDocument/2006/relationships" xmlns:p="http://schemas.openxmlformats.org/presentationml/2006/main">
  <p:tag name="SHAPE_LOCKS" val="1935"/>
</p:tagLst>
</file>

<file path=ppt/tags/tag31.xml><?xml version="1.0" encoding="utf-8"?>
<p:tagLst xmlns:a="http://schemas.openxmlformats.org/drawingml/2006/main" xmlns:r="http://schemas.openxmlformats.org/officeDocument/2006/relationships" xmlns:p="http://schemas.openxmlformats.org/presentationml/2006/main">
  <p:tag name="SHAPE_LOCKS" val="1935"/>
</p:tagLst>
</file>

<file path=ppt/tags/tag32.xml><?xml version="1.0" encoding="utf-8"?>
<p:tagLst xmlns:a="http://schemas.openxmlformats.org/drawingml/2006/main" xmlns:r="http://schemas.openxmlformats.org/officeDocument/2006/relationships" xmlns:p="http://schemas.openxmlformats.org/presentationml/2006/main">
  <p:tag name="SHAPE_LOCKS" val="1935"/>
</p:tagLst>
</file>

<file path=ppt/tags/tag33.xml><?xml version="1.0" encoding="utf-8"?>
<p:tagLst xmlns:a="http://schemas.openxmlformats.org/drawingml/2006/main" xmlns:r="http://schemas.openxmlformats.org/officeDocument/2006/relationships" xmlns:p="http://schemas.openxmlformats.org/presentationml/2006/main">
  <p:tag name="SHAPE_LOCKS" val="1935"/>
</p:tagLst>
</file>

<file path=ppt/tags/tag34.xml><?xml version="1.0" encoding="utf-8"?>
<p:tagLst xmlns:a="http://schemas.openxmlformats.org/drawingml/2006/main" xmlns:r="http://schemas.openxmlformats.org/officeDocument/2006/relationships" xmlns:p="http://schemas.openxmlformats.org/presentationml/2006/main">
  <p:tag name="SHAPE_LOCKS" val="1935"/>
</p:tagLst>
</file>

<file path=ppt/tags/tag35.xml><?xml version="1.0" encoding="utf-8"?>
<p:tagLst xmlns:a="http://schemas.openxmlformats.org/drawingml/2006/main" xmlns:r="http://schemas.openxmlformats.org/officeDocument/2006/relationships" xmlns:p="http://schemas.openxmlformats.org/presentationml/2006/main">
  <p:tag name="SHAPE_LOCKS" val="1935"/>
</p:tagLst>
</file>

<file path=ppt/tags/tag36.xml><?xml version="1.0" encoding="utf-8"?>
<p:tagLst xmlns:a="http://schemas.openxmlformats.org/drawingml/2006/main" xmlns:r="http://schemas.openxmlformats.org/officeDocument/2006/relationships" xmlns:p="http://schemas.openxmlformats.org/presentationml/2006/main">
  <p:tag name="SHAPE_LOCKS" val="1935"/>
</p:tagLst>
</file>

<file path=ppt/tags/tag37.xml><?xml version="1.0" encoding="utf-8"?>
<p:tagLst xmlns:a="http://schemas.openxmlformats.org/drawingml/2006/main" xmlns:r="http://schemas.openxmlformats.org/officeDocument/2006/relationships" xmlns:p="http://schemas.openxmlformats.org/presentationml/2006/main">
  <p:tag name="SHAPE_LOCKS" val="1935"/>
</p:tagLst>
</file>

<file path=ppt/tags/tag38.xml><?xml version="1.0" encoding="utf-8"?>
<p:tagLst xmlns:a="http://schemas.openxmlformats.org/drawingml/2006/main" xmlns:r="http://schemas.openxmlformats.org/officeDocument/2006/relationships" xmlns:p="http://schemas.openxmlformats.org/presentationml/2006/main">
  <p:tag name="SHAPE_LOCKS" val="1935"/>
</p:tagLst>
</file>

<file path=ppt/tags/tag39.xml><?xml version="1.0" encoding="utf-8"?>
<p:tagLst xmlns:a="http://schemas.openxmlformats.org/drawingml/2006/main" xmlns:r="http://schemas.openxmlformats.org/officeDocument/2006/relationships" xmlns:p="http://schemas.openxmlformats.org/presentationml/2006/main">
  <p:tag name="SHAPE_LOCKS" val="1935"/>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83"/>
</p:tagLst>
</file>

<file path=ppt/tags/tag6.xml><?xml version="1.0" encoding="utf-8"?>
<p:tagLst xmlns:a="http://schemas.openxmlformats.org/drawingml/2006/main" xmlns:r="http://schemas.openxmlformats.org/officeDocument/2006/relationships" xmlns:p="http://schemas.openxmlformats.org/presentationml/2006/main">
  <p:tag name="SHAPE_LOCKS" val="1983"/>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83"/>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A2DA766-CE65-48BC-8511-249081462825}"/>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D2C55FCA-6C9D-4FD9-BCCB-6B11EC7624E0}"/>
    </a:ext>
  </a:extLst>
</a:theme>
</file>

<file path=ppt/theme/theme3.xml><?xml version="1.0" encoding="utf-8"?>
<a:theme xmlns:a="http://schemas.openxmlformats.org/drawingml/2006/main" na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1CF6E08-6A90-4A05-8CF6-C1D6B907E9E4}"/>
    </a:ext>
  </a:extLst>
</a:theme>
</file>

<file path=ppt/theme/theme4.xml><?xml version="1.0" encoding="utf-8"?>
<a:theme xmlns:a="http://schemas.openxmlformats.org/drawingml/2006/main" nam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5.xml><?xml version="1.0" encoding="utf-8"?>
<a:theme xmlns:a="http://schemas.openxmlformats.org/drawingml/2006/main" nam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4EC11675-298F-428E-A9BF-A31917A61436}"/>
    </a:ext>
  </a:extLst>
</a:theme>
</file>

<file path=ppt/theme/theme6.xml><?xml version="1.0" encoding="utf-8"?>
<a:theme xmlns:a="http://schemas.openxmlformats.org/drawingml/2006/main" name="Guid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537F7234-F006-46B7-8EDD-53C1CCB107B6}"/>
    </a:ext>
  </a:extLst>
</a:theme>
</file>

<file path=ppt/theme/theme7.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Template>
  <TotalTime>0</TotalTime>
  <Words>516</Words>
  <Application>Microsoft Office PowerPoint</Application>
  <PresentationFormat>On-screen Show (16:9)</PresentationFormat>
  <Paragraphs>60</Paragraphs>
  <Slides>8</Slides>
  <Notes>4</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8</vt:i4>
      </vt:variant>
    </vt:vector>
  </HeadingPairs>
  <TitlesOfParts>
    <vt:vector size="17" baseType="lpstr">
      <vt:lpstr>Arial</vt:lpstr>
      <vt:lpstr>Calibri</vt:lpstr>
      <vt:lpstr>Wingdings</vt:lpstr>
      <vt:lpstr>1</vt:lpstr>
      <vt:lpstr>2</vt:lpstr>
      <vt:lpstr>3</vt:lpstr>
      <vt:lpstr>4</vt:lpstr>
      <vt:lpstr>5</vt:lpstr>
      <vt:lpstr>Guidlines</vt:lpstr>
      <vt:lpstr>SelfHelp</vt:lpstr>
      <vt:lpstr>What is SelfHelp?</vt:lpstr>
      <vt:lpstr>Why SelfHelp?</vt:lpstr>
      <vt:lpstr>When to Use SelfHelp?</vt:lpstr>
      <vt:lpstr>How to Use SelfHelp?</vt:lpstr>
      <vt:lpstr>Wrap Up</vt:lpstr>
      <vt:lpstr>References</vt:lpstr>
      <vt:lpstr>Thank You</vt:lpstr>
    </vt:vector>
  </TitlesOfParts>
  <Company>Universität Bern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Kodzhabashev, Stefan Tiholov (HUMDEK)</dc:creator>
  <cp:lastModifiedBy>Kodzhabashev, Stefan Tiholov (HUMDEK)</cp:lastModifiedBy>
  <cp:revision>33</cp:revision>
  <cp:lastPrinted>2018-05-01T08:16:01Z</cp:lastPrinted>
  <dcterms:created xsi:type="dcterms:W3CDTF">2021-10-11T07:36:03Z</dcterms:created>
  <dcterms:modified xsi:type="dcterms:W3CDTF">2023-10-11T10:05:07Z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