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8E8D-D1AC-DE4A-A5B6-03D7D77E625A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3F27-24EA-4F4A-A009-715A25ED9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3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8E8D-D1AC-DE4A-A5B6-03D7D77E625A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3F27-24EA-4F4A-A009-715A25ED9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8E8D-D1AC-DE4A-A5B6-03D7D77E625A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3F27-24EA-4F4A-A009-715A25ED9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3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8E8D-D1AC-DE4A-A5B6-03D7D77E625A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3F27-24EA-4F4A-A009-715A25ED9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7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8E8D-D1AC-DE4A-A5B6-03D7D77E625A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3F27-24EA-4F4A-A009-715A25ED9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5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8E8D-D1AC-DE4A-A5B6-03D7D77E625A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3F27-24EA-4F4A-A009-715A25ED9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8E8D-D1AC-DE4A-A5B6-03D7D77E625A}" type="datetimeFigureOut">
              <a:rPr lang="en-US" smtClean="0"/>
              <a:t>9/29/15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3F27-24EA-4F4A-A009-715A25ED9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5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8E8D-D1AC-DE4A-A5B6-03D7D77E625A}" type="datetimeFigureOut">
              <a:rPr lang="en-US" smtClean="0"/>
              <a:t>9/29/15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3F27-24EA-4F4A-A009-715A25ED9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7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8E8D-D1AC-DE4A-A5B6-03D7D77E625A}" type="datetimeFigureOut">
              <a:rPr lang="en-US" smtClean="0"/>
              <a:t>9/29/15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3F27-24EA-4F4A-A009-715A25ED9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8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8E8D-D1AC-DE4A-A5B6-03D7D77E625A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3F27-24EA-4F4A-A009-715A25ED9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7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8E8D-D1AC-DE4A-A5B6-03D7D77E625A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3F27-24EA-4F4A-A009-715A25ED9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6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78E8D-D1AC-DE4A-A5B6-03D7D77E625A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B3F27-24EA-4F4A-A009-715A25ED9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umdings/Jims-CS53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JAIL INFORMATION MANAGEMENT SYSTEM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Review Milestone</a:t>
            </a:r>
          </a:p>
          <a:p>
            <a:r>
              <a:rPr lang="en-US" dirty="0">
                <a:solidFill>
                  <a:schemeClr val="tx1"/>
                </a:solidFill>
              </a:rPr>
              <a:t>Requirements Analysis and Project Plan Report Content</a:t>
            </a:r>
          </a:p>
          <a:p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r>
              <a:rPr lang="en-US" dirty="0">
                <a:solidFill>
                  <a:schemeClr val="tx1"/>
                </a:solidFill>
              </a:rPr>
              <a:t>September 30, 2015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67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Size</a:t>
            </a:r>
            <a:r>
              <a:rPr lang="en-US" dirty="0" smtClean="0">
                <a:effectLst/>
              </a:rPr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Estimated labor </a:t>
            </a:r>
            <a:r>
              <a:rPr lang="en-US" dirty="0"/>
              <a:t>hours required for the first increment will be </a:t>
            </a:r>
            <a:r>
              <a:rPr lang="en-US" dirty="0" smtClean="0"/>
              <a:t>~ </a:t>
            </a:r>
            <a:r>
              <a:rPr lang="en-US" dirty="0"/>
              <a:t>3.2 months.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Requirements </a:t>
            </a:r>
            <a:r>
              <a:rPr lang="en-US" dirty="0"/>
              <a:t>may have to be adjusted due to the fact that we are all part-time.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05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High priority requirements for the first increment</a:t>
            </a:r>
          </a:p>
          <a:p>
            <a:pPr lvl="1"/>
            <a:r>
              <a:rPr lang="en-US" dirty="0" smtClean="0"/>
              <a:t>Detention processing</a:t>
            </a:r>
          </a:p>
          <a:p>
            <a:pPr lvl="2"/>
            <a:r>
              <a:rPr lang="en-US" sz="2000" dirty="0" smtClean="0"/>
              <a:t>43 items related to inmate data entry</a:t>
            </a:r>
          </a:p>
          <a:p>
            <a:pPr lvl="3"/>
            <a:r>
              <a:rPr lang="en-US" sz="1600" dirty="0" smtClean="0"/>
              <a:t>Ex. Name, address, birth date, gang affiliations</a:t>
            </a:r>
          </a:p>
          <a:p>
            <a:pPr marL="1371600" lvl="3" indent="0">
              <a:buNone/>
            </a:pPr>
            <a:endParaRPr lang="en-US" sz="1600" dirty="0" smtClean="0"/>
          </a:p>
          <a:p>
            <a:pPr lvl="1"/>
            <a:r>
              <a:rPr lang="en-US" dirty="0" smtClean="0"/>
              <a:t>Inmate release</a:t>
            </a:r>
          </a:p>
          <a:p>
            <a:pPr lvl="2"/>
            <a:r>
              <a:rPr lang="en-US" sz="2000" dirty="0" smtClean="0"/>
              <a:t>5 items related to release date calculations</a:t>
            </a:r>
          </a:p>
          <a:p>
            <a:pPr marL="914400" lvl="2" indent="0">
              <a:buNone/>
            </a:pPr>
            <a:endParaRPr lang="en-US" sz="2000" dirty="0" smtClean="0"/>
          </a:p>
          <a:p>
            <a:pPr lvl="1"/>
            <a:r>
              <a:rPr lang="en-US" dirty="0" smtClean="0"/>
              <a:t>System and Performance</a:t>
            </a:r>
          </a:p>
          <a:p>
            <a:pPr lvl="2"/>
            <a:r>
              <a:rPr lang="en-US" sz="2000" dirty="0" smtClean="0"/>
              <a:t>3 items related to system performance </a:t>
            </a:r>
          </a:p>
          <a:p>
            <a:pPr lvl="3"/>
            <a:r>
              <a:rPr lang="en-US" sz="1600" dirty="0" smtClean="0"/>
              <a:t>Ex. System response time upon database data entry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73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Initial Requirements by Functional Area</a:t>
            </a:r>
            <a:r>
              <a:rPr lang="en-US" sz="3600" dirty="0" smtClean="0">
                <a:effectLst/>
              </a:rPr>
              <a:t> 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6255454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Functional Area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Total # Requirements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High Priority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Medium Priority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Low Priority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System and Performance Requirements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3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Framework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Detention Processing Requirements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67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43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23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Trust Accounting Requirements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Inmate Property Requirements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Inmate Release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Diposition/Sentence Calculation Requirements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ＭＳ 明朝"/>
                          <a:cs typeface="Times New Roman"/>
                        </a:rPr>
                        <a:t>0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213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Unified Modeling Language Diagram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JIMS UML Diagram.png"/>
          <p:cNvPicPr>
            <a:picLocks noGrp="1"/>
          </p:cNvPicPr>
          <p:nvPr>
            <p:ph idx="1"/>
          </p:nvPr>
        </p:nvPicPr>
        <p:blipFill rotWithShape="1">
          <a:blip r:embed="rId2"/>
          <a:srcRect l="536" r="-536" b="-778"/>
          <a:stretch/>
        </p:blipFill>
        <p:spPr>
          <a:xfrm>
            <a:off x="501285" y="948568"/>
            <a:ext cx="8229600" cy="595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87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constraints:</a:t>
            </a:r>
          </a:p>
          <a:p>
            <a:pPr lvl="1"/>
            <a:r>
              <a:rPr lang="en-US" sz="2400" dirty="0" smtClean="0"/>
              <a:t>The JIMS team is composed of full time college students, most of whom also have jobs</a:t>
            </a:r>
            <a:endParaRPr lang="en-US" sz="2400" dirty="0"/>
          </a:p>
          <a:p>
            <a:r>
              <a:rPr lang="en-US" dirty="0" smtClean="0"/>
              <a:t> Familiarity Risk</a:t>
            </a:r>
          </a:p>
          <a:p>
            <a:pPr lvl="1"/>
            <a:r>
              <a:rPr lang="en-US" sz="2400" dirty="0" smtClean="0"/>
              <a:t>Most team members are not familiar with Python and </a:t>
            </a:r>
            <a:r>
              <a:rPr lang="en-US" sz="2400" dirty="0" err="1" smtClean="0"/>
              <a:t>Django</a:t>
            </a:r>
            <a:r>
              <a:rPr lang="en-US" sz="2400" dirty="0" smtClean="0"/>
              <a:t> so the initial learning curve is steep</a:t>
            </a:r>
          </a:p>
          <a:p>
            <a:r>
              <a:rPr lang="en-US" dirty="0" smtClean="0"/>
              <a:t>Complexity Risk</a:t>
            </a:r>
          </a:p>
          <a:p>
            <a:pPr lvl="1"/>
            <a:r>
              <a:rPr lang="en-US" sz="2400" dirty="0" smtClean="0"/>
              <a:t>The sentencing/release date algorithm is complex and may need to be broken into multiple increments</a:t>
            </a:r>
          </a:p>
        </p:txBody>
      </p:sp>
    </p:spTree>
    <p:extLst>
      <p:ext uri="{BB962C8B-B14F-4D97-AF65-F5344CB8AC3E}">
        <p14:creationId xmlns:p14="http://schemas.microsoft.com/office/powerpoint/2010/main" val="4065668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 for JIMS can be found at</a:t>
            </a:r>
          </a:p>
          <a:p>
            <a:pPr lvl="1"/>
            <a:r>
              <a:rPr lang="en-US" dirty="0" smtClean="0">
                <a:hlinkClick r:id="rId2"/>
              </a:rPr>
              <a:t>https://github.com/humdings/Jims-CS532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721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Joseph </a:t>
            </a:r>
            <a:r>
              <a:rPr lang="en-US" dirty="0" err="1"/>
              <a:t>Comeau</a:t>
            </a:r>
            <a:r>
              <a:rPr lang="en-US" dirty="0"/>
              <a:t>			</a:t>
            </a:r>
          </a:p>
          <a:p>
            <a:pPr lvl="1"/>
            <a:r>
              <a:rPr lang="en-US" dirty="0" smtClean="0"/>
              <a:t>Team manager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 smtClean="0"/>
              <a:t>David Edwards</a:t>
            </a:r>
          </a:p>
          <a:p>
            <a:pPr lvl="1"/>
            <a:r>
              <a:rPr lang="en-US" dirty="0" smtClean="0"/>
              <a:t>Testing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 smtClean="0"/>
              <a:t>Mike </a:t>
            </a:r>
            <a:r>
              <a:rPr lang="en-US" dirty="0" err="1"/>
              <a:t>Pasek</a:t>
            </a:r>
            <a:r>
              <a:rPr lang="en-US" dirty="0"/>
              <a:t>			</a:t>
            </a:r>
          </a:p>
          <a:p>
            <a:pPr lvl="1"/>
            <a:r>
              <a:rPr lang="en-US" dirty="0" smtClean="0"/>
              <a:t>User interface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Eric </a:t>
            </a:r>
            <a:r>
              <a:rPr lang="en-US" dirty="0"/>
              <a:t>McCoy			</a:t>
            </a:r>
          </a:p>
          <a:p>
            <a:pPr lvl="1"/>
            <a:r>
              <a:rPr lang="en-US" dirty="0"/>
              <a:t>Development </a:t>
            </a:r>
            <a:r>
              <a:rPr lang="en-US" dirty="0" smtClean="0"/>
              <a:t>Activities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Erik </a:t>
            </a:r>
            <a:r>
              <a:rPr lang="en-US" dirty="0" err="1"/>
              <a:t>Micklesen</a:t>
            </a:r>
            <a:r>
              <a:rPr lang="en-US" dirty="0"/>
              <a:t>			</a:t>
            </a:r>
          </a:p>
          <a:p>
            <a:pPr lvl="1"/>
            <a:r>
              <a:rPr lang="en-US" dirty="0"/>
              <a:t>Development Activities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33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Jail Information Management System (JIMS) team is developing a replacement system for the sheriff’s department booking and inmate management systems.  The major capabilities for this system include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Detention processing that includes the capture of booking information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Trust accounting that tracks inmate financial accounts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Property management that tracks inmate non-financial property that is being held by the jail until the inmate is released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Sentence calculation that computes the amount of time an inmate must serve and his/her release date.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5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Development Environment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0979"/>
          </a:xfrm>
        </p:spPr>
        <p:txBody>
          <a:bodyPr/>
          <a:lstStyle/>
          <a:p>
            <a:r>
              <a:rPr lang="en-US" dirty="0" smtClean="0"/>
              <a:t>OS </a:t>
            </a:r>
            <a:r>
              <a:rPr lang="en-US" dirty="0"/>
              <a:t>independent web </a:t>
            </a:r>
            <a:r>
              <a:rPr lang="en-US" dirty="0" smtClean="0"/>
              <a:t>framework: </a:t>
            </a:r>
          </a:p>
          <a:p>
            <a:pPr lvl="1"/>
            <a:r>
              <a:rPr lang="en-US" sz="2400" dirty="0"/>
              <a:t>D</a:t>
            </a:r>
            <a:r>
              <a:rPr lang="en-US" sz="2400" dirty="0" smtClean="0"/>
              <a:t>evelopers can work locally with their choice of OS</a:t>
            </a:r>
          </a:p>
          <a:p>
            <a:pPr lvl="3"/>
            <a:r>
              <a:rPr lang="en-US" dirty="0" smtClean="0"/>
              <a:t>Windows / OS X / Linux</a:t>
            </a:r>
          </a:p>
          <a:p>
            <a:pPr marL="1371600" lvl="3" indent="0">
              <a:buNone/>
            </a:pPr>
            <a:endParaRPr lang="en-US" dirty="0"/>
          </a:p>
          <a:p>
            <a:r>
              <a:rPr lang="en-US" sz="3200" dirty="0" smtClean="0"/>
              <a:t>Programming Language(s) </a:t>
            </a:r>
          </a:p>
          <a:p>
            <a:pPr lvl="1"/>
            <a:r>
              <a:rPr lang="en-US" dirty="0" smtClean="0"/>
              <a:t>Python backend (</a:t>
            </a:r>
            <a:r>
              <a:rPr lang="en-US" dirty="0" err="1" smtClean="0"/>
              <a:t>django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JavaScript / HTML / CSS front end</a:t>
            </a:r>
            <a:endParaRPr lang="en-US" dirty="0"/>
          </a:p>
        </p:txBody>
      </p:sp>
      <p:pic>
        <p:nvPicPr>
          <p:cNvPr id="4" name="Picture 3" descr="python_logo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243" y="3643051"/>
            <a:ext cx="1587338" cy="1587338"/>
          </a:xfrm>
          <a:prstGeom prst="rect">
            <a:avLst/>
          </a:prstGeom>
        </p:spPr>
      </p:pic>
      <p:pic>
        <p:nvPicPr>
          <p:cNvPr id="5" name="Picture 4" descr="JS_html_cs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733" y="5230389"/>
            <a:ext cx="2199362" cy="129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8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Application Architecture (5000 ft. view)</a:t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4" name="Content Placeholder 3" descr="django_flowchart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5" b="13375"/>
          <a:stretch/>
        </p:blipFill>
        <p:spPr>
          <a:xfrm>
            <a:off x="1009837" y="1323077"/>
            <a:ext cx="7373274" cy="5388962"/>
          </a:xfrm>
        </p:spPr>
      </p:pic>
    </p:spTree>
    <p:extLst>
      <p:ext uri="{BB962C8B-B14F-4D97-AF65-F5344CB8AC3E}">
        <p14:creationId xmlns:p14="http://schemas.microsoft.com/office/powerpoint/2010/main" val="2103742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ICSM Common Case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Software-intensive application or </a:t>
            </a:r>
            <a:r>
              <a:rPr lang="en-US" u="sng" dirty="0" smtClean="0"/>
              <a:t>system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i="1" dirty="0"/>
              <a:t>software application/system that executes on one or more commercial hardware platforms. It can be a stand-alone software system or a constituent within one or more systems of systems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22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Model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Incremental Life Cycle Model</a:t>
            </a:r>
            <a:r>
              <a:rPr lang="en-US" dirty="0" smtClean="0">
                <a:effectLst/>
              </a:rPr>
              <a:t> </a:t>
            </a:r>
          </a:p>
          <a:p>
            <a:endParaRPr lang="en-US" dirty="0"/>
          </a:p>
        </p:txBody>
      </p:sp>
      <p:pic>
        <p:nvPicPr>
          <p:cNvPr id="4" name="Picture 3" descr="Macintosh HD:private:var:folders:by:543p3vr162qggfm6_ws3yz_40000gn:T:TemporaryItems:Incremental_model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28" y="2233727"/>
            <a:ext cx="7053560" cy="371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963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Methodology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Extreme Programming (XP)</a:t>
            </a:r>
          </a:p>
          <a:p>
            <a:pPr lvl="1"/>
            <a:r>
              <a:rPr lang="en-US" sz="2400" dirty="0"/>
              <a:t>W</a:t>
            </a:r>
            <a:r>
              <a:rPr lang="en-US" sz="2400" dirty="0" smtClean="0"/>
              <a:t>ell suited </a:t>
            </a:r>
            <a:r>
              <a:rPr lang="en-US" sz="2400" dirty="0"/>
              <a:t>for small </a:t>
            </a:r>
            <a:r>
              <a:rPr lang="en-US" sz="2400" dirty="0" smtClean="0"/>
              <a:t>teams working </a:t>
            </a:r>
            <a:r>
              <a:rPr lang="en-US" sz="2400" dirty="0"/>
              <a:t>in close </a:t>
            </a:r>
            <a:r>
              <a:rPr lang="en-US" sz="2400" dirty="0" smtClean="0"/>
              <a:t>proximity</a:t>
            </a:r>
          </a:p>
          <a:p>
            <a:pPr lvl="1"/>
            <a:r>
              <a:rPr lang="en-US" sz="2400" dirty="0" smtClean="0"/>
              <a:t>Responsive to changing customer requirements</a:t>
            </a:r>
          </a:p>
          <a:p>
            <a:pPr lvl="1"/>
            <a:r>
              <a:rPr lang="en-US" sz="2400" dirty="0" smtClean="0"/>
              <a:t>Short development cycles with frequent releases</a:t>
            </a:r>
          </a:p>
          <a:p>
            <a:pPr lvl="1"/>
            <a:r>
              <a:rPr lang="en-US" sz="2400" dirty="0" smtClean="0"/>
              <a:t>Promotes </a:t>
            </a:r>
            <a:r>
              <a:rPr lang="en-US" sz="2400" dirty="0"/>
              <a:t>frequent communication between team </a:t>
            </a:r>
            <a:r>
              <a:rPr lang="en-US" sz="2400" dirty="0" smtClean="0"/>
              <a:t>members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13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Size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Estimation method: </a:t>
            </a:r>
          </a:p>
          <a:p>
            <a:pPr lvl="1"/>
            <a:r>
              <a:rPr lang="en-US" sz="2400" dirty="0" smtClean="0"/>
              <a:t>source </a:t>
            </a:r>
            <a:r>
              <a:rPr lang="en-US" sz="2400" dirty="0"/>
              <a:t>lines of code (SLOC) </a:t>
            </a:r>
            <a:r>
              <a:rPr lang="en-US" sz="2400" dirty="0" smtClean="0"/>
              <a:t>via COCOMO II</a:t>
            </a:r>
          </a:p>
          <a:p>
            <a:pPr lvl="2"/>
            <a:r>
              <a:rPr lang="en-US" sz="2000" dirty="0" smtClean="0"/>
              <a:t>New </a:t>
            </a:r>
            <a:r>
              <a:rPr lang="en-US" sz="2000" dirty="0"/>
              <a:t>lines of code = </a:t>
            </a:r>
            <a:r>
              <a:rPr lang="en-US" sz="2000" dirty="0" smtClean="0"/>
              <a:t>250</a:t>
            </a:r>
          </a:p>
          <a:p>
            <a:pPr lvl="2"/>
            <a:r>
              <a:rPr lang="en-US" sz="2000" dirty="0" smtClean="0"/>
              <a:t>Reused </a:t>
            </a:r>
            <a:r>
              <a:rPr lang="en-US" sz="2000" dirty="0"/>
              <a:t>lines of code = </a:t>
            </a:r>
            <a:r>
              <a:rPr lang="en-US" sz="2000" dirty="0" smtClean="0"/>
              <a:t>10,000 (</a:t>
            </a:r>
            <a:r>
              <a:rPr lang="en-US" sz="2000" dirty="0" err="1" smtClean="0"/>
              <a:t>django</a:t>
            </a:r>
            <a:r>
              <a:rPr lang="en-US" sz="2000" dirty="0" smtClean="0"/>
              <a:t>)</a:t>
            </a:r>
          </a:p>
          <a:p>
            <a:pPr lvl="2"/>
            <a:r>
              <a:rPr lang="en-US" sz="2000" dirty="0" smtClean="0"/>
              <a:t>Modified </a:t>
            </a:r>
            <a:r>
              <a:rPr lang="en-US" sz="2000" dirty="0"/>
              <a:t>lines of code = </a:t>
            </a:r>
            <a:r>
              <a:rPr lang="en-US" sz="2000" dirty="0" smtClean="0"/>
              <a:t>0</a:t>
            </a:r>
          </a:p>
          <a:p>
            <a:pPr lvl="2"/>
            <a:r>
              <a:rPr lang="en-US" sz="2000" dirty="0" smtClean="0"/>
              <a:t>Total </a:t>
            </a:r>
            <a:r>
              <a:rPr lang="en-US" sz="2000" dirty="0"/>
              <a:t>Equivalent Size = 250 </a:t>
            </a:r>
            <a:r>
              <a:rPr lang="en-US" sz="2000" dirty="0" smtClean="0"/>
              <a:t>SLOC</a:t>
            </a:r>
          </a:p>
          <a:p>
            <a:pPr marL="914400" lvl="2" indent="0">
              <a:buNone/>
            </a:pPr>
            <a:endParaRPr lang="en-US" sz="2000" dirty="0" smtClean="0"/>
          </a:p>
          <a:p>
            <a:pPr lvl="1"/>
            <a:r>
              <a:rPr lang="en-US" dirty="0" smtClean="0"/>
              <a:t>Component breakdown</a:t>
            </a:r>
            <a:endParaRPr lang="en-US" dirty="0"/>
          </a:p>
          <a:p>
            <a:endParaRPr lang="en-US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487279"/>
              </p:ext>
            </p:extLst>
          </p:nvPr>
        </p:nvGraphicFramePr>
        <p:xfrm>
          <a:off x="457200" y="5070951"/>
          <a:ext cx="60833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3" imgW="6083300" imgH="1422400" progId="Word.Document.12">
                  <p:embed/>
                </p:oleObj>
              </mc:Choice>
              <mc:Fallback>
                <p:oleObj name="Document" r:id="rId3" imgW="6083300" imgH="1422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5070951"/>
                        <a:ext cx="6083300" cy="14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7197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522</Words>
  <Application>Microsoft Macintosh PowerPoint</Application>
  <PresentationFormat>On-screen Show (4:3)</PresentationFormat>
  <Paragraphs>127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Microsoft Word Document</vt:lpstr>
      <vt:lpstr>JAIL INFORMATION MANAGEMENT SYSTEM </vt:lpstr>
      <vt:lpstr>Our Team</vt:lpstr>
      <vt:lpstr>Overview</vt:lpstr>
      <vt:lpstr>Development Environment </vt:lpstr>
      <vt:lpstr>Application Architecture (5000 ft. view) </vt:lpstr>
      <vt:lpstr>ICSM Common Case </vt:lpstr>
      <vt:lpstr>Life Cycle Model </vt:lpstr>
      <vt:lpstr>Process Methodology </vt:lpstr>
      <vt:lpstr>Software Size </vt:lpstr>
      <vt:lpstr>Software Size (cont.)</vt:lpstr>
      <vt:lpstr>Requirements</vt:lpstr>
      <vt:lpstr>Initial Requirements by Functional Area </vt:lpstr>
      <vt:lpstr>Unified Modeling Language Diagram </vt:lpstr>
      <vt:lpstr>Risks</vt:lpstr>
      <vt:lpstr>JIMS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JAIL INFORMATION MANAGEMENT SYSTEM </dc:title>
  <dc:creator>Dave Edwards</dc:creator>
  <cp:lastModifiedBy>Dave Edwards</cp:lastModifiedBy>
  <cp:revision>13</cp:revision>
  <dcterms:created xsi:type="dcterms:W3CDTF">2015-09-29T22:43:40Z</dcterms:created>
  <dcterms:modified xsi:type="dcterms:W3CDTF">2015-09-30T02:18:47Z</dcterms:modified>
</cp:coreProperties>
</file>