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2" r:id="rId4"/>
    <p:sldId id="286" r:id="rId5"/>
    <p:sldId id="287" r:id="rId6"/>
    <p:sldId id="282" r:id="rId7"/>
    <p:sldId id="288" r:id="rId8"/>
    <p:sldId id="289" r:id="rId9"/>
    <p:sldId id="290" r:id="rId10"/>
    <p:sldId id="294" r:id="rId11"/>
    <p:sldId id="291" r:id="rId12"/>
    <p:sldId id="295" r:id="rId13"/>
    <p:sldId id="298" r:id="rId14"/>
    <p:sldId id="283" r:id="rId15"/>
    <p:sldId id="296" r:id="rId16"/>
    <p:sldId id="299" r:id="rId17"/>
    <p:sldId id="297" r:id="rId18"/>
    <p:sldId id="284" r:id="rId19"/>
    <p:sldId id="292" r:id="rId20"/>
    <p:sldId id="293" r:id="rId21"/>
    <p:sldId id="285" r:id="rId22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7"/>
    <p:restoredTop sz="94643"/>
  </p:normalViewPr>
  <p:slideViewPr>
    <p:cSldViewPr>
      <p:cViewPr varScale="1">
        <p:scale>
          <a:sx n="149" d="100"/>
          <a:sy n="149" d="100"/>
        </p:scale>
        <p:origin x="192" y="34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00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96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20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6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36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73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2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1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5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8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00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35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72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2.xml"/><Relationship Id="rId7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 descr="C:\Users\mac\Desktop\复旦大学\xiaohui.jpgxiaohui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545715" y="1574165"/>
            <a:ext cx="828040" cy="826135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07378"/>
            <a:ext cx="6083717" cy="6998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Cracking </a:t>
            </a:r>
            <a:r>
              <a:rPr lang="en" altLang="zh-CN" sz="3600" b="1" dirty="0" err="1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Vigenère</a:t>
            </a:r>
            <a:r>
              <a:rPr lang="en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en-US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Cipher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-230470" y="3603681"/>
            <a:ext cx="6370520" cy="2951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reporter</a:t>
            </a: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：王君可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17300240009  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2632"/>
            <a:ext cx="1451038" cy="14444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6189211" y="3081717"/>
            <a:ext cx="961390" cy="67564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Proof of the effectiveness of </a:t>
            </a:r>
            <a:r>
              <a:rPr kumimoji="1" lang="en-US" altLang="zh-CN" sz="3600" dirty="0" err="1"/>
              <a:t>Kasiski</a:t>
            </a:r>
            <a:r>
              <a:rPr kumimoji="1" lang="en-US" altLang="zh-CN" sz="3600" dirty="0"/>
              <a:t> test</a:t>
            </a:r>
            <a:endParaRPr kumimoji="1"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015B96-A20A-D74D-A2B5-7C0E9B498251}"/>
              </a:ext>
            </a:extLst>
          </p:cNvPr>
          <p:cNvSpPr txBox="1"/>
          <p:nvPr/>
        </p:nvSpPr>
        <p:spPr>
          <a:xfrm>
            <a:off x="245202" y="1240396"/>
            <a:ext cx="8604956" cy="253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➣ if two same plaintexts are encrypted to same ciphertexts, the distance       between them must the multiple of the key’s length</a:t>
            </a:r>
          </a:p>
          <a:p>
            <a:pPr marL="108000"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➣ if two same trigraphs appear in the ciphertexts, it is likely that their corresponding plaintexts are the same.</a:t>
            </a:r>
          </a:p>
          <a:p>
            <a:pPr marL="108000"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➣ the biggest common divisor of all the distances should be the key’s length, or at least its multiple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589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Determining the Key size: Using Friedman test</a:t>
            </a:r>
            <a:endParaRPr kumimoji="1"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4DBBD8-8C40-F243-BF29-2053777C7512}"/>
                  </a:ext>
                </a:extLst>
              </p:cNvPr>
              <p:cNvSpPr txBox="1"/>
              <p:nvPr/>
            </p:nvSpPr>
            <p:spPr>
              <a:xfrm>
                <a:off x="5436096" y="1456420"/>
                <a:ext cx="3456384" cy="3007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accent5"/>
                    </a:solidFill>
                  </a:rPr>
                  <a:t>➣ Input: ciphertext, alphabet</a:t>
                </a:r>
              </a:p>
              <a:p>
                <a:r>
                  <a:rPr kumimoji="1" lang="en-US" altLang="zh-CN" dirty="0">
                    <a:solidFill>
                      <a:schemeClr val="accent5"/>
                    </a:solidFill>
                  </a:rPr>
                  <a:t>➣ Output: predicted key length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 • calculate the IC of the whole   ciphertext</a:t>
                </a:r>
              </a:p>
              <a:p>
                <a:r>
                  <a:rPr kumimoji="1" lang="en-US" altLang="zh-CN" dirty="0"/>
                  <a:t> • use the formula</a:t>
                </a:r>
              </a:p>
              <a:p>
                <a:r>
                  <a:rPr kumimoji="1" lang="en-US" altLang="zh-CN" dirty="0"/>
                  <a:t> </a:t>
                </a:r>
              </a:p>
              <a:p>
                <a:r>
                  <a:rPr kumimoji="1" lang="en-US" altLang="zh-CN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∗0.027</m:t>
                        </m:r>
                      </m:num>
                      <m:den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kumimoji="1"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+0.0655 −0.0385∗</m:t>
                        </m:r>
                        <m:r>
                          <a:rPr kumimoji="1"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  </a:t>
                </a:r>
              </a:p>
              <a:p>
                <a:r>
                  <a:rPr kumimoji="1" lang="en-US" altLang="zh-CN" dirty="0"/>
                  <a:t>  to calculate the key length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4DBBD8-8C40-F243-BF29-2053777C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456420"/>
                <a:ext cx="3456384" cy="3007105"/>
              </a:xfrm>
              <a:prstGeom prst="rect">
                <a:avLst/>
              </a:prstGeom>
              <a:blipFill>
                <a:blip r:embed="rId3"/>
                <a:stretch>
                  <a:fillRect l="-1465" t="-1266" b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3805629-D3E2-084B-8FEE-A5F1604F4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906730"/>
            <a:ext cx="4356484" cy="373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039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831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Proof of the effectiveness of Friedman test</a:t>
            </a:r>
            <a:endParaRPr kumimoji="1"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015B96-A20A-D74D-A2B5-7C0E9B498251}"/>
                  </a:ext>
                </a:extLst>
              </p:cNvPr>
              <p:cNvSpPr txBox="1"/>
              <p:nvPr/>
            </p:nvSpPr>
            <p:spPr>
              <a:xfrm>
                <a:off x="269522" y="1132321"/>
                <a:ext cx="8604956" cy="295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8000">
                  <a:lnSpc>
                    <a:spcPct val="150000"/>
                  </a:lnSpc>
                </a:pP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the length of ciphertexts N, the IC of ciphertexts, we can derive the length of key by:</a:t>
                </a:r>
              </a:p>
              <a:p>
                <a:pPr marL="108000">
                  <a:lnSpc>
                    <a:spcPct val="150000"/>
                  </a:lnSpc>
                </a:pPr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080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0.028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num>
                        <m:den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𝐼𝐶</m:t>
                              </m:r>
                            </m:e>
                          </m:d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−0.038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+0.066</m:t>
                          </m:r>
                        </m:den>
                      </m:f>
                    </m:oMath>
                  </m:oMathPara>
                </a14:m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08000">
                  <a:lnSpc>
                    <a:spcPct val="150000"/>
                  </a:lnSpc>
                </a:pPr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08000">
                  <a:lnSpc>
                    <a:spcPct val="150000"/>
                  </a:lnSpc>
                </a:pP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details of derivation process is shown in textbooks.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015B96-A20A-D74D-A2B5-7C0E9B498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22" y="1132321"/>
                <a:ext cx="8604956" cy="2957926"/>
              </a:xfrm>
              <a:prstGeom prst="rect">
                <a:avLst/>
              </a:prstGeom>
              <a:blipFill>
                <a:blip r:embed="rId3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75563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Cracking every letter in the key:</a:t>
            </a:r>
            <a:endParaRPr kumimoji="1"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4DBBD8-8C40-F243-BF29-2053777C7512}"/>
              </a:ext>
            </a:extLst>
          </p:cNvPr>
          <p:cNvSpPr txBox="1"/>
          <p:nvPr/>
        </p:nvSpPr>
        <p:spPr>
          <a:xfrm>
            <a:off x="5436096" y="1456420"/>
            <a:ext cx="3456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➣ Input: </a:t>
            </a:r>
            <a:r>
              <a:rPr kumimoji="1" lang="en-US" altLang="zh-CN" dirty="0" err="1">
                <a:solidFill>
                  <a:schemeClr val="accent5"/>
                </a:solidFill>
              </a:rPr>
              <a:t>coset</a:t>
            </a:r>
            <a:r>
              <a:rPr kumimoji="1" lang="en-US" altLang="zh-CN" dirty="0">
                <a:solidFill>
                  <a:schemeClr val="accent5"/>
                </a:solidFill>
              </a:rPr>
              <a:t>, alphabet, </a:t>
            </a:r>
            <a:r>
              <a:rPr kumimoji="1" lang="en-US" altLang="zh-CN" dirty="0" err="1">
                <a:solidFill>
                  <a:schemeClr val="accent5"/>
                </a:solidFill>
              </a:rPr>
              <a:t>eng_freq</a:t>
            </a:r>
            <a:endParaRPr kumimoji="1" lang="en-US" altLang="zh-CN" dirty="0">
              <a:solidFill>
                <a:schemeClr val="accent5"/>
              </a:solidFill>
            </a:endParaRPr>
          </a:p>
          <a:p>
            <a:r>
              <a:rPr kumimoji="1" lang="en-US" altLang="zh-CN" dirty="0">
                <a:solidFill>
                  <a:schemeClr val="accent5"/>
                </a:solidFill>
              </a:rPr>
              <a:t>➣ Output: cracked letter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• Firstly, calculate the frequency of every letter in the ciphertext and obtain the difference with the frequency in all English texts.</a:t>
            </a:r>
          </a:p>
          <a:p>
            <a:r>
              <a:rPr kumimoji="1" lang="en-US" altLang="zh-CN" dirty="0"/>
              <a:t> • Secondly, rotate the frequency one step each time, and re-calculate the frequency and differences.</a:t>
            </a:r>
          </a:p>
          <a:p>
            <a:r>
              <a:rPr kumimoji="1" lang="en-US" altLang="zh-CN" dirty="0"/>
              <a:t>• Find the least differences.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3B5320-EC33-0A45-88F5-167802258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060375"/>
            <a:ext cx="4675146" cy="340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4296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Results &amp;&amp; Analysis</a:t>
            </a:r>
            <a:endParaRPr lang="zh-CN" altLang="en-US" sz="28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Cracked plaintext:</a:t>
            </a:r>
            <a:endParaRPr kumimoji="1"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B9CFA2-4DE1-1047-87CF-94E5AACD1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06277"/>
            <a:ext cx="7092280" cy="23705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88DA878-9F2C-8443-9F8A-6E9F8044F1BE}"/>
              </a:ext>
            </a:extLst>
          </p:cNvPr>
          <p:cNvSpPr txBox="1"/>
          <p:nvPr/>
        </p:nvSpPr>
        <p:spPr>
          <a:xfrm>
            <a:off x="395536" y="3616660"/>
            <a:ext cx="80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As can be seen, the predicted key length by </a:t>
            </a:r>
            <a:r>
              <a:rPr kumimoji="1" lang="en-US" altLang="zh-CN" dirty="0" err="1"/>
              <a:t>Kasiski</a:t>
            </a:r>
            <a:r>
              <a:rPr kumimoji="1" lang="en-US" altLang="zh-CN" dirty="0"/>
              <a:t> test is 7, while the output of Friedman test is 4.</a:t>
            </a:r>
          </a:p>
          <a:p>
            <a:r>
              <a:rPr kumimoji="1" lang="en-US" altLang="zh-CN" dirty="0"/>
              <a:t>Using the function </a:t>
            </a:r>
            <a:r>
              <a:rPr kumimoji="1" lang="en-US" altLang="zh-CN" dirty="0" err="1"/>
              <a:t>find_likely_letters</a:t>
            </a:r>
            <a:r>
              <a:rPr kumimoji="1" lang="en-US" altLang="zh-CN" dirty="0"/>
              <a:t>(), we crack the letter in key one by one:</a:t>
            </a:r>
          </a:p>
          <a:p>
            <a:r>
              <a:rPr kumimoji="1" lang="en-US" altLang="zh-CN" dirty="0"/>
              <a:t>B I T C O I N.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21511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Cracked plaintext:</a:t>
            </a:r>
            <a:endParaRPr kumimoji="1"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8DA878-9F2C-8443-9F8A-6E9F8044F1BE}"/>
              </a:ext>
            </a:extLst>
          </p:cNvPr>
          <p:cNvSpPr txBox="1"/>
          <p:nvPr/>
        </p:nvSpPr>
        <p:spPr>
          <a:xfrm>
            <a:off x="359532" y="829642"/>
            <a:ext cx="80288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COMMERCEONTHEINTERNETHASCOMETORELYALMOSTEXCLUSIVELYONFINANCIALINSTITUTIONSSERVINGASTRUSTEDTHIRDPARTIESTOPROCESSELECTRONICPAYMENTSWHILETHESYSTEMWORKSWELLENOUGHFORMOSTTRANSACTIONSITSTILLSUFFERSFROMTHEINHERENTWEAKNESSESOFTHETRUSTBASEDMODELCOMPLETELYNONREVERSIBLETRANSACTIONSARENOTREALLYPOSSIBLESINCEFINANCIALINSTITUTIONSCANNOTAVOIDMEDIATINGDISPUTESTHECOSTOFMEDIATIONINCREASESTRANSACTIONCOSTSLIMITINGTHEMINIMUMPRACTICALTRANSACTIONSIZEANDCUTTINGOFFTHEPOSSIBILITYFORSMALLCASUALTRANSACTIONSANDTHEREISABROADERCOSTINTHELOSSOFABILITYTOMAKENONREVERSIBLEPAYMENTSFORNONREVERSIBLESERVICESWITHTHEPOSSIBILITYOFREVERSALTHENEEDFORTRUSTSPREADSMERCHANTSMUSTBEWARYOFTHEIRCUSTOMERSHASSLINGTHEMFORMOREINFORMATIONTHANTHEYWOULDOTHERWISENEEDACERTAINPERCENTAGEOFFRAUDISACCEPTEDASUNAVOIDABLETHESECOSTSANDPAYMENTUNCERTAINTIESCANBEAVOIDEDINPERSONBYUSINGPHYSICALCURRENCYBUTNOMECHANISMEXISTSTOMAKEPAYMENTSOVERACOMMUNICATIONSCHANNELWITHOUTATRUSTEDPARTY. (To be honest, I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really don’t how these guys break sentences.</a:t>
            </a:r>
            <a:r>
              <a:rPr kumimoji="1" lang="en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10366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Time cost:</a:t>
            </a:r>
            <a:endParaRPr kumimoji="1" lang="zh-CN" altLang="en-US" sz="36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714674-D062-644C-8715-8956D2089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37114"/>
              </p:ext>
            </p:extLst>
          </p:nvPr>
        </p:nvGraphicFramePr>
        <p:xfrm>
          <a:off x="431540" y="1264454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25032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19384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Experiment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Time(s)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0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Vigenere</a:t>
                      </a:r>
                      <a:r>
                        <a:rPr lang="en-US" altLang="zh-CN" dirty="0"/>
                        <a:t> encryption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0.00114083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7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Vigenere</a:t>
                      </a:r>
                      <a:r>
                        <a:rPr lang="en-US" altLang="zh-CN" dirty="0"/>
                        <a:t> decryption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0.00115180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0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Kasiski</a:t>
                      </a:r>
                      <a:r>
                        <a:rPr lang="en-US" altLang="zh-CN" dirty="0"/>
                        <a:t> 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0.02843308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6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Friedman 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8.60691070e-5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15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Cracking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5.41879034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59824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265C14E-0DD9-8447-9ED3-F71D41DC8134}"/>
              </a:ext>
            </a:extLst>
          </p:cNvPr>
          <p:cNvSpPr txBox="1"/>
          <p:nvPr/>
        </p:nvSpPr>
        <p:spPr>
          <a:xfrm>
            <a:off x="431540" y="3688668"/>
            <a:ext cx="8316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As can be seen in the above table, the time to do Friedman test is rather shorter than </a:t>
            </a:r>
            <a:r>
              <a:rPr kumimoji="1" lang="en-US" altLang="zh-CN" dirty="0" err="1"/>
              <a:t>Kasiski</a:t>
            </a:r>
            <a:r>
              <a:rPr kumimoji="1" lang="en-US" altLang="zh-CN" dirty="0"/>
              <a:t> test, this is acceptable because Friedman is O(N) while </a:t>
            </a:r>
            <a:r>
              <a:rPr kumimoji="1" lang="en-US" altLang="zh-CN" dirty="0" err="1"/>
              <a:t>Kasiski</a:t>
            </a:r>
            <a:r>
              <a:rPr kumimoji="1" lang="en-US" altLang="zh-CN" dirty="0"/>
              <a:t> is O(N^2). In addition, the time of cracking neglects the I/O cost and it costs 5.4s.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45580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5072817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Summary &amp;&amp; Thoughts</a:t>
            </a:r>
            <a:endParaRPr lang="zh-CN" altLang="en-US" sz="28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Summary</a:t>
            </a:r>
            <a:endParaRPr kumimoji="1"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FB6D28-288B-E04E-B672-FE5CB7BE9CEA}"/>
              </a:ext>
            </a:extLst>
          </p:cNvPr>
          <p:cNvSpPr txBox="1"/>
          <p:nvPr/>
        </p:nvSpPr>
        <p:spPr>
          <a:xfrm>
            <a:off x="359532" y="1024372"/>
            <a:ext cx="8208912" cy="357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/>
              <a:t>➣ The time cost of </a:t>
            </a:r>
            <a:r>
              <a:rPr kumimoji="1" lang="en-US" altLang="zh-CN" dirty="0" err="1"/>
              <a:t>Vigenere</a:t>
            </a:r>
            <a:r>
              <a:rPr kumimoji="1" lang="en-US" altLang="zh-CN" dirty="0"/>
              <a:t> encryption and decryption is relatively small.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/>
              <a:t>➣ The time cost of Friedman test is shorter than that of </a:t>
            </a:r>
            <a:r>
              <a:rPr kumimoji="1" lang="en-US" altLang="zh-CN" dirty="0" err="1"/>
              <a:t>Kasiski</a:t>
            </a:r>
            <a:r>
              <a:rPr kumimoji="1" lang="en-US" altLang="zh-CN" dirty="0"/>
              <a:t> test.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/>
              <a:t>➣ When the length of the ciphertext is small, the statistical pattern of the frequency of letters is less obvious, therefore, </a:t>
            </a:r>
            <a:r>
              <a:rPr kumimoji="1" lang="en-US" altLang="zh-CN" dirty="0" err="1"/>
              <a:t>Kasiski</a:t>
            </a:r>
            <a:r>
              <a:rPr kumimoji="1" lang="en-US" altLang="zh-CN" dirty="0"/>
              <a:t> test is more reliable than Friedman test.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/>
              <a:t>➣ Most time is spent on the process of finding the cipher letter for every </a:t>
            </a:r>
            <a:r>
              <a:rPr kumimoji="1" lang="en-US" altLang="zh-CN" dirty="0" err="1"/>
              <a:t>coset</a:t>
            </a:r>
            <a:r>
              <a:rPr kumimoji="1" lang="en-US" altLang="zh-CN" dirty="0"/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/>
              <a:t>➣ Generally, the </a:t>
            </a:r>
            <a:r>
              <a:rPr kumimoji="1" lang="en-US" altLang="zh-CN" dirty="0" err="1"/>
              <a:t>Vigenere</a:t>
            </a:r>
            <a:r>
              <a:rPr kumimoji="1" lang="en-US" altLang="zh-CN" dirty="0"/>
              <a:t> is easy to be deciphered with small time costs, which makes it less popular in model encryption system.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11459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01 / Target &amp;&amp; Content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2" y="2358822"/>
            <a:ext cx="3708411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02 / Process &amp;&amp; Implementing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9992" y="2763514"/>
            <a:ext cx="3132347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03 / Results &amp;&amp; Analysis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9992" y="3168206"/>
            <a:ext cx="3312368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04 / Summary &amp;&amp; Thoughts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目录</a:t>
            </a: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2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5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4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395536" y="26828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/>
              <a:t>possible improvements for </a:t>
            </a:r>
            <a:r>
              <a:rPr kumimoji="1" lang="en-US" altLang="zh-CN" sz="3600" b="1" dirty="0" err="1"/>
              <a:t>Vigenere</a:t>
            </a:r>
            <a:r>
              <a:rPr kumimoji="1" lang="en-US" altLang="zh-CN" sz="3600" b="1" dirty="0"/>
              <a:t> cipher:</a:t>
            </a:r>
          </a:p>
          <a:p>
            <a:endParaRPr kumimoji="1"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685B23-6D6B-4D49-8FCC-ABC7FA716023}"/>
              </a:ext>
            </a:extLst>
          </p:cNvPr>
          <p:cNvSpPr txBox="1"/>
          <p:nvPr/>
        </p:nvSpPr>
        <p:spPr>
          <a:xfrm>
            <a:off x="395536" y="1335871"/>
            <a:ext cx="820891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/>
              <a:t>  ✓ </a:t>
            </a:r>
            <a:r>
              <a:rPr kumimoji="1" lang="en-US" altLang="zh-CN" dirty="0"/>
              <a:t> use the key whose length is the same with that of plaintext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  </a:t>
            </a:r>
            <a:r>
              <a:rPr kumimoji="1" lang="en-US" altLang="zh-CN" b="1" dirty="0"/>
              <a:t>✓</a:t>
            </a:r>
            <a:r>
              <a:rPr kumimoji="1" lang="en-US" altLang="zh-CN" dirty="0"/>
              <a:t>  use a random sequence as the key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  </a:t>
            </a:r>
            <a:r>
              <a:rPr kumimoji="1" lang="en-US" altLang="zh-CN" b="1" dirty="0"/>
              <a:t>✓</a:t>
            </a:r>
            <a:r>
              <a:rPr kumimoji="1" lang="en-US" altLang="zh-CN" dirty="0"/>
              <a:t>  combine it with other cipher methods</a:t>
            </a: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99506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81192"/>
            <a:ext cx="5062604" cy="700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Thanks for watching.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2600"/>
            <a:ext cx="1451038" cy="1444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 descr="C:\Users\mac\Desktop\复旦大学\xiaohui.jpgxiaohui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545715" y="1574165"/>
            <a:ext cx="828040" cy="82613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10" grpId="0"/>
      <p:bldP spid="11" grpId="0"/>
      <p:bldP spid="1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Target &amp;&amp; Content</a:t>
            </a:r>
            <a:endParaRPr lang="zh-CN" altLang="en-US" sz="28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Goal of the Experiment</a:t>
            </a:r>
            <a:endParaRPr kumimoji="1"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015B96-A20A-D74D-A2B5-7C0E9B498251}"/>
              </a:ext>
            </a:extLst>
          </p:cNvPr>
          <p:cNvSpPr txBox="1"/>
          <p:nvPr/>
        </p:nvSpPr>
        <p:spPr>
          <a:xfrm>
            <a:off x="251520" y="1096380"/>
            <a:ext cx="8604956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900" indent="-342900">
              <a:lnSpc>
                <a:spcPct val="150000"/>
              </a:lnSpc>
              <a:buAutoNum type="arabicPeriod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Understanding </a:t>
            </a:r>
            <a:r>
              <a:rPr lang="en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Vigenère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Cipher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900" indent="-342900">
              <a:lnSpc>
                <a:spcPct val="150000"/>
              </a:lnSpc>
              <a:buAutoNum type="arabicPeriod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Understanding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Kasiski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</a:p>
          <a:p>
            <a:pPr marL="450900" indent="-342900">
              <a:lnSpc>
                <a:spcPct val="150000"/>
              </a:lnSpc>
              <a:buAutoNum type="arabicPeriod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Friedman’s Index of Coincidence Test </a:t>
            </a:r>
          </a:p>
          <a:p>
            <a:pPr marL="450900" indent="-342900">
              <a:lnSpc>
                <a:spcPct val="150000"/>
              </a:lnSpc>
              <a:buAutoNum type="arabicPeriod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Understanding Frequency Analysis to crack Caesar Cipher </a:t>
            </a:r>
          </a:p>
          <a:p>
            <a:pPr marL="108000">
              <a:lnSpc>
                <a:spcPct val="150000"/>
              </a:lnSpc>
            </a:pP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5239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Content of the experiment</a:t>
            </a:r>
            <a:endParaRPr kumimoji="1"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015B96-A20A-D74D-A2B5-7C0E9B498251}"/>
              </a:ext>
            </a:extLst>
          </p:cNvPr>
          <p:cNvSpPr txBox="1"/>
          <p:nvPr/>
        </p:nvSpPr>
        <p:spPr>
          <a:xfrm>
            <a:off x="251520" y="1096380"/>
            <a:ext cx="8604956" cy="3124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 this experiment, we will examine a well-known classical cipher, </a:t>
            </a:r>
            <a:r>
              <a:rPr lang="en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Vigenère</a:t>
            </a:r>
            <a:r>
              <a:rPr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Cipher. Dating back to 16th century, </a:t>
            </a:r>
            <a:r>
              <a:rPr lang="en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Vigenère</a:t>
            </a:r>
            <a:r>
              <a:rPr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Cipher is a polyalphabetic substitution cipher. </a:t>
            </a:r>
          </a:p>
          <a:p>
            <a:endParaRPr lang="en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We will use some techniques and write computer program to cryptanalyze (to Crack!) the </a:t>
            </a:r>
            <a:r>
              <a:rPr lang="en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Vigenère</a:t>
            </a:r>
            <a:r>
              <a:rPr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Cipher. </a:t>
            </a:r>
          </a:p>
          <a:p>
            <a:endParaRPr lang="en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 overview of the process is as follows. Inputting ciphertext encrypted by </a:t>
            </a:r>
            <a:r>
              <a:rPr lang="en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Vigenère</a:t>
            </a:r>
            <a:r>
              <a:rPr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Cipher and using </a:t>
            </a:r>
            <a:r>
              <a:rPr lang="en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Kasiski</a:t>
            </a:r>
            <a:r>
              <a:rPr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examination + Friedman test to determine the keyword length. Then using the ciphertext separated by the length of the keyword as a group, and crack it by analyzing the Caesar cipher. Finally, outputting the keyword and the corresponding plaintext. </a:t>
            </a:r>
          </a:p>
          <a:p>
            <a:pPr marL="108000">
              <a:lnSpc>
                <a:spcPct val="150000"/>
              </a:lnSpc>
            </a:pP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0096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748781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Process &amp;&amp; Implement</a:t>
            </a:r>
            <a:endParaRPr lang="zh-CN" altLang="en-US" sz="28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824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Implementing </a:t>
            </a:r>
            <a:r>
              <a:rPr lang="en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Vigenère</a:t>
            </a:r>
            <a:r>
              <a:rPr lang="en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Cipher</a:t>
            </a:r>
            <a:r>
              <a:rPr kumimoji="1" lang="en-US" altLang="zh-CN" sz="3600" dirty="0"/>
              <a:t>  </a:t>
            </a:r>
            <a:endParaRPr kumimoji="1"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97229A-9D72-DE4C-B47B-44E476430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1427"/>
            <a:ext cx="4428492" cy="35042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4DBBD8-8C40-F243-BF29-2053777C7512}"/>
              </a:ext>
            </a:extLst>
          </p:cNvPr>
          <p:cNvSpPr txBox="1"/>
          <p:nvPr/>
        </p:nvSpPr>
        <p:spPr>
          <a:xfrm>
            <a:off x="5436096" y="1456420"/>
            <a:ext cx="3240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➣ Input: plaintext, key, alphabet</a:t>
            </a:r>
          </a:p>
          <a:p>
            <a:r>
              <a:rPr kumimoji="1" lang="en-US" altLang="zh-CN" dirty="0">
                <a:solidFill>
                  <a:schemeClr val="accent5"/>
                </a:solidFill>
              </a:rPr>
              <a:t>➣ Output: ciphertext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• Firstly, padding the key to the     length of plaintext.</a:t>
            </a:r>
          </a:p>
          <a:p>
            <a:r>
              <a:rPr kumimoji="1" lang="en-US" altLang="zh-CN" dirty="0"/>
              <a:t>• Secondly, prepare key and plaintext to upper class.</a:t>
            </a:r>
          </a:p>
          <a:p>
            <a:r>
              <a:rPr kumimoji="1" lang="en-US" altLang="zh-CN" dirty="0"/>
              <a:t>• Finally, encrypt the plaintext by moving back the corresponding letters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85216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824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Implementing </a:t>
            </a:r>
            <a:r>
              <a:rPr lang="en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Vigenère</a:t>
            </a:r>
            <a:r>
              <a:rPr lang="en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decipher</a:t>
            </a:r>
            <a:r>
              <a:rPr kumimoji="1" lang="en-US" altLang="zh-CN" sz="3600" dirty="0"/>
              <a:t>  </a:t>
            </a:r>
            <a:endParaRPr kumimoji="1"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4DBBD8-8C40-F243-BF29-2053777C7512}"/>
              </a:ext>
            </a:extLst>
          </p:cNvPr>
          <p:cNvSpPr txBox="1"/>
          <p:nvPr/>
        </p:nvSpPr>
        <p:spPr>
          <a:xfrm>
            <a:off x="5436096" y="1456420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➣ Input: ciphertext, key, alphabet</a:t>
            </a:r>
          </a:p>
          <a:p>
            <a:r>
              <a:rPr kumimoji="1" lang="en-US" altLang="zh-CN" dirty="0">
                <a:solidFill>
                  <a:schemeClr val="accent5"/>
                </a:solidFill>
              </a:rPr>
              <a:t>➣ Output: plaintext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the process is symmetric with the encryption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DF710D-F21A-9B43-B231-CE93C2BB2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96380"/>
            <a:ext cx="4752594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59625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21631F-4E81-6E4B-9435-0F8D72F0207E}"/>
              </a:ext>
            </a:extLst>
          </p:cNvPr>
          <p:cNvSpPr txBox="1"/>
          <p:nvPr/>
        </p:nvSpPr>
        <p:spPr>
          <a:xfrm>
            <a:off x="251520" y="268288"/>
            <a:ext cx="824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Determining the Key size: Using </a:t>
            </a:r>
            <a:r>
              <a:rPr kumimoji="1" lang="en-US" altLang="zh-CN" sz="3600" dirty="0" err="1"/>
              <a:t>Kasiski</a:t>
            </a:r>
            <a:r>
              <a:rPr kumimoji="1" lang="en-US" altLang="zh-CN" sz="3600" dirty="0"/>
              <a:t> test</a:t>
            </a:r>
            <a:endParaRPr kumimoji="1"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4DBBD8-8C40-F243-BF29-2053777C7512}"/>
              </a:ext>
            </a:extLst>
          </p:cNvPr>
          <p:cNvSpPr txBox="1"/>
          <p:nvPr/>
        </p:nvSpPr>
        <p:spPr>
          <a:xfrm>
            <a:off x="5436096" y="1456420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➣ Input: ciphertext</a:t>
            </a:r>
          </a:p>
          <a:p>
            <a:r>
              <a:rPr kumimoji="1" lang="en-US" altLang="zh-CN" dirty="0">
                <a:solidFill>
                  <a:schemeClr val="accent5"/>
                </a:solidFill>
              </a:rPr>
              <a:t>➣ Output: predicted key length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• calculate the distance of the same trigraphs in the ciphertext</a:t>
            </a:r>
          </a:p>
          <a:p>
            <a:r>
              <a:rPr kumimoji="1" lang="en-US" altLang="zh-CN" dirty="0"/>
              <a:t> • find the biggest common divisor of these distances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CAAC8B-0734-B94D-88F7-9654F0AD9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3013"/>
            <a:ext cx="4752529" cy="387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15045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872</Words>
  <Application>Microsoft Macintosh PowerPoint</Application>
  <PresentationFormat>自定义</PresentationFormat>
  <Paragraphs>159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方正兰亭超细黑简体</vt:lpstr>
      <vt:lpstr>微软雅黑</vt:lpstr>
      <vt:lpstr>AgencyFB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 Office User</cp:lastModifiedBy>
  <cp:revision>279</cp:revision>
  <dcterms:created xsi:type="dcterms:W3CDTF">2017-06-09T15:26:00Z</dcterms:created>
  <dcterms:modified xsi:type="dcterms:W3CDTF">2020-03-11T13:19:49Z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