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1" r:id="rId3"/>
    <p:sldId id="262" r:id="rId4"/>
    <p:sldId id="286" r:id="rId5"/>
    <p:sldId id="287" r:id="rId6"/>
    <p:sldId id="300" r:id="rId7"/>
    <p:sldId id="282" r:id="rId8"/>
    <p:sldId id="288" r:id="rId9"/>
    <p:sldId id="301" r:id="rId10"/>
    <p:sldId id="302" r:id="rId11"/>
    <p:sldId id="303" r:id="rId12"/>
    <p:sldId id="304" r:id="rId13"/>
    <p:sldId id="305" r:id="rId14"/>
    <p:sldId id="283" r:id="rId15"/>
    <p:sldId id="299" r:id="rId16"/>
    <p:sldId id="306" r:id="rId17"/>
    <p:sldId id="284" r:id="rId18"/>
    <p:sldId id="292" r:id="rId19"/>
    <p:sldId id="293" r:id="rId20"/>
    <p:sldId id="285" r:id="rId21"/>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2"/>
    <p:restoredTop sz="94643"/>
  </p:normalViewPr>
  <p:slideViewPr>
    <p:cSldViewPr>
      <p:cViewPr varScale="1">
        <p:scale>
          <a:sx n="108" d="100"/>
          <a:sy n="108" d="100"/>
        </p:scale>
        <p:origin x="200" y="1024"/>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t>2020/3/28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11</a:t>
            </a:fld>
            <a:endParaRPr lang="zh-CN" altLang="en-US"/>
          </a:p>
        </p:txBody>
      </p:sp>
    </p:spTree>
    <p:extLst>
      <p:ext uri="{BB962C8B-B14F-4D97-AF65-F5344CB8AC3E}">
        <p14:creationId xmlns:p14="http://schemas.microsoft.com/office/powerpoint/2010/main" val="3912410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12</a:t>
            </a:fld>
            <a:endParaRPr lang="zh-CN" altLang="en-US"/>
          </a:p>
        </p:txBody>
      </p:sp>
    </p:spTree>
    <p:extLst>
      <p:ext uri="{BB962C8B-B14F-4D97-AF65-F5344CB8AC3E}">
        <p14:creationId xmlns:p14="http://schemas.microsoft.com/office/powerpoint/2010/main" val="164960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13</a:t>
            </a:fld>
            <a:endParaRPr lang="zh-CN" altLang="en-US"/>
          </a:p>
        </p:txBody>
      </p:sp>
    </p:spTree>
    <p:extLst>
      <p:ext uri="{BB962C8B-B14F-4D97-AF65-F5344CB8AC3E}">
        <p14:creationId xmlns:p14="http://schemas.microsoft.com/office/powerpoint/2010/main" val="779881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15</a:t>
            </a:fld>
            <a:endParaRPr lang="zh-CN" altLang="en-US"/>
          </a:p>
        </p:txBody>
      </p:sp>
    </p:spTree>
    <p:extLst>
      <p:ext uri="{BB962C8B-B14F-4D97-AF65-F5344CB8AC3E}">
        <p14:creationId xmlns:p14="http://schemas.microsoft.com/office/powerpoint/2010/main" val="417578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16</a:t>
            </a:fld>
            <a:endParaRPr lang="zh-CN" altLang="en-US"/>
          </a:p>
        </p:txBody>
      </p:sp>
    </p:spTree>
    <p:extLst>
      <p:ext uri="{BB962C8B-B14F-4D97-AF65-F5344CB8AC3E}">
        <p14:creationId xmlns:p14="http://schemas.microsoft.com/office/powerpoint/2010/main" val="2246832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18</a:t>
            </a:fld>
            <a:endParaRPr lang="zh-CN" altLang="en-US"/>
          </a:p>
        </p:txBody>
      </p:sp>
    </p:spTree>
    <p:extLst>
      <p:ext uri="{BB962C8B-B14F-4D97-AF65-F5344CB8AC3E}">
        <p14:creationId xmlns:p14="http://schemas.microsoft.com/office/powerpoint/2010/main" val="1522573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19</a:t>
            </a:fld>
            <a:endParaRPr lang="zh-CN" altLang="en-US"/>
          </a:p>
        </p:txBody>
      </p:sp>
    </p:spTree>
    <p:extLst>
      <p:ext uri="{BB962C8B-B14F-4D97-AF65-F5344CB8AC3E}">
        <p14:creationId xmlns:p14="http://schemas.microsoft.com/office/powerpoint/2010/main" val="3434020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4</a:t>
            </a:fld>
            <a:endParaRPr lang="zh-CN" altLang="en-US"/>
          </a:p>
        </p:txBody>
      </p:sp>
    </p:spTree>
    <p:extLst>
      <p:ext uri="{BB962C8B-B14F-4D97-AF65-F5344CB8AC3E}">
        <p14:creationId xmlns:p14="http://schemas.microsoft.com/office/powerpoint/2010/main" val="236821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5</a:t>
            </a:fld>
            <a:endParaRPr lang="zh-CN" altLang="en-US"/>
          </a:p>
        </p:txBody>
      </p:sp>
    </p:spTree>
    <p:extLst>
      <p:ext uri="{BB962C8B-B14F-4D97-AF65-F5344CB8AC3E}">
        <p14:creationId xmlns:p14="http://schemas.microsoft.com/office/powerpoint/2010/main" val="160705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6</a:t>
            </a:fld>
            <a:endParaRPr lang="zh-CN" altLang="en-US"/>
          </a:p>
        </p:txBody>
      </p:sp>
    </p:spTree>
    <p:extLst>
      <p:ext uri="{BB962C8B-B14F-4D97-AF65-F5344CB8AC3E}">
        <p14:creationId xmlns:p14="http://schemas.microsoft.com/office/powerpoint/2010/main" val="2887323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8</a:t>
            </a:fld>
            <a:endParaRPr lang="zh-CN" altLang="en-US"/>
          </a:p>
        </p:txBody>
      </p:sp>
    </p:spTree>
    <p:extLst>
      <p:ext uri="{BB962C8B-B14F-4D97-AF65-F5344CB8AC3E}">
        <p14:creationId xmlns:p14="http://schemas.microsoft.com/office/powerpoint/2010/main" val="396398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9</a:t>
            </a:fld>
            <a:endParaRPr lang="zh-CN" altLang="en-US"/>
          </a:p>
        </p:txBody>
      </p:sp>
    </p:spTree>
    <p:extLst>
      <p:ext uri="{BB962C8B-B14F-4D97-AF65-F5344CB8AC3E}">
        <p14:creationId xmlns:p14="http://schemas.microsoft.com/office/powerpoint/2010/main" val="196108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10</a:t>
            </a:fld>
            <a:endParaRPr lang="zh-CN" altLang="en-US"/>
          </a:p>
        </p:txBody>
      </p:sp>
    </p:spTree>
    <p:extLst>
      <p:ext uri="{BB962C8B-B14F-4D97-AF65-F5344CB8AC3E}">
        <p14:creationId xmlns:p14="http://schemas.microsoft.com/office/powerpoint/2010/main" val="1854321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16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t>2020/3/28</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2.xml"/><Relationship Id="rId7" Type="http://schemas.openxmlformats.org/officeDocument/2006/relationships/image" Target="../media/image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1.xml"/><Relationship Id="rId5" Type="http://schemas.openxmlformats.org/officeDocument/2006/relationships/tags" Target="../tags/tag14.xml"/><Relationship Id="rId4"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pic>
        <p:nvPicPr>
          <p:cNvPr id="5" name="图片 4" descr="C:\Users\mac\Desktop\复旦大学\xiaohui.jpgxiaohui"/>
          <p:cNvPicPr>
            <a:picLocks noChangeAspect="1"/>
          </p:cNvPicPr>
          <p:nvPr/>
        </p:nvPicPr>
        <p:blipFill>
          <a:blip r:embed="rId8"/>
          <a:srcRect/>
          <a:stretch>
            <a:fillRect/>
          </a:stretch>
        </p:blipFill>
        <p:spPr>
          <a:xfrm>
            <a:off x="2545715" y="1574165"/>
            <a:ext cx="828040" cy="826135"/>
          </a:xfrm>
          <a:prstGeom prst="rect">
            <a:avLst/>
          </a:prstGeom>
        </p:spPr>
      </p:pic>
      <p:sp>
        <p:nvSpPr>
          <p:cNvPr id="6" name="PA_文本框 6"/>
          <p:cNvSpPr txBox="1"/>
          <p:nvPr>
            <p:custDataLst>
              <p:tags r:id="rId1"/>
            </p:custDataLst>
          </p:nvPr>
        </p:nvSpPr>
        <p:spPr>
          <a:xfrm>
            <a:off x="1007604" y="2806897"/>
            <a:ext cx="7545655" cy="700769"/>
          </a:xfrm>
          <a:prstGeom prst="rect">
            <a:avLst/>
          </a:prstGeom>
          <a:noFill/>
        </p:spPr>
        <p:txBody>
          <a:bodyPr wrap="none" rtlCol="0" anchor="ctr">
            <a:spAutoFit/>
          </a:bodyPr>
          <a:lstStyle/>
          <a:p>
            <a:pPr>
              <a:lnSpc>
                <a:spcPct val="120000"/>
              </a:lnSpc>
            </a:pPr>
            <a:r>
              <a:rPr lang="en-US" altLang="zh-CN" sz="3600" b="1" dirty="0">
                <a:solidFill>
                  <a:schemeClr val="accent1"/>
                </a:solidFill>
                <a:latin typeface="方正兰亭超细黑简体" panose="02000000000000000000" pitchFamily="2" charset="-122"/>
                <a:ea typeface="方正兰亭超细黑简体" panose="02000000000000000000" pitchFamily="2" charset="-122"/>
              </a:rPr>
              <a:t>DES&amp;AES Encryption Algorithm</a:t>
            </a:r>
            <a:endParaRPr lang="zh-CN" altLang="en-US" sz="3600" b="1" dirty="0">
              <a:solidFill>
                <a:schemeClr val="accent1"/>
              </a:solidFill>
              <a:latin typeface="方正兰亭超细黑简体" panose="02000000000000000000" pitchFamily="2" charset="-122"/>
              <a:ea typeface="方正兰亭超细黑简体" panose="02000000000000000000" pitchFamily="2" charset="-122"/>
            </a:endParaRP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9"/>
          <p:cNvSpPr txBox="1"/>
          <p:nvPr/>
        </p:nvSpPr>
        <p:spPr>
          <a:xfrm>
            <a:off x="-230470" y="3603681"/>
            <a:ext cx="6370520" cy="295145"/>
          </a:xfrm>
          <a:prstGeom prst="rect">
            <a:avLst/>
          </a:prstGeom>
          <a:noFill/>
        </p:spPr>
        <p:txBody>
          <a:bodyPr wrap="square" rtlCol="0" anchor="ctr">
            <a:spAutoFit/>
          </a:bodyPr>
          <a:lstStyle/>
          <a:p>
            <a:pPr algn="ctr">
              <a:lnSpc>
                <a:spcPct val="120000"/>
              </a:lnSpc>
            </a:pPr>
            <a:r>
              <a:rPr lang="en-US" altLang="zh-CN"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reporter</a:t>
            </a:r>
            <a:r>
              <a:rPr lang="zh-CN" altLang="en-US"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：王君可</a:t>
            </a:r>
            <a:r>
              <a:rPr lang="en-US" altLang="zh-CN"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 17300240009  </a:t>
            </a:r>
            <a:endParaRPr lang="zh-CN" altLang="en-US" sz="1200" b="1" spc="300" dirty="0">
              <a:solidFill>
                <a:schemeClr val="tx1">
                  <a:lumMod val="65000"/>
                  <a:lumOff val="35000"/>
                </a:schemeClr>
              </a:solidFill>
              <a:latin typeface="方正兰亭超细黑简体" panose="02000000000000000000" pitchFamily="2" charset="-122"/>
              <a:ea typeface="方正兰亭超细黑简体" panose="02000000000000000000" pitchFamily="2" charset="-122"/>
            </a:endParaRPr>
          </a:p>
        </p:txBody>
      </p:sp>
      <p:sp>
        <p:nvSpPr>
          <p:cNvPr id="10" name="PA_文本框 6"/>
          <p:cNvSpPr txBox="1"/>
          <p:nvPr>
            <p:custDataLst>
              <p:tags r:id="rId3"/>
            </p:custDataLst>
          </p:nvPr>
        </p:nvSpPr>
        <p:spPr>
          <a:xfrm>
            <a:off x="1691680" y="1158966"/>
            <a:ext cx="817853" cy="1459759"/>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1" name="PA_文本框 6"/>
          <p:cNvSpPr txBox="1"/>
          <p:nvPr>
            <p:custDataLst>
              <p:tags r:id="rId4"/>
            </p:custDataLst>
          </p:nvPr>
        </p:nvSpPr>
        <p:spPr>
          <a:xfrm>
            <a:off x="3445637" y="1202632"/>
            <a:ext cx="1451038" cy="1444434"/>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20</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5"/>
            </p:custDataLst>
          </p:nvPr>
        </p:nvSpPr>
        <p:spPr>
          <a:xfrm flipH="1" flipV="1">
            <a:off x="6189211" y="3081717"/>
            <a:ext cx="961390" cy="67564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1"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0-#ppt_h/2"/>
                                          </p:val>
                                        </p:tav>
                                        <p:tav tm="100000">
                                          <p:val>
                                            <p:strVal val="#ppt_y"/>
                                          </p:val>
                                        </p:tav>
                                      </p:tavLst>
                                    </p:anim>
                                  </p:childTnLst>
                                </p:cTn>
                              </p:par>
                            </p:childTnLst>
                          </p:cTn>
                        </p:par>
                        <p:par>
                          <p:cTn id="28" fill="hold">
                            <p:stCondLst>
                              <p:cond delay="4000"/>
                            </p:stCondLst>
                            <p:childTnLst>
                              <p:par>
                                <p:cTn id="29" presetID="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2000" fill="hold"/>
                                        <p:tgtEl>
                                          <p:spTgt spid="7"/>
                                        </p:tgtEl>
                                        <p:attrNameLst>
                                          <p:attrName>ppt_x</p:attrName>
                                        </p:attrNameLst>
                                      </p:cBhvr>
                                      <p:tavLst>
                                        <p:tav tm="0">
                                          <p:val>
                                            <p:strVal val="0-#ppt_w/2"/>
                                          </p:val>
                                        </p:tav>
                                        <p:tav tm="100000">
                                          <p:val>
                                            <p:strVal val="#ppt_x"/>
                                          </p:val>
                                        </p:tav>
                                      </p:tavLst>
                                    </p:anim>
                                    <p:anim calcmode="lin" valueType="num">
                                      <p:cBhvr additive="base">
                                        <p:cTn id="32" dur="2000" fill="hold"/>
                                        <p:tgtEl>
                                          <p:spTgt spid="7"/>
                                        </p:tgtEl>
                                        <p:attrNameLst>
                                          <p:attrName>ppt_y</p:attrName>
                                        </p:attrNameLst>
                                      </p:cBhvr>
                                      <p:tavLst>
                                        <p:tav tm="0">
                                          <p:val>
                                            <p:strVal val="#ppt_y"/>
                                          </p:val>
                                        </p:tav>
                                        <p:tav tm="100000">
                                          <p:val>
                                            <p:strVal val="#ppt_y"/>
                                          </p:val>
                                        </p:tav>
                                      </p:tavLst>
                                    </p:anim>
                                  </p:childTnLst>
                                </p:cTn>
                              </p:par>
                            </p:childTnLst>
                          </p:cTn>
                        </p:par>
                        <p:par>
                          <p:cTn id="33" fill="hold">
                            <p:stCondLst>
                              <p:cond delay="6000"/>
                            </p:stCondLst>
                            <p:childTnLst>
                              <p:par>
                                <p:cTn id="34" presetID="53" presetClass="entr" presetSubtype="16"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Effect transition="in" filter="fade">
                                      <p:cBhvr>
                                        <p:cTn id="38" dur="1000"/>
                                        <p:tgtEl>
                                          <p:spTgt spid="6"/>
                                        </p:tgtEl>
                                      </p:cBhvr>
                                    </p:animEffect>
                                  </p:childTnLst>
                                </p:cTn>
                              </p:par>
                            </p:childTnLst>
                          </p:cTn>
                        </p:par>
                        <p:par>
                          <p:cTn id="39" fill="hold">
                            <p:stCondLst>
                              <p:cond delay="7000"/>
                            </p:stCondLst>
                            <p:childTnLst>
                              <p:par>
                                <p:cTn id="40" presetID="2" presetClass="entr" presetSubtype="2"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2000" fill="hold"/>
                                        <p:tgtEl>
                                          <p:spTgt spid="12"/>
                                        </p:tgtEl>
                                        <p:attrNameLst>
                                          <p:attrName>ppt_x</p:attrName>
                                        </p:attrNameLst>
                                      </p:cBhvr>
                                      <p:tavLst>
                                        <p:tav tm="0">
                                          <p:val>
                                            <p:strVal val="1+#ppt_w/2"/>
                                          </p:val>
                                        </p:tav>
                                        <p:tav tm="100000">
                                          <p:val>
                                            <p:strVal val="#ppt_x"/>
                                          </p:val>
                                        </p:tav>
                                      </p:tavLst>
                                    </p:anim>
                                    <p:anim calcmode="lin" valueType="num">
                                      <p:cBhvr additive="base">
                                        <p:cTn id="43" dur="20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9000"/>
                            </p:stCondLst>
                            <p:childTnLst>
                              <p:par>
                                <p:cTn id="45" presetID="50" presetClass="entr" presetSubtype="0" decel="10000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strVal val="#ppt_w+.3"/>
                                          </p:val>
                                        </p:tav>
                                        <p:tav tm="100000">
                                          <p:val>
                                            <p:strVal val="#ppt_w"/>
                                          </p:val>
                                        </p:tav>
                                      </p:tavLst>
                                    </p:anim>
                                    <p:anim calcmode="lin" valueType="num">
                                      <p:cBhvr>
                                        <p:cTn id="48" dur="1000" fill="hold"/>
                                        <p:tgtEl>
                                          <p:spTgt spid="9"/>
                                        </p:tgtEl>
                                        <p:attrNameLst>
                                          <p:attrName>ppt_h</p:attrName>
                                        </p:attrNameLst>
                                      </p:cBhvr>
                                      <p:tavLst>
                                        <p:tav tm="0">
                                          <p:val>
                                            <p:strVal val="#ppt_h"/>
                                          </p:val>
                                        </p:tav>
                                        <p:tav tm="100000">
                                          <p:val>
                                            <p:strVal val="#ppt_h"/>
                                          </p:val>
                                        </p:tav>
                                      </p:tavLst>
                                    </p:anim>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9" grpId="0"/>
      <p:bldP spid="10" grpId="0"/>
      <p:bldP spid="11" grpId="0"/>
      <p:bldP spid="12"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8244916" cy="523220"/>
          </a:xfrm>
          <a:prstGeom prst="rect">
            <a:avLst/>
          </a:prstGeom>
          <a:noFill/>
        </p:spPr>
        <p:txBody>
          <a:bodyPr wrap="square" rtlCol="0">
            <a:spAutoFit/>
          </a:bodyPr>
          <a:lstStyle/>
          <a:p>
            <a:r>
              <a:rPr kumimoji="1" lang="en-US" altLang="zh-CN" sz="2800" dirty="0"/>
              <a:t>Implementing </a:t>
            </a:r>
            <a:r>
              <a:rPr kumimoji="1" lang="en" altLang="zh-CN" sz="2800" dirty="0">
                <a:latin typeface="Arial" panose="020B0604020202020204" pitchFamily="34" charset="0"/>
                <a:cs typeface="Arial" panose="020B0604020202020204" pitchFamily="34" charset="0"/>
              </a:rPr>
              <a:t>DES Encryption algorithm:</a:t>
            </a:r>
            <a:r>
              <a:rPr kumimoji="1" lang="en-US" altLang="zh-CN" sz="2800" dirty="0"/>
              <a:t> </a:t>
            </a:r>
            <a:endParaRPr kumimoji="1" lang="zh-CN" altLang="en-US" sz="28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11F38C3-E194-4945-AC01-6BA84CAA0DF3}"/>
                  </a:ext>
                </a:extLst>
              </p:cNvPr>
              <p:cNvSpPr txBox="1"/>
              <p:nvPr/>
            </p:nvSpPr>
            <p:spPr>
              <a:xfrm>
                <a:off x="3707904" y="791484"/>
                <a:ext cx="3600400" cy="3139321"/>
              </a:xfrm>
              <a:prstGeom prst="rect">
                <a:avLst/>
              </a:prstGeom>
              <a:noFill/>
            </p:spPr>
            <p:txBody>
              <a:bodyPr wrap="square" rtlCol="0">
                <a:spAutoFit/>
              </a:bodyPr>
              <a:lstStyle/>
              <a:p>
                <a:r>
                  <a:rPr kumimoji="1" lang="en-US" altLang="zh-CN" dirty="0"/>
                  <a:t>☞ input:</a:t>
                </a:r>
                <a:r>
                  <a:rPr kumimoji="1" lang="zh-CN" altLang="en-US" dirty="0"/>
                  <a:t> </a:t>
                </a:r>
                <a:r>
                  <a:rPr kumimoji="1" lang="en-US" altLang="zh-CN" dirty="0"/>
                  <a:t>C0, D0</a:t>
                </a:r>
              </a:p>
              <a:p>
                <a:r>
                  <a:rPr kumimoji="1" lang="en-US" altLang="zh-CN" dirty="0"/>
                  <a:t>☞ output:</a:t>
                </a:r>
                <a:r>
                  <a:rPr kumimoji="1" lang="zh-CN" altLang="en-US" dirty="0"/>
                  <a:t> </a:t>
                </a:r>
                <a:r>
                  <a:rPr kumimoji="1" lang="en-US" altLang="zh-CN" dirty="0"/>
                  <a:t>a sequence of subkeys</a:t>
                </a:r>
              </a:p>
              <a:p>
                <a:endParaRPr kumimoji="1" lang="en-US" altLang="zh-CN" dirty="0"/>
              </a:p>
              <a:p>
                <a:r>
                  <a:rPr kumimoji="1" lang="en-US" altLang="zh-CN" dirty="0"/>
                  <a:t>Firstly, shift the C0 and D0 based on the</a:t>
                </a:r>
                <a14:m>
                  <m:oMath xmlns:m="http://schemas.openxmlformats.org/officeDocument/2006/math">
                    <m:r>
                      <a:rPr kumimoji="1" lang="en-US" altLang="zh-CN" b="0" i="1" smtClean="0">
                        <a:latin typeface="Cambria Math" panose="02040503050406030204" pitchFamily="18" charset="0"/>
                      </a:rPr>
                      <m:t>𝑙𝑟𝑜𝑡</m:t>
                    </m:r>
                    <m:r>
                      <a:rPr kumimoji="1" lang="en-US" altLang="zh-CN" b="0" i="1" smtClean="0">
                        <a:latin typeface="Cambria Math" panose="02040503050406030204" pitchFamily="18" charset="0"/>
                      </a:rPr>
                      <m:t>_</m:t>
                    </m:r>
                    <m:r>
                      <a:rPr kumimoji="1" lang="en-US" altLang="zh-CN" b="0" i="1" smtClean="0">
                        <a:latin typeface="Cambria Math" panose="02040503050406030204" pitchFamily="18" charset="0"/>
                      </a:rPr>
                      <m:t>𝑣𝑎𝑙𝑢𝑒𝑠</m:t>
                    </m:r>
                  </m:oMath>
                </a14:m>
                <a:r>
                  <a:rPr kumimoji="1" lang="en-US" altLang="zh-CN" dirty="0"/>
                  <a:t>, respectively;</a:t>
                </a:r>
              </a:p>
              <a:p>
                <a:r>
                  <a:rPr kumimoji="1" lang="en-US" altLang="zh-CN" dirty="0"/>
                  <a:t>Secondly, use the PC-2 table to permutate C1</a:t>
                </a:r>
                <a:r>
                  <a:rPr kumimoji="1" lang="zh-CN" altLang="en-US" dirty="0"/>
                  <a:t>、</a:t>
                </a:r>
                <a:r>
                  <a:rPr kumimoji="1" lang="en-US" altLang="zh-CN" dirty="0"/>
                  <a:t>D1</a:t>
                </a:r>
                <a:r>
                  <a:rPr kumimoji="1" lang="zh-CN" altLang="en-US" dirty="0"/>
                  <a:t>、</a:t>
                </a:r>
                <a:r>
                  <a:rPr kumimoji="1" lang="en-US" altLang="zh-CN" dirty="0"/>
                  <a:t>C2</a:t>
                </a:r>
                <a:r>
                  <a:rPr kumimoji="1" lang="zh-CN" altLang="en-US" dirty="0"/>
                  <a:t>、</a:t>
                </a:r>
                <a:r>
                  <a:rPr kumimoji="1" lang="en-US" altLang="zh-CN" dirty="0"/>
                  <a:t>D2……C16</a:t>
                </a:r>
                <a:r>
                  <a:rPr kumimoji="1" lang="zh-CN" altLang="en-US" dirty="0"/>
                  <a:t>、</a:t>
                </a:r>
                <a:r>
                  <a:rPr kumimoji="1" lang="en-US" altLang="zh-CN" dirty="0"/>
                  <a:t>D16 to generate subkeys K1</a:t>
                </a:r>
                <a:r>
                  <a:rPr kumimoji="1" lang="zh-CN" altLang="en-US" dirty="0"/>
                  <a:t>、</a:t>
                </a:r>
                <a:r>
                  <a:rPr kumimoji="1" lang="en-US" altLang="zh-CN" dirty="0"/>
                  <a:t>K2……K16.</a:t>
                </a:r>
              </a:p>
              <a:p>
                <a:endParaRPr kumimoji="1" lang="en-US" altLang="zh-CN" dirty="0"/>
              </a:p>
              <a:p>
                <a:endParaRPr kumimoji="1" lang="zh-CN" altLang="en-US" dirty="0"/>
              </a:p>
            </p:txBody>
          </p:sp>
        </mc:Choice>
        <mc:Fallback>
          <p:sp>
            <p:nvSpPr>
              <p:cNvPr id="5" name="文本框 4">
                <a:extLst>
                  <a:ext uri="{FF2B5EF4-FFF2-40B4-BE49-F238E27FC236}">
                    <a16:creationId xmlns:a16="http://schemas.microsoft.com/office/drawing/2014/main" id="{811F38C3-E194-4945-AC01-6BA84CAA0DF3}"/>
                  </a:ext>
                </a:extLst>
              </p:cNvPr>
              <p:cNvSpPr txBox="1">
                <a:spLocks noRot="1" noChangeAspect="1" noMove="1" noResize="1" noEditPoints="1" noAdjustHandles="1" noChangeArrowheads="1" noChangeShapeType="1" noTextEdit="1"/>
              </p:cNvSpPr>
              <p:nvPr/>
            </p:nvSpPr>
            <p:spPr>
              <a:xfrm>
                <a:off x="3707904" y="791484"/>
                <a:ext cx="3600400" cy="3139321"/>
              </a:xfrm>
              <a:prstGeom prst="rect">
                <a:avLst/>
              </a:prstGeom>
              <a:blipFill>
                <a:blip r:embed="rId3"/>
                <a:stretch>
                  <a:fillRect l="-1056" t="-803" r="-669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A4A03BA6-A4CC-1947-94E1-C0EF16523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40" y="789441"/>
            <a:ext cx="2664296" cy="2190504"/>
          </a:xfrm>
          <a:prstGeom prst="rect">
            <a:avLst/>
          </a:prstGeom>
        </p:spPr>
      </p:pic>
      <p:pic>
        <p:nvPicPr>
          <p:cNvPr id="8" name="图片 7">
            <a:extLst>
              <a:ext uri="{FF2B5EF4-FFF2-40B4-BE49-F238E27FC236}">
                <a16:creationId xmlns:a16="http://schemas.microsoft.com/office/drawing/2014/main" id="{74CFC549-8F72-CE47-8DEB-B9E558ADCF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40" y="2948365"/>
            <a:ext cx="2664295" cy="1872208"/>
          </a:xfrm>
          <a:prstGeom prst="rect">
            <a:avLst/>
          </a:prstGeom>
        </p:spPr>
      </p:pic>
    </p:spTree>
    <p:extLst>
      <p:ext uri="{BB962C8B-B14F-4D97-AF65-F5344CB8AC3E}">
        <p14:creationId xmlns:p14="http://schemas.microsoft.com/office/powerpoint/2010/main" val="2490719326"/>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8244916" cy="523220"/>
          </a:xfrm>
          <a:prstGeom prst="rect">
            <a:avLst/>
          </a:prstGeom>
          <a:noFill/>
        </p:spPr>
        <p:txBody>
          <a:bodyPr wrap="square" rtlCol="0">
            <a:spAutoFit/>
          </a:bodyPr>
          <a:lstStyle/>
          <a:p>
            <a:r>
              <a:rPr kumimoji="1" lang="en-US" altLang="zh-CN" sz="2800" dirty="0"/>
              <a:t>Implementing </a:t>
            </a:r>
            <a:r>
              <a:rPr kumimoji="1" lang="en" altLang="zh-CN" sz="2800" dirty="0">
                <a:latin typeface="Arial" panose="020B0604020202020204" pitchFamily="34" charset="0"/>
                <a:cs typeface="Arial" panose="020B0604020202020204" pitchFamily="34" charset="0"/>
              </a:rPr>
              <a:t>DES Encryption algorithm:</a:t>
            </a:r>
            <a:r>
              <a:rPr kumimoji="1" lang="en-US" altLang="zh-CN" sz="2800" dirty="0"/>
              <a:t> </a:t>
            </a:r>
            <a:endParaRPr kumimoji="1" lang="zh-CN" altLang="en-US" sz="2800" dirty="0"/>
          </a:p>
        </p:txBody>
      </p:sp>
      <p:sp>
        <p:nvSpPr>
          <p:cNvPr id="5" name="文本框 4">
            <a:extLst>
              <a:ext uri="{FF2B5EF4-FFF2-40B4-BE49-F238E27FC236}">
                <a16:creationId xmlns:a16="http://schemas.microsoft.com/office/drawing/2014/main" id="{811F38C3-E194-4945-AC01-6BA84CAA0DF3}"/>
              </a:ext>
            </a:extLst>
          </p:cNvPr>
          <p:cNvSpPr txBox="1"/>
          <p:nvPr/>
        </p:nvSpPr>
        <p:spPr>
          <a:xfrm>
            <a:off x="3707904" y="791484"/>
            <a:ext cx="3600400" cy="3693319"/>
          </a:xfrm>
          <a:prstGeom prst="rect">
            <a:avLst/>
          </a:prstGeom>
          <a:noFill/>
        </p:spPr>
        <p:txBody>
          <a:bodyPr wrap="square" rtlCol="0">
            <a:spAutoFit/>
          </a:bodyPr>
          <a:lstStyle/>
          <a:p>
            <a:r>
              <a:rPr kumimoji="1" lang="en-US" altLang="zh-CN" dirty="0"/>
              <a:t>☞ input:</a:t>
            </a:r>
            <a:r>
              <a:rPr kumimoji="1" lang="zh-CN" altLang="en-US" dirty="0"/>
              <a:t> </a:t>
            </a:r>
            <a:r>
              <a:rPr kumimoji="1" lang="en-US" altLang="zh-CN" dirty="0"/>
              <a:t>Ri, Ki</a:t>
            </a:r>
          </a:p>
          <a:p>
            <a:r>
              <a:rPr kumimoji="1" lang="en-US" altLang="zh-CN" dirty="0"/>
              <a:t>☞ output: the transferred Ri</a:t>
            </a:r>
          </a:p>
          <a:p>
            <a:endParaRPr kumimoji="1" lang="en-US" altLang="zh-CN" dirty="0"/>
          </a:p>
          <a:p>
            <a:r>
              <a:rPr kumimoji="1" lang="en-US" altLang="zh-CN" dirty="0"/>
              <a:t>Firstly, use E table to permutate the Ri;</a:t>
            </a:r>
          </a:p>
          <a:p>
            <a:r>
              <a:rPr kumimoji="1" lang="en-US" altLang="zh-CN" dirty="0"/>
              <a:t>Secondly, calculate the XOR of Ri and Ki;</a:t>
            </a:r>
          </a:p>
          <a:p>
            <a:r>
              <a:rPr kumimoji="1" lang="en-US" altLang="zh-CN" dirty="0"/>
              <a:t>Thirdly, separate the value to 8 groups and use the S-boxes to map each group to 4 bits;</a:t>
            </a:r>
          </a:p>
          <a:p>
            <a:r>
              <a:rPr kumimoji="1" lang="en-US" altLang="zh-CN" dirty="0"/>
              <a:t>Finally, concatenate the 8 groups and use the P table to permutate.</a:t>
            </a:r>
          </a:p>
          <a:p>
            <a:endParaRPr kumimoji="1" lang="zh-CN" altLang="en-US" dirty="0"/>
          </a:p>
        </p:txBody>
      </p:sp>
      <p:pic>
        <p:nvPicPr>
          <p:cNvPr id="4" name="图片 3">
            <a:extLst>
              <a:ext uri="{FF2B5EF4-FFF2-40B4-BE49-F238E27FC236}">
                <a16:creationId xmlns:a16="http://schemas.microsoft.com/office/drawing/2014/main" id="{A6D16FED-E8BD-434A-A609-5DC6FE1B9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86" y="801993"/>
            <a:ext cx="2828620" cy="2057443"/>
          </a:xfrm>
          <a:prstGeom prst="rect">
            <a:avLst/>
          </a:prstGeom>
        </p:spPr>
      </p:pic>
      <p:pic>
        <p:nvPicPr>
          <p:cNvPr id="9" name="图片 8">
            <a:extLst>
              <a:ext uri="{FF2B5EF4-FFF2-40B4-BE49-F238E27FC236}">
                <a16:creationId xmlns:a16="http://schemas.microsoft.com/office/drawing/2014/main" id="{31E7F49D-2A9C-534E-8E3B-ABA4C3B19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386" y="2858692"/>
            <a:ext cx="2828620" cy="2057443"/>
          </a:xfrm>
          <a:prstGeom prst="rect">
            <a:avLst/>
          </a:prstGeom>
        </p:spPr>
      </p:pic>
    </p:spTree>
    <p:extLst>
      <p:ext uri="{BB962C8B-B14F-4D97-AF65-F5344CB8AC3E}">
        <p14:creationId xmlns:p14="http://schemas.microsoft.com/office/powerpoint/2010/main" val="809887246"/>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8244916" cy="523220"/>
          </a:xfrm>
          <a:prstGeom prst="rect">
            <a:avLst/>
          </a:prstGeom>
          <a:noFill/>
        </p:spPr>
        <p:txBody>
          <a:bodyPr wrap="square" rtlCol="0">
            <a:spAutoFit/>
          </a:bodyPr>
          <a:lstStyle/>
          <a:p>
            <a:r>
              <a:rPr kumimoji="1" lang="en-US" altLang="zh-CN" sz="2800" dirty="0"/>
              <a:t>Implementing </a:t>
            </a:r>
            <a:r>
              <a:rPr kumimoji="1" lang="en" altLang="zh-CN" sz="2800" dirty="0">
                <a:latin typeface="Arial" panose="020B0604020202020204" pitchFamily="34" charset="0"/>
                <a:cs typeface="Arial" panose="020B0604020202020204" pitchFamily="34" charset="0"/>
              </a:rPr>
              <a:t>DES Encryption algorithm:</a:t>
            </a:r>
            <a:r>
              <a:rPr kumimoji="1" lang="en-US" altLang="zh-CN" sz="2800" dirty="0"/>
              <a:t> </a:t>
            </a:r>
            <a:endParaRPr kumimoji="1" lang="zh-CN" altLang="en-US" sz="2800" dirty="0"/>
          </a:p>
        </p:txBody>
      </p:sp>
      <p:pic>
        <p:nvPicPr>
          <p:cNvPr id="6" name="图片 5">
            <a:extLst>
              <a:ext uri="{FF2B5EF4-FFF2-40B4-BE49-F238E27FC236}">
                <a16:creationId xmlns:a16="http://schemas.microsoft.com/office/drawing/2014/main" id="{A978DA4A-63F5-454E-9EF4-5412376C1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23" y="952364"/>
            <a:ext cx="3240360" cy="3456384"/>
          </a:xfrm>
          <a:prstGeom prst="rect">
            <a:avLst/>
          </a:prstGeom>
        </p:spPr>
      </p:pic>
      <p:pic>
        <p:nvPicPr>
          <p:cNvPr id="8" name="图片 7">
            <a:extLst>
              <a:ext uri="{FF2B5EF4-FFF2-40B4-BE49-F238E27FC236}">
                <a16:creationId xmlns:a16="http://schemas.microsoft.com/office/drawing/2014/main" id="{E5CD46BA-02B2-304B-94E2-BD4CBDCE86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940" y="952364"/>
            <a:ext cx="3240204" cy="3470417"/>
          </a:xfrm>
          <a:prstGeom prst="rect">
            <a:avLst/>
          </a:prstGeom>
        </p:spPr>
      </p:pic>
      <p:sp>
        <p:nvSpPr>
          <p:cNvPr id="10" name="文本框 9">
            <a:extLst>
              <a:ext uri="{FF2B5EF4-FFF2-40B4-BE49-F238E27FC236}">
                <a16:creationId xmlns:a16="http://schemas.microsoft.com/office/drawing/2014/main" id="{68E7A40A-36ED-AA48-B876-1B0BCAF81B95}"/>
              </a:ext>
            </a:extLst>
          </p:cNvPr>
          <p:cNvSpPr txBox="1"/>
          <p:nvPr/>
        </p:nvSpPr>
        <p:spPr>
          <a:xfrm>
            <a:off x="355923" y="4552764"/>
            <a:ext cx="8432154" cy="646331"/>
          </a:xfrm>
          <a:prstGeom prst="rect">
            <a:avLst/>
          </a:prstGeom>
          <a:noFill/>
        </p:spPr>
        <p:txBody>
          <a:bodyPr wrap="square" rtlCol="0">
            <a:spAutoFit/>
          </a:bodyPr>
          <a:lstStyle/>
          <a:p>
            <a:r>
              <a:rPr kumimoji="1" lang="en-US" altLang="zh-CN" dirty="0"/>
              <a:t>Firstly, generate the subkeys; then permutate message with IP; use the f function to iteratively encrypt Ri and Li; finally, transpose R and L and use IP-INV to permutate it.</a:t>
            </a:r>
            <a:endParaRPr kumimoji="1" lang="zh-CN" altLang="en-US" dirty="0"/>
          </a:p>
        </p:txBody>
      </p:sp>
    </p:spTree>
    <p:extLst>
      <p:ext uri="{BB962C8B-B14F-4D97-AF65-F5344CB8AC3E}">
        <p14:creationId xmlns:p14="http://schemas.microsoft.com/office/powerpoint/2010/main" val="292157426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8244916" cy="523220"/>
          </a:xfrm>
          <a:prstGeom prst="rect">
            <a:avLst/>
          </a:prstGeom>
          <a:noFill/>
        </p:spPr>
        <p:txBody>
          <a:bodyPr wrap="square" rtlCol="0">
            <a:spAutoFit/>
          </a:bodyPr>
          <a:lstStyle/>
          <a:p>
            <a:r>
              <a:rPr kumimoji="1" lang="en-US" altLang="zh-CN" sz="2800" dirty="0"/>
              <a:t>Implementing </a:t>
            </a:r>
            <a:r>
              <a:rPr kumimoji="1" lang="en" altLang="zh-CN" sz="2800" dirty="0">
                <a:latin typeface="Arial" panose="020B0604020202020204" pitchFamily="34" charset="0"/>
                <a:cs typeface="Arial" panose="020B0604020202020204" pitchFamily="34" charset="0"/>
              </a:rPr>
              <a:t>DES Encryption algorithm:</a:t>
            </a:r>
            <a:r>
              <a:rPr kumimoji="1" lang="en-US" altLang="zh-CN" sz="2800" dirty="0"/>
              <a:t> </a:t>
            </a:r>
            <a:endParaRPr kumimoji="1" lang="zh-CN" altLang="en-US" sz="2800" dirty="0"/>
          </a:p>
        </p:txBody>
      </p:sp>
      <p:sp>
        <p:nvSpPr>
          <p:cNvPr id="10" name="文本框 9">
            <a:extLst>
              <a:ext uri="{FF2B5EF4-FFF2-40B4-BE49-F238E27FC236}">
                <a16:creationId xmlns:a16="http://schemas.microsoft.com/office/drawing/2014/main" id="{68E7A40A-36ED-AA48-B876-1B0BCAF81B95}"/>
              </a:ext>
            </a:extLst>
          </p:cNvPr>
          <p:cNvSpPr txBox="1"/>
          <p:nvPr/>
        </p:nvSpPr>
        <p:spPr>
          <a:xfrm>
            <a:off x="268023" y="2957060"/>
            <a:ext cx="8432154" cy="646331"/>
          </a:xfrm>
          <a:prstGeom prst="rect">
            <a:avLst/>
          </a:prstGeom>
          <a:noFill/>
        </p:spPr>
        <p:txBody>
          <a:bodyPr wrap="square" rtlCol="0">
            <a:spAutoFit/>
          </a:bodyPr>
          <a:lstStyle/>
          <a:p>
            <a:r>
              <a:rPr kumimoji="1" lang="en-US" altLang="zh-CN" dirty="0"/>
              <a:t>The process of decryption is the same with encryption, the only difference is when encrypting, we use Ki for epoch </a:t>
            </a:r>
            <a:r>
              <a:rPr kumimoji="1" lang="en-US" altLang="zh-CN" dirty="0" err="1"/>
              <a:t>i</a:t>
            </a:r>
            <a:r>
              <a:rPr kumimoji="1" lang="en-US" altLang="zh-CN" dirty="0"/>
              <a:t>, but when decrypting, we use K15-i for epoch </a:t>
            </a:r>
            <a:r>
              <a:rPr kumimoji="1" lang="en-US" altLang="zh-CN" dirty="0" err="1"/>
              <a:t>i</a:t>
            </a:r>
            <a:r>
              <a:rPr kumimoji="1" lang="en-US" altLang="zh-CN" dirty="0"/>
              <a:t>.</a:t>
            </a:r>
            <a:endParaRPr kumimoji="1" lang="zh-CN" altLang="en-US" dirty="0"/>
          </a:p>
        </p:txBody>
      </p:sp>
      <p:pic>
        <p:nvPicPr>
          <p:cNvPr id="4" name="图片 3">
            <a:extLst>
              <a:ext uri="{FF2B5EF4-FFF2-40B4-BE49-F238E27FC236}">
                <a16:creationId xmlns:a16="http://schemas.microsoft.com/office/drawing/2014/main" id="{0DEF1325-C9DF-F246-BBD5-12676F534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21" y="1142997"/>
            <a:ext cx="6858000" cy="1447800"/>
          </a:xfrm>
          <a:prstGeom prst="rect">
            <a:avLst/>
          </a:prstGeom>
        </p:spPr>
      </p:pic>
    </p:spTree>
    <p:extLst>
      <p:ext uri="{BB962C8B-B14F-4D97-AF65-F5344CB8AC3E}">
        <p14:creationId xmlns:p14="http://schemas.microsoft.com/office/powerpoint/2010/main" val="229769652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Results &amp;&amp; Analysis</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3</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004556" cy="523220"/>
          </a:xfrm>
          <a:prstGeom prst="rect">
            <a:avLst/>
          </a:prstGeom>
          <a:noFill/>
        </p:spPr>
        <p:txBody>
          <a:bodyPr wrap="square" rtlCol="0">
            <a:spAutoFit/>
          </a:bodyPr>
          <a:lstStyle/>
          <a:p>
            <a:r>
              <a:rPr kumimoji="1" lang="en-US" altLang="zh-CN" sz="2800" dirty="0"/>
              <a:t>Decrypted plaintext:</a:t>
            </a:r>
            <a:endParaRPr kumimoji="1" lang="zh-CN" altLang="en-US" sz="2800" dirty="0"/>
          </a:p>
        </p:txBody>
      </p:sp>
      <p:pic>
        <p:nvPicPr>
          <p:cNvPr id="4" name="图片 3">
            <a:extLst>
              <a:ext uri="{FF2B5EF4-FFF2-40B4-BE49-F238E27FC236}">
                <a16:creationId xmlns:a16="http://schemas.microsoft.com/office/drawing/2014/main" id="{C11FFE2D-5B20-424C-8D5D-57C852BD4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924" y="430039"/>
            <a:ext cx="2908300" cy="292100"/>
          </a:xfrm>
          <a:prstGeom prst="rect">
            <a:avLst/>
          </a:prstGeom>
        </p:spPr>
      </p:pic>
      <p:sp>
        <p:nvSpPr>
          <p:cNvPr id="6" name="文本框 5">
            <a:extLst>
              <a:ext uri="{FF2B5EF4-FFF2-40B4-BE49-F238E27FC236}">
                <a16:creationId xmlns:a16="http://schemas.microsoft.com/office/drawing/2014/main" id="{65F009A2-D527-7343-B1FD-5FEFFEA7BBE9}"/>
              </a:ext>
            </a:extLst>
          </p:cNvPr>
          <p:cNvSpPr txBox="1"/>
          <p:nvPr/>
        </p:nvSpPr>
        <p:spPr>
          <a:xfrm>
            <a:off x="270789" y="937533"/>
            <a:ext cx="3852428" cy="523220"/>
          </a:xfrm>
          <a:prstGeom prst="rect">
            <a:avLst/>
          </a:prstGeom>
          <a:noFill/>
        </p:spPr>
        <p:txBody>
          <a:bodyPr wrap="square" rtlCol="0">
            <a:spAutoFit/>
          </a:bodyPr>
          <a:lstStyle/>
          <a:p>
            <a:r>
              <a:rPr kumimoji="1" lang="en-US" altLang="zh-CN" sz="2800" dirty="0"/>
              <a:t>Time cost:</a:t>
            </a:r>
            <a:endParaRPr kumimoji="1" lang="zh-CN" altLang="en-US" sz="2800" dirty="0"/>
          </a:p>
        </p:txBody>
      </p:sp>
      <p:pic>
        <p:nvPicPr>
          <p:cNvPr id="8" name="图片 7">
            <a:extLst>
              <a:ext uri="{FF2B5EF4-FFF2-40B4-BE49-F238E27FC236}">
                <a16:creationId xmlns:a16="http://schemas.microsoft.com/office/drawing/2014/main" id="{D6EEA132-EB9C-444C-8D6D-F1E84EF5D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16" y="883890"/>
            <a:ext cx="4241800" cy="4064918"/>
          </a:xfrm>
          <a:prstGeom prst="rect">
            <a:avLst/>
          </a:prstGeom>
        </p:spPr>
      </p:pic>
    </p:spTree>
    <p:extLst>
      <p:ext uri="{BB962C8B-B14F-4D97-AF65-F5344CB8AC3E}">
        <p14:creationId xmlns:p14="http://schemas.microsoft.com/office/powerpoint/2010/main" val="271610366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8352928" cy="523220"/>
          </a:xfrm>
          <a:prstGeom prst="rect">
            <a:avLst/>
          </a:prstGeom>
          <a:noFill/>
        </p:spPr>
        <p:txBody>
          <a:bodyPr wrap="square" rtlCol="0">
            <a:spAutoFit/>
          </a:bodyPr>
          <a:lstStyle/>
          <a:p>
            <a:r>
              <a:rPr kumimoji="1" lang="en-US" altLang="zh-CN" sz="2800" dirty="0"/>
              <a:t>Decrypted plaintext using AES using OPENSSL:</a:t>
            </a:r>
            <a:endParaRPr kumimoji="1" lang="zh-CN" altLang="en-US" sz="2800" dirty="0"/>
          </a:p>
        </p:txBody>
      </p:sp>
      <p:pic>
        <p:nvPicPr>
          <p:cNvPr id="5" name="图片 4">
            <a:extLst>
              <a:ext uri="{FF2B5EF4-FFF2-40B4-BE49-F238E27FC236}">
                <a16:creationId xmlns:a16="http://schemas.microsoft.com/office/drawing/2014/main" id="{5B106D62-D048-544F-A086-ED5883074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794638"/>
            <a:ext cx="3240360" cy="4082162"/>
          </a:xfrm>
          <a:prstGeom prst="rect">
            <a:avLst/>
          </a:prstGeom>
        </p:spPr>
      </p:pic>
    </p:spTree>
    <p:extLst>
      <p:ext uri="{BB962C8B-B14F-4D97-AF65-F5344CB8AC3E}">
        <p14:creationId xmlns:p14="http://schemas.microsoft.com/office/powerpoint/2010/main" val="3881089400"/>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5072817"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Summary &amp;&amp; Thoughts</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4</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004556" cy="646331"/>
          </a:xfrm>
          <a:prstGeom prst="rect">
            <a:avLst/>
          </a:prstGeom>
          <a:noFill/>
        </p:spPr>
        <p:txBody>
          <a:bodyPr wrap="square" rtlCol="0">
            <a:spAutoFit/>
          </a:bodyPr>
          <a:lstStyle/>
          <a:p>
            <a:r>
              <a:rPr kumimoji="1" lang="en-US" altLang="zh-CN" sz="3600" dirty="0"/>
              <a:t>Summary</a:t>
            </a:r>
            <a:endParaRPr kumimoji="1" lang="zh-CN" altLang="en-US" sz="3600" dirty="0"/>
          </a:p>
        </p:txBody>
      </p:sp>
      <p:sp>
        <p:nvSpPr>
          <p:cNvPr id="2" name="文本框 1">
            <a:extLst>
              <a:ext uri="{FF2B5EF4-FFF2-40B4-BE49-F238E27FC236}">
                <a16:creationId xmlns:a16="http://schemas.microsoft.com/office/drawing/2014/main" id="{61FB6D28-288B-E04E-B672-FE5CB7BE9CEA}"/>
              </a:ext>
            </a:extLst>
          </p:cNvPr>
          <p:cNvSpPr txBox="1"/>
          <p:nvPr/>
        </p:nvSpPr>
        <p:spPr>
          <a:xfrm>
            <a:off x="359532" y="843586"/>
            <a:ext cx="8208912" cy="4732321"/>
          </a:xfrm>
          <a:prstGeom prst="rect">
            <a:avLst/>
          </a:prstGeom>
          <a:noFill/>
        </p:spPr>
        <p:txBody>
          <a:bodyPr wrap="square" rtlCol="0">
            <a:spAutoFit/>
          </a:bodyPr>
          <a:lstStyle/>
          <a:p>
            <a:pPr>
              <a:lnSpc>
                <a:spcPct val="150000"/>
              </a:lnSpc>
              <a:spcBef>
                <a:spcPts val="600"/>
              </a:spcBef>
              <a:spcAft>
                <a:spcPts val="600"/>
              </a:spcAft>
            </a:pPr>
            <a:r>
              <a:rPr kumimoji="1" lang="en-US" altLang="zh-CN" sz="1600" dirty="0"/>
              <a:t>➣ By implementing the DES algorithm, in-depth understanding of the DES encryption algorithm of encryption and decryption process, including the round function of the implementation of the machine system, the implementation of the key mechanisms, the encryption process;</a:t>
            </a:r>
          </a:p>
          <a:p>
            <a:pPr>
              <a:lnSpc>
                <a:spcPct val="150000"/>
              </a:lnSpc>
              <a:spcBef>
                <a:spcPts val="600"/>
              </a:spcBef>
              <a:spcAft>
                <a:spcPts val="600"/>
              </a:spcAft>
            </a:pPr>
            <a:r>
              <a:rPr kumimoji="1" lang="en-US" altLang="zh-CN" sz="1600" dirty="0"/>
              <a:t>➣ The biggest difference between the encryption and decryption process of DES is the difference in the key, the use of encryption is the I bit Ki, decryption is k17-i</a:t>
            </a:r>
          </a:p>
          <a:p>
            <a:pPr>
              <a:lnSpc>
                <a:spcPct val="150000"/>
              </a:lnSpc>
              <a:spcBef>
                <a:spcPts val="600"/>
              </a:spcBef>
              <a:spcAft>
                <a:spcPts val="600"/>
              </a:spcAft>
            </a:pPr>
            <a:r>
              <a:rPr kumimoji="1" lang="en-US" altLang="zh-CN" sz="1600" dirty="0"/>
              <a:t>➣  By implementing a process that the algorithm security would be largely depends on S box, box, P E box design, so that in the specific use of if this a few box is general, is totally dependent on key (according to the secret in a key is completely in this way, but decrypt the words 2 ^ 64 with the modern computer  should not impossible)</a:t>
            </a:r>
          </a:p>
          <a:p>
            <a:pPr>
              <a:lnSpc>
                <a:spcPct val="150000"/>
              </a:lnSpc>
              <a:spcBef>
                <a:spcPts val="600"/>
              </a:spcBef>
              <a:spcAft>
                <a:spcPts val="600"/>
              </a:spcAft>
            </a:pPr>
            <a:r>
              <a:rPr kumimoji="1" lang="en-US" altLang="zh-CN" sz="1600" dirty="0"/>
              <a:t>➣ OPENSSL provides us with powerful encryption and decryption interface</a:t>
            </a:r>
          </a:p>
          <a:p>
            <a:pPr>
              <a:lnSpc>
                <a:spcPct val="150000"/>
              </a:lnSpc>
              <a:spcBef>
                <a:spcPts val="600"/>
              </a:spcBef>
              <a:spcAft>
                <a:spcPts val="600"/>
              </a:spcAft>
            </a:pPr>
            <a:endParaRPr kumimoji="1" lang="zh-CN" altLang="en-US" sz="1600" dirty="0"/>
          </a:p>
        </p:txBody>
      </p:sp>
    </p:spTree>
    <p:extLst>
      <p:ext uri="{BB962C8B-B14F-4D97-AF65-F5344CB8AC3E}">
        <p14:creationId xmlns:p14="http://schemas.microsoft.com/office/powerpoint/2010/main" val="3419114593"/>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161510" y="270730"/>
            <a:ext cx="8820980" cy="954107"/>
          </a:xfrm>
          <a:prstGeom prst="rect">
            <a:avLst/>
          </a:prstGeom>
          <a:noFill/>
        </p:spPr>
        <p:txBody>
          <a:bodyPr wrap="square" rtlCol="0">
            <a:spAutoFit/>
          </a:bodyPr>
          <a:lstStyle/>
          <a:p>
            <a:r>
              <a:rPr kumimoji="1" lang="en-US" altLang="zh-CN" sz="2800" b="1" dirty="0"/>
              <a:t>possible improvements for experiment and some thoughts:</a:t>
            </a:r>
          </a:p>
          <a:p>
            <a:endParaRPr kumimoji="1" lang="zh-CN" altLang="en-US" sz="2800" dirty="0"/>
          </a:p>
        </p:txBody>
      </p:sp>
      <p:sp>
        <p:nvSpPr>
          <p:cNvPr id="2" name="文本框 1">
            <a:extLst>
              <a:ext uri="{FF2B5EF4-FFF2-40B4-BE49-F238E27FC236}">
                <a16:creationId xmlns:a16="http://schemas.microsoft.com/office/drawing/2014/main" id="{85685B23-6D6B-4D49-8FCC-ABC7FA716023}"/>
              </a:ext>
            </a:extLst>
          </p:cNvPr>
          <p:cNvSpPr txBox="1"/>
          <p:nvPr/>
        </p:nvSpPr>
        <p:spPr>
          <a:xfrm>
            <a:off x="168184" y="1224837"/>
            <a:ext cx="8208912" cy="3788858"/>
          </a:xfrm>
          <a:prstGeom prst="rect">
            <a:avLst/>
          </a:prstGeom>
          <a:noFill/>
        </p:spPr>
        <p:txBody>
          <a:bodyPr wrap="square" rtlCol="0">
            <a:spAutoFit/>
          </a:bodyPr>
          <a:lstStyle/>
          <a:p>
            <a:pPr>
              <a:lnSpc>
                <a:spcPct val="150000"/>
              </a:lnSpc>
            </a:pPr>
            <a:r>
              <a:rPr kumimoji="1" lang="en-US" altLang="zh-CN" b="1" dirty="0"/>
              <a:t>  ✓ </a:t>
            </a:r>
            <a:r>
              <a:rPr kumimoji="1" lang="en-US" altLang="zh-CN" dirty="0"/>
              <a:t>Where C1, D1, C2 are generated by shifting when subkeys are generated... I'm going to move it by 1 bit, and then I'm going to move it by 2 bits, so my guess is that the sum is going to be 28 bits, which is the number of C/D bits, so I'm going to make sure that I'm using the length of 28, but I'm not going to reuse the subkeys</a:t>
            </a:r>
          </a:p>
          <a:p>
            <a:pPr>
              <a:lnSpc>
                <a:spcPct val="150000"/>
              </a:lnSpc>
            </a:pPr>
            <a:r>
              <a:rPr kumimoji="1" lang="en-US" altLang="zh-CN" b="1" dirty="0"/>
              <a:t> ✓ </a:t>
            </a:r>
            <a:r>
              <a:rPr kumimoji="1" lang="en-US" altLang="zh-CN" dirty="0"/>
              <a:t>The data units used throughout the data encryption process are mainly int integers and hexadecimal strings, binary strings, and perhaps using 2 for strings can simplify code and speed up encryption</a:t>
            </a:r>
          </a:p>
          <a:p>
            <a:pPr>
              <a:lnSpc>
                <a:spcPct val="150000"/>
              </a:lnSpc>
            </a:pPr>
            <a:r>
              <a:rPr kumimoji="1" lang="en-US" altLang="zh-CN" b="1" dirty="0"/>
              <a:t>✓ </a:t>
            </a:r>
            <a:r>
              <a:rPr kumimoji="1" lang="en" altLang="zh-CN" dirty="0"/>
              <a:t>The reason why DES why 16 rounds, my guess is that C/D is 28 bits, so the largest number less than 28 but an integer power of is 16</a:t>
            </a:r>
            <a:endParaRPr kumimoji="1" lang="zh-CN" altLang="en-US" dirty="0"/>
          </a:p>
        </p:txBody>
      </p:sp>
    </p:spTree>
    <p:extLst>
      <p:ext uri="{BB962C8B-B14F-4D97-AF65-F5344CB8AC3E}">
        <p14:creationId xmlns:p14="http://schemas.microsoft.com/office/powerpoint/2010/main" val="3103995062"/>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4499992" y="1954130"/>
            <a:ext cx="2977358"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01 / Target &amp;&amp; Content</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1" name="矩形 50"/>
          <p:cNvSpPr/>
          <p:nvPr/>
        </p:nvSpPr>
        <p:spPr>
          <a:xfrm>
            <a:off x="4499992" y="2358822"/>
            <a:ext cx="3708411"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02 / Process &amp;&amp; Implementing</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2" name="矩形 51"/>
          <p:cNvSpPr/>
          <p:nvPr/>
        </p:nvSpPr>
        <p:spPr>
          <a:xfrm>
            <a:off x="4499992" y="2763514"/>
            <a:ext cx="3132347" cy="33086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03 / Results &amp;&amp; Analysis</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53" name="矩形 52"/>
          <p:cNvSpPr/>
          <p:nvPr/>
        </p:nvSpPr>
        <p:spPr>
          <a:xfrm>
            <a:off x="4499992" y="3168206"/>
            <a:ext cx="3312368" cy="592470"/>
          </a:xfrm>
          <a:prstGeom prst="rect">
            <a:avLst/>
          </a:prstGeom>
        </p:spPr>
        <p:txBody>
          <a:bodyPr wrap="square" lIns="68580" tIns="34290" rIns="68580" bIns="34290">
            <a:spAutoFit/>
          </a:bodyPr>
          <a:lstStyle/>
          <a:p>
            <a:pPr>
              <a:defRPr/>
            </a:pPr>
            <a:r>
              <a:rPr lang="en-US"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rPr>
              <a:t>04 / Summary &amp;&amp; Thoughts</a:t>
            </a: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a:p>
            <a:pPr>
              <a:defRPr/>
            </a:pPr>
            <a:endParaRPr lang="zh-CN" altLang="zh-CN" sz="1700" b="1" kern="100" dirty="0">
              <a:solidFill>
                <a:schemeClr val="tx1">
                  <a:lumMod val="50000"/>
                  <a:lumOff val="50000"/>
                </a:schemeClr>
              </a:solidFill>
              <a:latin typeface="方正兰亭超细黑简体" panose="02000000000000000000" pitchFamily="2" charset="-122"/>
              <a:ea typeface="方正兰亭超细黑简体" panose="02000000000000000000" pitchFamily="2" charset="-122"/>
              <a:cs typeface="Times New Roman" panose="02020603050405020304" pitchFamily="18" charset="0"/>
            </a:endParaRPr>
          </a:p>
        </p:txBody>
      </p:sp>
      <p:sp>
        <p:nvSpPr>
          <p:cNvPr id="15" name="Freeform 5"/>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700" b="1" kern="0" dirty="0">
                <a:solidFill>
                  <a:schemeClr val="bg1"/>
                </a:solidFill>
                <a:latin typeface="方正兰亭超细黑简体" panose="02000000000000000000" pitchFamily="2" charset="-122"/>
                <a:ea typeface="方正兰亭超细黑简体" panose="02000000000000000000" pitchFamily="2" charset="-122"/>
              </a:rPr>
              <a:t>目录</a:t>
            </a: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par>
                                <p:cTn id="10" presetID="6" presetClass="emph" presetSubtype="0" decel="100000" fill="hold" grpId="1" nodeType="withEffect">
                                  <p:stCondLst>
                                    <p:cond delay="200"/>
                                  </p:stCondLst>
                                  <p:childTnLst>
                                    <p:animScale>
                                      <p:cBhvr>
                                        <p:cTn id="11" dur="250" fill="hold"/>
                                        <p:tgtEl>
                                          <p:spTgt spid="15"/>
                                        </p:tgtEl>
                                      </p:cBhvr>
                                      <p:by x="120000" y="120000"/>
                                    </p:animScale>
                                  </p:childTnLst>
                                </p:cTn>
                              </p:par>
                              <p:par>
                                <p:cTn id="12" presetID="6" presetClass="emph" presetSubtype="0" decel="100000" fill="hold" grpId="2" nodeType="withEffect">
                                  <p:stCondLst>
                                    <p:cond delay="400"/>
                                  </p:stCondLst>
                                  <p:childTnLst>
                                    <p:animScale>
                                      <p:cBhvr>
                                        <p:cTn id="13" dur="250" fill="hold"/>
                                        <p:tgtEl>
                                          <p:spTgt spid="15"/>
                                        </p:tgtEl>
                                      </p:cBhvr>
                                      <p:by x="83000" y="83000"/>
                                    </p:animScale>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50" fill="hold"/>
                                        <p:tgtEl>
                                          <p:spTgt spid="13"/>
                                        </p:tgtEl>
                                        <p:attrNameLst>
                                          <p:attrName>ppt_w</p:attrName>
                                        </p:attrNameLst>
                                      </p:cBhvr>
                                      <p:tavLst>
                                        <p:tav tm="0">
                                          <p:val>
                                            <p:fltVal val="0"/>
                                          </p:val>
                                        </p:tav>
                                        <p:tav tm="100000">
                                          <p:val>
                                            <p:strVal val="#ppt_w"/>
                                          </p:val>
                                        </p:tav>
                                      </p:tavLst>
                                    </p:anim>
                                    <p:anim calcmode="lin" valueType="num">
                                      <p:cBhvr>
                                        <p:cTn id="18" dur="250" fill="hold"/>
                                        <p:tgtEl>
                                          <p:spTgt spid="13"/>
                                        </p:tgtEl>
                                        <p:attrNameLst>
                                          <p:attrName>ppt_h</p:attrName>
                                        </p:attrNameLst>
                                      </p:cBhvr>
                                      <p:tavLst>
                                        <p:tav tm="0">
                                          <p:val>
                                            <p:fltVal val="0"/>
                                          </p:val>
                                        </p:tav>
                                        <p:tav tm="100000">
                                          <p:val>
                                            <p:strVal val="#ppt_h"/>
                                          </p:val>
                                        </p:tav>
                                      </p:tavLst>
                                    </p:anim>
                                    <p:animEffect transition="in" filter="fade">
                                      <p:cBhvr>
                                        <p:cTn id="19" dur="250"/>
                                        <p:tgtEl>
                                          <p:spTgt spid="13"/>
                                        </p:tgtEl>
                                      </p:cBhvr>
                                    </p:animEffect>
                                  </p:childTnLst>
                                </p:cTn>
                              </p:par>
                              <p:par>
                                <p:cTn id="20" presetID="6" presetClass="emph" presetSubtype="0" decel="100000" fill="hold" grpId="1" nodeType="withEffect">
                                  <p:stCondLst>
                                    <p:cond delay="200"/>
                                  </p:stCondLst>
                                  <p:childTnLst>
                                    <p:animScale>
                                      <p:cBhvr>
                                        <p:cTn id="21" dur="250" fill="hold"/>
                                        <p:tgtEl>
                                          <p:spTgt spid="13"/>
                                        </p:tgtEl>
                                      </p:cBhvr>
                                      <p:by x="120000" y="120000"/>
                                    </p:animScale>
                                  </p:childTnLst>
                                </p:cTn>
                              </p:par>
                              <p:par>
                                <p:cTn id="22" presetID="6" presetClass="emph" presetSubtype="0" decel="100000" fill="hold" grpId="2" nodeType="withEffect">
                                  <p:stCondLst>
                                    <p:cond delay="400"/>
                                  </p:stCondLst>
                                  <p:childTnLst>
                                    <p:animScale>
                                      <p:cBhvr>
                                        <p:cTn id="23" dur="250" fill="hold"/>
                                        <p:tgtEl>
                                          <p:spTgt spid="13"/>
                                        </p:tgtEl>
                                      </p:cBhvr>
                                      <p:by x="83000" y="83000"/>
                                    </p:animScale>
                                  </p:childTnLst>
                                </p:cTn>
                              </p:par>
                              <p:par>
                                <p:cTn id="24" presetID="53" presetClass="entr" presetSubtype="16" fill="hold" grpId="0" nodeType="withEffect">
                                  <p:stCondLst>
                                    <p:cond delay="6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250" fill="hold"/>
                                        <p:tgtEl>
                                          <p:spTgt spid="45"/>
                                        </p:tgtEl>
                                        <p:attrNameLst>
                                          <p:attrName>ppt_w</p:attrName>
                                        </p:attrNameLst>
                                      </p:cBhvr>
                                      <p:tavLst>
                                        <p:tav tm="0">
                                          <p:val>
                                            <p:fltVal val="0"/>
                                          </p:val>
                                        </p:tav>
                                        <p:tav tm="100000">
                                          <p:val>
                                            <p:strVal val="#ppt_w"/>
                                          </p:val>
                                        </p:tav>
                                      </p:tavLst>
                                    </p:anim>
                                    <p:anim calcmode="lin" valueType="num">
                                      <p:cBhvr>
                                        <p:cTn id="27" dur="250" fill="hold"/>
                                        <p:tgtEl>
                                          <p:spTgt spid="45"/>
                                        </p:tgtEl>
                                        <p:attrNameLst>
                                          <p:attrName>ppt_h</p:attrName>
                                        </p:attrNameLst>
                                      </p:cBhvr>
                                      <p:tavLst>
                                        <p:tav tm="0">
                                          <p:val>
                                            <p:fltVal val="0"/>
                                          </p:val>
                                        </p:tav>
                                        <p:tav tm="100000">
                                          <p:val>
                                            <p:strVal val="#ppt_h"/>
                                          </p:val>
                                        </p:tav>
                                      </p:tavLst>
                                    </p:anim>
                                    <p:animEffect transition="in" filter="fade">
                                      <p:cBhvr>
                                        <p:cTn id="28" dur="250"/>
                                        <p:tgtEl>
                                          <p:spTgt spid="45"/>
                                        </p:tgtEl>
                                      </p:cBhvr>
                                    </p:animEffect>
                                  </p:childTnLst>
                                </p:cTn>
                              </p:par>
                              <p:par>
                                <p:cTn id="29" presetID="6" presetClass="emph" presetSubtype="0" decel="100000" fill="hold" grpId="1" nodeType="withEffect">
                                  <p:stCondLst>
                                    <p:cond delay="800"/>
                                  </p:stCondLst>
                                  <p:childTnLst>
                                    <p:animScale>
                                      <p:cBhvr>
                                        <p:cTn id="30" dur="250" fill="hold"/>
                                        <p:tgtEl>
                                          <p:spTgt spid="45"/>
                                        </p:tgtEl>
                                      </p:cBhvr>
                                      <p:by x="120000" y="120000"/>
                                    </p:animScale>
                                  </p:childTnLst>
                                </p:cTn>
                              </p:par>
                              <p:par>
                                <p:cTn id="31" presetID="6" presetClass="emph" presetSubtype="0" decel="100000" fill="hold" grpId="2" nodeType="withEffect">
                                  <p:stCondLst>
                                    <p:cond delay="1000"/>
                                  </p:stCondLst>
                                  <p:childTnLst>
                                    <p:animScale>
                                      <p:cBhvr>
                                        <p:cTn id="32" dur="250" fill="hold"/>
                                        <p:tgtEl>
                                          <p:spTgt spid="45"/>
                                        </p:tgtEl>
                                      </p:cBhvr>
                                      <p:by x="83000" y="83000"/>
                                    </p:animScale>
                                  </p:childTnLst>
                                </p:cTn>
                              </p:par>
                            </p:childTnLst>
                          </p:cTn>
                        </p:par>
                        <p:par>
                          <p:cTn id="33" fill="hold">
                            <p:stCondLst>
                              <p:cond delay="1750"/>
                            </p:stCondLst>
                            <p:childTnLst>
                              <p:par>
                                <p:cTn id="34" presetID="50" presetClass="entr" presetSubtype="0" decel="100000" fill="hold" grpId="0" nodeType="afterEffect">
                                  <p:stCondLst>
                                    <p:cond delay="0"/>
                                  </p:stCondLst>
                                  <p:iterate type="lt">
                                    <p:tmPct val="10000"/>
                                  </p:iterate>
                                  <p:childTnLst>
                                    <p:set>
                                      <p:cBhvr>
                                        <p:cTn id="35" dur="1" fill="hold">
                                          <p:stCondLst>
                                            <p:cond delay="0"/>
                                          </p:stCondLst>
                                        </p:cTn>
                                        <p:tgtEl>
                                          <p:spTgt spid="50"/>
                                        </p:tgtEl>
                                        <p:attrNameLst>
                                          <p:attrName>style.visibility</p:attrName>
                                        </p:attrNameLst>
                                      </p:cBhvr>
                                      <p:to>
                                        <p:strVal val="visible"/>
                                      </p:to>
                                    </p:set>
                                    <p:anim calcmode="lin" valueType="num">
                                      <p:cBhvr>
                                        <p:cTn id="36" dur="100" fill="hold"/>
                                        <p:tgtEl>
                                          <p:spTgt spid="50"/>
                                        </p:tgtEl>
                                        <p:attrNameLst>
                                          <p:attrName>ppt_w</p:attrName>
                                        </p:attrNameLst>
                                      </p:cBhvr>
                                      <p:tavLst>
                                        <p:tav tm="0">
                                          <p:val>
                                            <p:strVal val="#ppt_w+.3"/>
                                          </p:val>
                                        </p:tav>
                                        <p:tav tm="100000">
                                          <p:val>
                                            <p:strVal val="#ppt_w"/>
                                          </p:val>
                                        </p:tav>
                                      </p:tavLst>
                                    </p:anim>
                                    <p:anim calcmode="lin" valueType="num">
                                      <p:cBhvr>
                                        <p:cTn id="37" dur="100" fill="hold"/>
                                        <p:tgtEl>
                                          <p:spTgt spid="50"/>
                                        </p:tgtEl>
                                        <p:attrNameLst>
                                          <p:attrName>ppt_h</p:attrName>
                                        </p:attrNameLst>
                                      </p:cBhvr>
                                      <p:tavLst>
                                        <p:tav tm="0">
                                          <p:val>
                                            <p:strVal val="#ppt_h"/>
                                          </p:val>
                                        </p:tav>
                                        <p:tav tm="100000">
                                          <p:val>
                                            <p:strVal val="#ppt_h"/>
                                          </p:val>
                                        </p:tav>
                                      </p:tavLst>
                                    </p:anim>
                                    <p:animEffect transition="in" filter="fade">
                                      <p:cBhvr>
                                        <p:cTn id="38" dur="100"/>
                                        <p:tgtEl>
                                          <p:spTgt spid="50"/>
                                        </p:tgtEl>
                                      </p:cBhvr>
                                    </p:animEffect>
                                  </p:childTnLst>
                                </p:cTn>
                              </p:par>
                            </p:childTnLst>
                          </p:cTn>
                        </p:par>
                        <p:par>
                          <p:cTn id="39" fill="hold">
                            <p:stCondLst>
                              <p:cond delay="2020"/>
                            </p:stCondLst>
                            <p:childTnLst>
                              <p:par>
                                <p:cTn id="40" presetID="50" presetClass="entr" presetSubtype="0" decel="100000" fill="hold" grpId="0" nodeType="afterEffect">
                                  <p:stCondLst>
                                    <p:cond delay="0"/>
                                  </p:stCondLst>
                                  <p:iterate type="lt">
                                    <p:tmPct val="10000"/>
                                  </p:iterate>
                                  <p:childTnLst>
                                    <p:set>
                                      <p:cBhvr>
                                        <p:cTn id="41" dur="1" fill="hold">
                                          <p:stCondLst>
                                            <p:cond delay="0"/>
                                          </p:stCondLst>
                                        </p:cTn>
                                        <p:tgtEl>
                                          <p:spTgt spid="51"/>
                                        </p:tgtEl>
                                        <p:attrNameLst>
                                          <p:attrName>style.visibility</p:attrName>
                                        </p:attrNameLst>
                                      </p:cBhvr>
                                      <p:to>
                                        <p:strVal val="visible"/>
                                      </p:to>
                                    </p:set>
                                    <p:anim calcmode="lin" valueType="num">
                                      <p:cBhvr>
                                        <p:cTn id="42" dur="100" fill="hold"/>
                                        <p:tgtEl>
                                          <p:spTgt spid="51"/>
                                        </p:tgtEl>
                                        <p:attrNameLst>
                                          <p:attrName>ppt_w</p:attrName>
                                        </p:attrNameLst>
                                      </p:cBhvr>
                                      <p:tavLst>
                                        <p:tav tm="0">
                                          <p:val>
                                            <p:strVal val="#ppt_w+.3"/>
                                          </p:val>
                                        </p:tav>
                                        <p:tav tm="100000">
                                          <p:val>
                                            <p:strVal val="#ppt_w"/>
                                          </p:val>
                                        </p:tav>
                                      </p:tavLst>
                                    </p:anim>
                                    <p:anim calcmode="lin" valueType="num">
                                      <p:cBhvr>
                                        <p:cTn id="43" dur="100" fill="hold"/>
                                        <p:tgtEl>
                                          <p:spTgt spid="51"/>
                                        </p:tgtEl>
                                        <p:attrNameLst>
                                          <p:attrName>ppt_h</p:attrName>
                                        </p:attrNameLst>
                                      </p:cBhvr>
                                      <p:tavLst>
                                        <p:tav tm="0">
                                          <p:val>
                                            <p:strVal val="#ppt_h"/>
                                          </p:val>
                                        </p:tav>
                                        <p:tav tm="100000">
                                          <p:val>
                                            <p:strVal val="#ppt_h"/>
                                          </p:val>
                                        </p:tav>
                                      </p:tavLst>
                                    </p:anim>
                                    <p:animEffect transition="in" filter="fade">
                                      <p:cBhvr>
                                        <p:cTn id="44" dur="100"/>
                                        <p:tgtEl>
                                          <p:spTgt spid="51"/>
                                        </p:tgtEl>
                                      </p:cBhvr>
                                    </p:animEffect>
                                  </p:childTnLst>
                                </p:cTn>
                              </p:par>
                            </p:childTnLst>
                          </p:cTn>
                        </p:par>
                        <p:par>
                          <p:cTn id="45" fill="hold">
                            <p:stCondLst>
                              <p:cond delay="2350"/>
                            </p:stCondLst>
                            <p:childTnLst>
                              <p:par>
                                <p:cTn id="46" presetID="50" presetClass="entr" presetSubtype="0" decel="100000" fill="hold" grpId="0" nodeType="afterEffect">
                                  <p:stCondLst>
                                    <p:cond delay="0"/>
                                  </p:stCondLst>
                                  <p:iterate type="lt">
                                    <p:tmPct val="10000"/>
                                  </p:iterate>
                                  <p:childTnLst>
                                    <p:set>
                                      <p:cBhvr>
                                        <p:cTn id="47" dur="1" fill="hold">
                                          <p:stCondLst>
                                            <p:cond delay="0"/>
                                          </p:stCondLst>
                                        </p:cTn>
                                        <p:tgtEl>
                                          <p:spTgt spid="52"/>
                                        </p:tgtEl>
                                        <p:attrNameLst>
                                          <p:attrName>style.visibility</p:attrName>
                                        </p:attrNameLst>
                                      </p:cBhvr>
                                      <p:to>
                                        <p:strVal val="visible"/>
                                      </p:to>
                                    </p:set>
                                    <p:anim calcmode="lin" valueType="num">
                                      <p:cBhvr>
                                        <p:cTn id="48" dur="100" fill="hold"/>
                                        <p:tgtEl>
                                          <p:spTgt spid="52"/>
                                        </p:tgtEl>
                                        <p:attrNameLst>
                                          <p:attrName>ppt_w</p:attrName>
                                        </p:attrNameLst>
                                      </p:cBhvr>
                                      <p:tavLst>
                                        <p:tav tm="0">
                                          <p:val>
                                            <p:strVal val="#ppt_w+.3"/>
                                          </p:val>
                                        </p:tav>
                                        <p:tav tm="100000">
                                          <p:val>
                                            <p:strVal val="#ppt_w"/>
                                          </p:val>
                                        </p:tav>
                                      </p:tavLst>
                                    </p:anim>
                                    <p:anim calcmode="lin" valueType="num">
                                      <p:cBhvr>
                                        <p:cTn id="49" dur="100" fill="hold"/>
                                        <p:tgtEl>
                                          <p:spTgt spid="52"/>
                                        </p:tgtEl>
                                        <p:attrNameLst>
                                          <p:attrName>ppt_h</p:attrName>
                                        </p:attrNameLst>
                                      </p:cBhvr>
                                      <p:tavLst>
                                        <p:tav tm="0">
                                          <p:val>
                                            <p:strVal val="#ppt_h"/>
                                          </p:val>
                                        </p:tav>
                                        <p:tav tm="100000">
                                          <p:val>
                                            <p:strVal val="#ppt_h"/>
                                          </p:val>
                                        </p:tav>
                                      </p:tavLst>
                                    </p:anim>
                                    <p:animEffect transition="in" filter="fade">
                                      <p:cBhvr>
                                        <p:cTn id="50" dur="100"/>
                                        <p:tgtEl>
                                          <p:spTgt spid="52"/>
                                        </p:tgtEl>
                                      </p:cBhvr>
                                    </p:animEffect>
                                  </p:childTnLst>
                                </p:cTn>
                              </p:par>
                            </p:childTnLst>
                          </p:cTn>
                        </p:par>
                        <p:par>
                          <p:cTn id="51" fill="hold">
                            <p:stCondLst>
                              <p:cond delay="2640"/>
                            </p:stCondLst>
                            <p:childTnLst>
                              <p:par>
                                <p:cTn id="52" presetID="50" presetClass="entr" presetSubtype="0" decel="100000" fill="hold" grpId="0" nodeType="afterEffect">
                                  <p:stCondLst>
                                    <p:cond delay="0"/>
                                  </p:stCondLst>
                                  <p:iterate type="lt">
                                    <p:tmPct val="10000"/>
                                  </p:iterate>
                                  <p:childTnLst>
                                    <p:set>
                                      <p:cBhvr>
                                        <p:cTn id="53" dur="1" fill="hold">
                                          <p:stCondLst>
                                            <p:cond delay="0"/>
                                          </p:stCondLst>
                                        </p:cTn>
                                        <p:tgtEl>
                                          <p:spTgt spid="53"/>
                                        </p:tgtEl>
                                        <p:attrNameLst>
                                          <p:attrName>style.visibility</p:attrName>
                                        </p:attrNameLst>
                                      </p:cBhvr>
                                      <p:to>
                                        <p:strVal val="visible"/>
                                      </p:to>
                                    </p:set>
                                    <p:anim calcmode="lin" valueType="num">
                                      <p:cBhvr>
                                        <p:cTn id="54" dur="100" fill="hold"/>
                                        <p:tgtEl>
                                          <p:spTgt spid="53"/>
                                        </p:tgtEl>
                                        <p:attrNameLst>
                                          <p:attrName>ppt_w</p:attrName>
                                        </p:attrNameLst>
                                      </p:cBhvr>
                                      <p:tavLst>
                                        <p:tav tm="0">
                                          <p:val>
                                            <p:strVal val="#ppt_w+.3"/>
                                          </p:val>
                                        </p:tav>
                                        <p:tav tm="100000">
                                          <p:val>
                                            <p:strVal val="#ppt_w"/>
                                          </p:val>
                                        </p:tav>
                                      </p:tavLst>
                                    </p:anim>
                                    <p:anim calcmode="lin" valueType="num">
                                      <p:cBhvr>
                                        <p:cTn id="55" dur="100" fill="hold"/>
                                        <p:tgtEl>
                                          <p:spTgt spid="53"/>
                                        </p:tgtEl>
                                        <p:attrNameLst>
                                          <p:attrName>ppt_h</p:attrName>
                                        </p:attrNameLst>
                                      </p:cBhvr>
                                      <p:tavLst>
                                        <p:tav tm="0">
                                          <p:val>
                                            <p:strVal val="#ppt_h"/>
                                          </p:val>
                                        </p:tav>
                                        <p:tav tm="100000">
                                          <p:val>
                                            <p:strVal val="#ppt_h"/>
                                          </p:val>
                                        </p:tav>
                                      </p:tavLst>
                                    </p:anim>
                                    <p:animEffect transition="in" filter="fade">
                                      <p:cBhvr>
                                        <p:cTn id="56" dur="1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50" grpId="0"/>
      <p:bldP spid="51" grpId="0"/>
      <p:bldP spid="52" grpId="0"/>
      <p:bldP spid="53" grpId="0"/>
      <p:bldP spid="15" grpId="0" animBg="1"/>
      <p:bldP spid="15" grpId="1" animBg="1"/>
      <p:bldP spid="15" grpId="2" animBg="1"/>
      <p:bldP spid="45" grpId="0"/>
      <p:bldP spid="45" grpId="1"/>
      <p:bldP spid="45" grpId="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7" cstate="screen">
            <a:extLst>
              <a:ext uri="{28A0092B-C50C-407E-A947-70E740481C1C}">
                <a14:useLocalDpi xmlns:a14="http://schemas.microsoft.com/office/drawing/2010/main" val="0"/>
              </a:ext>
            </a:extLst>
          </a:blip>
          <a:srcRect l="17632" r="49845" b="47264"/>
          <a:stretch>
            <a:fillRect/>
          </a:stretch>
        </p:blipFill>
        <p:spPr>
          <a:xfrm>
            <a:off x="6192180" y="0"/>
            <a:ext cx="2124236" cy="3616660"/>
          </a:xfrm>
          <a:prstGeom prst="rect">
            <a:avLst/>
          </a:prstGeom>
        </p:spPr>
      </p:pic>
      <p:sp>
        <p:nvSpPr>
          <p:cNvPr id="6" name="PA_文本框 6"/>
          <p:cNvSpPr txBox="1"/>
          <p:nvPr>
            <p:custDataLst>
              <p:tags r:id="rId1"/>
            </p:custDataLst>
          </p:nvPr>
        </p:nvSpPr>
        <p:spPr>
          <a:xfrm>
            <a:off x="1007604" y="2881192"/>
            <a:ext cx="5062604" cy="700769"/>
          </a:xfrm>
          <a:prstGeom prst="rect">
            <a:avLst/>
          </a:prstGeom>
          <a:noFill/>
        </p:spPr>
        <p:txBody>
          <a:bodyPr wrap="none" rtlCol="0" anchor="ctr">
            <a:spAutoFit/>
          </a:bodyPr>
          <a:lstStyle/>
          <a:p>
            <a:pPr>
              <a:lnSpc>
                <a:spcPct val="120000"/>
              </a:lnSpc>
            </a:pPr>
            <a:r>
              <a:rPr lang="en-US" altLang="zh-CN" sz="3600" b="1" dirty="0">
                <a:solidFill>
                  <a:schemeClr val="accent1"/>
                </a:solidFill>
                <a:latin typeface="方正兰亭超细黑简体" panose="02000000000000000000" pitchFamily="2" charset="-122"/>
                <a:ea typeface="方正兰亭超细黑简体" panose="02000000000000000000" pitchFamily="2" charset="-122"/>
              </a:rPr>
              <a:t>Thanks for watching.</a:t>
            </a:r>
            <a:endParaRPr lang="zh-CN" altLang="en-US" sz="3600" b="1" dirty="0">
              <a:solidFill>
                <a:schemeClr val="accent1"/>
              </a:solidFill>
              <a:latin typeface="方正兰亭超细黑简体" panose="02000000000000000000" pitchFamily="2" charset="-122"/>
              <a:ea typeface="方正兰亭超细黑简体" panose="02000000000000000000" pitchFamily="2" charset="-122"/>
            </a:endParaRPr>
          </a:p>
        </p:txBody>
      </p:sp>
      <p:sp>
        <p:nvSpPr>
          <p:cNvPr id="7" name="PA_半闭框 7"/>
          <p:cNvSpPr/>
          <p:nvPr>
            <p:custDataLst>
              <p:tags r:id="rId2"/>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PA_文本框 6"/>
          <p:cNvSpPr txBox="1"/>
          <p:nvPr>
            <p:custDataLst>
              <p:tags r:id="rId3"/>
            </p:custDataLst>
          </p:nvPr>
        </p:nvSpPr>
        <p:spPr>
          <a:xfrm>
            <a:off x="1691680" y="1158966"/>
            <a:ext cx="817853" cy="1459759"/>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1" name="PA_文本框 6"/>
          <p:cNvSpPr txBox="1"/>
          <p:nvPr>
            <p:custDataLst>
              <p:tags r:id="rId4"/>
            </p:custDataLst>
          </p:nvPr>
        </p:nvSpPr>
        <p:spPr>
          <a:xfrm>
            <a:off x="3445637" y="1202600"/>
            <a:ext cx="1451038" cy="1444498"/>
          </a:xfrm>
          <a:prstGeom prst="rect">
            <a:avLst/>
          </a:prstGeom>
          <a:noFill/>
        </p:spPr>
        <p:txBody>
          <a:bodyPr wrap="none" rtlCol="0" anchor="ctr">
            <a:spAutoFit/>
          </a:bodyPr>
          <a:lstStyle/>
          <a:p>
            <a:pPr>
              <a:lnSpc>
                <a:spcPct val="120000"/>
              </a:lnSpc>
            </a:pPr>
            <a:r>
              <a:rPr lang="en-US" altLang="zh-CN"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rPr>
              <a:t>20</a:t>
            </a:r>
            <a:endParaRPr lang="zh-CN" altLang="en-US" sz="8000" b="1" dirty="0">
              <a:solidFill>
                <a:schemeClr val="tx1">
                  <a:lumMod val="75000"/>
                  <a:lumOff val="25000"/>
                </a:schemeClr>
              </a:solidFill>
              <a:latin typeface="方正兰亭超细黑简体" panose="02000000000000000000" pitchFamily="2" charset="-122"/>
              <a:ea typeface="方正兰亭超细黑简体" panose="02000000000000000000" pitchFamily="2" charset="-122"/>
            </a:endParaRPr>
          </a:p>
        </p:txBody>
      </p:sp>
      <p:sp>
        <p:nvSpPr>
          <p:cNvPr id="12" name="PA_半闭框 7"/>
          <p:cNvSpPr/>
          <p:nvPr>
            <p:custDataLst>
              <p:tags r:id="rId5"/>
            </p:custDataLst>
          </p:nvPr>
        </p:nvSpPr>
        <p:spPr>
          <a:xfrm flipH="1" flipV="1">
            <a:off x="4184340" y="3039558"/>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图片 1" descr="C:\Users\mac\Desktop\复旦大学\xiaohui.jpgxiaohui"/>
          <p:cNvPicPr>
            <a:picLocks noChangeAspect="1"/>
          </p:cNvPicPr>
          <p:nvPr/>
        </p:nvPicPr>
        <p:blipFill>
          <a:blip r:embed="rId8"/>
          <a:srcRect/>
          <a:stretch>
            <a:fillRect/>
          </a:stretch>
        </p:blipFill>
        <p:spPr>
          <a:xfrm>
            <a:off x="2545715" y="1574165"/>
            <a:ext cx="828040" cy="826135"/>
          </a:xfrm>
          <a:prstGeom prst="rect">
            <a:avLst/>
          </a:prstGeom>
        </p:spPr>
      </p:pic>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500"/>
                            </p:stCondLst>
                            <p:childTnLst>
                              <p:par>
                                <p:cTn id="14" presetID="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3000"/>
                            </p:stCondLst>
                            <p:childTnLst>
                              <p:par>
                                <p:cTn id="19" presetID="2" presetClass="entr" presetSubtype="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par>
                          <p:cTn id="23" fill="hold">
                            <p:stCondLst>
                              <p:cond delay="3500"/>
                            </p:stCondLst>
                            <p:childTnLst>
                              <p:par>
                                <p:cTn id="24" presetID="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2000" fill="hold"/>
                                        <p:tgtEl>
                                          <p:spTgt spid="7"/>
                                        </p:tgtEl>
                                        <p:attrNameLst>
                                          <p:attrName>ppt_x</p:attrName>
                                        </p:attrNameLst>
                                      </p:cBhvr>
                                      <p:tavLst>
                                        <p:tav tm="0">
                                          <p:val>
                                            <p:strVal val="0-#ppt_w/2"/>
                                          </p:val>
                                        </p:tav>
                                        <p:tav tm="100000">
                                          <p:val>
                                            <p:strVal val="#ppt_x"/>
                                          </p:val>
                                        </p:tav>
                                      </p:tavLst>
                                    </p:anim>
                                    <p:anim calcmode="lin" valueType="num">
                                      <p:cBhvr additive="base">
                                        <p:cTn id="27" dur="2000" fill="hold"/>
                                        <p:tgtEl>
                                          <p:spTgt spid="7"/>
                                        </p:tgtEl>
                                        <p:attrNameLst>
                                          <p:attrName>ppt_y</p:attrName>
                                        </p:attrNameLst>
                                      </p:cBhvr>
                                      <p:tavLst>
                                        <p:tav tm="0">
                                          <p:val>
                                            <p:strVal val="#ppt_y"/>
                                          </p:val>
                                        </p:tav>
                                        <p:tav tm="100000">
                                          <p:val>
                                            <p:strVal val="#ppt_y"/>
                                          </p:val>
                                        </p:tav>
                                      </p:tavLst>
                                    </p:anim>
                                  </p:childTnLst>
                                </p:cTn>
                              </p:par>
                            </p:childTnLst>
                          </p:cTn>
                        </p:par>
                        <p:par>
                          <p:cTn id="28" fill="hold">
                            <p:stCondLst>
                              <p:cond delay="550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Effect transition="in" filter="fade">
                                      <p:cBhvr>
                                        <p:cTn id="33" dur="1000"/>
                                        <p:tgtEl>
                                          <p:spTgt spid="6"/>
                                        </p:tgtEl>
                                      </p:cBhvr>
                                    </p:animEffect>
                                  </p:childTnLst>
                                </p:cTn>
                              </p:par>
                            </p:childTnLst>
                          </p:cTn>
                        </p:par>
                        <p:par>
                          <p:cTn id="34" fill="hold">
                            <p:stCondLst>
                              <p:cond delay="65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2000" fill="hold"/>
                                        <p:tgtEl>
                                          <p:spTgt spid="12"/>
                                        </p:tgtEl>
                                        <p:attrNameLst>
                                          <p:attrName>ppt_x</p:attrName>
                                        </p:attrNameLst>
                                      </p:cBhvr>
                                      <p:tavLst>
                                        <p:tav tm="0">
                                          <p:val>
                                            <p:strVal val="1+#ppt_w/2"/>
                                          </p:val>
                                        </p:tav>
                                        <p:tav tm="100000">
                                          <p:val>
                                            <p:strVal val="#ppt_x"/>
                                          </p:val>
                                        </p:tav>
                                      </p:tavLst>
                                    </p:anim>
                                    <p:anim calcmode="lin" valueType="num">
                                      <p:cBhvr additive="base">
                                        <p:cTn id="38" dur="20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8500"/>
                            </p:stCondLst>
                            <p:childTnLst>
                              <p:par>
                                <p:cTn id="40" presetID="2" presetClass="entr" presetSubtype="1"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P spid="10" grpId="0"/>
      <p:bldP spid="11" grpId="0"/>
      <p:bldP spid="1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Target &amp;&amp; Content</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1</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004556" cy="646331"/>
          </a:xfrm>
          <a:prstGeom prst="rect">
            <a:avLst/>
          </a:prstGeom>
          <a:noFill/>
        </p:spPr>
        <p:txBody>
          <a:bodyPr wrap="square" rtlCol="0">
            <a:spAutoFit/>
          </a:bodyPr>
          <a:lstStyle/>
          <a:p>
            <a:r>
              <a:rPr kumimoji="1" lang="en-US" altLang="zh-CN" sz="3600" dirty="0"/>
              <a:t>Goal of the Experiment</a:t>
            </a:r>
            <a:endParaRPr kumimoji="1" lang="zh-CN" altLang="en-US" sz="3600" dirty="0"/>
          </a:p>
        </p:txBody>
      </p:sp>
      <p:sp>
        <p:nvSpPr>
          <p:cNvPr id="6" name="文本框 5">
            <a:extLst>
              <a:ext uri="{FF2B5EF4-FFF2-40B4-BE49-F238E27FC236}">
                <a16:creationId xmlns:a16="http://schemas.microsoft.com/office/drawing/2014/main" id="{6B015B96-A20A-D74D-A2B5-7C0E9B498251}"/>
              </a:ext>
            </a:extLst>
          </p:cNvPr>
          <p:cNvSpPr txBox="1"/>
          <p:nvPr/>
        </p:nvSpPr>
        <p:spPr>
          <a:xfrm>
            <a:off x="251520" y="1096380"/>
            <a:ext cx="8604956" cy="1287468"/>
          </a:xfrm>
          <a:prstGeom prst="rect">
            <a:avLst/>
          </a:prstGeom>
          <a:noFill/>
        </p:spPr>
        <p:txBody>
          <a:bodyPr wrap="square" rtlCol="0">
            <a:spAutoFit/>
          </a:bodyPr>
          <a:lstStyle/>
          <a:p>
            <a:pPr marL="108000">
              <a:lnSpc>
                <a:spcPct val="150000"/>
              </a:lnSpc>
            </a:pPr>
            <a:r>
              <a:rPr kumimoji="1" lang="en-US" altLang="zh-CN" dirty="0">
                <a:latin typeface="Arial" panose="020B0604020202020204" pitchFamily="34" charset="0"/>
                <a:cs typeface="Arial" panose="020B0604020202020204" pitchFamily="34" charset="0"/>
              </a:rPr>
              <a:t>1. </a:t>
            </a:r>
            <a:r>
              <a:rPr lang="en" altLang="zh-CN" dirty="0"/>
              <a:t>Implementing DES algorithm</a:t>
            </a:r>
            <a:br>
              <a:rPr lang="zh-CN" altLang="en-US" dirty="0"/>
            </a:br>
            <a:r>
              <a:rPr lang="en-US" altLang="zh-CN" dirty="0"/>
              <a:t>2. </a:t>
            </a:r>
            <a:r>
              <a:rPr lang="en" altLang="zh-CN" dirty="0"/>
              <a:t>Understanding usage of AES algorithm </a:t>
            </a:r>
          </a:p>
          <a:p>
            <a:pPr marL="108000">
              <a:lnSpc>
                <a:spcPct val="150000"/>
              </a:lnSpc>
            </a:pP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452399"/>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184576" cy="646331"/>
          </a:xfrm>
          <a:prstGeom prst="rect">
            <a:avLst/>
          </a:prstGeom>
          <a:noFill/>
        </p:spPr>
        <p:txBody>
          <a:bodyPr wrap="square" rtlCol="0">
            <a:spAutoFit/>
          </a:bodyPr>
          <a:lstStyle/>
          <a:p>
            <a:r>
              <a:rPr kumimoji="1" lang="en-US" altLang="zh-CN" sz="3600" dirty="0"/>
              <a:t>Content of the experiment</a:t>
            </a:r>
            <a:endParaRPr kumimoji="1" lang="zh-CN" altLang="en-US" sz="3600" dirty="0"/>
          </a:p>
        </p:txBody>
      </p:sp>
      <p:sp>
        <p:nvSpPr>
          <p:cNvPr id="6" name="文本框 5">
            <a:extLst>
              <a:ext uri="{FF2B5EF4-FFF2-40B4-BE49-F238E27FC236}">
                <a16:creationId xmlns:a16="http://schemas.microsoft.com/office/drawing/2014/main" id="{6B015B96-A20A-D74D-A2B5-7C0E9B498251}"/>
              </a:ext>
            </a:extLst>
          </p:cNvPr>
          <p:cNvSpPr txBox="1"/>
          <p:nvPr/>
        </p:nvSpPr>
        <p:spPr>
          <a:xfrm>
            <a:off x="251520" y="1096380"/>
            <a:ext cx="8604956" cy="2878224"/>
          </a:xfrm>
          <a:prstGeom prst="rect">
            <a:avLst/>
          </a:prstGeom>
          <a:noFill/>
        </p:spPr>
        <p:txBody>
          <a:bodyPr wrap="square" rtlCol="0">
            <a:spAutoFit/>
          </a:bodyPr>
          <a:lstStyle/>
          <a:p>
            <a:pPr marL="342900" indent="-342900">
              <a:buAutoNum type="arabicPeriod"/>
            </a:pPr>
            <a:r>
              <a:rPr lang="en" altLang="zh-CN" dirty="0"/>
              <a:t>Create 16 subkeys, each of which is 48-bits long.</a:t>
            </a:r>
          </a:p>
          <a:p>
            <a:r>
              <a:rPr lang="en" altLang="zh-CN" dirty="0"/>
              <a:t>     </a:t>
            </a:r>
            <a:r>
              <a:rPr lang="zh-CN" altLang="en-US" dirty="0"/>
              <a:t> </a:t>
            </a:r>
            <a:r>
              <a:rPr lang="en-US" altLang="zh-CN" dirty="0"/>
              <a:t>1.1 use the PC-1 to permutate the key:64</a:t>
            </a:r>
            <a:r>
              <a:rPr lang="en" altLang="zh-CN" dirty="0"/>
              <a:t>bits-&gt;56bits</a:t>
            </a:r>
            <a:br>
              <a:rPr lang="en" altLang="zh-CN" dirty="0"/>
            </a:br>
            <a:r>
              <a:rPr lang="en" altLang="zh-CN" dirty="0"/>
              <a:t>      1.2 shift the key and use PC-2 to generate subkeys</a:t>
            </a:r>
            <a:endParaRPr lang="en" altLang="zh-CN" sz="1600" dirty="0"/>
          </a:p>
          <a:p>
            <a:endParaRPr lang="en" altLang="zh-CN" dirty="0"/>
          </a:p>
          <a:p>
            <a:r>
              <a:rPr lang="en" altLang="zh-CN" dirty="0"/>
              <a:t>2. Encode each 64-bit block of data. </a:t>
            </a:r>
            <a:br>
              <a:rPr lang="zh-CN" altLang="en-US" dirty="0"/>
            </a:br>
            <a:r>
              <a:rPr lang="en-US" altLang="zh-CN" dirty="0"/>
              <a:t>     2.1 use IP to map M</a:t>
            </a:r>
            <a:r>
              <a:rPr lang="zh-CN" altLang="en-US" dirty="0"/>
              <a:t> </a:t>
            </a:r>
            <a:r>
              <a:rPr lang="en-US" altLang="zh-CN" dirty="0"/>
              <a:t>to L0 and R0:</a:t>
            </a:r>
            <a:endParaRPr lang="zh-CN" altLang="en-US" sz="1600" dirty="0"/>
          </a:p>
          <a:p>
            <a:r>
              <a:rPr lang="en-US" altLang="zh-CN" dirty="0"/>
              <a:t>     2.2 use </a:t>
            </a:r>
            <a:r>
              <a:rPr lang="en" altLang="zh-CN" dirty="0"/>
              <a:t>round function to encrypt:</a:t>
            </a:r>
            <a:br>
              <a:rPr lang="en" altLang="zh-CN" dirty="0"/>
            </a:br>
            <a:endParaRPr lang="en" altLang="zh-CN" sz="1600" dirty="0"/>
          </a:p>
          <a:p>
            <a:r>
              <a:rPr lang="en" altLang="zh-CN" dirty="0"/>
              <a:t>3. use AES in OpenSSL</a:t>
            </a:r>
            <a:endParaRPr lang="en" altLang="zh-CN" sz="1600" dirty="0"/>
          </a:p>
          <a:p>
            <a:pPr marL="108000">
              <a:lnSpc>
                <a:spcPct val="150000"/>
              </a:lnSpc>
            </a:pPr>
            <a:endParaRPr kumimoji="1"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0500961"/>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5184576" cy="646331"/>
          </a:xfrm>
          <a:prstGeom prst="rect">
            <a:avLst/>
          </a:prstGeom>
          <a:noFill/>
        </p:spPr>
        <p:txBody>
          <a:bodyPr wrap="square" rtlCol="0">
            <a:spAutoFit/>
          </a:bodyPr>
          <a:lstStyle/>
          <a:p>
            <a:r>
              <a:rPr kumimoji="1" lang="en-US" altLang="zh-CN" sz="3600" dirty="0"/>
              <a:t>Content of the experiment</a:t>
            </a:r>
            <a:endParaRPr kumimoji="1" lang="zh-CN" altLang="en-US" sz="3600"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B015B96-A20A-D74D-A2B5-7C0E9B498251}"/>
                  </a:ext>
                </a:extLst>
              </p:cNvPr>
              <p:cNvSpPr txBox="1"/>
              <p:nvPr/>
            </p:nvSpPr>
            <p:spPr>
              <a:xfrm>
                <a:off x="251520" y="1096380"/>
                <a:ext cx="8604956" cy="1524007"/>
              </a:xfrm>
              <a:prstGeom prst="rect">
                <a:avLst/>
              </a:prstGeom>
              <a:noFill/>
            </p:spPr>
            <p:txBody>
              <a:bodyPr wrap="square" rtlCol="0">
                <a:spAutoFit/>
              </a:bodyPr>
              <a:lstStyle/>
              <a:p>
                <a:pPr marL="108000">
                  <a:lnSpc>
                    <a:spcPct val="150000"/>
                  </a:lnSpc>
                </a:pPr>
                <a:r>
                  <a:rPr kumimoji="1" lang="en-US" altLang="zh-CN" sz="1600" dirty="0">
                    <a:latin typeface="Arial" panose="020B0604020202020204" pitchFamily="34" charset="0"/>
                    <a:cs typeface="Arial" panose="020B0604020202020204" pitchFamily="34" charset="0"/>
                  </a:rPr>
                  <a:t>Concretely,</a:t>
                </a:r>
              </a:p>
              <a:p>
                <a:pPr marL="108000">
                  <a:lnSpc>
                    <a:spcPct val="150000"/>
                  </a:lnSpc>
                </a:pPr>
                <a:r>
                  <a:rPr kumimoji="1" lang="en-US" altLang="zh-CN" sz="1600" dirty="0">
                    <a:latin typeface="Arial" panose="020B0604020202020204" pitchFamily="34" charset="0"/>
                    <a:cs typeface="Arial" panose="020B0604020202020204" pitchFamily="34" charset="0"/>
                  </a:rPr>
                  <a:t>the iterative encryption process is as follows:</a:t>
                </a:r>
              </a:p>
              <a:p>
                <a:pPr marL="108000">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16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𝐿</m:t>
                          </m:r>
                        </m:e>
                        <m: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𝑛</m:t>
                          </m:r>
                        </m:sub>
                      </m:sSub>
                      <m:r>
                        <a:rPr kumimoji="1" lang="en-US" altLang="zh-CN" sz="160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𝑛</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−1</m:t>
                          </m:r>
                        </m:sub>
                      </m:sSub>
                    </m:oMath>
                  </m:oMathPara>
                </a14:m>
                <a:endParaRPr kumimoji="1" lang="en-US" altLang="zh-CN" sz="1600" b="0" dirty="0">
                  <a:latin typeface="Arial" panose="020B0604020202020204" pitchFamily="34" charset="0"/>
                  <a:ea typeface="Cambria Math" panose="02040503050406030204" pitchFamily="18" charset="0"/>
                  <a:cs typeface="Arial" panose="020B0604020202020204" pitchFamily="34" charset="0"/>
                </a:endParaRPr>
              </a:p>
              <a:p>
                <a:pPr marL="108000">
                  <a:lnSpc>
                    <a:spcPct val="150000"/>
                  </a:lnSpc>
                </a:pPr>
                <a:r>
                  <a:rPr kumimoji="1" lang="en-US" altLang="zh-CN" sz="1600" dirty="0">
                    <a:latin typeface="Arial" panose="020B0604020202020204" pitchFamily="34" charset="0"/>
                    <a:cs typeface="Arial" panose="020B0604020202020204" pitchFamily="34" charset="0"/>
                  </a:rPr>
                  <a:t> </a:t>
                </a:r>
                <a14:m>
                  <m:oMath xmlns:m="http://schemas.openxmlformats.org/officeDocument/2006/math">
                    <m:sSub>
                      <m:sSubPr>
                        <m:ctrlPr>
                          <a:rPr kumimoji="1" lang="en-US" altLang="zh-CN" sz="160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𝑛</m:t>
                        </m:r>
                      </m:sub>
                    </m:sSub>
                    <m:r>
                      <a:rPr kumimoji="1" lang="en-US" altLang="zh-CN" sz="160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𝐿</m:t>
                        </m:r>
                      </m:e>
                      <m: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𝑛</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𝑓</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𝑅</m:t>
                        </m:r>
                      </m:e>
                      <m: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𝑛</m:t>
                        </m:r>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 </m:t>
                    </m:r>
                    <m:sSub>
                      <m:sSubPr>
                        <m:ctrlP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𝐾</m:t>
                        </m:r>
                      </m:e>
                      <m: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𝑛</m:t>
                        </m:r>
                      </m:sub>
                    </m:sSub>
                    <m:r>
                      <a:rPr kumimoji="1" lang="en-US" altLang="zh-CN" sz="1600" b="0" i="1" smtClean="0">
                        <a:latin typeface="Cambria Math" panose="02040503050406030204" pitchFamily="18" charset="0"/>
                        <a:ea typeface="Cambria Math" panose="02040503050406030204" pitchFamily="18" charset="0"/>
                        <a:cs typeface="Arial" panose="020B0604020202020204" pitchFamily="34" charset="0"/>
                      </a:rPr>
                      <m:t>)</m:t>
                    </m:r>
                  </m:oMath>
                </a14:m>
                <a:endParaRPr kumimoji="1" lang="zh-CN" altLang="en-US" sz="1600" dirty="0">
                  <a:latin typeface="Arial" panose="020B0604020202020204" pitchFamily="34" charset="0"/>
                  <a:cs typeface="Arial" panose="020B0604020202020204" pitchFamily="34" charset="0"/>
                </a:endParaRPr>
              </a:p>
            </p:txBody>
          </p:sp>
        </mc:Choice>
        <mc:Fallback>
          <p:sp>
            <p:nvSpPr>
              <p:cNvPr id="6" name="文本框 5">
                <a:extLst>
                  <a:ext uri="{FF2B5EF4-FFF2-40B4-BE49-F238E27FC236}">
                    <a16:creationId xmlns:a16="http://schemas.microsoft.com/office/drawing/2014/main" id="{6B015B96-A20A-D74D-A2B5-7C0E9B498251}"/>
                  </a:ext>
                </a:extLst>
              </p:cNvPr>
              <p:cNvSpPr txBox="1">
                <a:spLocks noRot="1" noChangeAspect="1" noMove="1" noResize="1" noEditPoints="1" noAdjustHandles="1" noChangeArrowheads="1" noChangeShapeType="1" noTextEdit="1"/>
              </p:cNvSpPr>
              <p:nvPr/>
            </p:nvSpPr>
            <p:spPr>
              <a:xfrm>
                <a:off x="251520" y="1096380"/>
                <a:ext cx="8604956" cy="1524007"/>
              </a:xfrm>
              <a:prstGeom prst="rect">
                <a:avLst/>
              </a:prstGeom>
              <a:blipFill>
                <a:blip r:embed="rId3"/>
                <a:stretch>
                  <a:fillRect b="-247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9BA4A71-7BF2-7149-A790-8CA5BE3478A1}"/>
              </a:ext>
            </a:extLst>
          </p:cNvPr>
          <p:cNvSpPr txBox="1"/>
          <p:nvPr/>
        </p:nvSpPr>
        <p:spPr>
          <a:xfrm>
            <a:off x="431540" y="2953301"/>
            <a:ext cx="8532948" cy="646331"/>
          </a:xfrm>
          <a:prstGeom prst="rect">
            <a:avLst/>
          </a:prstGeom>
          <a:noFill/>
        </p:spPr>
        <p:txBody>
          <a:bodyPr wrap="square" rtlCol="0">
            <a:spAutoFit/>
          </a:bodyPr>
          <a:lstStyle/>
          <a:p>
            <a:r>
              <a:rPr kumimoji="1" lang="en-US" altLang="zh-CN" dirty="0"/>
              <a:t>The f function is as follows:</a:t>
            </a:r>
          </a:p>
          <a:p>
            <a:endParaRPr kumimoji="1" lang="zh-CN" altLang="en-US" dirty="0"/>
          </a:p>
        </p:txBody>
      </p:sp>
      <p:pic>
        <p:nvPicPr>
          <p:cNvPr id="5" name="图片 4">
            <a:extLst>
              <a:ext uri="{FF2B5EF4-FFF2-40B4-BE49-F238E27FC236}">
                <a16:creationId xmlns:a16="http://schemas.microsoft.com/office/drawing/2014/main" id="{75FFE9D0-EF61-DD4B-9CF0-B3C0FC6333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99" y="3417111"/>
            <a:ext cx="8026400" cy="596900"/>
          </a:xfrm>
          <a:prstGeom prst="rect">
            <a:avLst/>
          </a:prstGeom>
        </p:spPr>
      </p:pic>
    </p:spTree>
    <p:extLst>
      <p:ext uri="{BB962C8B-B14F-4D97-AF65-F5344CB8AC3E}">
        <p14:creationId xmlns:p14="http://schemas.microsoft.com/office/powerpoint/2010/main" val="1156747787"/>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748781"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latin typeface="方正兰亭超细黑简体" panose="02000000000000000000" pitchFamily="2" charset="-122"/>
                <a:ea typeface="方正兰亭超细黑简体" panose="02000000000000000000" pitchFamily="2" charset="-122"/>
              </a:rPr>
              <a:t>Process &amp;&amp; Implement</a:t>
            </a:r>
            <a:endParaRPr lang="zh-CN" altLang="en-US" sz="2800" b="1" dirty="0">
              <a:latin typeface="方正兰亭超细黑简体" panose="02000000000000000000" pitchFamily="2" charset="-122"/>
              <a:ea typeface="方正兰亭超细黑简体" panose="02000000000000000000" pitchFamily="2" charset="-122"/>
            </a:endParaRPr>
          </a:p>
        </p:txBody>
      </p:sp>
      <p:sp>
        <p:nvSpPr>
          <p:cNvPr id="26" name="文本框 12"/>
          <p:cNvSpPr txBox="1">
            <a:spLocks noChangeArrowheads="1"/>
          </p:cNvSpPr>
          <p:nvPr/>
        </p:nvSpPr>
        <p:spPr bwMode="auto">
          <a:xfrm>
            <a:off x="4824028" y="2270428"/>
            <a:ext cx="1007297"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2</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959932" y="2680556"/>
            <a:ext cx="1378848"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PART ONE</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screen">
            <a:extLst>
              <a:ext uri="{28A0092B-C50C-407E-A947-70E740481C1C}">
                <a14:useLocalDpi xmlns:a14="http://schemas.microsoft.com/office/drawing/2010/main" val="0"/>
              </a:ext>
            </a:extLst>
          </a:blip>
          <a:srcRect l="17632" r="49845" b="47264"/>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250" fill="hold"/>
                                        <p:tgtEl>
                                          <p:spTgt spid="26"/>
                                        </p:tgtEl>
                                        <p:attrNameLst>
                                          <p:attrName>ppt_w</p:attrName>
                                        </p:attrNameLst>
                                      </p:cBhvr>
                                      <p:tavLst>
                                        <p:tav tm="0">
                                          <p:val>
                                            <p:fltVal val="0"/>
                                          </p:val>
                                        </p:tav>
                                        <p:tav tm="100000">
                                          <p:val>
                                            <p:strVal val="#ppt_w"/>
                                          </p:val>
                                        </p:tav>
                                      </p:tavLst>
                                    </p:anim>
                                    <p:anim calcmode="lin" valueType="num">
                                      <p:cBhvr>
                                        <p:cTn id="14" dur="250" fill="hold"/>
                                        <p:tgtEl>
                                          <p:spTgt spid="26"/>
                                        </p:tgtEl>
                                        <p:attrNameLst>
                                          <p:attrName>ppt_h</p:attrName>
                                        </p:attrNameLst>
                                      </p:cBhvr>
                                      <p:tavLst>
                                        <p:tav tm="0">
                                          <p:val>
                                            <p:fltVal val="0"/>
                                          </p:val>
                                        </p:tav>
                                        <p:tav tm="100000">
                                          <p:val>
                                            <p:strVal val="#ppt_h"/>
                                          </p:val>
                                        </p:tav>
                                      </p:tavLst>
                                    </p:anim>
                                    <p:animEffect transition="in" filter="fade">
                                      <p:cBhvr>
                                        <p:cTn id="15" dur="250"/>
                                        <p:tgtEl>
                                          <p:spTgt spid="26"/>
                                        </p:tgtEl>
                                      </p:cBhvr>
                                    </p:animEffect>
                                  </p:childTnLst>
                                </p:cTn>
                              </p:par>
                            </p:childTnLst>
                          </p:cTn>
                        </p:par>
                        <p:par>
                          <p:cTn id="16" fill="hold">
                            <p:stCondLst>
                              <p:cond delay="1500"/>
                            </p:stCondLst>
                            <p:childTnLst>
                              <p:par>
                                <p:cTn id="17" presetID="6" presetClass="emph" presetSubtype="0" decel="100000" fill="hold" grpId="1" nodeType="afterEffect">
                                  <p:stCondLst>
                                    <p:cond delay="0"/>
                                  </p:stCondLst>
                                  <p:childTnLst>
                                    <p:animScale>
                                      <p:cBhvr>
                                        <p:cTn id="18" dur="250" fill="hold"/>
                                        <p:tgtEl>
                                          <p:spTgt spid="26"/>
                                        </p:tgtEl>
                                      </p:cBhvr>
                                      <p:by x="120000" y="120000"/>
                                    </p:animScale>
                                  </p:childTnLst>
                                </p:cTn>
                              </p:par>
                            </p:childTnLst>
                          </p:cTn>
                        </p:par>
                        <p:par>
                          <p:cTn id="19" fill="hold">
                            <p:stCondLst>
                              <p:cond delay="2000"/>
                            </p:stCondLst>
                            <p:childTnLst>
                              <p:par>
                                <p:cTn id="20" presetID="6" presetClass="emph" presetSubtype="0" decel="100000" fill="hold" grpId="2" nodeType="afterEffect">
                                  <p:stCondLst>
                                    <p:cond delay="0"/>
                                  </p:stCondLst>
                                  <p:childTnLst>
                                    <p:animScale>
                                      <p:cBhvr>
                                        <p:cTn id="21" dur="250" fill="hold"/>
                                        <p:tgtEl>
                                          <p:spTgt spid="26"/>
                                        </p:tgtEl>
                                      </p:cBhvr>
                                      <p:by x="83000" y="83000"/>
                                    </p:animScale>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3000"/>
                            </p:stCondLst>
                            <p:childTnLst>
                              <p:par>
                                <p:cTn id="27" presetID="53" presetClass="entr" presetSubtype="1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3500"/>
                            </p:stCondLst>
                            <p:childTnLst>
                              <p:par>
                                <p:cTn id="33" presetID="35" presetClass="path" presetSubtype="0" accel="50000" decel="50000" fill="hold" grpId="1" nodeType="afterEffect">
                                  <p:stCondLst>
                                    <p:cond delay="0"/>
                                  </p:stCondLst>
                                  <p:childTnLst>
                                    <p:animMotion origin="layout" path="M 0 -4.07407E-6 L 0.34896 -4.07407E-6 " pathEditMode="relative" rAng="0" ptsTypes="AA">
                                      <p:cBhvr>
                                        <p:cTn id="34" dur="1000" spd="-100000" fill="hold"/>
                                        <p:tgtEl>
                                          <p:spTgt spid="15"/>
                                        </p:tgtEl>
                                        <p:attrNameLst>
                                          <p:attrName>ppt_x</p:attrName>
                                          <p:attrName>ppt_y</p:attrName>
                                        </p:attrNameLst>
                                      </p:cBhvr>
                                      <p:rCtr x="17448" y="0"/>
                                    </p:animMotion>
                                  </p:childTnLst>
                                </p:cTn>
                              </p:par>
                            </p:childTnLst>
                          </p:cTn>
                        </p:par>
                        <p:par>
                          <p:cTn id="35" fill="hold">
                            <p:stCondLst>
                              <p:cond delay="4500"/>
                            </p:stCondLst>
                            <p:childTnLst>
                              <p:par>
                                <p:cTn id="36" presetID="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0-#ppt_w/2"/>
                                          </p:val>
                                        </p:tav>
                                        <p:tav tm="100000">
                                          <p:val>
                                            <p:strVal val="#ppt_x"/>
                                          </p:val>
                                        </p:tav>
                                      </p:tavLst>
                                    </p:anim>
                                    <p:anim calcmode="lin" valueType="num">
                                      <p:cBhvr additive="base">
                                        <p:cTn id="39"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6" grpId="0"/>
      <p:bldP spid="26" grpId="1"/>
      <p:bldP spid="26" grpId="2"/>
      <p:bldP spid="16" grpId="0"/>
      <p:bldP spid="1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8244916" cy="523220"/>
          </a:xfrm>
          <a:prstGeom prst="rect">
            <a:avLst/>
          </a:prstGeom>
          <a:noFill/>
        </p:spPr>
        <p:txBody>
          <a:bodyPr wrap="square" rtlCol="0">
            <a:spAutoFit/>
          </a:bodyPr>
          <a:lstStyle/>
          <a:p>
            <a:r>
              <a:rPr kumimoji="1" lang="en-US" altLang="zh-CN" sz="2800" dirty="0"/>
              <a:t>Implementing </a:t>
            </a:r>
            <a:r>
              <a:rPr kumimoji="1" lang="en" altLang="zh-CN" sz="2800" dirty="0">
                <a:latin typeface="Arial" panose="020B0604020202020204" pitchFamily="34" charset="0"/>
                <a:cs typeface="Arial" panose="020B0604020202020204" pitchFamily="34" charset="0"/>
              </a:rPr>
              <a:t>DES Encryption algorithm:</a:t>
            </a:r>
            <a:r>
              <a:rPr kumimoji="1" lang="en-US" altLang="zh-CN" sz="2800" dirty="0"/>
              <a:t> </a:t>
            </a:r>
            <a:endParaRPr kumimoji="1" lang="zh-CN" altLang="en-US" sz="2800" dirty="0"/>
          </a:p>
        </p:txBody>
      </p:sp>
      <p:pic>
        <p:nvPicPr>
          <p:cNvPr id="6" name="图片 5">
            <a:extLst>
              <a:ext uri="{FF2B5EF4-FFF2-40B4-BE49-F238E27FC236}">
                <a16:creationId xmlns:a16="http://schemas.microsoft.com/office/drawing/2014/main" id="{4AEB6452-7C48-5943-A230-73B3A38D9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34" y="1166835"/>
            <a:ext cx="3136143" cy="1940924"/>
          </a:xfrm>
          <a:prstGeom prst="rect">
            <a:avLst/>
          </a:prstGeom>
        </p:spPr>
      </p:pic>
      <p:sp>
        <p:nvSpPr>
          <p:cNvPr id="7" name="文本框 6">
            <a:extLst>
              <a:ext uri="{FF2B5EF4-FFF2-40B4-BE49-F238E27FC236}">
                <a16:creationId xmlns:a16="http://schemas.microsoft.com/office/drawing/2014/main" id="{CE30BD22-0A26-5B40-B12B-81F855F9918D}"/>
              </a:ext>
            </a:extLst>
          </p:cNvPr>
          <p:cNvSpPr txBox="1"/>
          <p:nvPr/>
        </p:nvSpPr>
        <p:spPr>
          <a:xfrm>
            <a:off x="371834" y="3328628"/>
            <a:ext cx="7296510" cy="369332"/>
          </a:xfrm>
          <a:prstGeom prst="rect">
            <a:avLst/>
          </a:prstGeom>
          <a:noFill/>
        </p:spPr>
        <p:txBody>
          <a:bodyPr wrap="square" rtlCol="0">
            <a:spAutoFit/>
          </a:bodyPr>
          <a:lstStyle/>
          <a:p>
            <a:r>
              <a:rPr kumimoji="1" lang="en-US" altLang="zh-CN" dirty="0"/>
              <a:t>Implement the padding function to extend a string s to the fixed length l</a:t>
            </a:r>
            <a:endParaRPr kumimoji="1" lang="zh-CN" altLang="en-US" dirty="0"/>
          </a:p>
        </p:txBody>
      </p:sp>
    </p:spTree>
    <p:extLst>
      <p:ext uri="{BB962C8B-B14F-4D97-AF65-F5344CB8AC3E}">
        <p14:creationId xmlns:p14="http://schemas.microsoft.com/office/powerpoint/2010/main" val="1521852166"/>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9"/>
          <p:cNvSpPr txBox="1">
            <a:spLocks noChangeArrowheads="1"/>
          </p:cNvSpPr>
          <p:nvPr/>
        </p:nvSpPr>
        <p:spPr bwMode="auto">
          <a:xfrm flipH="1">
            <a:off x="1432433" y="2191554"/>
            <a:ext cx="1663403" cy="761747"/>
          </a:xfrm>
          <a:prstGeom prst="rect">
            <a:avLst/>
          </a:prstGeom>
          <a:noFill/>
          <a:ln>
            <a:noFill/>
          </a:ln>
        </p:spPr>
        <p:txBody>
          <a:bodyPr wrap="square" lIns="68580" tIns="34290" rIns="68580" bIns="3429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en-US" altLang="zh-CN" sz="2700" b="1" kern="0" dirty="0">
              <a:solidFill>
                <a:schemeClr val="bg1"/>
              </a:solidFill>
              <a:latin typeface="方正兰亭超细黑简体" panose="02000000000000000000" pitchFamily="2" charset="-122"/>
              <a:ea typeface="方正兰亭超细黑简体" panose="02000000000000000000" pitchFamily="2" charset="-122"/>
            </a:endParaRPr>
          </a:p>
          <a:p>
            <a:pPr algn="ctr">
              <a:defRPr/>
            </a:pPr>
            <a:r>
              <a:rPr lang="en-US" altLang="zh-CN" b="1" kern="0" dirty="0">
                <a:solidFill>
                  <a:schemeClr val="bg1"/>
                </a:solidFill>
                <a:latin typeface="方正兰亭超细黑简体" panose="02000000000000000000" pitchFamily="2" charset="-122"/>
                <a:ea typeface="方正兰亭超细黑简体" panose="02000000000000000000" pitchFamily="2" charset="-122"/>
              </a:rPr>
              <a:t>CONTENTS</a:t>
            </a:r>
            <a:endParaRPr lang="en-US" altLang="ko-KR" b="1" kern="0" dirty="0">
              <a:solidFill>
                <a:schemeClr val="bg1"/>
              </a:solidFill>
              <a:latin typeface="方正兰亭超细黑简体" panose="02000000000000000000" pitchFamily="2" charset="-122"/>
              <a:ea typeface="方正兰亭超细黑简体" panose="02000000000000000000" pitchFamily="2" charset="-122"/>
            </a:endParaRPr>
          </a:p>
        </p:txBody>
      </p:sp>
      <p:sp>
        <p:nvSpPr>
          <p:cNvPr id="3" name="文本框 2">
            <a:extLst>
              <a:ext uri="{FF2B5EF4-FFF2-40B4-BE49-F238E27FC236}">
                <a16:creationId xmlns:a16="http://schemas.microsoft.com/office/drawing/2014/main" id="{0E21631F-4E81-6E4B-9435-0F8D72F0207E}"/>
              </a:ext>
            </a:extLst>
          </p:cNvPr>
          <p:cNvSpPr txBox="1"/>
          <p:nvPr/>
        </p:nvSpPr>
        <p:spPr>
          <a:xfrm>
            <a:off x="251520" y="268288"/>
            <a:ext cx="8244916" cy="523220"/>
          </a:xfrm>
          <a:prstGeom prst="rect">
            <a:avLst/>
          </a:prstGeom>
          <a:noFill/>
        </p:spPr>
        <p:txBody>
          <a:bodyPr wrap="square" rtlCol="0">
            <a:spAutoFit/>
          </a:bodyPr>
          <a:lstStyle/>
          <a:p>
            <a:r>
              <a:rPr kumimoji="1" lang="en-US" altLang="zh-CN" sz="2800" dirty="0"/>
              <a:t>Implementing </a:t>
            </a:r>
            <a:r>
              <a:rPr kumimoji="1" lang="en" altLang="zh-CN" sz="2800" dirty="0">
                <a:latin typeface="Arial" panose="020B0604020202020204" pitchFamily="34" charset="0"/>
                <a:cs typeface="Arial" panose="020B0604020202020204" pitchFamily="34" charset="0"/>
              </a:rPr>
              <a:t>DES Encryption algorithm:</a:t>
            </a:r>
            <a:r>
              <a:rPr kumimoji="1" lang="en-US" altLang="zh-CN" sz="2800" dirty="0"/>
              <a:t> </a:t>
            </a:r>
            <a:endParaRPr kumimoji="1" lang="zh-CN" altLang="en-US" sz="2800" dirty="0"/>
          </a:p>
        </p:txBody>
      </p:sp>
      <p:pic>
        <p:nvPicPr>
          <p:cNvPr id="4" name="图片 3">
            <a:extLst>
              <a:ext uri="{FF2B5EF4-FFF2-40B4-BE49-F238E27FC236}">
                <a16:creationId xmlns:a16="http://schemas.microsoft.com/office/drawing/2014/main" id="{62DC26EB-0404-B04D-93DC-0BB6BC3C2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48" y="1055095"/>
            <a:ext cx="4243395" cy="3452412"/>
          </a:xfrm>
          <a:prstGeom prst="rect">
            <a:avLst/>
          </a:prstGeom>
        </p:spPr>
      </p:pic>
      <p:sp>
        <p:nvSpPr>
          <p:cNvPr id="5" name="文本框 4">
            <a:extLst>
              <a:ext uri="{FF2B5EF4-FFF2-40B4-BE49-F238E27FC236}">
                <a16:creationId xmlns:a16="http://schemas.microsoft.com/office/drawing/2014/main" id="{811F38C3-E194-4945-AC01-6BA84CAA0DF3}"/>
              </a:ext>
            </a:extLst>
          </p:cNvPr>
          <p:cNvSpPr txBox="1"/>
          <p:nvPr/>
        </p:nvSpPr>
        <p:spPr>
          <a:xfrm>
            <a:off x="5328084" y="1096380"/>
            <a:ext cx="3600400" cy="3416320"/>
          </a:xfrm>
          <a:prstGeom prst="rect">
            <a:avLst/>
          </a:prstGeom>
          <a:noFill/>
        </p:spPr>
        <p:txBody>
          <a:bodyPr wrap="square" rtlCol="0">
            <a:spAutoFit/>
          </a:bodyPr>
          <a:lstStyle/>
          <a:p>
            <a:r>
              <a:rPr kumimoji="1" lang="en-US" altLang="zh-CN" dirty="0"/>
              <a:t>☞ input: block, block length, table</a:t>
            </a:r>
          </a:p>
          <a:p>
            <a:r>
              <a:rPr kumimoji="1" lang="en-US" altLang="zh-CN" dirty="0"/>
              <a:t>☞ output: a hex string</a:t>
            </a:r>
          </a:p>
          <a:p>
            <a:endParaRPr kumimoji="1" lang="en-US" altLang="zh-CN" dirty="0"/>
          </a:p>
          <a:p>
            <a:r>
              <a:rPr kumimoji="1" lang="en-US" altLang="zh-CN" dirty="0"/>
              <a:t>Firstly, padding the block to block length;</a:t>
            </a:r>
          </a:p>
          <a:p>
            <a:r>
              <a:rPr kumimoji="1" lang="en-US" altLang="zh-CN" dirty="0"/>
              <a:t>Secondly, transfer the int value to binary string;</a:t>
            </a:r>
          </a:p>
          <a:p>
            <a:r>
              <a:rPr kumimoji="1" lang="en-US" altLang="zh-CN" dirty="0"/>
              <a:t>Finally, use the given table to map permutate the block. Each number in the table is the index of the output string.</a:t>
            </a:r>
          </a:p>
          <a:p>
            <a:endParaRPr kumimoji="1" lang="zh-CN" altLang="en-US" dirty="0"/>
          </a:p>
        </p:txBody>
      </p:sp>
    </p:spTree>
    <p:extLst>
      <p:ext uri="{BB962C8B-B14F-4D97-AF65-F5344CB8AC3E}">
        <p14:creationId xmlns:p14="http://schemas.microsoft.com/office/powerpoint/2010/main" val="1629239318"/>
      </p:ext>
    </p:extLst>
  </p:cSld>
  <p:clrMapOvr>
    <a:masterClrMapping/>
  </p:clrMapOvr>
  <p:transition spd="med"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250" fill="hold"/>
                                        <p:tgtEl>
                                          <p:spTgt spid="45"/>
                                        </p:tgtEl>
                                        <p:attrNameLst>
                                          <p:attrName>ppt_w</p:attrName>
                                        </p:attrNameLst>
                                      </p:cBhvr>
                                      <p:tavLst>
                                        <p:tav tm="0">
                                          <p:val>
                                            <p:fltVal val="0"/>
                                          </p:val>
                                        </p:tav>
                                        <p:tav tm="100000">
                                          <p:val>
                                            <p:strVal val="#ppt_w"/>
                                          </p:val>
                                        </p:tav>
                                      </p:tavLst>
                                    </p:anim>
                                    <p:anim calcmode="lin" valueType="num">
                                      <p:cBhvr>
                                        <p:cTn id="8" dur="250" fill="hold"/>
                                        <p:tgtEl>
                                          <p:spTgt spid="45"/>
                                        </p:tgtEl>
                                        <p:attrNameLst>
                                          <p:attrName>ppt_h</p:attrName>
                                        </p:attrNameLst>
                                      </p:cBhvr>
                                      <p:tavLst>
                                        <p:tav tm="0">
                                          <p:val>
                                            <p:fltVal val="0"/>
                                          </p:val>
                                        </p:tav>
                                        <p:tav tm="100000">
                                          <p:val>
                                            <p:strVal val="#ppt_h"/>
                                          </p:val>
                                        </p:tav>
                                      </p:tavLst>
                                    </p:anim>
                                    <p:animEffect transition="in" filter="fade">
                                      <p:cBhvr>
                                        <p:cTn id="9" dur="250"/>
                                        <p:tgtEl>
                                          <p:spTgt spid="45"/>
                                        </p:tgtEl>
                                      </p:cBhvr>
                                    </p:animEffect>
                                  </p:childTnLst>
                                </p:cTn>
                              </p:par>
                              <p:par>
                                <p:cTn id="10" presetID="6" presetClass="emph" presetSubtype="0" decel="100000" fill="hold" grpId="1" nodeType="withEffect">
                                  <p:stCondLst>
                                    <p:cond delay="800"/>
                                  </p:stCondLst>
                                  <p:childTnLst>
                                    <p:animScale>
                                      <p:cBhvr>
                                        <p:cTn id="11" dur="250" fill="hold"/>
                                        <p:tgtEl>
                                          <p:spTgt spid="45"/>
                                        </p:tgtEl>
                                      </p:cBhvr>
                                      <p:by x="120000" y="120000"/>
                                    </p:animScale>
                                  </p:childTnLst>
                                </p:cTn>
                              </p:par>
                              <p:par>
                                <p:cTn id="12" presetID="6" presetClass="emph" presetSubtype="0" decel="100000" fill="hold" grpId="2" nodeType="withEffect">
                                  <p:stCondLst>
                                    <p:cond delay="1000"/>
                                  </p:stCondLst>
                                  <p:childTnLst>
                                    <p:animScale>
                                      <p:cBhvr>
                                        <p:cTn id="13" dur="250" fill="hold"/>
                                        <p:tgtEl>
                                          <p:spTgt spid="45"/>
                                        </p:tgtEl>
                                      </p:cBhvr>
                                      <p:by x="83000" y="8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5" grpId="2"/>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856</Words>
  <Application>Microsoft Macintosh PowerPoint</Application>
  <PresentationFormat>自定义</PresentationFormat>
  <Paragraphs>123</Paragraphs>
  <Slides>20</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方正兰亭超细黑简体</vt:lpstr>
      <vt:lpstr>微软雅黑</vt:lpstr>
      <vt:lpstr>AgencyFB</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Microsoft Office User</cp:lastModifiedBy>
  <cp:revision>284</cp:revision>
  <dcterms:created xsi:type="dcterms:W3CDTF">2017-06-09T15:26:00Z</dcterms:created>
  <dcterms:modified xsi:type="dcterms:W3CDTF">2020-03-28T08:40:11Z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