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86" r:id="rId5"/>
    <p:sldId id="287" r:id="rId6"/>
    <p:sldId id="282" r:id="rId7"/>
    <p:sldId id="310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8" r:id="rId16"/>
    <p:sldId id="313" r:id="rId17"/>
    <p:sldId id="315" r:id="rId18"/>
    <p:sldId id="311" r:id="rId19"/>
    <p:sldId id="312" r:id="rId20"/>
    <p:sldId id="283" r:id="rId21"/>
    <p:sldId id="306" r:id="rId22"/>
    <p:sldId id="297" r:id="rId23"/>
    <p:sldId id="307" r:id="rId24"/>
    <p:sldId id="314" r:id="rId25"/>
    <p:sldId id="309" r:id="rId26"/>
    <p:sldId id="284" r:id="rId27"/>
    <p:sldId id="292" r:id="rId28"/>
    <p:sldId id="316" r:id="rId29"/>
    <p:sldId id="285" r:id="rId3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/>
    <p:restoredTop sz="94643"/>
  </p:normalViewPr>
  <p:slideViewPr>
    <p:cSldViewPr>
      <p:cViewPr varScale="1">
        <p:scale>
          <a:sx n="150" d="100"/>
          <a:sy n="150" d="100"/>
        </p:scale>
        <p:origin x="176" y="32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6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3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7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06897"/>
            <a:ext cx="7489551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RSA Encryption and Decryption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-230470" y="3603681"/>
            <a:ext cx="6370520" cy="29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：王君可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17300240009  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32"/>
            <a:ext cx="1451038" cy="14444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6189211" y="3081717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2FF8-11D7-BB43-AFB9-3DE5F77E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43"/>
            <a:ext cx="7463172" cy="53029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/>
              <a:t>Implementing the a2hex&amp;&amp;hex2a&amp;&amp;MRF</a:t>
            </a:r>
            <a:endParaRPr kumimoji="1"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0DBF2-AC0A-0442-8BAA-CF4EEB740E78}"/>
              </a:ext>
            </a:extLst>
          </p:cNvPr>
          <p:cNvSpPr txBox="1"/>
          <p:nvPr/>
        </p:nvSpPr>
        <p:spPr>
          <a:xfrm>
            <a:off x="5292080" y="988368"/>
            <a:ext cx="334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Use a2hex to transfer a string to hex-string and hex2a to transfer a hex-string to string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Use MRF function to simplify the complexity of exponential calculation. 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36F2DC2-A69E-894E-8615-076E21F6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874712"/>
            <a:ext cx="3853572" cy="3395663"/>
          </a:xfrm>
        </p:spPr>
      </p:pic>
    </p:spTree>
    <p:extLst>
      <p:ext uri="{BB962C8B-B14F-4D97-AF65-F5344CB8AC3E}">
        <p14:creationId xmlns:p14="http://schemas.microsoft.com/office/powerpoint/2010/main" val="304569046"/>
      </p:ext>
    </p:extLst>
  </p:cSld>
  <p:clrMapOvr>
    <a:masterClrMapping/>
  </p:clrMapOvr>
  <p:transition spd="med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2FF8-11D7-BB43-AFB9-3DE5F77E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43"/>
            <a:ext cx="7463172" cy="53029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/>
              <a:t>Implementing the encrypt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60DBF2-AC0A-0442-8BAA-CF4EEB740E78}"/>
                  </a:ext>
                </a:extLst>
              </p:cNvPr>
              <p:cNvSpPr txBox="1"/>
              <p:nvPr/>
            </p:nvSpPr>
            <p:spPr>
              <a:xfrm>
                <a:off x="4680012" y="870343"/>
                <a:ext cx="334837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Use the public key to encrypt the plaintext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First, there are 3 possible padding schemes: RSA_PKCS1_PADDING</a:t>
                </a:r>
                <a:r>
                  <a:rPr kumimoji="1" lang="zh-CN" altLang="en-US" dirty="0"/>
                  <a:t>、</a:t>
                </a:r>
                <a:r>
                  <a:rPr kumimoji="1" lang="en-US" altLang="zh-CN" dirty="0"/>
                  <a:t> RSA_PKCS1_OAEP_PADDING</a:t>
                </a:r>
                <a:r>
                  <a:rPr kumimoji="1" lang="zh-CN" altLang="en-US" dirty="0"/>
                  <a:t>、</a:t>
                </a:r>
                <a:endParaRPr kumimoji="1" lang="en-US" altLang="zh-CN" dirty="0"/>
              </a:p>
              <a:p>
                <a:r>
                  <a:rPr kumimoji="1" lang="en-US" altLang="zh-CN" dirty="0"/>
                  <a:t>RSA_NO_PADDING, so I add a parameter ‘padding’ to choose the padding scheme. Then calculate the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𝑏𝑙𝑜𝑐𝑘𝑙𝑒𝑛</m:t>
                    </m:r>
                  </m:oMath>
                </a14:m>
                <a:r>
                  <a:rPr kumimoji="1" lang="en-US" altLang="zh-CN" dirty="0"/>
                  <a:t> according to chosen scheme, finally, encrypt the message block by block, and the output length should be equal to the key, if less, padding with ‘0’.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60DBF2-AC0A-0442-8BAA-CF4EEB74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2" y="870343"/>
                <a:ext cx="3348372" cy="4247317"/>
              </a:xfrm>
              <a:prstGeom prst="rect">
                <a:avLst/>
              </a:prstGeom>
              <a:blipFill>
                <a:blip r:embed="rId2"/>
                <a:stretch>
                  <a:fillRect l="-1515" t="-597" r="-2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2E864B-20F6-C543-97E6-85B8855A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74712"/>
            <a:ext cx="3498234" cy="3395663"/>
          </a:xfrm>
        </p:spPr>
      </p:pic>
    </p:spTree>
    <p:extLst>
      <p:ext uri="{BB962C8B-B14F-4D97-AF65-F5344CB8AC3E}">
        <p14:creationId xmlns:p14="http://schemas.microsoft.com/office/powerpoint/2010/main" val="1392099216"/>
      </p:ext>
    </p:extLst>
  </p:cSld>
  <p:clrMapOvr>
    <a:masterClrMapping/>
  </p:clrMapOvr>
  <p:transition spd="med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2FF8-11D7-BB43-AFB9-3DE5F77E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43"/>
            <a:ext cx="7463172" cy="53029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3200" dirty="0"/>
              <a:t>Implementing the decrypt</a:t>
            </a:r>
            <a:endParaRPr kumimoji="1"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0DBF2-AC0A-0442-8BAA-CF4EEB740E78}"/>
              </a:ext>
            </a:extLst>
          </p:cNvPr>
          <p:cNvSpPr txBox="1"/>
          <p:nvPr/>
        </p:nvSpPr>
        <p:spPr>
          <a:xfrm>
            <a:off x="4752022" y="1200150"/>
            <a:ext cx="334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inverse process of encryption, because we padding the block length to the length of key, we decrypt block by block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CBCD2D6-FA07-DD4A-B533-BF33169CD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" y="1200150"/>
            <a:ext cx="3864814" cy="3208598"/>
          </a:xfrm>
        </p:spPr>
      </p:pic>
    </p:spTree>
    <p:extLst>
      <p:ext uri="{BB962C8B-B14F-4D97-AF65-F5344CB8AC3E}">
        <p14:creationId xmlns:p14="http://schemas.microsoft.com/office/powerpoint/2010/main" val="400600769"/>
      </p:ext>
    </p:extLst>
  </p:cSld>
  <p:clrMapOvr>
    <a:masterClrMapping/>
  </p:clrMapOvr>
  <p:transition spd="med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𝐼𝑚𝑝𝑙𝑒𝑚𝑒𝑛𝑡𝑖𝑛𝑔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err="1" smtClean="0">
                          <a:latin typeface="Cambria Math" panose="02040503050406030204" pitchFamily="18" charset="0"/>
                        </a:rPr>
                        <m:t>𝑖𝑠𝑝𝑟𝑖𝑚𝑒</m:t>
                      </m:r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</a:rPr>
                        <m:t>()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B60DBF2-AC0A-0442-8BAA-CF4EEB740E78}"/>
              </a:ext>
            </a:extLst>
          </p:cNvPr>
          <p:cNvSpPr txBox="1"/>
          <p:nvPr/>
        </p:nvSpPr>
        <p:spPr>
          <a:xfrm>
            <a:off x="4752022" y="1200150"/>
            <a:ext cx="334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I also add two functions to pipeline the encryption and decryption process .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5C16A49-C8AC-2E4F-97BA-EFE28D159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46779"/>
            <a:ext cx="4294821" cy="3145946"/>
          </a:xfrm>
        </p:spPr>
      </p:pic>
    </p:spTree>
    <p:extLst>
      <p:ext uri="{BB962C8B-B14F-4D97-AF65-F5344CB8AC3E}">
        <p14:creationId xmlns:p14="http://schemas.microsoft.com/office/powerpoint/2010/main" val="3683124141"/>
      </p:ext>
    </p:extLst>
  </p:cSld>
  <p:clrMapOvr>
    <a:masterClrMapping/>
  </p:clrMapOvr>
  <p:transition spd="med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𝐼𝑚𝑝𝑙𝑒𝑚𝑒𝑛𝑡𝑖𝑛𝑔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</a:rPr>
                        <m:t>𝑚𝑎𝑖𝑛</m:t>
                      </m:r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60DBF2-AC0A-0442-8BAA-CF4EEB740E78}"/>
                  </a:ext>
                </a:extLst>
              </p:cNvPr>
              <p:cNvSpPr txBox="1"/>
              <p:nvPr/>
            </p:nvSpPr>
            <p:spPr>
              <a:xfrm>
                <a:off x="4752022" y="1200150"/>
                <a:ext cx="33483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 I test the implemented function with plaintext ‘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𝑖𝑎𝑚𝑗𝑢𝑘𝑒</m:t>
                    </m:r>
                  </m:oMath>
                </a14:m>
                <a:r>
                  <a:rPr kumimoji="1" lang="en-US" altLang="zh-CN" dirty="0"/>
                  <a:t>’ and measure the time(average 10 times)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60DBF2-AC0A-0442-8BAA-CF4EEB74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2" y="1200150"/>
                <a:ext cx="3348372" cy="1200329"/>
              </a:xfrm>
              <a:prstGeom prst="rect">
                <a:avLst/>
              </a:prstGeom>
              <a:blipFill>
                <a:blip r:embed="rId3"/>
                <a:stretch>
                  <a:fillRect l="-1132" t="-2105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1BACA05-68E2-D546-B328-2294E045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9" y="1096380"/>
            <a:ext cx="3537603" cy="3395663"/>
          </a:xfrm>
        </p:spPr>
      </p:pic>
    </p:spTree>
    <p:extLst>
      <p:ext uri="{BB962C8B-B14F-4D97-AF65-F5344CB8AC3E}">
        <p14:creationId xmlns:p14="http://schemas.microsoft.com/office/powerpoint/2010/main" val="2320832680"/>
      </p:ext>
    </p:extLst>
  </p:cSld>
  <p:clrMapOvr>
    <a:masterClrMapping/>
  </p:clrMapOvr>
  <p:transition spd="med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D44C9-F81A-4B41-B78A-DCE804A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2DEE4-5E5F-2146-8423-214C44A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b="1" dirty="0"/>
              <a:t>2. Using decompose modular method to crack RSA encryption algorithm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37047712"/>
      </p:ext>
    </p:extLst>
  </p:cSld>
  <p:clrMapOvr>
    <a:masterClrMapping/>
  </p:clrMapOvr>
  <p:transition spd="med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110D-4E10-4D4E-91EB-132F5558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Implementing the transfer function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DDCC06-7630-7F4C-8B06-0F25D20FBE01}"/>
              </a:ext>
            </a:extLst>
          </p:cNvPr>
          <p:cNvSpPr txBox="1"/>
          <p:nvPr/>
        </p:nvSpPr>
        <p:spPr>
          <a:xfrm>
            <a:off x="6012160" y="1276400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Transfer from bytes string to number and from number to ASCII, respectively.</a:t>
            </a:r>
            <a:endParaRPr kumimoji="1"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B5B9F4D3-75CF-6446-BAA0-E8E44499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63557"/>
            <a:ext cx="5322332" cy="3395663"/>
          </a:xfrm>
        </p:spPr>
      </p:pic>
    </p:spTree>
    <p:extLst>
      <p:ext uri="{BB962C8B-B14F-4D97-AF65-F5344CB8AC3E}">
        <p14:creationId xmlns:p14="http://schemas.microsoft.com/office/powerpoint/2010/main" val="1404730169"/>
      </p:ext>
    </p:extLst>
  </p:cSld>
  <p:clrMapOvr>
    <a:masterClrMapping/>
  </p:clrMapOvr>
  <p:transition spd="med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110D-4E10-4D4E-91EB-132F5558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Implementing the crack process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7AF8C2-E937-CB49-B7C6-214595F2F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8388"/>
            <a:ext cx="5322332" cy="33956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DDCC06-7630-7F4C-8B06-0F25D20FBE01}"/>
              </a:ext>
            </a:extLst>
          </p:cNvPr>
          <p:cNvSpPr txBox="1"/>
          <p:nvPr/>
        </p:nvSpPr>
        <p:spPr>
          <a:xfrm>
            <a:off x="6012160" y="1276400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Firstly, we read the ciphertext and transfer it to numbers;</a:t>
            </a:r>
          </a:p>
          <a:p>
            <a:r>
              <a:rPr kumimoji="1" lang="en-US" altLang="zh-CN" dirty="0"/>
              <a:t>Then we factorize n into p times q, and get d from invert function;</a:t>
            </a:r>
          </a:p>
          <a:p>
            <a:r>
              <a:rPr kumimoji="1" lang="en-US" altLang="zh-CN" dirty="0"/>
              <a:t>Finally, we decrypt RSA and transfer the output to ASCII.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503136"/>
      </p:ext>
    </p:extLst>
  </p:cSld>
  <p:clrMapOvr>
    <a:masterClrMapping/>
  </p:clrMapOvr>
  <p:transition spd="med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D44C9-F81A-4B41-B78A-DCE804A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2DEE4-5E5F-2146-8423-214C44A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b="1" dirty="0"/>
              <a:t>3. Using common modular method to crack RSA encryption algorithm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9836535"/>
      </p:ext>
    </p:extLst>
  </p:cSld>
  <p:clrMapOvr>
    <a:masterClrMapping/>
  </p:clrMapOvr>
  <p:transition spd="med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8D8-7942-544F-B557-F022AC04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Implement the attack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C81AE6-5A6B-D042-8F60-6D9BF7C8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9" y="1200151"/>
            <a:ext cx="5057678" cy="234450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D1556-CCE1-6845-828C-70F80636E611}"/>
                  </a:ext>
                </a:extLst>
              </p:cNvPr>
              <p:cNvSpPr txBox="1"/>
              <p:nvPr/>
            </p:nvSpPr>
            <p:spPr>
              <a:xfrm>
                <a:off x="5760132" y="1200151"/>
                <a:ext cx="2926668" cy="2583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kumimoji="1" lang="en-US" altLang="zh-CN" dirty="0"/>
                  <a:t>(e1, e2)==1, we have</a:t>
                </a:r>
              </a:p>
              <a:p>
                <a:r>
                  <a:rPr kumimoji="1" lang="en-US" altLang="zh-CN" dirty="0"/>
                  <a:t>e1*s1+e2*s2=1,</a:t>
                </a:r>
              </a:p>
              <a:p>
                <a:r>
                  <a:rPr kumimoji="1" lang="en-US" altLang="zh-CN" dirty="0"/>
                  <a:t>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And package gmpy2 provides us with abundant high-accuracy calculation functions.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D1556-CCE1-6845-828C-70F80636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1200151"/>
                <a:ext cx="2926668" cy="2583912"/>
              </a:xfrm>
              <a:prstGeom prst="rect">
                <a:avLst/>
              </a:prstGeom>
              <a:blipFill>
                <a:blip r:embed="rId3"/>
                <a:stretch>
                  <a:fillRect l="-1732" t="-980" r="-216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605877"/>
      </p:ext>
    </p:extLst>
  </p:cSld>
  <p:clrMapOvr>
    <a:masterClrMapping/>
  </p:clrMapOvr>
  <p:transition spd="med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Target &amp;&amp; Content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708411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Process &amp;&amp; Implementing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2" y="2763514"/>
            <a:ext cx="3132347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Results &amp;&amp; Analysis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3312368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Summary &amp;&amp; Thoughts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2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5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4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Results &amp;&amp; Analysis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A6BD-A699-E24C-991E-F3145E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9CB95-9CC9-B548-9C99-935664E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‘</a:t>
            </a:r>
            <a:r>
              <a:rPr kumimoji="1" lang="en-US" altLang="zh-CN" dirty="0" err="1"/>
              <a:t>iamjuke</a:t>
            </a:r>
            <a:r>
              <a:rPr kumimoji="1" lang="en-US" altLang="zh-CN" dirty="0"/>
              <a:t>’ as plaintext, the ciphertext is: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and by implementing the decryption function, we obtain the ‘</a:t>
            </a:r>
            <a:r>
              <a:rPr kumimoji="1" lang="en-US" altLang="zh-CN" dirty="0" err="1"/>
              <a:t>iamjuke</a:t>
            </a:r>
            <a:r>
              <a:rPr kumimoji="1" lang="en-US" altLang="zh-CN" dirty="0"/>
              <a:t>’, which is the same with plaintext.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75DE6-AD76-394A-ABE5-F67C0FCA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80456"/>
            <a:ext cx="657392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5173"/>
      </p:ext>
    </p:extLst>
  </p:cSld>
  <p:clrMapOvr>
    <a:masterClrMapping/>
  </p:clrMapOvr>
  <p:transition spd="med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Time cost:</a:t>
            </a:r>
            <a:endParaRPr kumimoji="1" lang="zh-CN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714674-D062-644C-8715-8956D208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80882"/>
              </p:ext>
            </p:extLst>
          </p:nvPr>
        </p:nvGraphicFramePr>
        <p:xfrm>
          <a:off x="431540" y="1264454"/>
          <a:ext cx="6096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25032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19384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Experiment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0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value generation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141.886209 (average of 10 times)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7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Key generation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0.00030398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0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encryption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6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decryption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0.00015997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5109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66F10BA-28A9-E249-995C-66A1FA84D7E9}"/>
              </a:ext>
            </a:extLst>
          </p:cNvPr>
          <p:cNvSpPr txBox="1"/>
          <p:nvPr/>
        </p:nvSpPr>
        <p:spPr>
          <a:xfrm>
            <a:off x="359532" y="3557235"/>
            <a:ext cx="716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random value generation is time-costly, because judging whether a big number (10^9~10^11) costs much time.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45580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E56AF-9301-264F-9330-B364005A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15E4C1-25A4-1C47-ABAC-6B8914D1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8" y="1200151"/>
            <a:ext cx="5116693" cy="21644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7167A8-13C0-4C4A-A12E-A82964686627}"/>
                  </a:ext>
                </a:extLst>
              </p:cNvPr>
              <p:cNvSpPr txBox="1"/>
              <p:nvPr/>
            </p:nvSpPr>
            <p:spPr>
              <a:xfrm>
                <a:off x="558438" y="3472644"/>
                <a:ext cx="75779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As extracted from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𝑝𝑢𝑏𝑘𝑒𝑦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𝑝𝑒𝑚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file, e is 65537 and n is </a:t>
                </a:r>
                <a:r>
                  <a:rPr lang="en" altLang="zh-CN" dirty="0"/>
                  <a:t>‘C2636AE5C3D8E43FFB97AB09028F1AAC6C0BF6CD3D70EBCA281BFFE97FBE30DD’, which is ‘87924348264132406875276140514499937145050893665602592992418171647042491658461’ in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𝑑𝑒𝑐𝑖𝑚𝑎𝑙𝑖𝑠𝑚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7167A8-13C0-4C4A-A12E-A8296468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8" y="3472644"/>
                <a:ext cx="7577958" cy="1754326"/>
              </a:xfrm>
              <a:prstGeom prst="rect">
                <a:avLst/>
              </a:prstGeom>
              <a:blipFill>
                <a:blip r:embed="rId3"/>
                <a:stretch>
                  <a:fillRect l="-669" t="-714" r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929670"/>
      </p:ext>
    </p:extLst>
  </p:cSld>
  <p:clrMapOvr>
    <a:masterClrMapping/>
  </p:clrMapOvr>
  <p:transition spd="med" advClick="0" advTm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E56AF-9301-264F-9330-B364005A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FAEE40-379C-AB4F-9C5A-8F1D64F71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52365"/>
            <a:ext cx="5728195" cy="13665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9EC63A-A1F3-D64E-99CA-18346F033324}"/>
              </a:ext>
            </a:extLst>
          </p:cNvPr>
          <p:cNvSpPr txBox="1"/>
          <p:nvPr/>
        </p:nvSpPr>
        <p:spPr>
          <a:xfrm>
            <a:off x="451532" y="2358823"/>
            <a:ext cx="817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Firstly, I decipher the message with self-implemented function.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2FA73E-B8AA-6344-963C-CD2AFE7EF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9" y="2860575"/>
            <a:ext cx="5584179" cy="1332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6D3C94-3AE6-6B4A-92C0-E5CD5F08F77A}"/>
                  </a:ext>
                </a:extLst>
              </p:cNvPr>
              <p:cNvSpPr txBox="1"/>
              <p:nvPr/>
            </p:nvSpPr>
            <p:spPr>
              <a:xfrm>
                <a:off x="539552" y="4372744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 also try to decipher it with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𝑜𝑝𝑒𝑛𝑠𝑠𝑙</m:t>
                    </m:r>
                  </m:oMath>
                </a14:m>
                <a:r>
                  <a:rPr kumimoji="1" lang="en-US" altLang="zh-CN" dirty="0"/>
                  <a:t>, the result is ‘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𝑀𝑎𝑛𝑦𝑄𝑢𝑒𝑠𝑡𝑖𝑜𝑛𝑠𝑀𝑎𝑟𝑘𝑠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???’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6D3C94-3AE6-6B4A-92C0-E5CD5F08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72744"/>
                <a:ext cx="6912768" cy="646331"/>
              </a:xfrm>
              <a:prstGeom prst="rect">
                <a:avLst/>
              </a:prstGeom>
              <a:blipFill>
                <a:blip r:embed="rId4"/>
                <a:stretch>
                  <a:fillRect l="-549" t="-192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473300"/>
      </p:ext>
    </p:extLst>
  </p:cSld>
  <p:clrMapOvr>
    <a:masterClrMapping/>
  </p:clrMapOvr>
  <p:transition spd="med" advClick="0" advTm="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E56AF-9301-264F-9330-B364005A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511DB94-2266-494A-90B1-1184369B0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063557"/>
            <a:ext cx="8229600" cy="154090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278F0E-9BD9-9849-BEAB-A8A13BA826AE}"/>
              </a:ext>
            </a:extLst>
          </p:cNvPr>
          <p:cNvSpPr txBox="1"/>
          <p:nvPr/>
        </p:nvSpPr>
        <p:spPr>
          <a:xfrm>
            <a:off x="516378" y="2860576"/>
            <a:ext cx="811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decryption result using common modular is “When does school start”.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3CBE4C-C94A-364A-B760-709227AA83CE}"/>
              </a:ext>
            </a:extLst>
          </p:cNvPr>
          <p:cNvSpPr txBox="1"/>
          <p:nvPr/>
        </p:nvSpPr>
        <p:spPr>
          <a:xfrm>
            <a:off x="575556" y="340063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What’s worth mentioning is that I first get the value s1:-6 and s2:7, then s1&lt;0, so I transfer s1 to 6, and transfer c1 </a:t>
            </a:r>
            <a:r>
              <a:rPr kumimoji="1" lang="en-US" altLang="zh-CN"/>
              <a:t>by gmpy2.invert(c1,n)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448789"/>
      </p:ext>
    </p:extLst>
  </p:cSld>
  <p:clrMapOvr>
    <a:masterClrMapping/>
  </p:clrMapOvr>
  <p:transition spd="med" advClick="0" advTm="0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5072817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Summary &amp;&amp; Thoughts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Summary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FB6D28-288B-E04E-B672-FE5CB7BE9CEA}"/>
                  </a:ext>
                </a:extLst>
              </p:cNvPr>
              <p:cNvSpPr txBox="1"/>
              <p:nvPr/>
            </p:nvSpPr>
            <p:spPr>
              <a:xfrm>
                <a:off x="359532" y="1024372"/>
                <a:ext cx="8208912" cy="317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sz="2000" dirty="0"/>
                  <a:t>➣</a:t>
                </a:r>
                <a:r>
                  <a:rPr lang="en-US" altLang="zh-CN" sz="2000" dirty="0"/>
                  <a:t>RSA</a:t>
                </a:r>
                <a:r>
                  <a:rPr lang="zh-CN" altLang="zh-CN" sz="2000" dirty="0"/>
                  <a:t>加密的时候通过扩展欧几里得算法（辗转相除法）来计算得到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的解，通过这个侧面说明了如果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𝒈𝒄𝒅</m:t>
                    </m:r>
                  </m:oMath>
                </a14:m>
                <a:r>
                  <a:rPr lang="en-US" altLang="zh-CN" sz="2000" dirty="0"/>
                  <a:t>(e1,e1)=1,</a:t>
                </a:r>
                <a:r>
                  <a:rPr lang="zh-CN" altLang="zh-CN" sz="2000" dirty="0"/>
                  <a:t>总可以得到</a:t>
                </a:r>
                <a:r>
                  <a:rPr lang="en-US" altLang="zh-CN" sz="2000" dirty="0"/>
                  <a:t>s1,s2</a:t>
                </a:r>
                <a:r>
                  <a:rPr lang="zh-CN" altLang="zh-CN" sz="2000" dirty="0"/>
                  <a:t>使得</a:t>
                </a:r>
                <a:r>
                  <a:rPr lang="en-US" altLang="zh-CN" sz="2000" dirty="0"/>
                  <a:t>e1*s1+e2*s2=1</a:t>
                </a:r>
                <a:endParaRPr lang="zh-CN" altLang="zh-CN" sz="2000" dirty="0"/>
              </a:p>
              <a:p>
                <a:pPr lvl="0"/>
                <a:r>
                  <a:rPr kumimoji="1" lang="en-US" altLang="zh-CN" sz="2000" dirty="0"/>
                  <a:t>➣</a:t>
                </a:r>
                <a:r>
                  <a:rPr lang="zh-CN" altLang="zh-CN" sz="2000" dirty="0"/>
                  <a:t>利用幂指数模运算的特性对求指数运算优化，可以极大的提高</a:t>
                </a:r>
                <a:r>
                  <a:rPr lang="en-US" altLang="zh-CN" sz="2000" dirty="0"/>
                  <a:t>RSA</a:t>
                </a:r>
                <a:r>
                  <a:rPr lang="zh-CN" altLang="zh-CN" sz="2000" dirty="0"/>
                  <a:t>加密的效率</a:t>
                </a:r>
              </a:p>
              <a:p>
                <a:pPr lvl="0"/>
                <a:r>
                  <a:rPr kumimoji="1" lang="en-US" altLang="zh-CN" sz="2000" dirty="0"/>
                  <a:t>➣ </a:t>
                </a:r>
                <a:r>
                  <a:rPr lang="en-US" altLang="zh-CN" sz="2000" dirty="0"/>
                  <a:t>Python</a:t>
                </a:r>
                <a:r>
                  <a:rPr lang="zh-CN" altLang="zh-CN" sz="2000" dirty="0"/>
                  <a:t>的</a:t>
                </a:r>
                <a:r>
                  <a:rPr lang="en-US" altLang="zh-CN" sz="2000" dirty="0"/>
                  <a:t>gmqy2</a:t>
                </a:r>
                <a:r>
                  <a:rPr lang="zh-CN" altLang="zh-CN" sz="2000" dirty="0"/>
                  <a:t>库提供了丰富而强大的高精度计算的函数</a:t>
                </a:r>
              </a:p>
              <a:p>
                <a:pPr lvl="0"/>
                <a:r>
                  <a:rPr kumimoji="1" lang="en-US" altLang="zh-CN" sz="2000" dirty="0"/>
                  <a:t>➣</a:t>
                </a:r>
                <a:r>
                  <a:rPr lang="zh-CN" altLang="zh-CN" sz="2000" dirty="0"/>
                  <a:t>判断一个大整数是否为素数，如果利用（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～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zh-CN" sz="2000" dirty="0"/>
                  <a:t>）逐个比较的方法时间复杂度比较高，利用</a:t>
                </a:r>
                <a:r>
                  <a:rPr lang="en-US" altLang="zh-CN" sz="2000" dirty="0"/>
                  <a:t>gmqy2</a:t>
                </a:r>
                <a:r>
                  <a:rPr lang="zh-CN" altLang="zh-CN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𝑖𝑠𝑝𝑟𝑖𝑚𝑒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（）</m:t>
                    </m:r>
                  </m:oMath>
                </a14:m>
                <a:r>
                  <a:rPr lang="zh-CN" altLang="zh-CN" sz="2000" dirty="0"/>
                  <a:t>可以提高性能</a:t>
                </a:r>
              </a:p>
              <a:p>
                <a:pPr lvl="0"/>
                <a:r>
                  <a:rPr kumimoji="1" lang="en-US" altLang="zh-CN" sz="2000" dirty="0"/>
                  <a:t>➣</a:t>
                </a:r>
                <a:r>
                  <a:rPr lang="zh-CN" altLang="zh-CN" sz="2000" dirty="0"/>
                  <a:t>总体来说</a:t>
                </a:r>
                <a:r>
                  <a:rPr lang="en-US" altLang="zh-CN" sz="2000" dirty="0"/>
                  <a:t>RSA</a:t>
                </a:r>
                <a:r>
                  <a:rPr lang="zh-CN" altLang="zh-CN" sz="2000" dirty="0"/>
                  <a:t>加密解密算法利用了数论中的大整数质因数分解的难问题，实现起来并不复杂</a:t>
                </a:r>
                <a:r>
                  <a:rPr lang="zh-CN" altLang="zh-CN" sz="2000" dirty="0">
                    <a:effectLst/>
                  </a:rPr>
                  <a:t> 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FB6D28-288B-E04E-B672-FE5CB7BE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024372"/>
                <a:ext cx="8208912" cy="3173561"/>
              </a:xfrm>
              <a:prstGeom prst="rect">
                <a:avLst/>
              </a:prstGeom>
              <a:blipFill>
                <a:blip r:embed="rId3"/>
                <a:stretch>
                  <a:fillRect l="-617" t="-1992" r="-3549" b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11459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Summary</a:t>
            </a:r>
            <a:endParaRPr kumimoji="1"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FB6D28-288B-E04E-B672-FE5CB7BE9CEA}"/>
              </a:ext>
            </a:extLst>
          </p:cNvPr>
          <p:cNvSpPr txBox="1"/>
          <p:nvPr/>
        </p:nvSpPr>
        <p:spPr>
          <a:xfrm>
            <a:off x="359532" y="102437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/>
              <a:t>➣</a:t>
            </a:r>
            <a:r>
              <a:rPr lang="zh-CN" altLang="zh-CN" sz="2400" dirty="0"/>
              <a:t>关于利用分解模数破解</a:t>
            </a:r>
            <a:r>
              <a:rPr lang="en-US" altLang="zh-CN" sz="2400" dirty="0"/>
              <a:t>RSA</a:t>
            </a:r>
            <a:r>
              <a:rPr lang="zh-CN" altLang="zh-CN" sz="2400" dirty="0"/>
              <a:t>的方法，需要借助一些外部的工具分解大的整数，对解密需要的信息少，但是对计算能力要求高</a:t>
            </a:r>
          </a:p>
          <a:p>
            <a:pPr lvl="0"/>
            <a:r>
              <a:rPr kumimoji="1" lang="en-US" altLang="zh-CN" sz="2400" dirty="0"/>
              <a:t>➣</a:t>
            </a:r>
            <a:r>
              <a:rPr lang="zh-CN" altLang="zh-CN" sz="2400" dirty="0"/>
              <a:t>关于公共模数破解的方法，要求</a:t>
            </a:r>
            <a:r>
              <a:rPr lang="en-US" altLang="zh-CN" sz="2400" dirty="0"/>
              <a:t>e1\e2</a:t>
            </a:r>
            <a:r>
              <a:rPr lang="zh-CN" altLang="zh-CN" sz="2400" dirty="0"/>
              <a:t>互质、使用相同的模数，这一点要求比较高，需要的信息也多，但是需要的计算能力较弱。</a:t>
            </a:r>
          </a:p>
          <a:p>
            <a:r>
              <a:rPr kumimoji="1" lang="en-US" altLang="zh-CN" sz="2400" dirty="0"/>
              <a:t>➣</a:t>
            </a:r>
            <a:r>
              <a:rPr lang="zh-CN" altLang="zh-CN" sz="2400" dirty="0"/>
              <a:t>总的来说破解</a:t>
            </a:r>
            <a:r>
              <a:rPr lang="en-US" altLang="zh-CN" sz="2400" dirty="0"/>
              <a:t>RSA</a:t>
            </a:r>
            <a:r>
              <a:rPr lang="zh-CN" altLang="zh-CN" sz="2400" dirty="0"/>
              <a:t>的难度比较高，所以</a:t>
            </a:r>
            <a:r>
              <a:rPr lang="en-US" altLang="zh-CN" sz="2400" dirty="0"/>
              <a:t>RSA</a:t>
            </a:r>
            <a:r>
              <a:rPr lang="zh-CN" altLang="zh-CN" sz="2400" dirty="0"/>
              <a:t>相对来说是一种较为安全的加密方案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913117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1192"/>
            <a:ext cx="5062604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 for watching.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Target &amp;&amp; Content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Goal of the Experiment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15B96-A20A-D74D-A2B5-7C0E9B498251}"/>
              </a:ext>
            </a:extLst>
          </p:cNvPr>
          <p:cNvSpPr txBox="1"/>
          <p:nvPr/>
        </p:nvSpPr>
        <p:spPr>
          <a:xfrm>
            <a:off x="269522" y="1327535"/>
            <a:ext cx="8604956" cy="203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implement the RSA encryption </a:t>
            </a:r>
          </a:p>
          <a:p>
            <a:endParaRPr lang="en-US" altLang="zh-CN" sz="2000" dirty="0"/>
          </a:p>
          <a:p>
            <a:pPr marL="457200" indent="-457200">
              <a:buAutoNum type="arabicPeriod" startAt="2"/>
            </a:pPr>
            <a:r>
              <a:rPr lang="en-US" altLang="zh-CN" sz="2000" dirty="0"/>
              <a:t>understand factoring the public key to decrypt the RSA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   </a:t>
            </a:r>
            <a:r>
              <a:rPr lang="en-US" altLang="zh-CN" sz="2000" dirty="0"/>
              <a:t>understand the common modulus attack to decrypt the RSA</a:t>
            </a:r>
          </a:p>
          <a:p>
            <a:pPr marL="108000">
              <a:lnSpc>
                <a:spcPct val="150000"/>
              </a:lnSpc>
            </a:pP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5239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Content of the experiment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15B96-A20A-D74D-A2B5-7C0E9B498251}"/>
              </a:ext>
            </a:extLst>
          </p:cNvPr>
          <p:cNvSpPr txBox="1"/>
          <p:nvPr/>
        </p:nvSpPr>
        <p:spPr>
          <a:xfrm>
            <a:off x="251520" y="1096380"/>
            <a:ext cx="8604956" cy="2355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implement the RSA encryption</a:t>
            </a:r>
            <a:endParaRPr lang="zh-CN" altLang="zh-CN" dirty="0"/>
          </a:p>
          <a:p>
            <a:r>
              <a:rPr lang="en-US" altLang="zh-CN" dirty="0"/>
              <a:t>  1.1 key generation</a:t>
            </a:r>
            <a:endParaRPr lang="zh-CN" altLang="zh-CN" dirty="0"/>
          </a:p>
          <a:p>
            <a:r>
              <a:rPr lang="en-US" altLang="zh-CN" dirty="0"/>
              <a:t>  1.2 encryption &amp; decryption</a:t>
            </a:r>
          </a:p>
          <a:p>
            <a:endParaRPr lang="zh-CN" altLang="zh-CN" dirty="0"/>
          </a:p>
          <a:p>
            <a:r>
              <a:rPr lang="en-US" altLang="zh-CN" dirty="0"/>
              <a:t>2. breaking RSA</a:t>
            </a:r>
            <a:endParaRPr lang="zh-CN" altLang="zh-CN" dirty="0"/>
          </a:p>
          <a:p>
            <a:r>
              <a:rPr lang="en-US" altLang="zh-CN" dirty="0"/>
              <a:t>  2.1 factoring the public key</a:t>
            </a:r>
            <a:endParaRPr lang="zh-CN" altLang="zh-CN" dirty="0"/>
          </a:p>
          <a:p>
            <a:r>
              <a:rPr lang="en-US" altLang="zh-CN" dirty="0"/>
              <a:t>  2.2 common modulus attack</a:t>
            </a:r>
            <a:endParaRPr lang="zh-CN" altLang="zh-CN" dirty="0"/>
          </a:p>
          <a:p>
            <a:pPr marL="108000">
              <a:lnSpc>
                <a:spcPct val="150000"/>
              </a:lnSpc>
            </a:pP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096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748781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Process &amp;&amp; Implement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DAC3-282F-B048-8F47-73BCDFFD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86FE-9FF3-054A-90C4-0471C1A2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b="1" dirty="0"/>
              <a:t>1. Implementing the RSA encryption and decryption algorithm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9845703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kumimoji="1" lang="en-US" altLang="zh-CN" sz="3200" dirty="0"/>
                  <a:t>Implementing the 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𝑚𝑢𝑙𝑡𝑖𝑝𝑙𝑖𝑐𝑎𝑡𝑖𝑣𝑒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</m:oMath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  <a:blipFill>
                <a:blip r:embed="rId2"/>
                <a:stretch>
                  <a:fillRect l="-1871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5809C7-D546-8044-A5A2-BE6E539BA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2384"/>
            <a:ext cx="4643185" cy="33956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60DBF2-AC0A-0442-8BAA-CF4EEB740E78}"/>
                  </a:ext>
                </a:extLst>
              </p:cNvPr>
              <p:cNvSpPr txBox="1"/>
              <p:nvPr/>
            </p:nvSpPr>
            <p:spPr>
              <a:xfrm>
                <a:off x="5292080" y="988368"/>
                <a:ext cx="33483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Use the “</a:t>
                </a:r>
                <a:r>
                  <a:rPr kumimoji="1" lang="zh-CN" altLang="en-US" dirty="0"/>
                  <a:t>辗转相除法</a:t>
                </a:r>
                <a:r>
                  <a:rPr kumimoji="1" lang="en-US" altLang="zh-CN" dirty="0"/>
                  <a:t>” to implement this function, the process is iteratively calculate the modular of e and phi, then replace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𝑝h𝑖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with old e, and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with modular, finally, we can compute the result for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==1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And get the value of d.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60DBF2-AC0A-0442-8BAA-CF4EEB74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988368"/>
                <a:ext cx="3348372" cy="2585323"/>
              </a:xfrm>
              <a:prstGeom prst="rect">
                <a:avLst/>
              </a:prstGeom>
              <a:blipFill>
                <a:blip r:embed="rId4"/>
                <a:stretch>
                  <a:fillRect l="-1515" t="-1961" r="-151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38905"/>
      </p:ext>
    </p:extLst>
  </p:cSld>
  <p:clrMapOvr>
    <a:masterClrMapping/>
  </p:clrMapOvr>
  <p:transition spd="med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kumimoji="1" lang="en-US" altLang="zh-CN" sz="3200" dirty="0"/>
                  <a:t>Implementing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zh-CN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3200" b="0" i="1" dirty="0" smtClean="0">
                        <a:latin typeface="Cambria Math" panose="02040503050406030204" pitchFamily="18" charset="0"/>
                      </a:rPr>
                      <m:t>𝑔𝑒𝑛𝑒𝑟𝑎𝑡𝑖𝑜𝑛</m:t>
                    </m:r>
                  </m:oMath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142FF8-11D7-BB43-AFB9-3DE5F77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6043"/>
                <a:ext cx="7463172" cy="530298"/>
              </a:xfrm>
              <a:blipFill>
                <a:blip r:embed="rId2"/>
                <a:stretch>
                  <a:fillRect l="-1871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0BCFAB3-DA69-E74E-BE1C-374013ABC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999787"/>
            <a:ext cx="4317223" cy="26782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195C59-19EB-6F42-8B20-5C526C3BDBAC}"/>
                  </a:ext>
                </a:extLst>
              </p:cNvPr>
              <p:cNvSpPr txBox="1"/>
              <p:nvPr/>
            </p:nvSpPr>
            <p:spPr>
              <a:xfrm>
                <a:off x="5292080" y="999787"/>
                <a:ext cx="32763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Given p and q, we first obtain n by p*q, then obtain phi by (p-1)*(q-1), then use while loop to get e, which is in the range(1,phi)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kumimoji="1" lang="en-US" altLang="zh-CN" dirty="0"/>
                  <a:t>(e, phi)=1.</a:t>
                </a:r>
              </a:p>
              <a:p>
                <a:r>
                  <a:rPr kumimoji="1" lang="en-US" altLang="zh-CN" dirty="0"/>
                  <a:t>Finally, the public key is </a:t>
                </a:r>
                <a:r>
                  <a:rPr kumimoji="1" lang="en-US" altLang="zh-CN" dirty="0">
                    <a:sym typeface="Wingdings" pitchFamily="2" charset="2"/>
                  </a:rPr>
                  <a:t>(e, n)</a:t>
                </a:r>
              </a:p>
              <a:p>
                <a:r>
                  <a:rPr kumimoji="1" lang="en-US" altLang="zh-CN" dirty="0">
                    <a:sym typeface="Wingdings" pitchFamily="2" charset="2"/>
                  </a:rPr>
                  <a:t>             the private key is (d, 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195C59-19EB-6F42-8B20-5C526C3B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999787"/>
                <a:ext cx="3276364" cy="2031325"/>
              </a:xfrm>
              <a:prstGeom prst="rect">
                <a:avLst/>
              </a:prstGeom>
              <a:blipFill>
                <a:blip r:embed="rId4"/>
                <a:stretch>
                  <a:fillRect l="-1544" t="-1242" r="-2703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746626"/>
      </p:ext>
    </p:extLst>
  </p:cSld>
  <p:clrMapOvr>
    <a:masterClrMapping/>
  </p:clrMapOvr>
  <p:transition spd="med" advClick="0" advTm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1069</Words>
  <Application>Microsoft Macintosh PowerPoint</Application>
  <PresentationFormat>自定义</PresentationFormat>
  <Paragraphs>130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方正兰亭超细黑简体</vt:lpstr>
      <vt:lpstr>微软雅黑</vt:lpstr>
      <vt:lpstr>AgencyFB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Implementing the multiplicative_inverse</vt:lpstr>
      <vt:lpstr>Implementing the key_generation</vt:lpstr>
      <vt:lpstr>Implementing the a2hex&amp;&amp;hex2a&amp;&amp;MRF</vt:lpstr>
      <vt:lpstr>Implementing the encrypt</vt:lpstr>
      <vt:lpstr>Implementing the decrypt</vt:lpstr>
      <vt:lpstr>Implementing the isprime() and generate random value</vt:lpstr>
      <vt:lpstr>Implementing the main function</vt:lpstr>
      <vt:lpstr>PowerPoint 演示文稿</vt:lpstr>
      <vt:lpstr>Implementing the transfer function</vt:lpstr>
      <vt:lpstr>Implementing the crack process</vt:lpstr>
      <vt:lpstr>PowerPoint 演示文稿</vt:lpstr>
      <vt:lpstr>Implement the attack</vt:lpstr>
      <vt:lpstr>PowerPoint 演示文稿</vt:lpstr>
      <vt:lpstr>Result </vt:lpstr>
      <vt:lpstr>PowerPoint 演示文稿</vt:lpstr>
      <vt:lpstr>result</vt:lpstr>
      <vt:lpstr>result</vt:lpstr>
      <vt:lpstr>result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299</cp:revision>
  <dcterms:created xsi:type="dcterms:W3CDTF">2017-06-09T15:26:00Z</dcterms:created>
  <dcterms:modified xsi:type="dcterms:W3CDTF">2020-04-22T07:45:40Z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