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2" r:id="rId4"/>
    <p:sldId id="286" r:id="rId5"/>
    <p:sldId id="287" r:id="rId6"/>
    <p:sldId id="317" r:id="rId7"/>
    <p:sldId id="282" r:id="rId8"/>
    <p:sldId id="310" r:id="rId9"/>
    <p:sldId id="298" r:id="rId10"/>
    <p:sldId id="318" r:id="rId11"/>
    <p:sldId id="319" r:id="rId12"/>
    <p:sldId id="308" r:id="rId13"/>
    <p:sldId id="320" r:id="rId14"/>
    <p:sldId id="283" r:id="rId15"/>
    <p:sldId id="306" r:id="rId16"/>
    <p:sldId id="322" r:id="rId17"/>
    <p:sldId id="326" r:id="rId18"/>
    <p:sldId id="323" r:id="rId19"/>
    <p:sldId id="324" r:id="rId20"/>
    <p:sldId id="325" r:id="rId21"/>
    <p:sldId id="327" r:id="rId22"/>
    <p:sldId id="284" r:id="rId23"/>
    <p:sldId id="292" r:id="rId24"/>
    <p:sldId id="321" r:id="rId25"/>
    <p:sldId id="285" r:id="rId2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/>
    <p:restoredTop sz="94643"/>
  </p:normalViewPr>
  <p:slideViewPr>
    <p:cSldViewPr>
      <p:cViewPr varScale="1">
        <p:scale>
          <a:sx n="110" d="100"/>
          <a:sy n="110" d="100"/>
        </p:scale>
        <p:origin x="192" y="97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6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5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7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70824"/>
            <a:ext cx="4675126" cy="5729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Needham-Schroeder Protocol</a:t>
            </a:r>
            <a:r>
              <a:rPr lang="zh-CN" altLang="zh-CN" sz="2800" b="1" dirty="0"/>
              <a:t> </a:t>
            </a:r>
            <a:endParaRPr lang="zh-CN" altLang="en-US" sz="28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-230470" y="3603681"/>
            <a:ext cx="6370520" cy="29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：王君可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17300240009  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32"/>
            <a:ext cx="1451038" cy="14444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6189211" y="3081717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kumimoji="1" lang="en-US" altLang="zh-CN" sz="3200" dirty="0"/>
                  <a:t>Implementing the</a:t>
                </a:r>
                <a:r>
                  <a:rPr kumimoji="1"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𝑛𝑠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𝑎𝑢𝑡h𝑒𝑛𝑡𝑖𝑐𝑎𝑡𝑖𝑜𝑛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/>
                  <a:t>in server: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  <a:blipFill>
                <a:blip r:embed="rId2"/>
                <a:stretch>
                  <a:fillRect l="-1871" t="-11628" r="-85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C8A20-6E1F-6743-8D35-C3A357BA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36" y="748540"/>
            <a:ext cx="4111964" cy="4020247"/>
          </a:xfrm>
        </p:spPr>
        <p:txBody>
          <a:bodyPr/>
          <a:lstStyle/>
          <a:p>
            <a:r>
              <a:rPr lang="en-US" altLang="zh-CN" dirty="0"/>
              <a:t>                                        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79759B-2894-334E-BB74-4534577EDEE7}"/>
                  </a:ext>
                </a:extLst>
              </p:cNvPr>
              <p:cNvSpPr txBox="1"/>
              <p:nvPr/>
            </p:nvSpPr>
            <p:spPr>
              <a:xfrm>
                <a:off x="4572000" y="1031720"/>
                <a:ext cx="39964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参数</a:t>
                </a:r>
                <a:r>
                  <a:rPr kumimoji="1" lang="en-US" altLang="zh-CN" dirty="0"/>
                  <a:t>conn</a:t>
                </a:r>
                <a:r>
                  <a:rPr kumimoji="1" lang="zh-CN" altLang="en-US" dirty="0"/>
                  <a:t>是与</a:t>
                </a:r>
                <a:r>
                  <a:rPr kumimoji="1" lang="en-US" altLang="zh-CN" dirty="0"/>
                  <a:t>client</a:t>
                </a:r>
                <a:r>
                  <a:rPr kumimoji="1" lang="zh-CN" altLang="en-US" dirty="0"/>
                  <a:t>建立的</a:t>
                </a:r>
                <a:r>
                  <a:rPr kumimoji="1" lang="en-US" altLang="zh-CN" dirty="0"/>
                  <a:t>socket</a:t>
                </a:r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首先收到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来自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client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然后进行应答，并质询</a:t>
                </a:r>
                <a:r>
                  <a:rPr kumimoji="1" lang="en-US" altLang="zh-CN" dirty="0"/>
                  <a:t>client</a:t>
                </a:r>
                <a:r>
                  <a:rPr kumimoji="1" lang="zh-CN" altLang="en-US" dirty="0"/>
                  <a:t>的身份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接受</a:t>
                </a:r>
                <a:r>
                  <a:rPr kumimoji="1" lang="en-US" altLang="zh-CN" dirty="0"/>
                  <a:t>client</a:t>
                </a:r>
                <a:r>
                  <a:rPr kumimoji="1" lang="zh-CN" altLang="en-US" dirty="0"/>
                  <a:t>的应答和会话密钥：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如果验证成功，发送</a:t>
                </a:r>
                <a:r>
                  <a:rPr kumimoji="1" lang="en-US" altLang="zh-CN" dirty="0"/>
                  <a:t>VERIFIED</a:t>
                </a:r>
                <a:r>
                  <a:rPr kumimoji="1" lang="zh-CN" altLang="en-US" dirty="0"/>
                  <a:t>信号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79759B-2894-334E-BB74-4534577E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1720"/>
                <a:ext cx="3996444" cy="2308324"/>
              </a:xfrm>
              <a:prstGeom prst="rect">
                <a:avLst/>
              </a:prstGeom>
              <a:blipFill>
                <a:blip r:embed="rId3"/>
                <a:stretch>
                  <a:fillRect l="-1270" t="-1639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81C3B2F-171D-AA4A-B25C-E68D3FBB4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4" y="822053"/>
            <a:ext cx="3486475" cy="37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0524"/>
      </p:ext>
    </p:extLst>
  </p:cSld>
  <p:clrMapOvr>
    <a:masterClrMapping/>
  </p:clrMapOvr>
  <p:transition spd="med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kumimoji="1" lang="en-US" altLang="zh-CN" sz="3200" dirty="0"/>
                  <a:t>Implementing the</a:t>
                </a:r>
                <a:r>
                  <a:rPr kumimoji="1" lang="zh-CN" altLang="en-US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𝑛𝑠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𝑎𝑢𝑡h𝑒𝑛𝑡𝑖𝑐𝑎𝑡𝑖𝑜𝑛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/>
                  <a:t>in client:</a:t>
                </a:r>
                <a:endParaRPr kumimoji="1" lang="zh-CN" altLang="en-US" sz="3200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  <a:blipFill>
                <a:blip r:embed="rId2"/>
                <a:stretch>
                  <a:fillRect l="-1871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C8A20-6E1F-6743-8D35-C3A357BA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36" y="748540"/>
            <a:ext cx="4111964" cy="4020247"/>
          </a:xfrm>
        </p:spPr>
        <p:txBody>
          <a:bodyPr/>
          <a:lstStyle/>
          <a:p>
            <a:r>
              <a:rPr lang="en-US" altLang="zh-CN" dirty="0"/>
              <a:t>                                        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79759B-2894-334E-BB74-4534577EDEE7}"/>
                  </a:ext>
                </a:extLst>
              </p:cNvPr>
              <p:cNvSpPr txBox="1"/>
              <p:nvPr/>
            </p:nvSpPr>
            <p:spPr>
              <a:xfrm>
                <a:off x="4572000" y="1031720"/>
                <a:ext cx="39964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参数</a:t>
                </a:r>
                <a:r>
                  <a:rPr kumimoji="1" lang="en-US" altLang="zh-CN" dirty="0"/>
                  <a:t>sock</a:t>
                </a:r>
                <a:r>
                  <a:rPr kumimoji="1" lang="zh-CN" altLang="en-US" dirty="0"/>
                  <a:t>是与</a:t>
                </a:r>
                <a:r>
                  <a:rPr kumimoji="1" lang="en-US" altLang="zh-CN" dirty="0"/>
                  <a:t>server</a:t>
                </a:r>
                <a:r>
                  <a:rPr kumimoji="1" lang="zh-CN" altLang="en-US" dirty="0"/>
                  <a:t>建立的</a:t>
                </a:r>
                <a:r>
                  <a:rPr kumimoji="1" lang="en-US" altLang="zh-CN" dirty="0"/>
                  <a:t>socket</a:t>
                </a:r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首先向</a:t>
                </a:r>
                <a:r>
                  <a:rPr kumimoji="1" lang="en-US" altLang="zh-CN" dirty="0"/>
                  <a:t>server</a:t>
                </a:r>
                <a:r>
                  <a:rPr kumimoji="1" lang="zh-CN" altLang="en-US" dirty="0"/>
                  <a:t>发送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请求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然后收到进行应答，以及质询</a:t>
                </a:r>
                <a:r>
                  <a:rPr kumimoji="1" lang="en-US" altLang="zh-CN" dirty="0"/>
                  <a:t>client</a:t>
                </a:r>
                <a:r>
                  <a:rPr kumimoji="1" lang="zh-CN" altLang="en-US" dirty="0"/>
                  <a:t>的身份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发送对</a:t>
                </a:r>
                <a:r>
                  <a:rPr kumimoji="1" lang="en-US" altLang="zh-CN" dirty="0"/>
                  <a:t>server</a:t>
                </a:r>
                <a:r>
                  <a:rPr kumimoji="1" lang="zh-CN" altLang="en-US" dirty="0"/>
                  <a:t>的应答和会话密钥：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检验是否收到</a:t>
                </a:r>
                <a:r>
                  <a:rPr kumimoji="1" lang="en-US" altLang="zh-CN" dirty="0"/>
                  <a:t>VERIFIED</a:t>
                </a:r>
                <a:r>
                  <a:rPr kumimoji="1" lang="zh-CN" altLang="en-US" dirty="0"/>
                  <a:t>信号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79759B-2894-334E-BB74-4534577E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1720"/>
                <a:ext cx="3996444" cy="2308324"/>
              </a:xfrm>
              <a:prstGeom prst="rect">
                <a:avLst/>
              </a:prstGeom>
              <a:blipFill>
                <a:blip r:embed="rId3"/>
                <a:stretch>
                  <a:fillRect l="-1270" t="-1639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403BAA4-BD84-6E43-B2CB-E652E92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952364"/>
            <a:ext cx="3267379" cy="3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5430"/>
      </p:ext>
    </p:extLst>
  </p:cSld>
  <p:clrMapOvr>
    <a:masterClrMapping/>
  </p:clrMapOvr>
  <p:transition spd="med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D44C9-F81A-4B41-B78A-DCE804A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2DEE4-5E5F-2146-8423-214C44A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b="1" dirty="0"/>
              <a:t>2. Implementing the MITM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attack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37047712"/>
      </p:ext>
    </p:extLst>
  </p:cSld>
  <p:clrMapOvr>
    <a:masterClrMapping/>
  </p:clrMapOvr>
  <p:transition spd="med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2FF8-11D7-BB43-AFB9-3DE5F77E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43"/>
            <a:ext cx="7463172" cy="53029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/>
              <a:t>Implementing the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attack in adversary:</a:t>
            </a:r>
            <a:endParaRPr kumimoji="1"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C8A20-6E1F-6743-8D35-C3A357BA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36" y="748540"/>
            <a:ext cx="4111964" cy="4020247"/>
          </a:xfrm>
        </p:spPr>
        <p:txBody>
          <a:bodyPr/>
          <a:lstStyle/>
          <a:p>
            <a:r>
              <a:rPr lang="en-US" altLang="zh-CN" dirty="0"/>
              <a:t>                                        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79759B-2894-334E-BB74-4534577EDEE7}"/>
                  </a:ext>
                </a:extLst>
              </p:cNvPr>
              <p:cNvSpPr txBox="1"/>
              <p:nvPr/>
            </p:nvSpPr>
            <p:spPr>
              <a:xfrm>
                <a:off x="4572000" y="1031720"/>
                <a:ext cx="39964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参数</a:t>
                </a:r>
                <a:r>
                  <a:rPr kumimoji="1" lang="en-US" altLang="zh-CN" dirty="0"/>
                  <a:t>conn</a:t>
                </a:r>
                <a:r>
                  <a:rPr kumimoji="1" lang="zh-CN" altLang="en-US" dirty="0"/>
                  <a:t>是与</a:t>
                </a:r>
                <a:r>
                  <a:rPr kumimoji="1" lang="en-US" altLang="zh-CN" dirty="0"/>
                  <a:t>client</a:t>
                </a:r>
                <a:r>
                  <a:rPr kumimoji="1" lang="zh-CN" altLang="en-US" dirty="0"/>
                  <a:t>的连接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收到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的通信请求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解密后用</a:t>
                </a:r>
                <a:r>
                  <a:rPr kumimoji="1" lang="en-US" altLang="zh-CN" dirty="0"/>
                  <a:t>server</a:t>
                </a:r>
                <a:r>
                  <a:rPr kumimoji="1" lang="zh-CN" altLang="en-US" dirty="0"/>
                  <a:t>的公钥加密并发送给</a:t>
                </a:r>
                <a:r>
                  <a:rPr kumimoji="1" lang="en-US" altLang="zh-CN" dirty="0"/>
                  <a:t>server</a:t>
                </a:r>
              </a:p>
              <a:p>
                <a:pPr marL="342900" indent="-342900">
                  <a:buAutoNum type="arabicPeriod"/>
                </a:pPr>
                <a:r>
                  <a:rPr lang="zh-CN" altLang="zh-CN" dirty="0"/>
                  <a:t>收到</a:t>
                </a:r>
                <a:r>
                  <a:rPr lang="en-US" altLang="zh-CN" dirty="0"/>
                  <a:t>server</a:t>
                </a:r>
                <a:r>
                  <a:rPr lang="zh-CN" altLang="zh-CN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/>
                      <m:t>{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𝑁</m:t>
                        </m:r>
                      </m:e>
                      <m:sub>
                        <m:r>
                          <a:rPr lang="en-US" altLang="zh-CN" i="1"/>
                          <m:t>𝐴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𝑁</m:t>
                        </m:r>
                      </m:e>
                      <m:sub>
                        <m:r>
                          <a:rPr lang="en-US" altLang="zh-CN" i="1"/>
                          <m:t>𝐵</m:t>
                        </m:r>
                      </m:sub>
                    </m:sSub>
                    <m:r>
                      <a:rPr lang="en-US" altLang="zh-CN" i="1"/>
                      <m:t>}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𝑃𝐴</m:t>
                        </m:r>
                      </m:sub>
                    </m:sSub>
                  </m:oMath>
                </a14:m>
                <a:r>
                  <a:rPr lang="zh-CN" altLang="zh-CN" dirty="0"/>
                  <a:t>并原封不动发给</a:t>
                </a:r>
                <a:r>
                  <a:rPr lang="en-US" altLang="zh-CN" dirty="0"/>
                  <a:t>client</a:t>
                </a:r>
              </a:p>
              <a:p>
                <a:pPr marL="342900" indent="-342900">
                  <a:buAutoNum type="arabicPeriod"/>
                </a:pPr>
                <a:r>
                  <a:rPr lang="zh-CN" altLang="zh-CN" dirty="0"/>
                  <a:t>收到</a:t>
                </a:r>
                <a:r>
                  <a:rPr lang="en-US" altLang="zh-CN" dirty="0"/>
                  <a:t>client</a:t>
                </a:r>
                <a:r>
                  <a:rPr lang="zh-CN" altLang="zh-CN" dirty="0"/>
                  <a:t>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/>
                          <m:t>𝐾</m:t>
                        </m:r>
                        <m:r>
                          <a:rPr lang="en-US" altLang="zh-CN" i="1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𝑁</m:t>
                            </m:r>
                          </m:e>
                          <m:sub>
                            <m:r>
                              <a:rPr lang="en-US" altLang="zh-CN" i="1"/>
                              <m:t>𝐵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𝑃𝑀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zh-CN" dirty="0"/>
                  <a:t>最后向</a:t>
                </a:r>
                <a:r>
                  <a:rPr lang="en-US" altLang="zh-CN" dirty="0"/>
                  <a:t>server</a:t>
                </a:r>
                <a:r>
                  <a:rPr lang="zh-CN" altLang="zh-CN" dirty="0"/>
                  <a:t>发送</a:t>
                </a:r>
                <a14:m>
                  <m:oMath xmlns:m="http://schemas.openxmlformats.org/officeDocument/2006/math">
                    <m:r>
                      <a:rPr lang="en-US" altLang="zh-CN" i="1"/>
                      <m:t>{</m:t>
                    </m:r>
                    <m:r>
                      <a:rPr lang="en-US" altLang="zh-CN" i="1"/>
                      <m:t>𝐾</m:t>
                    </m:r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𝑁</m:t>
                        </m:r>
                      </m:e>
                      <m:sub>
                        <m:r>
                          <a:rPr lang="en-US" altLang="zh-CN" i="1"/>
                          <m:t>𝐵</m:t>
                        </m:r>
                      </m:sub>
                    </m:sSub>
                    <m:r>
                      <a:rPr lang="en-US" altLang="zh-CN" i="1"/>
                      <m:t>}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𝐾</m:t>
                        </m:r>
                      </m:e>
                      <m:sub>
                        <m:r>
                          <a:rPr lang="en-US" altLang="zh-CN" i="1"/>
                          <m:t>𝑃𝐵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79759B-2894-334E-BB74-4534577E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1720"/>
                <a:ext cx="3996444" cy="2308324"/>
              </a:xfrm>
              <a:prstGeom prst="rect">
                <a:avLst/>
              </a:prstGeom>
              <a:blipFill>
                <a:blip r:embed="rId2"/>
                <a:stretch>
                  <a:fillRect l="-1270" t="-1639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D769309-5E4A-6949-84B9-8C0FB4BFB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880356"/>
            <a:ext cx="3348372" cy="39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7420"/>
      </p:ext>
    </p:extLst>
  </p:cSld>
  <p:clrMapOvr>
    <a:masterClrMapping/>
  </p:clrMapOvr>
  <p:transition spd="med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Results &amp;&amp; Analysis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NS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Server</a:t>
            </a:r>
            <a:r>
              <a:rPr kumimoji="1" lang="zh-CN" altLang="en-US" dirty="0"/>
              <a:t>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E3639D-F597-C840-9FA7-D6AB27D76F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780456"/>
            <a:ext cx="5148572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5173"/>
      </p:ext>
    </p:extLst>
  </p:cSld>
  <p:clrMapOvr>
    <a:masterClrMapping/>
  </p:clrMapOvr>
  <p:transition spd="med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NS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C7006-6981-914C-AEB7-9E06EE2418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80455"/>
            <a:ext cx="5220580" cy="28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2140"/>
      </p:ext>
    </p:extLst>
  </p:cSld>
  <p:clrMapOvr>
    <a:masterClrMapping/>
  </p:clrMapOvr>
  <p:transition spd="med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NS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同时在</a:t>
            </a:r>
            <a:r>
              <a:rPr lang="en-US" altLang="zh-CN" dirty="0"/>
              <a:t>server</a:t>
            </a:r>
            <a:r>
              <a:rPr lang="zh-CN" altLang="zh-CN" dirty="0"/>
              <a:t>文件夹下，会出现</a:t>
            </a:r>
            <a:r>
              <a:rPr lang="en-US" altLang="zh-CN" dirty="0"/>
              <a:t>client</a:t>
            </a:r>
            <a:r>
              <a:rPr lang="zh-CN" altLang="zh-CN" dirty="0"/>
              <a:t>文件夹以及</a:t>
            </a:r>
            <a:r>
              <a:rPr lang="en-US" altLang="zh-CN" dirty="0" err="1"/>
              <a:t>my_file.txt</a:t>
            </a:r>
            <a:r>
              <a:rPr lang="zh-CN" altLang="zh-CN" dirty="0"/>
              <a:t>的文档，内容是“</a:t>
            </a:r>
            <a:r>
              <a:rPr lang="en-US" altLang="zh-CN" b="1" dirty="0"/>
              <a:t>Hello there. I'd like to say SJTU NB!</a:t>
            </a:r>
            <a:r>
              <a:rPr lang="zh-CN" altLang="zh-CN" dirty="0"/>
              <a:t>”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93673855"/>
      </p:ext>
    </p:extLst>
  </p:cSld>
  <p:clrMapOvr>
    <a:masterClrMapping/>
  </p:clrMapOvr>
  <p:transition spd="med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MITM attack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server</a:t>
            </a:r>
            <a:r>
              <a:rPr kumimoji="1" lang="zh-CN" altLang="en-US" dirty="0"/>
              <a:t>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54EE32-C09D-254C-84A3-42998DEF26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960476"/>
            <a:ext cx="518457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635"/>
      </p:ext>
    </p:extLst>
  </p:cSld>
  <p:clrMapOvr>
    <a:masterClrMapping/>
  </p:clrMapOvr>
  <p:transition spd="med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MITM attack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zh-CN" altLang="en-US" dirty="0"/>
              <a:t>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9928F0-677A-0B4B-9A86-3A1B0EC914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2464"/>
            <a:ext cx="4860540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9514"/>
      </p:ext>
    </p:extLst>
  </p:cSld>
  <p:clrMapOvr>
    <a:masterClrMapping/>
  </p:clrMapOvr>
  <p:transition spd="med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Target &amp;&amp; Content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708411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Process &amp;&amp; Implementing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2" y="2763514"/>
            <a:ext cx="3132347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Results &amp;&amp; Analysis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3312368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Summary &amp;&amp; Thoughts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2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5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4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MITM attack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adversary</a:t>
            </a:r>
            <a:r>
              <a:rPr kumimoji="1" lang="zh-CN" altLang="en-US" dirty="0"/>
              <a:t>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174B2D-C2C6-994D-9423-6D563E8F14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60476"/>
            <a:ext cx="450050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22855"/>
      </p:ext>
    </p:extLst>
  </p:cSld>
  <p:clrMapOvr>
    <a:masterClrMapping/>
  </p:clrMapOvr>
  <p:transition spd="med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MITM attack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同时在</a:t>
            </a:r>
            <a:r>
              <a:rPr lang="en-US" altLang="zh-CN" dirty="0"/>
              <a:t>server</a:t>
            </a:r>
            <a:r>
              <a:rPr lang="zh-CN" altLang="zh-CN" dirty="0"/>
              <a:t>文件夹下，上一步生成</a:t>
            </a:r>
            <a:r>
              <a:rPr lang="en-US" altLang="zh-CN" dirty="0"/>
              <a:t>client</a:t>
            </a:r>
            <a:r>
              <a:rPr lang="zh-CN" altLang="zh-CN" dirty="0"/>
              <a:t>的文件夹下面会多出</a:t>
            </a:r>
            <a:r>
              <a:rPr lang="en-US" altLang="zh-CN" dirty="0" err="1"/>
              <a:t>bad_file.txt</a:t>
            </a:r>
            <a:r>
              <a:rPr lang="zh-CN" altLang="zh-CN" dirty="0"/>
              <a:t>的文档，内容是“</a:t>
            </a:r>
            <a:r>
              <a:rPr lang="en-US" altLang="zh-CN" b="1" dirty="0"/>
              <a:t>Fudan NB! Stupid!</a:t>
            </a:r>
            <a:r>
              <a:rPr lang="zh-CN" altLang="zh-CN" dirty="0"/>
              <a:t>”，还有就是</a:t>
            </a:r>
            <a:r>
              <a:rPr lang="en-US" altLang="zh-CN" dirty="0"/>
              <a:t>adversary</a:t>
            </a:r>
            <a:r>
              <a:rPr lang="zh-CN" altLang="zh-CN" dirty="0"/>
              <a:t>文件夹下面会生成</a:t>
            </a:r>
            <a:r>
              <a:rPr lang="en-US" altLang="zh-CN" dirty="0"/>
              <a:t>client</a:t>
            </a:r>
            <a:r>
              <a:rPr lang="zh-CN" altLang="zh-CN" dirty="0"/>
              <a:t>的文件夹，并出现了</a:t>
            </a:r>
            <a:r>
              <a:rPr lang="en-US" altLang="zh-CN" dirty="0" err="1"/>
              <a:t>my_file.txt</a:t>
            </a:r>
            <a:r>
              <a:rPr lang="zh-CN" altLang="zh-CN" dirty="0"/>
              <a:t>的文档。</a:t>
            </a:r>
            <a:r>
              <a:rPr lang="en-US" altLang="zh-CN" dirty="0"/>
              <a:t>Adversary</a:t>
            </a:r>
            <a:r>
              <a:rPr lang="zh-CN" altLang="zh-CN" dirty="0"/>
              <a:t>假装成</a:t>
            </a:r>
            <a:r>
              <a:rPr lang="en-US" altLang="zh-CN" dirty="0"/>
              <a:t>client</a:t>
            </a:r>
            <a:r>
              <a:rPr lang="zh-CN" altLang="zh-CN" dirty="0"/>
              <a:t>的身份向</a:t>
            </a:r>
            <a:r>
              <a:rPr lang="en-US" altLang="zh-CN" dirty="0"/>
              <a:t>server</a:t>
            </a:r>
            <a:r>
              <a:rPr lang="zh-CN" altLang="zh-CN" dirty="0"/>
              <a:t>发送了</a:t>
            </a:r>
            <a:r>
              <a:rPr lang="en-US" altLang="zh-CN" dirty="0" err="1"/>
              <a:t>bad_file.txt</a:t>
            </a:r>
            <a:r>
              <a:rPr lang="en-US" altLang="zh-CN" dirty="0"/>
              <a:t>,</a:t>
            </a:r>
            <a:r>
              <a:rPr lang="zh-CN" altLang="zh-CN" dirty="0"/>
              <a:t>然后为了不让</a:t>
            </a:r>
            <a:r>
              <a:rPr lang="en-US" altLang="zh-CN" dirty="0"/>
              <a:t>client</a:t>
            </a:r>
            <a:r>
              <a:rPr lang="zh-CN" altLang="zh-CN" dirty="0"/>
              <a:t>怀疑，完成了其服务的需求上传</a:t>
            </a:r>
            <a:r>
              <a:rPr lang="en-US" altLang="zh-CN" dirty="0" err="1"/>
              <a:t>my_file.txt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kumimoji="1"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31782586"/>
      </p:ext>
    </p:extLst>
  </p:cSld>
  <p:clrMapOvr>
    <a:masterClrMapping/>
  </p:clrMapOvr>
  <p:transition spd="med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5072817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Summary &amp;&amp; Thoughts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Summary</a:t>
            </a:r>
            <a:endParaRPr kumimoji="1"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FB6D28-288B-E04E-B672-FE5CB7BE9CEA}"/>
              </a:ext>
            </a:extLst>
          </p:cNvPr>
          <p:cNvSpPr txBox="1"/>
          <p:nvPr/>
        </p:nvSpPr>
        <p:spPr>
          <a:xfrm>
            <a:off x="359532" y="1024372"/>
            <a:ext cx="82089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➣</a:t>
            </a:r>
            <a:r>
              <a:rPr kumimoji="1" lang="zh-CN" altLang="en-US" sz="2000" dirty="0"/>
              <a:t> </a:t>
            </a:r>
            <a:r>
              <a:rPr lang="en-US" altLang="zh-CN" dirty="0"/>
              <a:t>NS</a:t>
            </a:r>
            <a:r>
              <a:rPr lang="zh-CN" altLang="zh-CN" dirty="0"/>
              <a:t>协议中两次使用了质询与应答的思想，</a:t>
            </a:r>
            <a:r>
              <a:rPr lang="en-US" altLang="zh-CN" dirty="0"/>
              <a:t>client</a:t>
            </a:r>
            <a:r>
              <a:rPr lang="zh-CN" altLang="en-US" dirty="0"/>
              <a:t>用</a:t>
            </a:r>
            <a:r>
              <a:rPr lang="en-US" altLang="zh-CN" dirty="0"/>
              <a:t>NA</a:t>
            </a:r>
            <a:r>
              <a:rPr lang="zh-CN" altLang="en-US" dirty="0"/>
              <a:t>质询</a:t>
            </a:r>
            <a:r>
              <a:rPr lang="en-US" altLang="zh-CN" dirty="0"/>
              <a:t>server</a:t>
            </a:r>
            <a:r>
              <a:rPr lang="zh-CN" altLang="en-US" dirty="0"/>
              <a:t>验证</a:t>
            </a:r>
            <a:r>
              <a:rPr lang="en-US" altLang="zh-CN" dirty="0"/>
              <a:t>server</a:t>
            </a:r>
            <a:r>
              <a:rPr lang="zh-CN" altLang="en-US" dirty="0"/>
              <a:t>身份，</a:t>
            </a:r>
            <a:r>
              <a:rPr lang="en-US" altLang="zh-CN" dirty="0"/>
              <a:t>server</a:t>
            </a:r>
            <a:r>
              <a:rPr lang="zh-CN" altLang="en-US" dirty="0"/>
              <a:t>用</a:t>
            </a:r>
            <a:r>
              <a:rPr lang="en-US" altLang="zh-CN" dirty="0"/>
              <a:t>NB</a:t>
            </a:r>
            <a:r>
              <a:rPr lang="zh-CN" altLang="en-US" dirty="0"/>
              <a:t>验证</a:t>
            </a:r>
            <a:r>
              <a:rPr lang="en-US" altLang="zh-CN" dirty="0"/>
              <a:t>client</a:t>
            </a:r>
            <a:r>
              <a:rPr lang="zh-CN" altLang="en-US" dirty="0"/>
              <a:t>身份，</a:t>
            </a:r>
            <a:r>
              <a:rPr lang="zh-CN" altLang="zh-CN" dirty="0"/>
              <a:t>完成了</a:t>
            </a:r>
            <a:r>
              <a:rPr lang="en-US" altLang="zh-CN" dirty="0"/>
              <a:t>client</a:t>
            </a:r>
            <a:r>
              <a:rPr lang="zh-CN" altLang="zh-CN" dirty="0"/>
              <a:t>和</a:t>
            </a:r>
            <a:r>
              <a:rPr lang="en-US" altLang="zh-CN" dirty="0"/>
              <a:t>server</a:t>
            </a:r>
            <a:r>
              <a:rPr lang="zh-CN" altLang="zh-CN" dirty="0"/>
              <a:t>之间相互的身份认证。</a:t>
            </a:r>
            <a:endParaRPr lang="en-US" altLang="zh-CN" dirty="0"/>
          </a:p>
          <a:p>
            <a:endParaRPr lang="zh-CN" altLang="zh-CN" dirty="0"/>
          </a:p>
          <a:p>
            <a:r>
              <a:rPr kumimoji="1" lang="en-US" altLang="zh-CN" dirty="0"/>
              <a:t>➣</a:t>
            </a:r>
            <a:r>
              <a:rPr lang="en-US" altLang="zh-CN" dirty="0"/>
              <a:t> NS</a:t>
            </a:r>
            <a:r>
              <a:rPr lang="zh-CN" altLang="zh-CN" dirty="0"/>
              <a:t>协议中最终的会话密钥是</a:t>
            </a:r>
            <a:r>
              <a:rPr lang="zh-CN" altLang="en-US" dirty="0"/>
              <a:t>由</a:t>
            </a:r>
            <a:r>
              <a:rPr lang="en-US" altLang="zh-CN" dirty="0"/>
              <a:t>client</a:t>
            </a:r>
            <a:r>
              <a:rPr lang="zh-CN" altLang="zh-CN" dirty="0"/>
              <a:t>端选择的，而且往往选择对称密钥。</a:t>
            </a:r>
            <a:r>
              <a:rPr lang="zh-CN" altLang="en-US" dirty="0"/>
              <a:t>本实验中选取</a:t>
            </a:r>
            <a:r>
              <a:rPr lang="en-US" altLang="zh-CN" dirty="0"/>
              <a:t>RSA</a:t>
            </a:r>
            <a:r>
              <a:rPr lang="zh-CN" altLang="en-US" dirty="0"/>
              <a:t>公开密钥完成质询与应答，公钥统一存储在</a:t>
            </a:r>
            <a:r>
              <a:rPr lang="en-US" altLang="zh-CN" dirty="0"/>
              <a:t>PKI</a:t>
            </a:r>
            <a:r>
              <a:rPr lang="zh-CN" altLang="en-US" dirty="0"/>
              <a:t>，私钥自己保存并保密，会话密钥用</a:t>
            </a:r>
            <a:r>
              <a:rPr lang="en-US" altLang="zh-CN" dirty="0"/>
              <a:t>AES</a:t>
            </a:r>
            <a:r>
              <a:rPr lang="zh-CN" altLang="en-US" dirty="0"/>
              <a:t>对称密钥</a:t>
            </a:r>
            <a:endParaRPr lang="en-US" altLang="zh-CN" dirty="0"/>
          </a:p>
          <a:p>
            <a:endParaRPr lang="zh-CN" altLang="zh-CN" dirty="0"/>
          </a:p>
          <a:p>
            <a:r>
              <a:rPr kumimoji="1" lang="en-US" altLang="zh-CN" dirty="0"/>
              <a:t>➣ </a:t>
            </a:r>
            <a:r>
              <a:rPr lang="en-US" altLang="zh-CN" dirty="0"/>
              <a:t>NS</a:t>
            </a:r>
            <a:r>
              <a:rPr lang="zh-CN" altLang="zh-CN" dirty="0"/>
              <a:t>协议最终实现的效果就是</a:t>
            </a:r>
            <a:r>
              <a:rPr lang="en-US" altLang="zh-CN" dirty="0"/>
              <a:t>client</a:t>
            </a:r>
            <a:r>
              <a:rPr lang="zh-CN" altLang="zh-CN" dirty="0"/>
              <a:t>和</a:t>
            </a:r>
            <a:r>
              <a:rPr lang="en-US" altLang="zh-CN" dirty="0"/>
              <a:t>server</a:t>
            </a:r>
            <a:r>
              <a:rPr lang="zh-CN" altLang="zh-CN" dirty="0"/>
              <a:t>之间的相互身份认证以及</a:t>
            </a:r>
            <a:r>
              <a:rPr lang="en-US" altLang="zh-CN" dirty="0"/>
              <a:t>client</a:t>
            </a:r>
            <a:r>
              <a:rPr lang="zh-CN" altLang="zh-CN" dirty="0"/>
              <a:t>与</a:t>
            </a:r>
            <a:r>
              <a:rPr lang="en-US" altLang="zh-CN" dirty="0"/>
              <a:t>server</a:t>
            </a:r>
            <a:r>
              <a:rPr lang="zh-CN" altLang="zh-CN" dirty="0"/>
              <a:t>建立会话密钥。</a:t>
            </a:r>
          </a:p>
          <a:p>
            <a:pPr lvl="0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911459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Summary</a:t>
            </a:r>
            <a:endParaRPr kumimoji="1"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FB6D28-288B-E04E-B672-FE5CB7BE9CEA}"/>
                  </a:ext>
                </a:extLst>
              </p:cNvPr>
              <p:cNvSpPr txBox="1"/>
              <p:nvPr/>
            </p:nvSpPr>
            <p:spPr>
              <a:xfrm>
                <a:off x="359532" y="1024372"/>
                <a:ext cx="820891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➣ </a:t>
                </a:r>
                <a:r>
                  <a:rPr lang="en-US" altLang="zh-CN" sz="2000" dirty="0"/>
                  <a:t>NS</a:t>
                </a:r>
                <a:r>
                  <a:rPr lang="zh-CN" altLang="zh-CN" sz="2000" dirty="0"/>
                  <a:t>协议对于中间人攻击是脆弱的，中加人只需要让</a:t>
                </a:r>
                <a:r>
                  <a:rPr lang="en-US" altLang="zh-CN" sz="2000" dirty="0"/>
                  <a:t>client</a:t>
                </a:r>
                <a:r>
                  <a:rPr lang="zh-CN" altLang="zh-CN" sz="2000" dirty="0"/>
                  <a:t>对自己发送通信请求，并可以在</a:t>
                </a:r>
                <a:r>
                  <a:rPr lang="en-US" altLang="zh-CN" sz="2000" dirty="0"/>
                  <a:t>client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server</a:t>
                </a:r>
                <a:r>
                  <a:rPr lang="zh-CN" altLang="zh-CN" sz="2000" dirty="0"/>
                  <a:t>之间通信，就可以以较低成本实施攻击，让</a:t>
                </a:r>
                <a:r>
                  <a:rPr lang="en-US" altLang="zh-CN" sz="2000" dirty="0"/>
                  <a:t>server</a:t>
                </a:r>
                <a:r>
                  <a:rPr lang="zh-CN" altLang="zh-CN" sz="2000" dirty="0"/>
                  <a:t>误以为</a:t>
                </a:r>
                <a:r>
                  <a:rPr lang="en-US" altLang="zh-CN" sz="2000" dirty="0"/>
                  <a:t>client</a:t>
                </a:r>
                <a:r>
                  <a:rPr lang="zh-CN" altLang="zh-CN" sz="2000" dirty="0"/>
                  <a:t>在与其通信，其实本质原因是没有保证通信消息的鲜活性。</a:t>
                </a:r>
              </a:p>
              <a:p>
                <a:r>
                  <a:rPr kumimoji="1" lang="en-US" altLang="zh-CN" sz="2000" dirty="0"/>
                  <a:t>➣</a:t>
                </a:r>
                <a:r>
                  <a:rPr kumimoji="1" lang="zh-CN" altLang="en-US" sz="2000" dirty="0"/>
                  <a:t> </a:t>
                </a:r>
                <a:r>
                  <a:rPr lang="zh-CN" altLang="zh-CN" sz="2000" dirty="0"/>
                  <a:t>为了抵抗中间人攻击，一种方案是可以用时间戳代替随机数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000" i="1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zh-CN" sz="2000" dirty="0"/>
                  <a:t>进行隐式的质询与应答，也就是</a:t>
                </a:r>
                <a:r>
                  <a:rPr lang="en-US" altLang="zh-CN" sz="2000" dirty="0"/>
                  <a:t>NS</a:t>
                </a:r>
                <a:r>
                  <a:rPr lang="zh-CN" altLang="zh-CN" sz="2000" dirty="0"/>
                  <a:t>的协议内容是这样的：</a:t>
                </a:r>
              </a:p>
              <a:p>
                <a:r>
                  <a:rPr lang="en-US" altLang="zh-CN" sz="2000" dirty="0"/>
                  <a:t>   A-&gt;B: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r>
                  <a:rPr lang="en-US" altLang="zh-CN" sz="2000" dirty="0"/>
                  <a:t>   B-&gt;A: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r>
                  <a:rPr lang="en-US" altLang="zh-CN" sz="2000" dirty="0"/>
                  <a:t>   A-&gt;B: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𝑠𝑠𝑛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2}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r>
                  <a:rPr lang="en-US" altLang="zh-CN" sz="2000" dirty="0"/>
                  <a:t>   B-&gt;A: VERIFIED</a:t>
                </a:r>
                <a:endParaRPr lang="zh-CN" altLang="zh-CN" sz="2000" dirty="0"/>
              </a:p>
              <a:p>
                <a:r>
                  <a:rPr lang="en-US" altLang="zh-CN" sz="2000" dirty="0"/>
                  <a:t>   </a:t>
                </a:r>
                <a:r>
                  <a:rPr lang="zh-CN" altLang="zh-CN" sz="2000" dirty="0"/>
                  <a:t>这样，即使</a:t>
                </a:r>
                <a:r>
                  <a:rPr lang="en-US" altLang="zh-CN" sz="2000" dirty="0"/>
                  <a:t>M</a:t>
                </a:r>
                <a:r>
                  <a:rPr lang="zh-CN" altLang="zh-CN" sz="2000" dirty="0"/>
                  <a:t>截取到了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zh-CN" altLang="zh-CN" sz="2000" dirty="0"/>
                  <a:t>再转发给</a:t>
                </a:r>
                <a:r>
                  <a:rPr lang="en-US" altLang="zh-CN" sz="2000" dirty="0"/>
                  <a:t>A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A</a:t>
                </a:r>
                <a:r>
                  <a:rPr lang="zh-CN" altLang="zh-CN" sz="2000" dirty="0"/>
                  <a:t>会检查时间戳与本地时钟发现已经失效。</a:t>
                </a:r>
              </a:p>
              <a:p>
                <a:pPr lvl="0"/>
                <a:endParaRPr kumimoji="1"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FB6D28-288B-E04E-B672-FE5CB7BE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024372"/>
                <a:ext cx="8208912" cy="4093428"/>
              </a:xfrm>
              <a:prstGeom prst="rect">
                <a:avLst/>
              </a:prstGeom>
              <a:blipFill>
                <a:blip r:embed="rId3"/>
                <a:stretch>
                  <a:fillRect l="-617" t="-1548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3349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1192"/>
            <a:ext cx="5062604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 for watching.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Target &amp;&amp; Content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Goal of the Experiment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15B96-A20A-D74D-A2B5-7C0E9B498251}"/>
              </a:ext>
            </a:extLst>
          </p:cNvPr>
          <p:cNvSpPr txBox="1"/>
          <p:nvPr/>
        </p:nvSpPr>
        <p:spPr>
          <a:xfrm>
            <a:off x="269522" y="1327535"/>
            <a:ext cx="8604956" cy="14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lnSpc>
                <a:spcPct val="15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/>
              <a:t>Understanding Needham-Schroeder (Public Key) Protocol 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/>
              <a:t>Understanding man-in-the-middle (MITM) attack against Needham- Schroeder (Public Key) Protocol</a:t>
            </a:r>
            <a:r>
              <a:rPr lang="zh-CN" altLang="zh-CN" sz="2000" dirty="0"/>
              <a:t> 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5239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Content of the experiment</a:t>
            </a:r>
            <a:endParaRPr kumimoji="1"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015B96-A20A-D74D-A2B5-7C0E9B498251}"/>
                  </a:ext>
                </a:extLst>
              </p:cNvPr>
              <p:cNvSpPr txBox="1"/>
              <p:nvPr/>
            </p:nvSpPr>
            <p:spPr>
              <a:xfrm>
                <a:off x="251520" y="1096380"/>
                <a:ext cx="8604956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Implementing NS protocol</a:t>
                </a:r>
              </a:p>
              <a:p>
                <a:r>
                  <a:rPr lang="en-US" altLang="zh-CN" sz="1400" dirty="0"/>
                  <a:t>       Client</a:t>
                </a:r>
                <a:r>
                  <a:rPr lang="zh-CN" altLang="zh-CN" sz="1400" dirty="0"/>
                  <a:t>和</a:t>
                </a:r>
                <a:r>
                  <a:rPr lang="en-US" altLang="zh-CN" sz="1400" dirty="0"/>
                  <a:t>server</a:t>
                </a:r>
                <a:r>
                  <a:rPr lang="zh-CN" altLang="zh-CN" sz="1400" dirty="0"/>
                  <a:t>共同心信任一个</a:t>
                </a:r>
                <a:r>
                  <a:rPr lang="en-US" altLang="zh-CN" sz="1400" dirty="0"/>
                  <a:t>PKI</a:t>
                </a:r>
                <a:r>
                  <a:rPr lang="zh-CN" altLang="zh-CN" sz="1400" dirty="0"/>
                  <a:t>，他们在通信的时候通过向</a:t>
                </a:r>
                <a:r>
                  <a:rPr lang="en-US" altLang="zh-CN" sz="1400" dirty="0"/>
                  <a:t>PKI</a:t>
                </a:r>
                <a:r>
                  <a:rPr lang="zh-CN" altLang="zh-CN" sz="1400" dirty="0"/>
                  <a:t>发送请求获取对</a:t>
                </a:r>
                <a:r>
                  <a:rPr lang="en-US" altLang="zh-CN" sz="1400" dirty="0"/>
                  <a:t>.      </a:t>
                </a:r>
                <a:r>
                  <a:rPr lang="zh-CN" altLang="zh-CN" sz="1400" dirty="0"/>
                  <a:t>方的公钥，也即是说</a:t>
                </a:r>
                <a:r>
                  <a:rPr lang="en-US" altLang="zh-CN" sz="1400" dirty="0"/>
                  <a:t>PKI</a:t>
                </a:r>
                <a:r>
                  <a:rPr lang="zh-CN" altLang="zh-CN" sz="1400" dirty="0"/>
                  <a:t>拥有</a:t>
                </a:r>
                <a:r>
                  <a:rPr lang="en-US" altLang="zh-CN" sz="1400" dirty="0"/>
                  <a:t>client</a:t>
                </a:r>
                <a:r>
                  <a:rPr lang="zh-CN" altLang="zh-CN" sz="1400" dirty="0"/>
                  <a:t>的公钥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𝐾</m:t>
                        </m:r>
                      </m:e>
                      <m:sub>
                        <m:r>
                          <a:rPr lang="en-US" altLang="zh-CN" sz="1400" i="1"/>
                          <m:t>𝑃𝐴</m:t>
                        </m:r>
                      </m:sub>
                    </m:sSub>
                  </m:oMath>
                </a14:m>
                <a:r>
                  <a:rPr lang="en-US" altLang="zh-CN" sz="1400" dirty="0"/>
                  <a:t> </a:t>
                </a:r>
                <a:r>
                  <a:rPr lang="zh-CN" altLang="zh-CN" sz="1400" dirty="0"/>
                  <a:t>和</a:t>
                </a:r>
                <a:r>
                  <a:rPr lang="en-US" altLang="zh-CN" sz="1400" dirty="0"/>
                  <a:t>server</a:t>
                </a:r>
                <a:r>
                  <a:rPr lang="zh-CN" altLang="zh-CN" sz="1400" dirty="0"/>
                  <a:t>的公钥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𝐾</m:t>
                        </m:r>
                      </m:e>
                      <m:sub>
                        <m:r>
                          <a:rPr lang="en-US" altLang="zh-CN" sz="1400" i="1"/>
                          <m:t>𝑃𝐵</m:t>
                        </m:r>
                      </m:sub>
                    </m:sSub>
                  </m:oMath>
                </a14:m>
                <a:r>
                  <a:rPr lang="zh-CN" altLang="zh-CN" sz="1400" dirty="0"/>
                  <a:t>。同时，</a:t>
                </a:r>
                <a:r>
                  <a:rPr lang="en-US" altLang="zh-CN" sz="1400" dirty="0"/>
                  <a:t>client</a:t>
                </a:r>
                <a:r>
                  <a:rPr lang="zh-CN" altLang="zh-CN" sz="1400" dirty="0"/>
                  <a:t>和</a:t>
                </a:r>
                <a:r>
                  <a:rPr lang="en-US" altLang="zh-CN" sz="1400" dirty="0"/>
                  <a:t>server</a:t>
                </a:r>
                <a:r>
                  <a:rPr lang="zh-CN" altLang="zh-CN" sz="1400" dirty="0"/>
                  <a:t>分别拥有自己的私钥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𝐾</m:t>
                        </m:r>
                      </m:e>
                      <m:sub>
                        <m:r>
                          <a:rPr lang="en-US" altLang="zh-CN" sz="1400" i="1"/>
                          <m:t>𝑅𝐴</m:t>
                        </m:r>
                      </m:sub>
                    </m:sSub>
                  </m:oMath>
                </a14:m>
                <a:r>
                  <a:rPr lang="zh-CN" altLang="zh-CN" sz="1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𝐾</m:t>
                        </m:r>
                      </m:e>
                      <m:sub>
                        <m:r>
                          <a:rPr lang="en-US" altLang="zh-CN" sz="1400" i="1"/>
                          <m:t>𝑅𝐵</m:t>
                        </m:r>
                      </m:sub>
                    </m:sSub>
                  </m:oMath>
                </a14:m>
                <a:r>
                  <a:rPr lang="zh-CN" altLang="zh-CN" sz="1400" dirty="0"/>
                  <a:t>，私钥是只有他们自己知道的。如果</a:t>
                </a:r>
                <a:r>
                  <a:rPr lang="en-US" altLang="zh-CN" sz="1400" dirty="0"/>
                  <a:t>client</a:t>
                </a:r>
                <a:r>
                  <a:rPr lang="zh-CN" altLang="zh-CN" sz="1400" dirty="0"/>
                  <a:t>想要和</a:t>
                </a:r>
                <a:r>
                  <a:rPr lang="en-US" altLang="zh-CN" sz="1400" dirty="0"/>
                  <a:t>server</a:t>
                </a:r>
                <a:r>
                  <a:rPr lang="zh-CN" altLang="zh-CN" sz="1400" dirty="0"/>
                  <a:t>通信来获取</a:t>
                </a:r>
                <a:r>
                  <a:rPr lang="en-US" altLang="zh-CN" sz="1400" dirty="0"/>
                  <a:t>server</a:t>
                </a:r>
                <a:r>
                  <a:rPr lang="zh-CN" altLang="zh-CN" sz="1400" dirty="0"/>
                  <a:t>的服务，他们的通信过程应当是这样的：</a:t>
                </a:r>
              </a:p>
              <a:p>
                <a:endParaRPr lang="en-US" altLang="zh-CN" dirty="0"/>
              </a:p>
              <a:p>
                <a:pPr marL="342900" indent="-342900">
                  <a:buAutoNum type="arabicPeriod"/>
                </a:pP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015B96-A20A-D74D-A2B5-7C0E9B498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96380"/>
                <a:ext cx="8604956" cy="1538883"/>
              </a:xfrm>
              <a:prstGeom prst="rect">
                <a:avLst/>
              </a:prstGeom>
              <a:blipFill>
                <a:blip r:embed="rId3"/>
                <a:stretch>
                  <a:fillRect l="-590" t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81FACC7-AD72-A649-8F5A-946D7133226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66" y="2068488"/>
            <a:ext cx="2181193" cy="19802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FFB621-83A2-034D-A35F-DC22E53C98EA}"/>
                  </a:ext>
                </a:extLst>
              </p:cNvPr>
              <p:cNvSpPr txBox="1"/>
              <p:nvPr/>
            </p:nvSpPr>
            <p:spPr>
              <a:xfrm>
                <a:off x="323528" y="4144670"/>
                <a:ext cx="85329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400" dirty="0"/>
                  <a:t>从上述过程可知，二者用一个随机数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𝑁</m:t>
                        </m:r>
                      </m:e>
                      <m:sub>
                        <m:r>
                          <a:rPr lang="en-US" altLang="zh-CN" sz="1400" i="1"/>
                          <m:t>𝐴</m:t>
                        </m:r>
                      </m:sub>
                    </m:sSub>
                    <m:r>
                      <a:rPr lang="zh-CN" altLang="zh-CN" sz="1400" i="1"/>
                      <m:t>和</m:t>
                    </m:r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 </m:t>
                        </m:r>
                        <m:r>
                          <a:rPr lang="en-US" altLang="zh-CN" sz="1400" i="1"/>
                          <m:t>𝑁</m:t>
                        </m:r>
                      </m:e>
                      <m:sub>
                        <m:r>
                          <a:rPr lang="en-US" altLang="zh-CN" sz="1400" i="1"/>
                          <m:t>𝐵</m:t>
                        </m:r>
                      </m:sub>
                    </m:sSub>
                  </m:oMath>
                </a14:m>
                <a:r>
                  <a:rPr lang="zh-CN" altLang="zh-CN" sz="1400" dirty="0"/>
                  <a:t>来与对方进行质询应答验证对方的身份。在最后一步里，</a:t>
                </a:r>
                <a:r>
                  <a:rPr lang="en-US" altLang="zh-CN" sz="1400" dirty="0"/>
                  <a:t>client</a:t>
                </a:r>
                <a:r>
                  <a:rPr lang="zh-CN" altLang="zh-CN" sz="1400" dirty="0"/>
                  <a:t>还要向</a:t>
                </a:r>
                <a:r>
                  <a:rPr lang="en-US" altLang="zh-CN" sz="1400" dirty="0"/>
                  <a:t>server</a:t>
                </a:r>
                <a:r>
                  <a:rPr lang="zh-CN" altLang="zh-CN" sz="1400" dirty="0"/>
                  <a:t>发送本次通信的会话密钥</a:t>
                </a:r>
                <a14:m>
                  <m:oMath xmlns:m="http://schemas.openxmlformats.org/officeDocument/2006/math">
                    <m:r>
                      <a:rPr lang="en-US" altLang="zh-CN" sz="1400" i="1"/>
                      <m:t>𝑠𝑠𝑛</m:t>
                    </m:r>
                    <m:r>
                      <a:rPr lang="en-US" altLang="zh-CN" sz="1400" i="1"/>
                      <m:t> </m:t>
                    </m:r>
                    <m:r>
                      <a:rPr lang="en-US" altLang="zh-CN" sz="1400" i="1"/>
                      <m:t>𝑘𝑒𝑦</m:t>
                    </m:r>
                  </m:oMath>
                </a14:m>
                <a:r>
                  <a:rPr lang="zh-CN" altLang="zh-CN" sz="1400" dirty="0"/>
                  <a:t>，这个会话密钥是对称密钥，只有二人知晓。</a:t>
                </a:r>
                <a:r>
                  <a:rPr lang="zh-CN" altLang="zh-CN" sz="1400" dirty="0">
                    <a:effectLst/>
                  </a:rPr>
                  <a:t> </a:t>
                </a:r>
                <a:endParaRPr kumimoji="1" lang="zh-CN" altLang="en-US" sz="1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FFB621-83A2-034D-A35F-DC22E53C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44670"/>
                <a:ext cx="8532948" cy="523220"/>
              </a:xfrm>
              <a:prstGeom prst="rect">
                <a:avLst/>
              </a:prstGeom>
              <a:blipFill>
                <a:blip r:embed="rId5"/>
                <a:stretch>
                  <a:fillRect t="-2326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0096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Content of the experiment</a:t>
            </a:r>
            <a:endParaRPr kumimoji="1"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A5ED11-24FD-EB48-9D41-0588CCFF49BA}"/>
              </a:ext>
            </a:extLst>
          </p:cNvPr>
          <p:cNvSpPr txBox="1"/>
          <p:nvPr/>
        </p:nvSpPr>
        <p:spPr>
          <a:xfrm>
            <a:off x="323528" y="999088"/>
            <a:ext cx="817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Implementing the MITM attack</a:t>
            </a:r>
          </a:p>
          <a:p>
            <a:r>
              <a:rPr lang="zh-CN" altLang="zh-CN" dirty="0"/>
              <a:t>从上述双方的通信过程我们可以知道，</a:t>
            </a:r>
            <a:r>
              <a:rPr lang="en-US" altLang="zh-CN" dirty="0"/>
              <a:t>Needham-Schroeder (Public Key) Protocol</a:t>
            </a:r>
            <a:r>
              <a:rPr lang="zh-CN" altLang="zh-CN" dirty="0"/>
              <a:t>协议对于中间人攻击是脆弱的，具体的过程是这样的：</a:t>
            </a:r>
          </a:p>
          <a:p>
            <a:endParaRPr kumimoji="1"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FF4CDD-6E88-CE4F-9B3B-8AFFBEB8C8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45" y="1873409"/>
            <a:ext cx="2378710" cy="13982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184568-6E82-E243-AA3F-C53F3497DD0E}"/>
              </a:ext>
            </a:extLst>
          </p:cNvPr>
          <p:cNvSpPr txBox="1"/>
          <p:nvPr/>
        </p:nvSpPr>
        <p:spPr>
          <a:xfrm>
            <a:off x="467544" y="3508648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也就是说，</a:t>
            </a:r>
            <a:r>
              <a:rPr lang="en-US" altLang="zh-CN" dirty="0"/>
              <a:t>adversary</a:t>
            </a:r>
            <a:r>
              <a:rPr lang="zh-CN" altLang="zh-CN" dirty="0"/>
              <a:t>首先使得</a:t>
            </a:r>
            <a:r>
              <a:rPr lang="en-US" altLang="zh-CN" dirty="0"/>
              <a:t>client</a:t>
            </a:r>
            <a:r>
              <a:rPr lang="zh-CN" altLang="zh-CN" dirty="0"/>
              <a:t>与其通信后，通过截取</a:t>
            </a:r>
            <a:r>
              <a:rPr lang="en-US" altLang="zh-CN" dirty="0"/>
              <a:t>client</a:t>
            </a:r>
            <a:r>
              <a:rPr lang="zh-CN" altLang="zh-CN" dirty="0"/>
              <a:t>的信息、操作后发给</a:t>
            </a:r>
            <a:r>
              <a:rPr lang="en-US" altLang="zh-CN" dirty="0"/>
              <a:t>server</a:t>
            </a:r>
            <a:r>
              <a:rPr lang="zh-CN" altLang="zh-CN" dirty="0"/>
              <a:t>，来达到</a:t>
            </a:r>
            <a:r>
              <a:rPr lang="en-US" altLang="zh-CN" dirty="0"/>
              <a:t>server</a:t>
            </a:r>
            <a:r>
              <a:rPr lang="zh-CN" altLang="zh-CN" dirty="0"/>
              <a:t>误以为</a:t>
            </a:r>
            <a:r>
              <a:rPr lang="en-US" altLang="zh-CN" dirty="0"/>
              <a:t>client</a:t>
            </a:r>
            <a:r>
              <a:rPr lang="zh-CN" altLang="zh-CN" dirty="0"/>
              <a:t>在与其通信而不是</a:t>
            </a:r>
            <a:r>
              <a:rPr lang="en-US" altLang="zh-CN" dirty="0"/>
              <a:t>adversary</a:t>
            </a:r>
            <a:r>
              <a:rPr lang="zh-CN" altLang="zh-CN" dirty="0"/>
              <a:t>的效果。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4199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748781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Process &amp;&amp; Implement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DAC3-282F-B048-8F47-73BCDFFD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86FE-9FF3-054A-90C4-0471C1A2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b="1" dirty="0"/>
              <a:t>1. Implementing the NS PROTOCOL 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9845703"/>
      </p:ext>
    </p:extLst>
  </p:cSld>
  <p:clrMapOvr>
    <a:masterClrMapping/>
  </p:clrMapOvr>
  <p:transition spd="med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2FF8-11D7-BB43-AFB9-3DE5F77E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43"/>
            <a:ext cx="7463172" cy="53029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/>
              <a:t>Implementing the extract</a:t>
            </a:r>
            <a:endParaRPr kumimoji="1"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C8A20-6E1F-6743-8D35-C3A357BA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36" y="748540"/>
            <a:ext cx="4111964" cy="4020247"/>
          </a:xfrm>
        </p:spPr>
        <p:txBody>
          <a:bodyPr/>
          <a:lstStyle/>
          <a:p>
            <a:r>
              <a:rPr lang="en-US" altLang="zh-CN" dirty="0"/>
              <a:t>                                        </a:t>
            </a:r>
            <a:endParaRPr lang="en-US" altLang="zh-CN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ADC202-5A29-C645-AC4F-F2FFA462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31720"/>
            <a:ext cx="3492414" cy="37370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79759B-2894-334E-BB74-4534577EDEE7}"/>
              </a:ext>
            </a:extLst>
          </p:cNvPr>
          <p:cNvSpPr txBox="1"/>
          <p:nvPr/>
        </p:nvSpPr>
        <p:spPr>
          <a:xfrm>
            <a:off x="4572000" y="1031720"/>
            <a:ext cx="3996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监听通信请求建立通信连接的</a:t>
            </a:r>
            <a:r>
              <a:rPr kumimoji="1" lang="en-US" altLang="zh-CN" dirty="0"/>
              <a:t>socket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接受到通信方</a:t>
            </a:r>
            <a:r>
              <a:rPr kumimoji="1" lang="en-US" altLang="zh-CN" dirty="0"/>
              <a:t>{A,B}</a:t>
            </a:r>
            <a:r>
              <a:rPr kumimoji="1" lang="zh-CN" altLang="en-US" dirty="0"/>
              <a:t>的信息，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是请求方，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是服务方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发送服务方的公钥给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，并用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的公钥加密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738905"/>
      </p:ext>
    </p:extLst>
  </p:cSld>
  <p:clrMapOvr>
    <a:masterClrMapping/>
  </p:clrMapOvr>
  <p:transition spd="med" advClick="0" advTm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1043</Words>
  <Application>Microsoft Macintosh PowerPoint</Application>
  <PresentationFormat>自定义</PresentationFormat>
  <Paragraphs>121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方正兰亭超细黑简体</vt:lpstr>
      <vt:lpstr>微软雅黑</vt:lpstr>
      <vt:lpstr>AgencyFB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Implementing the extract</vt:lpstr>
      <vt:lpstr>Implementing the ns_authentication in server:</vt:lpstr>
      <vt:lpstr>Implementing the ns_authentication in client:</vt:lpstr>
      <vt:lpstr>PowerPoint 演示文稿</vt:lpstr>
      <vt:lpstr>Implementing the attack in adversary:</vt:lpstr>
      <vt:lpstr>PowerPoint 演示文稿</vt:lpstr>
      <vt:lpstr>Result：NS protocol</vt:lpstr>
      <vt:lpstr>Result：NS protocol</vt:lpstr>
      <vt:lpstr>Result：NS protocol</vt:lpstr>
      <vt:lpstr>Result：MITM attack</vt:lpstr>
      <vt:lpstr>Result：MITM attack</vt:lpstr>
      <vt:lpstr>Result：MITM attack</vt:lpstr>
      <vt:lpstr>Result：MITM attack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305</cp:revision>
  <dcterms:created xsi:type="dcterms:W3CDTF">2017-06-09T15:26:00Z</dcterms:created>
  <dcterms:modified xsi:type="dcterms:W3CDTF">2020-05-10T13:57:44Z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