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61" r:id="rId3"/>
    <p:sldId id="262" r:id="rId4"/>
    <p:sldId id="286" r:id="rId5"/>
    <p:sldId id="287" r:id="rId6"/>
    <p:sldId id="282" r:id="rId7"/>
    <p:sldId id="310" r:id="rId8"/>
    <p:sldId id="298"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283" r:id="rId22"/>
    <p:sldId id="306" r:id="rId23"/>
    <p:sldId id="322" r:id="rId24"/>
    <p:sldId id="323" r:id="rId25"/>
    <p:sldId id="284" r:id="rId26"/>
    <p:sldId id="292" r:id="rId27"/>
    <p:sldId id="324" r:id="rId28"/>
    <p:sldId id="325" r:id="rId29"/>
    <p:sldId id="285" r:id="rId30"/>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3"/>
    <p:restoredTop sz="94643"/>
  </p:normalViewPr>
  <p:slideViewPr>
    <p:cSldViewPr>
      <p:cViewPr varScale="1">
        <p:scale>
          <a:sx n="150" d="100"/>
          <a:sy n="150" d="100"/>
        </p:scale>
        <p:origin x="176" y="320"/>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t>2020/6/2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28</a:t>
            </a:fld>
            <a:endParaRPr lang="zh-CN" altLang="en-US"/>
          </a:p>
        </p:txBody>
      </p:sp>
    </p:spTree>
    <p:extLst>
      <p:ext uri="{BB962C8B-B14F-4D97-AF65-F5344CB8AC3E}">
        <p14:creationId xmlns:p14="http://schemas.microsoft.com/office/powerpoint/2010/main" val="195067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236821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5</a:t>
            </a:fld>
            <a:endParaRPr lang="zh-CN" altLang="en-US"/>
          </a:p>
        </p:txBody>
      </p:sp>
    </p:spTree>
    <p:extLst>
      <p:ext uri="{BB962C8B-B14F-4D97-AF65-F5344CB8AC3E}">
        <p14:creationId xmlns:p14="http://schemas.microsoft.com/office/powerpoint/2010/main" val="160705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26</a:t>
            </a:fld>
            <a:endParaRPr lang="zh-CN" altLang="en-US"/>
          </a:p>
        </p:txBody>
      </p:sp>
    </p:spTree>
    <p:extLst>
      <p:ext uri="{BB962C8B-B14F-4D97-AF65-F5344CB8AC3E}">
        <p14:creationId xmlns:p14="http://schemas.microsoft.com/office/powerpoint/2010/main" val="1522573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27</a:t>
            </a:fld>
            <a:endParaRPr lang="zh-CN" altLang="en-US"/>
          </a:p>
        </p:txBody>
      </p:sp>
    </p:spTree>
    <p:extLst>
      <p:ext uri="{BB962C8B-B14F-4D97-AF65-F5344CB8AC3E}">
        <p14:creationId xmlns:p14="http://schemas.microsoft.com/office/powerpoint/2010/main" val="129913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16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t>2020/6/2</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2.xml"/><Relationship Id="rId7" Type="http://schemas.openxmlformats.org/officeDocument/2006/relationships/image" Target="../media/image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1.xml"/><Relationship Id="rId5" Type="http://schemas.openxmlformats.org/officeDocument/2006/relationships/tags" Target="../tags/tag14.xml"/><Relationship Id="rId4"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pic>
        <p:nvPicPr>
          <p:cNvPr id="5" name="图片 4" descr="C:\Users\mac\Desktop\复旦大学\xiaohui.jpgxiaohui"/>
          <p:cNvPicPr>
            <a:picLocks noChangeAspect="1"/>
          </p:cNvPicPr>
          <p:nvPr/>
        </p:nvPicPr>
        <p:blipFill>
          <a:blip r:embed="rId8"/>
          <a:srcRect/>
          <a:stretch>
            <a:fillRect/>
          </a:stretch>
        </p:blipFill>
        <p:spPr>
          <a:xfrm>
            <a:off x="2545715" y="1574165"/>
            <a:ext cx="828040" cy="826135"/>
          </a:xfrm>
          <a:prstGeom prst="rect">
            <a:avLst/>
          </a:prstGeom>
        </p:spPr>
      </p:pic>
      <p:sp>
        <p:nvSpPr>
          <p:cNvPr id="6" name="PA_文本框 6"/>
          <p:cNvSpPr txBox="1"/>
          <p:nvPr>
            <p:custDataLst>
              <p:tags r:id="rId1"/>
            </p:custDataLst>
          </p:nvPr>
        </p:nvSpPr>
        <p:spPr>
          <a:xfrm>
            <a:off x="1007604" y="2874479"/>
            <a:ext cx="5618461" cy="565604"/>
          </a:xfrm>
          <a:prstGeom prst="rect">
            <a:avLst/>
          </a:prstGeom>
          <a:noFill/>
        </p:spPr>
        <p:txBody>
          <a:bodyPr wrap="none" rtlCol="0" anchor="ctr">
            <a:spAutoFit/>
          </a:bodyPr>
          <a:lstStyle/>
          <a:p>
            <a:pPr>
              <a:lnSpc>
                <a:spcPct val="120000"/>
              </a:lnSpc>
            </a:pPr>
            <a:r>
              <a:rPr lang="en-US" altLang="zh-CN" sz="2800" b="1" dirty="0">
                <a:solidFill>
                  <a:schemeClr val="accent1"/>
                </a:solidFill>
                <a:latin typeface="方正兰亭超细黑简体" panose="02000000000000000000" pitchFamily="2" charset="-122"/>
                <a:ea typeface="方正兰亭超细黑简体" panose="02000000000000000000" pitchFamily="2" charset="-122"/>
              </a:rPr>
              <a:t>Implementation of Blockchain</a:t>
            </a:r>
            <a:endParaRPr lang="zh-CN" altLang="en-US" sz="2800" b="1" dirty="0">
              <a:solidFill>
                <a:schemeClr val="accent1"/>
              </a:solidFill>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230470" y="3603681"/>
            <a:ext cx="6370520" cy="295145"/>
          </a:xfrm>
          <a:prstGeom prst="rect">
            <a:avLst/>
          </a:prstGeom>
          <a:noFill/>
        </p:spPr>
        <p:txBody>
          <a:bodyPr wrap="square" rtlCol="0" anchor="ctr">
            <a:spAutoFit/>
          </a:bodyPr>
          <a:lstStyle/>
          <a:p>
            <a:pPr algn="ctr">
              <a:lnSpc>
                <a:spcPct val="120000"/>
              </a:lnSpc>
            </a:pPr>
            <a:r>
              <a:rPr lang="en-US" altLang="zh-CN"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reporter</a:t>
            </a:r>
            <a:r>
              <a:rPr lang="zh-CN" altLang="en-US"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：王君可</a:t>
            </a:r>
            <a:r>
              <a:rPr lang="en-US" altLang="zh-CN"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 17300240009  </a:t>
            </a:r>
            <a:endParaRPr lang="zh-CN" altLang="en-US"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endParaRPr>
          </a:p>
        </p:txBody>
      </p:sp>
      <p:sp>
        <p:nvSpPr>
          <p:cNvPr id="10" name="PA_文本框 6"/>
          <p:cNvSpPr txBox="1"/>
          <p:nvPr>
            <p:custDataLst>
              <p:tags r:id="rId3"/>
            </p:custDataLst>
          </p:nvPr>
        </p:nvSpPr>
        <p:spPr>
          <a:xfrm>
            <a:off x="1691680" y="1158966"/>
            <a:ext cx="817853" cy="1459759"/>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3445637" y="1202632"/>
            <a:ext cx="1451038" cy="1444434"/>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20</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6189211" y="3081717"/>
            <a:ext cx="961390" cy="67564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0-#ppt_h/2"/>
                                          </p:val>
                                        </p:tav>
                                        <p:tav tm="100000">
                                          <p:val>
                                            <p:strVal val="#ppt_y"/>
                                          </p:val>
                                        </p:tav>
                                      </p:tavLst>
                                    </p:anim>
                                  </p:childTnLst>
                                </p:cTn>
                              </p:par>
                            </p:childTnLst>
                          </p:cTn>
                        </p:par>
                        <p:par>
                          <p:cTn id="28" fill="hold">
                            <p:stCondLst>
                              <p:cond delay="4000"/>
                            </p:stCondLst>
                            <p:childTnLst>
                              <p:par>
                                <p:cTn id="29" presetID="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0" fill="hold"/>
                                        <p:tgtEl>
                                          <p:spTgt spid="7"/>
                                        </p:tgtEl>
                                        <p:attrNameLst>
                                          <p:attrName>ppt_x</p:attrName>
                                        </p:attrNameLst>
                                      </p:cBhvr>
                                      <p:tavLst>
                                        <p:tav tm="0">
                                          <p:val>
                                            <p:strVal val="0-#ppt_w/2"/>
                                          </p:val>
                                        </p:tav>
                                        <p:tav tm="100000">
                                          <p:val>
                                            <p:strVal val="#ppt_x"/>
                                          </p:val>
                                        </p:tav>
                                      </p:tavLst>
                                    </p:anim>
                                    <p:anim calcmode="lin" valueType="num">
                                      <p:cBhvr additive="base">
                                        <p:cTn id="32" dur="20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6000"/>
                            </p:stCondLst>
                            <p:childTnLst>
                              <p:par>
                                <p:cTn id="34" presetID="53" presetClass="entr" presetSubtype="16"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Effect transition="in" filter="fade">
                                      <p:cBhvr>
                                        <p:cTn id="38" dur="1000"/>
                                        <p:tgtEl>
                                          <p:spTgt spid="6"/>
                                        </p:tgtEl>
                                      </p:cBhvr>
                                    </p:animEffect>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2000" fill="hold"/>
                                        <p:tgtEl>
                                          <p:spTgt spid="12"/>
                                        </p:tgtEl>
                                        <p:attrNameLst>
                                          <p:attrName>ppt_x</p:attrName>
                                        </p:attrNameLst>
                                      </p:cBhvr>
                                      <p:tavLst>
                                        <p:tav tm="0">
                                          <p:val>
                                            <p:strVal val="1+#ppt_w/2"/>
                                          </p:val>
                                        </p:tav>
                                        <p:tav tm="100000">
                                          <p:val>
                                            <p:strVal val="#ppt_x"/>
                                          </p:val>
                                        </p:tav>
                                      </p:tavLst>
                                    </p:anim>
                                    <p:anim calcmode="lin" valueType="num">
                                      <p:cBhvr additive="base">
                                        <p:cTn id="43" dur="20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9000"/>
                            </p:stCondLst>
                            <p:childTnLst>
                              <p:par>
                                <p:cTn id="45" presetID="50" presetClass="entr" presetSubtype="0" decel="10000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strVal val="#ppt_w+.3"/>
                                          </p:val>
                                        </p:tav>
                                        <p:tav tm="100000">
                                          <p:val>
                                            <p:strVal val="#ppt_w"/>
                                          </p:val>
                                        </p:tav>
                                      </p:tavLst>
                                    </p:anim>
                                    <p:anim calcmode="lin" valueType="num">
                                      <p:cBhvr>
                                        <p:cTn id="48" dur="1000" fill="hold"/>
                                        <p:tgtEl>
                                          <p:spTgt spid="9"/>
                                        </p:tgtEl>
                                        <p:attrNameLst>
                                          <p:attrName>ppt_h</p:attrName>
                                        </p:attrNameLst>
                                      </p:cBhvr>
                                      <p:tavLst>
                                        <p:tav tm="0">
                                          <p:val>
                                            <p:strVal val="#ppt_h"/>
                                          </p:val>
                                        </p:tav>
                                        <p:tav tm="100000">
                                          <p:val>
                                            <p:strVal val="#ppt_h"/>
                                          </p:val>
                                        </p:tav>
                                      </p:tavLst>
                                    </p:anim>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9" grpId="0"/>
      <p:bldP spid="10" grpId="0"/>
      <p:bldP spid="11" grpId="0"/>
      <p:bldP spid="12"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Implement the Pow algorithm</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5040052" y="1105353"/>
            <a:ext cx="3643912" cy="1477328"/>
          </a:xfrm>
          <a:prstGeom prst="rect">
            <a:avLst/>
          </a:prstGeom>
          <a:noFill/>
        </p:spPr>
        <p:txBody>
          <a:bodyPr wrap="square" rtlCol="0">
            <a:spAutoFit/>
          </a:bodyPr>
          <a:lstStyle/>
          <a:p>
            <a:r>
              <a:rPr kumimoji="1" lang="zh-CN" altLang="en-US" dirty="0"/>
              <a:t>工作量证明的过程就是将</a:t>
            </a:r>
            <a:r>
              <a:rPr kumimoji="1" lang="en-US" altLang="zh-CN" dirty="0"/>
              <a:t>nonce</a:t>
            </a:r>
            <a:r>
              <a:rPr kumimoji="1" lang="zh-CN" altLang="en-US" dirty="0"/>
              <a:t>从</a:t>
            </a:r>
            <a:r>
              <a:rPr kumimoji="1" lang="en-US" altLang="zh-CN" dirty="0"/>
              <a:t>0</a:t>
            </a:r>
            <a:r>
              <a:rPr kumimoji="1" lang="zh-CN" altLang="en-US" dirty="0"/>
              <a:t>开始逐次加一，直到满足：</a:t>
            </a:r>
            <a:endParaRPr kumimoji="1" lang="en-US" altLang="zh-CN" dirty="0"/>
          </a:p>
          <a:p>
            <a:r>
              <a:rPr kumimoji="1" lang="zh-CN" altLang="en-US" dirty="0"/>
              <a:t>区块</a:t>
            </a:r>
            <a:r>
              <a:rPr kumimoji="1" lang="en-US" altLang="zh-CN" dirty="0"/>
              <a:t>hash</a:t>
            </a:r>
            <a:r>
              <a:rPr kumimoji="1" lang="zh-CN" altLang="en-US" dirty="0"/>
              <a:t>的前</a:t>
            </a:r>
            <a:r>
              <a:rPr kumimoji="1" lang="en-US" altLang="zh-CN" dirty="0"/>
              <a:t>difficulty</a:t>
            </a:r>
            <a:r>
              <a:rPr kumimoji="1" lang="zh-CN" altLang="en-US" dirty="0"/>
              <a:t>位是</a:t>
            </a:r>
            <a:r>
              <a:rPr kumimoji="1" lang="en-US" altLang="zh-CN" dirty="0"/>
              <a:t>0</a:t>
            </a:r>
            <a:r>
              <a:rPr kumimoji="1" lang="zh-CN" altLang="en-US" dirty="0"/>
              <a:t>，这个</a:t>
            </a:r>
            <a:r>
              <a:rPr kumimoji="1" lang="en-US" altLang="zh-CN" dirty="0"/>
              <a:t>difficulty</a:t>
            </a:r>
            <a:r>
              <a:rPr kumimoji="1" lang="zh-CN" altLang="en-US" dirty="0"/>
              <a:t>是当前的区块链规定的难度值，会进行动态调整。</a:t>
            </a:r>
          </a:p>
        </p:txBody>
      </p:sp>
      <p:pic>
        <p:nvPicPr>
          <p:cNvPr id="6" name="图片 5">
            <a:extLst>
              <a:ext uri="{FF2B5EF4-FFF2-40B4-BE49-F238E27FC236}">
                <a16:creationId xmlns:a16="http://schemas.microsoft.com/office/drawing/2014/main" id="{E70E1586-1E78-6E41-950B-EBB9985F4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115024"/>
            <a:ext cx="3556374" cy="2225906"/>
          </a:xfrm>
          <a:prstGeom prst="rect">
            <a:avLst/>
          </a:prstGeom>
        </p:spPr>
      </p:pic>
      <p:pic>
        <p:nvPicPr>
          <p:cNvPr id="11" name="图片 10">
            <a:extLst>
              <a:ext uri="{FF2B5EF4-FFF2-40B4-BE49-F238E27FC236}">
                <a16:creationId xmlns:a16="http://schemas.microsoft.com/office/drawing/2014/main" id="{D6FDBB22-DD52-2E42-8B51-AEFBB247D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5" y="3511187"/>
            <a:ext cx="3556374" cy="1235267"/>
          </a:xfrm>
          <a:prstGeom prst="rect">
            <a:avLst/>
          </a:prstGeom>
        </p:spPr>
      </p:pic>
    </p:spTree>
    <p:extLst>
      <p:ext uri="{BB962C8B-B14F-4D97-AF65-F5344CB8AC3E}">
        <p14:creationId xmlns:p14="http://schemas.microsoft.com/office/powerpoint/2010/main" val="1236774430"/>
      </p:ext>
    </p:extLst>
  </p:cSld>
  <p:clrMapOvr>
    <a:masterClrMapping/>
  </p:clrMapOvr>
  <p:transition spd="med" advClick="0" advTm="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Add a new block to chain</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5184068" y="1105353"/>
            <a:ext cx="3499896" cy="1754326"/>
          </a:xfrm>
          <a:prstGeom prst="rect">
            <a:avLst/>
          </a:prstGeom>
          <a:noFill/>
        </p:spPr>
        <p:txBody>
          <a:bodyPr wrap="square" rtlCol="0">
            <a:spAutoFit/>
          </a:bodyPr>
          <a:lstStyle/>
          <a:p>
            <a:r>
              <a:rPr kumimoji="1" lang="zh-CN" altLang="en-US" dirty="0"/>
              <a:t>矿工在添加新区块到区块链的时候，需要进行两方面的确认：</a:t>
            </a:r>
            <a:endParaRPr kumimoji="1" lang="en-US" altLang="zh-CN" dirty="0"/>
          </a:p>
          <a:p>
            <a:r>
              <a:rPr kumimoji="1" lang="zh-CN" altLang="en-US" dirty="0"/>
              <a:t>  </a:t>
            </a:r>
            <a:r>
              <a:rPr kumimoji="1" lang="en-US" altLang="zh-CN" dirty="0"/>
              <a:t>1.</a:t>
            </a:r>
            <a:r>
              <a:rPr kumimoji="1" lang="zh-CN" altLang="en-US" dirty="0"/>
              <a:t> 当前区块的</a:t>
            </a:r>
            <a:r>
              <a:rPr kumimoji="1" lang="en-US" altLang="zh-CN" dirty="0"/>
              <a:t>previous_hash</a:t>
            </a:r>
            <a:r>
              <a:rPr kumimoji="1" lang="zh-CN" altLang="en-US" dirty="0"/>
              <a:t>确实。    等于前一区块的</a:t>
            </a:r>
            <a:r>
              <a:rPr kumimoji="1" lang="en-US" altLang="zh-CN" dirty="0"/>
              <a:t>hash</a:t>
            </a:r>
            <a:r>
              <a:rPr kumimoji="1" lang="zh-CN" altLang="en-US" dirty="0"/>
              <a:t> </a:t>
            </a:r>
            <a:endParaRPr kumimoji="1" lang="en-US" altLang="zh-CN" dirty="0"/>
          </a:p>
          <a:p>
            <a:r>
              <a:rPr kumimoji="1" lang="zh-CN" altLang="en-US" dirty="0"/>
              <a:t>  </a:t>
            </a:r>
            <a:r>
              <a:rPr kumimoji="1" lang="en-US" altLang="zh-CN" dirty="0"/>
              <a:t>2.</a:t>
            </a:r>
            <a:r>
              <a:rPr kumimoji="1" lang="zh-CN" altLang="en-US" dirty="0"/>
              <a:t> 当前区块的</a:t>
            </a:r>
            <a:r>
              <a:rPr kumimoji="1" lang="en-US" altLang="zh-CN" dirty="0"/>
              <a:t>nonce</a:t>
            </a:r>
            <a:r>
              <a:rPr kumimoji="1" lang="zh-CN" altLang="en-US" dirty="0"/>
              <a:t>满足工作量证明的要求</a:t>
            </a:r>
          </a:p>
        </p:txBody>
      </p:sp>
      <p:pic>
        <p:nvPicPr>
          <p:cNvPr id="5" name="图片 4">
            <a:extLst>
              <a:ext uri="{FF2B5EF4-FFF2-40B4-BE49-F238E27FC236}">
                <a16:creationId xmlns:a16="http://schemas.microsoft.com/office/drawing/2014/main" id="{8EBD0F5D-2E72-B146-8367-D7B7F8650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05353"/>
            <a:ext cx="4325945" cy="2934382"/>
          </a:xfrm>
          <a:prstGeom prst="rect">
            <a:avLst/>
          </a:prstGeom>
        </p:spPr>
      </p:pic>
    </p:spTree>
    <p:extLst>
      <p:ext uri="{BB962C8B-B14F-4D97-AF65-F5344CB8AC3E}">
        <p14:creationId xmlns:p14="http://schemas.microsoft.com/office/powerpoint/2010/main" val="642144143"/>
      </p:ext>
    </p:extLst>
  </p:cSld>
  <p:clrMapOvr>
    <a:masterClrMapping/>
  </p:clrMapOvr>
  <p:transition spd="med" advClick="0" advTm="0">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Add a new block to chain</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678706" y="2958712"/>
            <a:ext cx="7421686" cy="923330"/>
          </a:xfrm>
          <a:prstGeom prst="rect">
            <a:avLst/>
          </a:prstGeom>
          <a:noFill/>
        </p:spPr>
        <p:txBody>
          <a:bodyPr wrap="square" rtlCol="0">
            <a:spAutoFit/>
          </a:bodyPr>
          <a:lstStyle/>
          <a:p>
            <a:r>
              <a:rPr kumimoji="1" lang="zh-CN" altLang="en-US" dirty="0"/>
              <a:t>验证是否是有效的工作量证明的时候需要确认两点：</a:t>
            </a:r>
            <a:endParaRPr kumimoji="1" lang="en-US" altLang="zh-CN" dirty="0"/>
          </a:p>
          <a:p>
            <a:r>
              <a:rPr kumimoji="1" lang="zh-CN" altLang="en-US" dirty="0"/>
              <a:t>    </a:t>
            </a:r>
            <a:r>
              <a:rPr kumimoji="1" lang="en-US" altLang="zh-CN" dirty="0"/>
              <a:t>1.</a:t>
            </a:r>
            <a:r>
              <a:rPr kumimoji="1" lang="zh-CN" altLang="en-US" dirty="0"/>
              <a:t> 区块的区块的</a:t>
            </a:r>
            <a:r>
              <a:rPr kumimoji="1" lang="en-US" altLang="zh-CN" dirty="0"/>
              <a:t>hash</a:t>
            </a:r>
            <a:r>
              <a:rPr kumimoji="1" lang="zh-CN" altLang="en-US" dirty="0"/>
              <a:t>满足工作量证明的要求</a:t>
            </a:r>
            <a:endParaRPr kumimoji="1" lang="en-US" altLang="zh-CN" dirty="0"/>
          </a:p>
          <a:p>
            <a:r>
              <a:rPr kumimoji="1" lang="zh-CN" altLang="en-US" dirty="0"/>
              <a:t>    </a:t>
            </a:r>
            <a:r>
              <a:rPr kumimoji="1" lang="en-US" altLang="zh-CN" dirty="0"/>
              <a:t>2.</a:t>
            </a:r>
            <a:r>
              <a:rPr kumimoji="1" lang="zh-CN" altLang="en-US" dirty="0"/>
              <a:t> 传入的</a:t>
            </a:r>
            <a:r>
              <a:rPr kumimoji="1" lang="en-US" altLang="zh-CN" dirty="0"/>
              <a:t>block_hash</a:t>
            </a:r>
            <a:r>
              <a:rPr kumimoji="1" lang="zh-CN" altLang="en-US" dirty="0"/>
              <a:t>确实是当前区块的</a:t>
            </a:r>
            <a:r>
              <a:rPr kumimoji="1" lang="en-US" altLang="zh-CN" dirty="0"/>
              <a:t>hash</a:t>
            </a:r>
            <a:endParaRPr kumimoji="1" lang="zh-CN" altLang="en-US" dirty="0"/>
          </a:p>
        </p:txBody>
      </p:sp>
      <p:pic>
        <p:nvPicPr>
          <p:cNvPr id="11" name="图片 10">
            <a:extLst>
              <a:ext uri="{FF2B5EF4-FFF2-40B4-BE49-F238E27FC236}">
                <a16:creationId xmlns:a16="http://schemas.microsoft.com/office/drawing/2014/main" id="{54C75D3C-5F4A-6843-87B7-2407FF3DC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08178"/>
            <a:ext cx="7696200" cy="1663700"/>
          </a:xfrm>
          <a:prstGeom prst="rect">
            <a:avLst/>
          </a:prstGeom>
        </p:spPr>
      </p:pic>
    </p:spTree>
    <p:extLst>
      <p:ext uri="{BB962C8B-B14F-4D97-AF65-F5344CB8AC3E}">
        <p14:creationId xmlns:p14="http://schemas.microsoft.com/office/powerpoint/2010/main" val="2964349417"/>
      </p:ext>
    </p:extLst>
  </p:cSld>
  <p:clrMapOvr>
    <a:masterClrMapping/>
  </p:clrMapOvr>
  <p:transition spd="med" advClick="0" advTm="0">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Add a new block to chain</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4427984" y="1060376"/>
            <a:ext cx="4111964" cy="2308324"/>
          </a:xfrm>
          <a:prstGeom prst="rect">
            <a:avLst/>
          </a:prstGeom>
          <a:noFill/>
        </p:spPr>
        <p:txBody>
          <a:bodyPr wrap="square" rtlCol="0">
            <a:spAutoFit/>
          </a:bodyPr>
          <a:lstStyle/>
          <a:p>
            <a:r>
              <a:rPr kumimoji="1" lang="zh-CN" altLang="en-US" dirty="0"/>
              <a:t>添加新的交易的时候，我实现了对交易的数字签名，也就是：</a:t>
            </a:r>
            <a:endParaRPr kumimoji="1" lang="en-US" altLang="zh-CN" dirty="0"/>
          </a:p>
          <a:p>
            <a:r>
              <a:rPr kumimoji="1" lang="zh-CN" altLang="en-US" dirty="0"/>
              <a:t>首先获得当前交易的发起者也就是付款人和当前交易的内容；</a:t>
            </a:r>
            <a:endParaRPr kumimoji="1" lang="en-US" altLang="zh-CN" dirty="0"/>
          </a:p>
          <a:p>
            <a:r>
              <a:rPr kumimoji="1" lang="zh-CN" altLang="en-US" dirty="0"/>
              <a:t>然后生成付款人的私钥公钥对，用私钥签名，公钥存储下来等待验证签名；</a:t>
            </a:r>
            <a:endParaRPr kumimoji="1" lang="en-US" altLang="zh-CN" dirty="0"/>
          </a:p>
          <a:p>
            <a:r>
              <a:rPr kumimoji="1" lang="zh-CN" altLang="en-US" dirty="0"/>
              <a:t>最后将完整的交易添加到当前未被确认的交易里。</a:t>
            </a:r>
          </a:p>
        </p:txBody>
      </p:sp>
      <p:pic>
        <p:nvPicPr>
          <p:cNvPr id="5" name="图片 4">
            <a:extLst>
              <a:ext uri="{FF2B5EF4-FFF2-40B4-BE49-F238E27FC236}">
                <a16:creationId xmlns:a16="http://schemas.microsoft.com/office/drawing/2014/main" id="{4871239B-7A36-0C4B-B5E2-0C384E22F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1060376"/>
            <a:ext cx="3521514" cy="3336172"/>
          </a:xfrm>
          <a:prstGeom prst="rect">
            <a:avLst/>
          </a:prstGeom>
        </p:spPr>
      </p:pic>
    </p:spTree>
    <p:extLst>
      <p:ext uri="{BB962C8B-B14F-4D97-AF65-F5344CB8AC3E}">
        <p14:creationId xmlns:p14="http://schemas.microsoft.com/office/powerpoint/2010/main" val="2829675640"/>
      </p:ext>
    </p:extLst>
  </p:cSld>
  <p:clrMapOvr>
    <a:masterClrMapping/>
  </p:clrMapOvr>
  <p:transition spd="med" advClick="0" advTm="0">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Implement the process of mining:</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6156176" y="1002883"/>
            <a:ext cx="2736304" cy="2862322"/>
          </a:xfrm>
          <a:prstGeom prst="rect">
            <a:avLst/>
          </a:prstGeom>
          <a:noFill/>
        </p:spPr>
        <p:txBody>
          <a:bodyPr wrap="square" rtlCol="0">
            <a:spAutoFit/>
          </a:bodyPr>
          <a:lstStyle/>
          <a:p>
            <a:r>
              <a:rPr kumimoji="1" lang="en-US" altLang="zh-CN" dirty="0"/>
              <a:t>1.</a:t>
            </a:r>
            <a:r>
              <a:rPr kumimoji="1" lang="zh-CN" altLang="en-US" dirty="0"/>
              <a:t> 挖矿的时候，需要首先对交易进行验证，也就是确实是用付款人的私钥签名，实际还应该确认交易的金额小于付款人的钱包金额；</a:t>
            </a:r>
            <a:endParaRPr kumimoji="1" lang="en-US" altLang="zh-CN" dirty="0"/>
          </a:p>
          <a:p>
            <a:r>
              <a:rPr kumimoji="1" lang="en-US" altLang="zh-CN" dirty="0"/>
              <a:t>2.</a:t>
            </a:r>
            <a:r>
              <a:rPr kumimoji="1" lang="zh-CN" altLang="en-US" dirty="0"/>
              <a:t> 然后运行工作量证明算法；</a:t>
            </a:r>
            <a:endParaRPr kumimoji="1" lang="en-US" altLang="zh-CN" dirty="0"/>
          </a:p>
          <a:p>
            <a:r>
              <a:rPr kumimoji="1" lang="en-US" altLang="zh-CN" dirty="0"/>
              <a:t>3.</a:t>
            </a:r>
            <a:r>
              <a:rPr kumimoji="1" lang="zh-CN" altLang="en-US" dirty="0"/>
              <a:t> 最后将挖好的矿添加到区块链；</a:t>
            </a:r>
          </a:p>
        </p:txBody>
      </p:sp>
      <p:pic>
        <p:nvPicPr>
          <p:cNvPr id="8" name="图片 7">
            <a:extLst>
              <a:ext uri="{FF2B5EF4-FFF2-40B4-BE49-F238E27FC236}">
                <a16:creationId xmlns:a16="http://schemas.microsoft.com/office/drawing/2014/main" id="{75045A57-694E-0347-9E98-251E4F470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96" y="1072245"/>
            <a:ext cx="4867642" cy="3456384"/>
          </a:xfrm>
          <a:prstGeom prst="rect">
            <a:avLst/>
          </a:prstGeom>
        </p:spPr>
      </p:pic>
    </p:spTree>
    <p:extLst>
      <p:ext uri="{BB962C8B-B14F-4D97-AF65-F5344CB8AC3E}">
        <p14:creationId xmlns:p14="http://schemas.microsoft.com/office/powerpoint/2010/main" val="799231459"/>
      </p:ext>
    </p:extLst>
  </p:cSld>
  <p:clrMapOvr>
    <a:masterClrMapping/>
  </p:clrMapOvr>
  <p:transition spd="med" advClick="0" advTm="0">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Implement the</a:t>
            </a:r>
            <a:r>
              <a:rPr kumimoji="1" lang="zh-CN" altLang="en-US" sz="3200" dirty="0"/>
              <a:t> </a:t>
            </a:r>
            <a:r>
              <a:rPr kumimoji="1" lang="en-US" altLang="zh-CN" sz="3200" dirty="0"/>
              <a:t>consensus:</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6156176" y="1181224"/>
            <a:ext cx="2736304" cy="2031325"/>
          </a:xfrm>
          <a:prstGeom prst="rect">
            <a:avLst/>
          </a:prstGeom>
          <a:noFill/>
        </p:spPr>
        <p:txBody>
          <a:bodyPr wrap="square" rtlCol="0">
            <a:spAutoFit/>
          </a:bodyPr>
          <a:lstStyle/>
          <a:p>
            <a:r>
              <a:rPr kumimoji="1" lang="zh-CN" altLang="en-US" dirty="0"/>
              <a:t>区块链的一个重要基础就是共识机制，在实验中可以理解为诚实的节点要承认所有节点中最长的链为当前的主链，在选取主链的时候还要先对链的有效性进行确认</a:t>
            </a:r>
          </a:p>
        </p:txBody>
      </p:sp>
      <p:pic>
        <p:nvPicPr>
          <p:cNvPr id="5" name="图片 4">
            <a:extLst>
              <a:ext uri="{FF2B5EF4-FFF2-40B4-BE49-F238E27FC236}">
                <a16:creationId xmlns:a16="http://schemas.microsoft.com/office/drawing/2014/main" id="{8B1FCC6D-A46E-0342-A284-3549B6CE2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15" y="1132384"/>
            <a:ext cx="5146474" cy="3264164"/>
          </a:xfrm>
          <a:prstGeom prst="rect">
            <a:avLst/>
          </a:prstGeom>
        </p:spPr>
      </p:pic>
    </p:spTree>
    <p:extLst>
      <p:ext uri="{BB962C8B-B14F-4D97-AF65-F5344CB8AC3E}">
        <p14:creationId xmlns:p14="http://schemas.microsoft.com/office/powerpoint/2010/main" val="1058942812"/>
      </p:ext>
    </p:extLst>
  </p:cSld>
  <p:clrMapOvr>
    <a:masterClrMapping/>
  </p:clrMapOvr>
  <p:transition spd="med" advClick="0" advTm="0">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Implement the</a:t>
            </a:r>
            <a:r>
              <a:rPr kumimoji="1" lang="zh-CN" altLang="en-US" sz="3200" dirty="0"/>
              <a:t> </a:t>
            </a:r>
            <a:r>
              <a:rPr kumimoji="1" lang="en-US" altLang="zh-CN" sz="3200" dirty="0"/>
              <a:t>consensus:</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683568" y="4129426"/>
            <a:ext cx="7848872" cy="646331"/>
          </a:xfrm>
          <a:prstGeom prst="rect">
            <a:avLst/>
          </a:prstGeom>
          <a:noFill/>
        </p:spPr>
        <p:txBody>
          <a:bodyPr wrap="square" rtlCol="0">
            <a:spAutoFit/>
          </a:bodyPr>
          <a:lstStyle/>
          <a:p>
            <a:r>
              <a:rPr kumimoji="1" lang="zh-CN" altLang="en-US" dirty="0"/>
              <a:t>检验链的有效性的过程非常简单，就是检验是否符合工作量证明要求、以及每个区块的</a:t>
            </a:r>
            <a:r>
              <a:rPr kumimoji="1" lang="en-US" altLang="zh-CN" dirty="0"/>
              <a:t>previous_hash</a:t>
            </a:r>
            <a:r>
              <a:rPr kumimoji="1" lang="zh-CN" altLang="en-US" dirty="0"/>
              <a:t>字段是否确实为父区块的</a:t>
            </a:r>
            <a:r>
              <a:rPr kumimoji="1" lang="en-US" altLang="zh-CN" dirty="0"/>
              <a:t>hash</a:t>
            </a:r>
            <a:endParaRPr kumimoji="1" lang="zh-CN" altLang="en-US" dirty="0"/>
          </a:p>
        </p:txBody>
      </p:sp>
      <p:pic>
        <p:nvPicPr>
          <p:cNvPr id="6" name="图片 5">
            <a:extLst>
              <a:ext uri="{FF2B5EF4-FFF2-40B4-BE49-F238E27FC236}">
                <a16:creationId xmlns:a16="http://schemas.microsoft.com/office/drawing/2014/main" id="{258B1CD9-A168-B040-9797-7CAB557F0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27088"/>
            <a:ext cx="6323177" cy="3090912"/>
          </a:xfrm>
          <a:prstGeom prst="rect">
            <a:avLst/>
          </a:prstGeom>
        </p:spPr>
      </p:pic>
    </p:spTree>
    <p:extLst>
      <p:ext uri="{BB962C8B-B14F-4D97-AF65-F5344CB8AC3E}">
        <p14:creationId xmlns:p14="http://schemas.microsoft.com/office/powerpoint/2010/main" val="3230555274"/>
      </p:ext>
    </p:extLst>
  </p:cSld>
  <p:clrMapOvr>
    <a:masterClrMapping/>
  </p:clrMapOvr>
  <p:transition spd="med" advClick="0" advTm="0">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ADAC3-282F-B048-8F47-73BCDFFDC75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E5486FE-9FF3-054A-90C4-0471C1A27DA5}"/>
              </a:ext>
            </a:extLst>
          </p:cNvPr>
          <p:cNvSpPr>
            <a:spLocks noGrp="1"/>
          </p:cNvSpPr>
          <p:nvPr>
            <p:ph idx="1"/>
          </p:nvPr>
        </p:nvSpPr>
        <p:spPr/>
        <p:txBody>
          <a:bodyPr>
            <a:normAutofit/>
          </a:bodyPr>
          <a:lstStyle/>
          <a:p>
            <a:pPr marL="0" indent="0" algn="ctr">
              <a:buNone/>
            </a:pPr>
            <a:r>
              <a:rPr kumimoji="1" lang="en-US" altLang="zh-CN" sz="4000" b="1" dirty="0"/>
              <a:t>2. Implement the signature and merkle root hash</a:t>
            </a:r>
            <a:endParaRPr kumimoji="1" lang="zh-CN" altLang="en-US" sz="4000" b="1" dirty="0"/>
          </a:p>
        </p:txBody>
      </p:sp>
    </p:spTree>
    <p:extLst>
      <p:ext uri="{BB962C8B-B14F-4D97-AF65-F5344CB8AC3E}">
        <p14:creationId xmlns:p14="http://schemas.microsoft.com/office/powerpoint/2010/main" val="1319634010"/>
      </p:ext>
    </p:extLst>
  </p:cSld>
  <p:clrMapOvr>
    <a:masterClrMapping/>
  </p:clrMapOvr>
  <p:transition spd="med" advClick="0" advTm="0">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RSA Sign</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5119568" y="1060376"/>
            <a:ext cx="3160844" cy="1477328"/>
          </a:xfrm>
          <a:prstGeom prst="rect">
            <a:avLst/>
          </a:prstGeom>
          <a:noFill/>
        </p:spPr>
        <p:txBody>
          <a:bodyPr wrap="square" rtlCol="0">
            <a:spAutoFit/>
          </a:bodyPr>
          <a:lstStyle/>
          <a:p>
            <a:r>
              <a:rPr kumimoji="1" lang="zh-CN" altLang="en-US" dirty="0"/>
              <a:t>实验中我才用了</a:t>
            </a:r>
            <a:r>
              <a:rPr kumimoji="1" lang="en-US" altLang="zh-CN" dirty="0"/>
              <a:t>RSA</a:t>
            </a:r>
            <a:r>
              <a:rPr kumimoji="1" lang="zh-CN" altLang="en-US" dirty="0"/>
              <a:t>签名算法，先对交易内容计算</a:t>
            </a:r>
            <a:r>
              <a:rPr kumimoji="1" lang="en-US" altLang="zh-CN" dirty="0"/>
              <a:t>hash</a:t>
            </a:r>
            <a:r>
              <a:rPr kumimoji="1" lang="zh-CN" altLang="en-US" dirty="0"/>
              <a:t>，然后对</a:t>
            </a:r>
            <a:r>
              <a:rPr kumimoji="1" lang="en-US" altLang="zh-CN" dirty="0"/>
              <a:t>hash</a:t>
            </a:r>
            <a:r>
              <a:rPr kumimoji="1" lang="zh-CN" altLang="en-US" dirty="0"/>
              <a:t>用私钥进行签名；</a:t>
            </a:r>
            <a:endParaRPr kumimoji="1" lang="en-US" altLang="zh-CN" dirty="0"/>
          </a:p>
          <a:p>
            <a:r>
              <a:rPr kumimoji="1" lang="zh-CN" altLang="en-US" dirty="0"/>
              <a:t>最终转换为</a:t>
            </a:r>
            <a:r>
              <a:rPr kumimoji="1" lang="en-US" altLang="zh-CN" dirty="0"/>
              <a:t>base64</a:t>
            </a:r>
            <a:r>
              <a:rPr kumimoji="1" lang="zh-CN" altLang="en-US" dirty="0"/>
              <a:t>签名的字符串形式。</a:t>
            </a:r>
          </a:p>
        </p:txBody>
      </p:sp>
      <p:pic>
        <p:nvPicPr>
          <p:cNvPr id="6" name="图片 5">
            <a:extLst>
              <a:ext uri="{FF2B5EF4-FFF2-40B4-BE49-F238E27FC236}">
                <a16:creationId xmlns:a16="http://schemas.microsoft.com/office/drawing/2014/main" id="{D8549887-3687-914C-B241-C2366E264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604" y="1060376"/>
            <a:ext cx="4050520" cy="3552428"/>
          </a:xfrm>
          <a:prstGeom prst="rect">
            <a:avLst/>
          </a:prstGeom>
        </p:spPr>
      </p:pic>
    </p:spTree>
    <p:extLst>
      <p:ext uri="{BB962C8B-B14F-4D97-AF65-F5344CB8AC3E}">
        <p14:creationId xmlns:p14="http://schemas.microsoft.com/office/powerpoint/2010/main" val="1602836506"/>
      </p:ext>
    </p:extLst>
  </p:cSld>
  <p:clrMapOvr>
    <a:masterClrMapping/>
  </p:clrMapOvr>
  <p:transition spd="med" advClick="0" advTm="0">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RSA verify sign</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5119568" y="1060376"/>
            <a:ext cx="3160844" cy="923330"/>
          </a:xfrm>
          <a:prstGeom prst="rect">
            <a:avLst/>
          </a:prstGeom>
          <a:noFill/>
        </p:spPr>
        <p:txBody>
          <a:bodyPr wrap="square" rtlCol="0">
            <a:spAutoFit/>
          </a:bodyPr>
          <a:lstStyle/>
          <a:p>
            <a:r>
              <a:rPr kumimoji="1" lang="zh-CN" altLang="en-US" dirty="0"/>
              <a:t>将签名转为</a:t>
            </a:r>
            <a:r>
              <a:rPr kumimoji="1" lang="en-US" altLang="zh-CN" dirty="0"/>
              <a:t>base64</a:t>
            </a:r>
            <a:r>
              <a:rPr kumimoji="1" lang="zh-CN" altLang="en-US" dirty="0"/>
              <a:t>解码后，先进行</a:t>
            </a:r>
            <a:r>
              <a:rPr kumimoji="1" lang="en-US" altLang="zh-CN" dirty="0"/>
              <a:t>hash</a:t>
            </a:r>
            <a:r>
              <a:rPr kumimoji="1" lang="zh-CN" altLang="en-US" dirty="0"/>
              <a:t>计算，然后用公钥进行验签。</a:t>
            </a:r>
          </a:p>
        </p:txBody>
      </p:sp>
      <p:pic>
        <p:nvPicPr>
          <p:cNvPr id="5" name="图片 4">
            <a:extLst>
              <a:ext uri="{FF2B5EF4-FFF2-40B4-BE49-F238E27FC236}">
                <a16:creationId xmlns:a16="http://schemas.microsoft.com/office/drawing/2014/main" id="{0DA56C19-F17A-5143-8474-11832A66E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08" y="1035147"/>
            <a:ext cx="4154519" cy="3903898"/>
          </a:xfrm>
          <a:prstGeom prst="rect">
            <a:avLst/>
          </a:prstGeom>
        </p:spPr>
      </p:pic>
    </p:spTree>
    <p:extLst>
      <p:ext uri="{BB962C8B-B14F-4D97-AF65-F5344CB8AC3E}">
        <p14:creationId xmlns:p14="http://schemas.microsoft.com/office/powerpoint/2010/main" val="2329335455"/>
      </p:ext>
    </p:extLst>
  </p:cSld>
  <p:clrMapOvr>
    <a:masterClrMapping/>
  </p:clrMapOvr>
  <p:transition spd="med" advClick="0" advTm="0">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499992" y="1954130"/>
            <a:ext cx="2977358"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01 / Target &amp;&amp; Content</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1" name="矩形 50"/>
          <p:cNvSpPr/>
          <p:nvPr/>
        </p:nvSpPr>
        <p:spPr>
          <a:xfrm>
            <a:off x="4499992" y="2358822"/>
            <a:ext cx="3708411"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02 / Process &amp;&amp; Implementing</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2" name="矩形 51"/>
          <p:cNvSpPr/>
          <p:nvPr/>
        </p:nvSpPr>
        <p:spPr>
          <a:xfrm>
            <a:off x="4499992" y="2763514"/>
            <a:ext cx="3132347"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03 / Results &amp;&amp; Analysis</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3" name="矩形 52"/>
          <p:cNvSpPr/>
          <p:nvPr/>
        </p:nvSpPr>
        <p:spPr>
          <a:xfrm>
            <a:off x="4499992" y="3168206"/>
            <a:ext cx="3312368" cy="59247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04 / Summary &amp;&amp; Thoughts</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a:p>
            <a:pPr>
              <a:defRPr/>
            </a:pP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15" name="Freeform 5"/>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700" b="1" kern="0" dirty="0">
                <a:solidFill>
                  <a:schemeClr val="bg1"/>
                </a:solidFill>
                <a:latin typeface="方正兰亭超细黑简体" panose="02000000000000000000" pitchFamily="2" charset="-122"/>
                <a:ea typeface="方正兰亭超细黑简体" panose="02000000000000000000" pitchFamily="2" charset="-122"/>
              </a:rPr>
              <a:t>目录</a:t>
            </a: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2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5"/>
                                        </p:tgtEl>
                                      </p:cBhvr>
                                      <p:by x="83000" y="83000"/>
                                    </p:animScale>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animEffect transition="in" filter="fade">
                                      <p:cBhvr>
                                        <p:cTn id="19" dur="250"/>
                                        <p:tgtEl>
                                          <p:spTgt spid="13"/>
                                        </p:tgtEl>
                                      </p:cBhvr>
                                    </p:animEffect>
                                  </p:childTnLst>
                                </p:cTn>
                              </p:par>
                              <p:par>
                                <p:cTn id="20" presetID="6" presetClass="emph" presetSubtype="0" decel="100000" fill="hold" grpId="1" nodeType="withEffect">
                                  <p:stCondLst>
                                    <p:cond delay="200"/>
                                  </p:stCondLst>
                                  <p:childTnLst>
                                    <p:animScale>
                                      <p:cBhvr>
                                        <p:cTn id="21" dur="250" fill="hold"/>
                                        <p:tgtEl>
                                          <p:spTgt spid="13"/>
                                        </p:tgtEl>
                                      </p:cBhvr>
                                      <p:by x="120000" y="120000"/>
                                    </p:animScale>
                                  </p:childTnLst>
                                </p:cTn>
                              </p:par>
                              <p:par>
                                <p:cTn id="22" presetID="6" presetClass="emph" presetSubtype="0" decel="100000" fill="hold" grpId="2" nodeType="withEffect">
                                  <p:stCondLst>
                                    <p:cond delay="400"/>
                                  </p:stCondLst>
                                  <p:childTnLst>
                                    <p:animScale>
                                      <p:cBhvr>
                                        <p:cTn id="23" dur="250" fill="hold"/>
                                        <p:tgtEl>
                                          <p:spTgt spid="13"/>
                                        </p:tgtEl>
                                      </p:cBhvr>
                                      <p:by x="83000" y="83000"/>
                                    </p:animScale>
                                  </p:childTnLst>
                                </p:cTn>
                              </p:par>
                              <p:par>
                                <p:cTn id="24" presetID="53" presetClass="entr" presetSubtype="16" fill="hold" grpId="0" nodeType="withEffect">
                                  <p:stCondLst>
                                    <p:cond delay="6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250" fill="hold"/>
                                        <p:tgtEl>
                                          <p:spTgt spid="45"/>
                                        </p:tgtEl>
                                        <p:attrNameLst>
                                          <p:attrName>ppt_w</p:attrName>
                                        </p:attrNameLst>
                                      </p:cBhvr>
                                      <p:tavLst>
                                        <p:tav tm="0">
                                          <p:val>
                                            <p:fltVal val="0"/>
                                          </p:val>
                                        </p:tav>
                                        <p:tav tm="100000">
                                          <p:val>
                                            <p:strVal val="#ppt_w"/>
                                          </p:val>
                                        </p:tav>
                                      </p:tavLst>
                                    </p:anim>
                                    <p:anim calcmode="lin" valueType="num">
                                      <p:cBhvr>
                                        <p:cTn id="27" dur="250" fill="hold"/>
                                        <p:tgtEl>
                                          <p:spTgt spid="45"/>
                                        </p:tgtEl>
                                        <p:attrNameLst>
                                          <p:attrName>ppt_h</p:attrName>
                                        </p:attrNameLst>
                                      </p:cBhvr>
                                      <p:tavLst>
                                        <p:tav tm="0">
                                          <p:val>
                                            <p:fltVal val="0"/>
                                          </p:val>
                                        </p:tav>
                                        <p:tav tm="100000">
                                          <p:val>
                                            <p:strVal val="#ppt_h"/>
                                          </p:val>
                                        </p:tav>
                                      </p:tavLst>
                                    </p:anim>
                                    <p:animEffect transition="in" filter="fade">
                                      <p:cBhvr>
                                        <p:cTn id="28" dur="250"/>
                                        <p:tgtEl>
                                          <p:spTgt spid="45"/>
                                        </p:tgtEl>
                                      </p:cBhvr>
                                    </p:animEffect>
                                  </p:childTnLst>
                                </p:cTn>
                              </p:par>
                              <p:par>
                                <p:cTn id="29" presetID="6" presetClass="emph" presetSubtype="0" decel="100000" fill="hold" grpId="1" nodeType="withEffect">
                                  <p:stCondLst>
                                    <p:cond delay="800"/>
                                  </p:stCondLst>
                                  <p:childTnLst>
                                    <p:animScale>
                                      <p:cBhvr>
                                        <p:cTn id="30" dur="250" fill="hold"/>
                                        <p:tgtEl>
                                          <p:spTgt spid="45"/>
                                        </p:tgtEl>
                                      </p:cBhvr>
                                      <p:by x="120000" y="120000"/>
                                    </p:animScale>
                                  </p:childTnLst>
                                </p:cTn>
                              </p:par>
                              <p:par>
                                <p:cTn id="31" presetID="6" presetClass="emph" presetSubtype="0" decel="100000" fill="hold" grpId="2" nodeType="withEffect">
                                  <p:stCondLst>
                                    <p:cond delay="1000"/>
                                  </p:stCondLst>
                                  <p:childTnLst>
                                    <p:animScale>
                                      <p:cBhvr>
                                        <p:cTn id="32" dur="250" fill="hold"/>
                                        <p:tgtEl>
                                          <p:spTgt spid="45"/>
                                        </p:tgtEl>
                                      </p:cBhvr>
                                      <p:by x="83000" y="83000"/>
                                    </p:animScale>
                                  </p:childTnLst>
                                </p:cTn>
                              </p:par>
                            </p:childTnLst>
                          </p:cTn>
                        </p:par>
                        <p:par>
                          <p:cTn id="33" fill="hold">
                            <p:stCondLst>
                              <p:cond delay="1750"/>
                            </p:stCondLst>
                            <p:childTnLst>
                              <p:par>
                                <p:cTn id="34" presetID="50" presetClass="entr" presetSubtype="0" decel="100000" fill="hold" grpId="0" nodeType="afterEffect">
                                  <p:stCondLst>
                                    <p:cond delay="0"/>
                                  </p:stCondLst>
                                  <p:iterate type="lt">
                                    <p:tmPct val="10000"/>
                                  </p:iterate>
                                  <p:childTnLst>
                                    <p:set>
                                      <p:cBhvr>
                                        <p:cTn id="35" dur="1" fill="hold">
                                          <p:stCondLst>
                                            <p:cond delay="0"/>
                                          </p:stCondLst>
                                        </p:cTn>
                                        <p:tgtEl>
                                          <p:spTgt spid="50"/>
                                        </p:tgtEl>
                                        <p:attrNameLst>
                                          <p:attrName>style.visibility</p:attrName>
                                        </p:attrNameLst>
                                      </p:cBhvr>
                                      <p:to>
                                        <p:strVal val="visible"/>
                                      </p:to>
                                    </p:set>
                                    <p:anim calcmode="lin" valueType="num">
                                      <p:cBhvr>
                                        <p:cTn id="36" dur="100" fill="hold"/>
                                        <p:tgtEl>
                                          <p:spTgt spid="50"/>
                                        </p:tgtEl>
                                        <p:attrNameLst>
                                          <p:attrName>ppt_w</p:attrName>
                                        </p:attrNameLst>
                                      </p:cBhvr>
                                      <p:tavLst>
                                        <p:tav tm="0">
                                          <p:val>
                                            <p:strVal val="#ppt_w+.3"/>
                                          </p:val>
                                        </p:tav>
                                        <p:tav tm="100000">
                                          <p:val>
                                            <p:strVal val="#ppt_w"/>
                                          </p:val>
                                        </p:tav>
                                      </p:tavLst>
                                    </p:anim>
                                    <p:anim calcmode="lin" valueType="num">
                                      <p:cBhvr>
                                        <p:cTn id="37" dur="100" fill="hold"/>
                                        <p:tgtEl>
                                          <p:spTgt spid="50"/>
                                        </p:tgtEl>
                                        <p:attrNameLst>
                                          <p:attrName>ppt_h</p:attrName>
                                        </p:attrNameLst>
                                      </p:cBhvr>
                                      <p:tavLst>
                                        <p:tav tm="0">
                                          <p:val>
                                            <p:strVal val="#ppt_h"/>
                                          </p:val>
                                        </p:tav>
                                        <p:tav tm="100000">
                                          <p:val>
                                            <p:strVal val="#ppt_h"/>
                                          </p:val>
                                        </p:tav>
                                      </p:tavLst>
                                    </p:anim>
                                    <p:animEffect transition="in" filter="fade">
                                      <p:cBhvr>
                                        <p:cTn id="38" dur="100"/>
                                        <p:tgtEl>
                                          <p:spTgt spid="50"/>
                                        </p:tgtEl>
                                      </p:cBhvr>
                                    </p:animEffect>
                                  </p:childTnLst>
                                </p:cTn>
                              </p:par>
                            </p:childTnLst>
                          </p:cTn>
                        </p:par>
                        <p:par>
                          <p:cTn id="39" fill="hold">
                            <p:stCondLst>
                              <p:cond delay="2020"/>
                            </p:stCondLst>
                            <p:childTnLst>
                              <p:par>
                                <p:cTn id="40" presetID="50" presetClass="entr" presetSubtype="0" decel="100000" fill="hold" grpId="0" nodeType="afterEffect">
                                  <p:stCondLst>
                                    <p:cond delay="0"/>
                                  </p:stCondLst>
                                  <p:iterate type="lt">
                                    <p:tmPct val="10000"/>
                                  </p:iterate>
                                  <p:childTnLst>
                                    <p:set>
                                      <p:cBhvr>
                                        <p:cTn id="41" dur="1" fill="hold">
                                          <p:stCondLst>
                                            <p:cond delay="0"/>
                                          </p:stCondLst>
                                        </p:cTn>
                                        <p:tgtEl>
                                          <p:spTgt spid="51"/>
                                        </p:tgtEl>
                                        <p:attrNameLst>
                                          <p:attrName>style.visibility</p:attrName>
                                        </p:attrNameLst>
                                      </p:cBhvr>
                                      <p:to>
                                        <p:strVal val="visible"/>
                                      </p:to>
                                    </p:set>
                                    <p:anim calcmode="lin" valueType="num">
                                      <p:cBhvr>
                                        <p:cTn id="42" dur="100" fill="hold"/>
                                        <p:tgtEl>
                                          <p:spTgt spid="51"/>
                                        </p:tgtEl>
                                        <p:attrNameLst>
                                          <p:attrName>ppt_w</p:attrName>
                                        </p:attrNameLst>
                                      </p:cBhvr>
                                      <p:tavLst>
                                        <p:tav tm="0">
                                          <p:val>
                                            <p:strVal val="#ppt_w+.3"/>
                                          </p:val>
                                        </p:tav>
                                        <p:tav tm="100000">
                                          <p:val>
                                            <p:strVal val="#ppt_w"/>
                                          </p:val>
                                        </p:tav>
                                      </p:tavLst>
                                    </p:anim>
                                    <p:anim calcmode="lin" valueType="num">
                                      <p:cBhvr>
                                        <p:cTn id="43" dur="100" fill="hold"/>
                                        <p:tgtEl>
                                          <p:spTgt spid="51"/>
                                        </p:tgtEl>
                                        <p:attrNameLst>
                                          <p:attrName>ppt_h</p:attrName>
                                        </p:attrNameLst>
                                      </p:cBhvr>
                                      <p:tavLst>
                                        <p:tav tm="0">
                                          <p:val>
                                            <p:strVal val="#ppt_h"/>
                                          </p:val>
                                        </p:tav>
                                        <p:tav tm="100000">
                                          <p:val>
                                            <p:strVal val="#ppt_h"/>
                                          </p:val>
                                        </p:tav>
                                      </p:tavLst>
                                    </p:anim>
                                    <p:animEffect transition="in" filter="fade">
                                      <p:cBhvr>
                                        <p:cTn id="44" dur="100"/>
                                        <p:tgtEl>
                                          <p:spTgt spid="51"/>
                                        </p:tgtEl>
                                      </p:cBhvr>
                                    </p:animEffect>
                                  </p:childTnLst>
                                </p:cTn>
                              </p:par>
                            </p:childTnLst>
                          </p:cTn>
                        </p:par>
                        <p:par>
                          <p:cTn id="45" fill="hold">
                            <p:stCondLst>
                              <p:cond delay="2350"/>
                            </p:stCondLst>
                            <p:childTnLst>
                              <p:par>
                                <p:cTn id="46" presetID="50" presetClass="entr" presetSubtype="0" decel="100000" fill="hold" grpId="0" nodeType="afterEffect">
                                  <p:stCondLst>
                                    <p:cond delay="0"/>
                                  </p:stCondLst>
                                  <p:iterate type="lt">
                                    <p:tmPct val="10000"/>
                                  </p:iterate>
                                  <p:childTnLst>
                                    <p:set>
                                      <p:cBhvr>
                                        <p:cTn id="47" dur="1" fill="hold">
                                          <p:stCondLst>
                                            <p:cond delay="0"/>
                                          </p:stCondLst>
                                        </p:cTn>
                                        <p:tgtEl>
                                          <p:spTgt spid="52"/>
                                        </p:tgtEl>
                                        <p:attrNameLst>
                                          <p:attrName>style.visibility</p:attrName>
                                        </p:attrNameLst>
                                      </p:cBhvr>
                                      <p:to>
                                        <p:strVal val="visible"/>
                                      </p:to>
                                    </p:set>
                                    <p:anim calcmode="lin" valueType="num">
                                      <p:cBhvr>
                                        <p:cTn id="48" dur="100" fill="hold"/>
                                        <p:tgtEl>
                                          <p:spTgt spid="52"/>
                                        </p:tgtEl>
                                        <p:attrNameLst>
                                          <p:attrName>ppt_w</p:attrName>
                                        </p:attrNameLst>
                                      </p:cBhvr>
                                      <p:tavLst>
                                        <p:tav tm="0">
                                          <p:val>
                                            <p:strVal val="#ppt_w+.3"/>
                                          </p:val>
                                        </p:tav>
                                        <p:tav tm="100000">
                                          <p:val>
                                            <p:strVal val="#ppt_w"/>
                                          </p:val>
                                        </p:tav>
                                      </p:tavLst>
                                    </p:anim>
                                    <p:anim calcmode="lin" valueType="num">
                                      <p:cBhvr>
                                        <p:cTn id="49" dur="100" fill="hold"/>
                                        <p:tgtEl>
                                          <p:spTgt spid="52"/>
                                        </p:tgtEl>
                                        <p:attrNameLst>
                                          <p:attrName>ppt_h</p:attrName>
                                        </p:attrNameLst>
                                      </p:cBhvr>
                                      <p:tavLst>
                                        <p:tav tm="0">
                                          <p:val>
                                            <p:strVal val="#ppt_h"/>
                                          </p:val>
                                        </p:tav>
                                        <p:tav tm="100000">
                                          <p:val>
                                            <p:strVal val="#ppt_h"/>
                                          </p:val>
                                        </p:tav>
                                      </p:tavLst>
                                    </p:anim>
                                    <p:animEffect transition="in" filter="fade">
                                      <p:cBhvr>
                                        <p:cTn id="50" dur="100"/>
                                        <p:tgtEl>
                                          <p:spTgt spid="52"/>
                                        </p:tgtEl>
                                      </p:cBhvr>
                                    </p:animEffect>
                                  </p:childTnLst>
                                </p:cTn>
                              </p:par>
                            </p:childTnLst>
                          </p:cTn>
                        </p:par>
                        <p:par>
                          <p:cTn id="51" fill="hold">
                            <p:stCondLst>
                              <p:cond delay="2640"/>
                            </p:stCondLst>
                            <p:childTnLst>
                              <p:par>
                                <p:cTn id="52" presetID="50" presetClass="entr" presetSubtype="0" decel="100000" fill="hold" grpId="0" nodeType="afterEffect">
                                  <p:stCondLst>
                                    <p:cond delay="0"/>
                                  </p:stCondLst>
                                  <p:iterate type="lt">
                                    <p:tmPct val="10000"/>
                                  </p:iterate>
                                  <p:childTnLst>
                                    <p:set>
                                      <p:cBhvr>
                                        <p:cTn id="53" dur="1" fill="hold">
                                          <p:stCondLst>
                                            <p:cond delay="0"/>
                                          </p:stCondLst>
                                        </p:cTn>
                                        <p:tgtEl>
                                          <p:spTgt spid="53"/>
                                        </p:tgtEl>
                                        <p:attrNameLst>
                                          <p:attrName>style.visibility</p:attrName>
                                        </p:attrNameLst>
                                      </p:cBhvr>
                                      <p:to>
                                        <p:strVal val="visible"/>
                                      </p:to>
                                    </p:set>
                                    <p:anim calcmode="lin" valueType="num">
                                      <p:cBhvr>
                                        <p:cTn id="54" dur="100" fill="hold"/>
                                        <p:tgtEl>
                                          <p:spTgt spid="53"/>
                                        </p:tgtEl>
                                        <p:attrNameLst>
                                          <p:attrName>ppt_w</p:attrName>
                                        </p:attrNameLst>
                                      </p:cBhvr>
                                      <p:tavLst>
                                        <p:tav tm="0">
                                          <p:val>
                                            <p:strVal val="#ppt_w+.3"/>
                                          </p:val>
                                        </p:tav>
                                        <p:tav tm="100000">
                                          <p:val>
                                            <p:strVal val="#ppt_w"/>
                                          </p:val>
                                        </p:tav>
                                      </p:tavLst>
                                    </p:anim>
                                    <p:anim calcmode="lin" valueType="num">
                                      <p:cBhvr>
                                        <p:cTn id="55" dur="100" fill="hold"/>
                                        <p:tgtEl>
                                          <p:spTgt spid="53"/>
                                        </p:tgtEl>
                                        <p:attrNameLst>
                                          <p:attrName>ppt_h</p:attrName>
                                        </p:attrNameLst>
                                      </p:cBhvr>
                                      <p:tavLst>
                                        <p:tav tm="0">
                                          <p:val>
                                            <p:strVal val="#ppt_h"/>
                                          </p:val>
                                        </p:tav>
                                        <p:tav tm="100000">
                                          <p:val>
                                            <p:strVal val="#ppt_h"/>
                                          </p:val>
                                        </p:tav>
                                      </p:tavLst>
                                    </p:anim>
                                    <p:animEffect transition="in" filter="fade">
                                      <p:cBhvr>
                                        <p:cTn id="56" dur="1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50" grpId="0"/>
      <p:bldP spid="51" grpId="0"/>
      <p:bldP spid="52" grpId="0"/>
      <p:bldP spid="53" grpId="0"/>
      <p:bldP spid="15" grpId="0" animBg="1"/>
      <p:bldP spid="15" grpId="1" animBg="1"/>
      <p:bldP spid="15" grpId="2" animBg="1"/>
      <p:bldP spid="45" grpId="0"/>
      <p:bldP spid="45" grpId="1"/>
      <p:bldP spid="45"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Compute</a:t>
            </a:r>
            <a:r>
              <a:rPr kumimoji="1" lang="zh-CN" altLang="en-US" sz="3200" dirty="0"/>
              <a:t> </a:t>
            </a:r>
            <a:r>
              <a:rPr kumimoji="1" lang="en-US" altLang="zh-CN" sz="3200" dirty="0"/>
              <a:t>the merkle root</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881452" y="3991646"/>
            <a:ext cx="7650988" cy="1200329"/>
          </a:xfrm>
          <a:prstGeom prst="rect">
            <a:avLst/>
          </a:prstGeom>
          <a:noFill/>
        </p:spPr>
        <p:txBody>
          <a:bodyPr wrap="square" rtlCol="0">
            <a:spAutoFit/>
          </a:bodyPr>
          <a:lstStyle/>
          <a:p>
            <a:r>
              <a:rPr kumimoji="1" lang="en-US" altLang="zh-CN" dirty="0"/>
              <a:t>Merkle root</a:t>
            </a:r>
            <a:r>
              <a:rPr kumimoji="1" lang="zh-CN" altLang="en-US" dirty="0"/>
              <a:t>的实现是基于</a:t>
            </a:r>
            <a:r>
              <a:rPr kumimoji="1" lang="en-US" altLang="zh-CN" dirty="0"/>
              <a:t>double-SHA256</a:t>
            </a:r>
            <a:r>
              <a:rPr kumimoji="1" lang="zh-CN" altLang="en-US" dirty="0"/>
              <a:t>算法的，也就是对于交易</a:t>
            </a:r>
            <a:r>
              <a:rPr kumimoji="1" lang="en-US" altLang="zh-CN" dirty="0"/>
              <a:t>A</a:t>
            </a:r>
            <a:r>
              <a:rPr kumimoji="1" lang="zh-CN" altLang="en-US" dirty="0"/>
              <a:t>，用</a:t>
            </a:r>
            <a:r>
              <a:rPr kumimoji="1" lang="en-US" altLang="zh-CN" dirty="0"/>
              <a:t>SHA256(SHA256(</a:t>
            </a:r>
            <a:r>
              <a:rPr kumimoji="1" lang="zh-CN" altLang="en-US" dirty="0"/>
              <a:t>交易</a:t>
            </a:r>
            <a:r>
              <a:rPr kumimoji="1" lang="en-US" altLang="zh-CN" dirty="0"/>
              <a:t>A))</a:t>
            </a:r>
            <a:r>
              <a:rPr kumimoji="1" lang="zh-CN" altLang="en-US" dirty="0"/>
              <a:t>来表示</a:t>
            </a:r>
            <a:r>
              <a:rPr kumimoji="1" lang="en-US" altLang="zh-CN" dirty="0"/>
              <a:t>merkle</a:t>
            </a:r>
            <a:r>
              <a:rPr kumimoji="1" lang="zh-CN" altLang="en-US" dirty="0"/>
              <a:t>树中</a:t>
            </a:r>
            <a:r>
              <a:rPr kumimoji="1" lang="en-US" altLang="zh-CN" dirty="0"/>
              <a:t>A</a:t>
            </a:r>
            <a:r>
              <a:rPr kumimoji="1" lang="zh-CN" altLang="en-US" dirty="0"/>
              <a:t>节点；然后对于交易</a:t>
            </a:r>
            <a:r>
              <a:rPr kumimoji="1" lang="en-US" altLang="zh-CN" dirty="0"/>
              <a:t>A</a:t>
            </a:r>
            <a:r>
              <a:rPr kumimoji="1" lang="zh-CN" altLang="en-US" dirty="0"/>
              <a:t>和</a:t>
            </a:r>
            <a:r>
              <a:rPr kumimoji="1" lang="en-US" altLang="zh-CN" dirty="0"/>
              <a:t>B</a:t>
            </a:r>
            <a:r>
              <a:rPr kumimoji="1" lang="zh-CN" altLang="en-US" dirty="0"/>
              <a:t>，分别计算节点值后拼接并通过</a:t>
            </a:r>
            <a:r>
              <a:rPr kumimoji="1" lang="en-US" altLang="zh-CN" dirty="0"/>
              <a:t>double-SHA256</a:t>
            </a:r>
            <a:r>
              <a:rPr kumimoji="1" lang="zh-CN" altLang="en-US" dirty="0"/>
              <a:t>计算它们的父节点，最终得到</a:t>
            </a:r>
            <a:r>
              <a:rPr kumimoji="1" lang="en-US" altLang="zh-CN" dirty="0"/>
              <a:t>merkle</a:t>
            </a:r>
            <a:r>
              <a:rPr kumimoji="1" lang="zh-CN" altLang="en-US" dirty="0"/>
              <a:t> </a:t>
            </a:r>
            <a:r>
              <a:rPr kumimoji="1" lang="en-US" altLang="zh-CN" dirty="0"/>
              <a:t>root</a:t>
            </a:r>
            <a:r>
              <a:rPr kumimoji="1" lang="zh-CN" altLang="en-US" dirty="0"/>
              <a:t>。</a:t>
            </a:r>
          </a:p>
        </p:txBody>
      </p:sp>
      <p:pic>
        <p:nvPicPr>
          <p:cNvPr id="5" name="图片 4">
            <a:extLst>
              <a:ext uri="{FF2B5EF4-FFF2-40B4-BE49-F238E27FC236}">
                <a16:creationId xmlns:a16="http://schemas.microsoft.com/office/drawing/2014/main" id="{3D545257-358D-3B40-B426-CC7998CF7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452" y="882530"/>
            <a:ext cx="4854995" cy="2962927"/>
          </a:xfrm>
          <a:prstGeom prst="rect">
            <a:avLst/>
          </a:prstGeom>
        </p:spPr>
      </p:pic>
    </p:spTree>
    <p:extLst>
      <p:ext uri="{BB962C8B-B14F-4D97-AF65-F5344CB8AC3E}">
        <p14:creationId xmlns:p14="http://schemas.microsoft.com/office/powerpoint/2010/main" val="344833432"/>
      </p:ext>
    </p:extLst>
  </p:cSld>
  <p:clrMapOvr>
    <a:masterClrMapping/>
  </p:clrMapOvr>
  <p:transition spd="med" advClick="0" advTm="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Results &amp;&amp; Analysis</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3</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9A6BD-A699-E24C-991E-F3145E1D1C00}"/>
              </a:ext>
            </a:extLst>
          </p:cNvPr>
          <p:cNvSpPr>
            <a:spLocks noGrp="1"/>
          </p:cNvSpPr>
          <p:nvPr>
            <p:ph type="title"/>
          </p:nvPr>
        </p:nvSpPr>
        <p:spPr/>
        <p:txBody>
          <a:bodyPr/>
          <a:lstStyle/>
          <a:p>
            <a:pPr algn="l"/>
            <a:r>
              <a:rPr kumimoji="1" lang="en-US" altLang="zh-CN" dirty="0"/>
              <a:t>Result</a:t>
            </a:r>
            <a:r>
              <a:rPr kumimoji="1" lang="zh-CN" altLang="en-US" dirty="0"/>
              <a:t>：</a:t>
            </a:r>
          </a:p>
        </p:txBody>
      </p:sp>
      <p:sp>
        <p:nvSpPr>
          <p:cNvPr id="3" name="内容占位符 2">
            <a:extLst>
              <a:ext uri="{FF2B5EF4-FFF2-40B4-BE49-F238E27FC236}">
                <a16:creationId xmlns:a16="http://schemas.microsoft.com/office/drawing/2014/main" id="{DD09CB95-9CC9-B548-9C99-935664EF0987}"/>
              </a:ext>
            </a:extLst>
          </p:cNvPr>
          <p:cNvSpPr>
            <a:spLocks noGrp="1"/>
          </p:cNvSpPr>
          <p:nvPr>
            <p:ph idx="1"/>
          </p:nvPr>
        </p:nvSpPr>
        <p:spPr/>
        <p:txBody>
          <a:bodyPr/>
          <a:lstStyle/>
          <a:p>
            <a:r>
              <a:rPr kumimoji="1" lang="en-US" altLang="zh-CN" dirty="0"/>
              <a:t>Web interface</a:t>
            </a:r>
            <a:r>
              <a:rPr kumimoji="1" lang="zh-CN" altLang="en-US" dirty="0"/>
              <a:t>：</a:t>
            </a:r>
            <a:endParaRPr kumimoji="1" lang="en-US" altLang="zh-CN" dirty="0"/>
          </a:p>
          <a:p>
            <a:pPr marL="0" indent="0">
              <a:buNone/>
            </a:pPr>
            <a:r>
              <a:rPr kumimoji="1" lang="zh-CN" altLang="en-US" dirty="0"/>
              <a:t>    </a:t>
            </a:r>
          </a:p>
        </p:txBody>
      </p:sp>
      <p:pic>
        <p:nvPicPr>
          <p:cNvPr id="5" name="图片 4">
            <a:extLst>
              <a:ext uri="{FF2B5EF4-FFF2-40B4-BE49-F238E27FC236}">
                <a16:creationId xmlns:a16="http://schemas.microsoft.com/office/drawing/2014/main" id="{3DE851B1-9BB0-5E4B-8F12-75A416F3091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35596" y="1816460"/>
            <a:ext cx="5184576" cy="2304256"/>
          </a:xfrm>
          <a:prstGeom prst="rect">
            <a:avLst/>
          </a:prstGeom>
        </p:spPr>
      </p:pic>
    </p:spTree>
    <p:extLst>
      <p:ext uri="{BB962C8B-B14F-4D97-AF65-F5344CB8AC3E}">
        <p14:creationId xmlns:p14="http://schemas.microsoft.com/office/powerpoint/2010/main" val="3187185173"/>
      </p:ext>
    </p:extLst>
  </p:cSld>
  <p:clrMapOvr>
    <a:masterClrMapping/>
  </p:clrMapOvr>
  <p:transition spd="med" advClick="0" advTm="0">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9A6BD-A699-E24C-991E-F3145E1D1C00}"/>
              </a:ext>
            </a:extLst>
          </p:cNvPr>
          <p:cNvSpPr>
            <a:spLocks noGrp="1"/>
          </p:cNvSpPr>
          <p:nvPr>
            <p:ph type="title"/>
          </p:nvPr>
        </p:nvSpPr>
        <p:spPr/>
        <p:txBody>
          <a:bodyPr/>
          <a:lstStyle/>
          <a:p>
            <a:pPr algn="l"/>
            <a:r>
              <a:rPr kumimoji="1" lang="en-US" altLang="zh-CN" dirty="0"/>
              <a:t>Result</a:t>
            </a:r>
            <a:r>
              <a:rPr kumimoji="1" lang="zh-CN" altLang="en-US" dirty="0"/>
              <a:t>：</a:t>
            </a:r>
          </a:p>
        </p:txBody>
      </p:sp>
      <p:sp>
        <p:nvSpPr>
          <p:cNvPr id="3" name="内容占位符 2">
            <a:extLst>
              <a:ext uri="{FF2B5EF4-FFF2-40B4-BE49-F238E27FC236}">
                <a16:creationId xmlns:a16="http://schemas.microsoft.com/office/drawing/2014/main" id="{DD09CB95-9CC9-B548-9C99-935664EF0987}"/>
              </a:ext>
            </a:extLst>
          </p:cNvPr>
          <p:cNvSpPr>
            <a:spLocks noGrp="1"/>
          </p:cNvSpPr>
          <p:nvPr>
            <p:ph idx="1"/>
          </p:nvPr>
        </p:nvSpPr>
        <p:spPr/>
        <p:txBody>
          <a:bodyPr/>
          <a:lstStyle/>
          <a:p>
            <a:r>
              <a:rPr kumimoji="1" lang="en-US" altLang="zh-CN" dirty="0"/>
              <a:t>Successfully mine</a:t>
            </a:r>
            <a:r>
              <a:rPr kumimoji="1" lang="zh-CN" altLang="en-US" dirty="0"/>
              <a:t>：</a:t>
            </a:r>
            <a:endParaRPr kumimoji="1" lang="en-US" altLang="zh-CN" dirty="0"/>
          </a:p>
          <a:p>
            <a:pPr marL="0" indent="0">
              <a:buNone/>
            </a:pPr>
            <a:r>
              <a:rPr kumimoji="1" lang="zh-CN" altLang="en-US" dirty="0"/>
              <a:t>    </a:t>
            </a:r>
          </a:p>
        </p:txBody>
      </p:sp>
      <p:pic>
        <p:nvPicPr>
          <p:cNvPr id="6" name="图片 5">
            <a:extLst>
              <a:ext uri="{FF2B5EF4-FFF2-40B4-BE49-F238E27FC236}">
                <a16:creationId xmlns:a16="http://schemas.microsoft.com/office/drawing/2014/main" id="{4452AC8E-9CB4-894D-8842-90C84B4974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1600" y="1852463"/>
            <a:ext cx="5580620" cy="2743577"/>
          </a:xfrm>
          <a:prstGeom prst="rect">
            <a:avLst/>
          </a:prstGeom>
        </p:spPr>
      </p:pic>
    </p:spTree>
    <p:extLst>
      <p:ext uri="{BB962C8B-B14F-4D97-AF65-F5344CB8AC3E}">
        <p14:creationId xmlns:p14="http://schemas.microsoft.com/office/powerpoint/2010/main" val="2383132140"/>
      </p:ext>
    </p:extLst>
  </p:cSld>
  <p:clrMapOvr>
    <a:masterClrMapping/>
  </p:clrMapOvr>
  <p:transition spd="med" advClick="0" advTm="0">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9A6BD-A699-E24C-991E-F3145E1D1C00}"/>
              </a:ext>
            </a:extLst>
          </p:cNvPr>
          <p:cNvSpPr>
            <a:spLocks noGrp="1"/>
          </p:cNvSpPr>
          <p:nvPr>
            <p:ph type="title"/>
          </p:nvPr>
        </p:nvSpPr>
        <p:spPr/>
        <p:txBody>
          <a:bodyPr/>
          <a:lstStyle/>
          <a:p>
            <a:pPr algn="l"/>
            <a:r>
              <a:rPr kumimoji="1" lang="en-US" altLang="zh-CN" dirty="0"/>
              <a:t>Result</a:t>
            </a:r>
            <a:r>
              <a:rPr kumimoji="1" lang="zh-CN" altLang="en-US" dirty="0"/>
              <a:t>：</a:t>
            </a:r>
          </a:p>
        </p:txBody>
      </p:sp>
      <p:sp>
        <p:nvSpPr>
          <p:cNvPr id="3" name="内容占位符 2">
            <a:extLst>
              <a:ext uri="{FF2B5EF4-FFF2-40B4-BE49-F238E27FC236}">
                <a16:creationId xmlns:a16="http://schemas.microsoft.com/office/drawing/2014/main" id="{DD09CB95-9CC9-B548-9C99-935664EF0987}"/>
              </a:ext>
            </a:extLst>
          </p:cNvPr>
          <p:cNvSpPr>
            <a:spLocks noGrp="1"/>
          </p:cNvSpPr>
          <p:nvPr>
            <p:ph idx="1"/>
          </p:nvPr>
        </p:nvSpPr>
        <p:spPr/>
        <p:txBody>
          <a:bodyPr/>
          <a:lstStyle/>
          <a:p>
            <a:r>
              <a:rPr kumimoji="1" lang="en-US" altLang="zh-CN" dirty="0"/>
              <a:t>Content of chain</a:t>
            </a:r>
            <a:r>
              <a:rPr kumimoji="1" lang="zh-CN" altLang="en-US" dirty="0"/>
              <a:t>：</a:t>
            </a:r>
            <a:endParaRPr kumimoji="1" lang="en-US" altLang="zh-CN" dirty="0"/>
          </a:p>
          <a:p>
            <a:pPr marL="0" indent="0">
              <a:buNone/>
            </a:pPr>
            <a:r>
              <a:rPr kumimoji="1" lang="zh-CN" altLang="en-US" dirty="0"/>
              <a:t>    </a:t>
            </a:r>
          </a:p>
        </p:txBody>
      </p:sp>
      <p:pic>
        <p:nvPicPr>
          <p:cNvPr id="5" name="图片 4">
            <a:extLst>
              <a:ext uri="{FF2B5EF4-FFF2-40B4-BE49-F238E27FC236}">
                <a16:creationId xmlns:a16="http://schemas.microsoft.com/office/drawing/2014/main" id="{8DF70150-47C8-E64D-93C5-337CFDDBF2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35596" y="1816460"/>
            <a:ext cx="5184576" cy="2664296"/>
          </a:xfrm>
          <a:prstGeom prst="rect">
            <a:avLst/>
          </a:prstGeom>
        </p:spPr>
      </p:pic>
    </p:spTree>
    <p:extLst>
      <p:ext uri="{BB962C8B-B14F-4D97-AF65-F5344CB8AC3E}">
        <p14:creationId xmlns:p14="http://schemas.microsoft.com/office/powerpoint/2010/main" val="77413635"/>
      </p:ext>
    </p:extLst>
  </p:cSld>
  <p:clrMapOvr>
    <a:masterClrMapping/>
  </p:clrMapOvr>
  <p:transition spd="med" advClick="0" advTm="0">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5072817"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Summary &amp;&amp; Thoughts</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4</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646331"/>
          </a:xfrm>
          <a:prstGeom prst="rect">
            <a:avLst/>
          </a:prstGeom>
          <a:noFill/>
        </p:spPr>
        <p:txBody>
          <a:bodyPr wrap="square" rtlCol="0">
            <a:spAutoFit/>
          </a:bodyPr>
          <a:lstStyle/>
          <a:p>
            <a:r>
              <a:rPr kumimoji="1" lang="en-US" altLang="zh-CN" sz="3600" dirty="0"/>
              <a:t>Summary</a:t>
            </a:r>
            <a:endParaRPr kumimoji="1" lang="zh-CN" altLang="en-US" sz="3600" dirty="0"/>
          </a:p>
        </p:txBody>
      </p:sp>
      <p:sp>
        <p:nvSpPr>
          <p:cNvPr id="2" name="文本框 1">
            <a:extLst>
              <a:ext uri="{FF2B5EF4-FFF2-40B4-BE49-F238E27FC236}">
                <a16:creationId xmlns:a16="http://schemas.microsoft.com/office/drawing/2014/main" id="{61FB6D28-288B-E04E-B672-FE5CB7BE9CEA}"/>
              </a:ext>
            </a:extLst>
          </p:cNvPr>
          <p:cNvSpPr txBox="1"/>
          <p:nvPr/>
        </p:nvSpPr>
        <p:spPr>
          <a:xfrm>
            <a:off x="359532" y="1024372"/>
            <a:ext cx="8208912" cy="3477875"/>
          </a:xfrm>
          <a:prstGeom prst="rect">
            <a:avLst/>
          </a:prstGeom>
          <a:noFill/>
        </p:spPr>
        <p:txBody>
          <a:bodyPr wrap="square" rtlCol="0">
            <a:spAutoFit/>
          </a:bodyPr>
          <a:lstStyle/>
          <a:p>
            <a:r>
              <a:rPr kumimoji="1" lang="en-US" altLang="zh-CN" sz="2000" dirty="0"/>
              <a:t>➣ </a:t>
            </a:r>
            <a:r>
              <a:rPr lang="zh-CN" altLang="zh-CN" dirty="0"/>
              <a:t>每一个区块中实际都记录着一段时间内的所有交易，同时这些区块有顺序，也就是每个区块都有唯一的父区块，多个区块连接形成了区块链，连接的机制是每个区块的区块头的</a:t>
            </a:r>
            <a:r>
              <a:rPr lang="en-US" altLang="zh-CN" dirty="0"/>
              <a:t>previous_hash</a:t>
            </a:r>
            <a:r>
              <a:rPr lang="zh-CN" altLang="zh-CN" dirty="0"/>
              <a:t>字段记录着父区块的区块头的</a:t>
            </a:r>
            <a:r>
              <a:rPr lang="en-US" altLang="zh-CN" dirty="0"/>
              <a:t>hash</a:t>
            </a:r>
            <a:r>
              <a:rPr lang="zh-CN" altLang="zh-CN" dirty="0"/>
              <a:t>值。</a:t>
            </a:r>
            <a:endParaRPr lang="en-US" altLang="zh-CN" dirty="0"/>
          </a:p>
          <a:p>
            <a:endParaRPr lang="en-US" altLang="zh-CN" dirty="0"/>
          </a:p>
          <a:p>
            <a:r>
              <a:rPr kumimoji="1" lang="en-US" altLang="zh-CN" dirty="0"/>
              <a:t>➣ </a:t>
            </a:r>
            <a:r>
              <a:rPr lang="zh-CN" altLang="zh-CN" dirty="0"/>
              <a:t>区块内的字段包括：</a:t>
            </a:r>
            <a:r>
              <a:rPr lang="en-US" altLang="zh-CN" dirty="0"/>
              <a:t>index</a:t>
            </a:r>
            <a:r>
              <a:rPr lang="zh-CN" altLang="zh-CN" dirty="0"/>
              <a:t>标记区块的序号、</a:t>
            </a:r>
            <a:r>
              <a:rPr lang="en-US" altLang="zh-CN" dirty="0"/>
              <a:t>transactions</a:t>
            </a:r>
            <a:r>
              <a:rPr lang="zh-CN" altLang="zh-CN" dirty="0"/>
              <a:t>记录区块的交易、</a:t>
            </a:r>
            <a:r>
              <a:rPr lang="en-US" altLang="zh-CN" dirty="0"/>
              <a:t>timestamp</a:t>
            </a:r>
            <a:r>
              <a:rPr lang="zh-CN" altLang="zh-CN" dirty="0"/>
              <a:t>记录区块生成的时间戳，</a:t>
            </a:r>
            <a:r>
              <a:rPr lang="en-US" altLang="zh-CN" dirty="0"/>
              <a:t>merkle_hash</a:t>
            </a:r>
            <a:r>
              <a:rPr lang="zh-CN" altLang="zh-CN" dirty="0"/>
              <a:t>记录</a:t>
            </a:r>
            <a:r>
              <a:rPr lang="en-US" altLang="zh-CN" dirty="0"/>
              <a:t>merkle</a:t>
            </a:r>
            <a:r>
              <a:rPr lang="zh-CN" altLang="zh-CN" dirty="0"/>
              <a:t>根，最后是</a:t>
            </a:r>
            <a:r>
              <a:rPr lang="en-US" altLang="zh-CN" dirty="0"/>
              <a:t>nonce</a:t>
            </a:r>
            <a:r>
              <a:rPr lang="zh-CN" altLang="zh-CN" dirty="0"/>
              <a:t>随机数用于工作量证明。</a:t>
            </a:r>
            <a:endParaRPr lang="en-US" altLang="zh-CN" dirty="0"/>
          </a:p>
          <a:p>
            <a:endParaRPr lang="zh-CN" altLang="zh-CN" dirty="0"/>
          </a:p>
          <a:p>
            <a:r>
              <a:rPr kumimoji="1" lang="en-US" altLang="zh-CN" dirty="0"/>
              <a:t>➣ </a:t>
            </a:r>
            <a:r>
              <a:rPr lang="zh-CN" altLang="zh-CN" dirty="0"/>
              <a:t>区块链的第一个区块是创世区块，之后再添加区块的时候需要完成两个确认：确认该区块的</a:t>
            </a:r>
            <a:r>
              <a:rPr lang="en-US" altLang="zh-CN" dirty="0"/>
              <a:t>previous_hash</a:t>
            </a:r>
            <a:r>
              <a:rPr lang="zh-CN" altLang="zh-CN" dirty="0"/>
              <a:t>字段确实是前一区块的</a:t>
            </a:r>
            <a:r>
              <a:rPr lang="en-US" altLang="zh-CN" dirty="0"/>
              <a:t>hash</a:t>
            </a:r>
            <a:r>
              <a:rPr lang="zh-CN" altLang="zh-CN" dirty="0"/>
              <a:t>、确认该区块的</a:t>
            </a:r>
            <a:r>
              <a:rPr lang="en-US" altLang="zh-CN" dirty="0"/>
              <a:t>nonce</a:t>
            </a:r>
            <a:r>
              <a:rPr lang="zh-CN" altLang="zh-CN" dirty="0"/>
              <a:t>满足工作量证明的难度要求。 </a:t>
            </a:r>
          </a:p>
          <a:p>
            <a:endParaRPr kumimoji="1" lang="zh-CN" altLang="en-US" sz="2000" dirty="0"/>
          </a:p>
        </p:txBody>
      </p:sp>
    </p:spTree>
    <p:extLst>
      <p:ext uri="{BB962C8B-B14F-4D97-AF65-F5344CB8AC3E}">
        <p14:creationId xmlns:p14="http://schemas.microsoft.com/office/powerpoint/2010/main" val="341911459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646331"/>
          </a:xfrm>
          <a:prstGeom prst="rect">
            <a:avLst/>
          </a:prstGeom>
          <a:noFill/>
        </p:spPr>
        <p:txBody>
          <a:bodyPr wrap="square" rtlCol="0">
            <a:spAutoFit/>
          </a:bodyPr>
          <a:lstStyle/>
          <a:p>
            <a:r>
              <a:rPr kumimoji="1" lang="en-US" altLang="zh-CN" sz="3600" dirty="0"/>
              <a:t>Summary</a:t>
            </a:r>
            <a:endParaRPr kumimoji="1" lang="zh-CN" altLang="en-US" sz="3600" dirty="0"/>
          </a:p>
        </p:txBody>
      </p:sp>
      <p:sp>
        <p:nvSpPr>
          <p:cNvPr id="2" name="文本框 1">
            <a:extLst>
              <a:ext uri="{FF2B5EF4-FFF2-40B4-BE49-F238E27FC236}">
                <a16:creationId xmlns:a16="http://schemas.microsoft.com/office/drawing/2014/main" id="{61FB6D28-288B-E04E-B672-FE5CB7BE9CEA}"/>
              </a:ext>
            </a:extLst>
          </p:cNvPr>
          <p:cNvSpPr txBox="1"/>
          <p:nvPr/>
        </p:nvSpPr>
        <p:spPr>
          <a:xfrm>
            <a:off x="359532" y="1024372"/>
            <a:ext cx="8208912" cy="3570208"/>
          </a:xfrm>
          <a:prstGeom prst="rect">
            <a:avLst/>
          </a:prstGeom>
          <a:noFill/>
        </p:spPr>
        <p:txBody>
          <a:bodyPr wrap="square" rtlCol="0">
            <a:spAutoFit/>
          </a:bodyPr>
          <a:lstStyle/>
          <a:p>
            <a:r>
              <a:rPr kumimoji="1" lang="en-US" altLang="zh-CN" sz="1600" dirty="0"/>
              <a:t>➣ </a:t>
            </a:r>
            <a:r>
              <a:rPr lang="zh-CN" altLang="zh-CN" sz="1600" dirty="0"/>
              <a:t>工作量证明即</a:t>
            </a:r>
            <a:r>
              <a:rPr lang="en-US" altLang="zh-CN" sz="1600" dirty="0"/>
              <a:t>proof_of_work</a:t>
            </a:r>
            <a:r>
              <a:rPr lang="zh-CN" altLang="zh-CN" sz="1600" dirty="0"/>
              <a:t>的过程就是将</a:t>
            </a:r>
            <a:r>
              <a:rPr lang="en-US" altLang="zh-CN" sz="1600" dirty="0"/>
              <a:t>nonce</a:t>
            </a:r>
            <a:r>
              <a:rPr lang="zh-CN" altLang="zh-CN" sz="1600" dirty="0"/>
              <a:t>从</a:t>
            </a:r>
            <a:r>
              <a:rPr lang="en-US" altLang="zh-CN" sz="1600" dirty="0"/>
              <a:t>0</a:t>
            </a:r>
            <a:r>
              <a:rPr lang="zh-CN" altLang="zh-CN" sz="1600" dirty="0"/>
              <a:t>开始逐渐增大，最终使得</a:t>
            </a:r>
            <a:r>
              <a:rPr lang="en-US" altLang="zh-CN" sz="1600" dirty="0"/>
              <a:t>hash</a:t>
            </a:r>
            <a:r>
              <a:rPr lang="zh-CN" altLang="zh-CN" sz="1600" dirty="0"/>
              <a:t>满足难度值要求，也就是</a:t>
            </a:r>
            <a:r>
              <a:rPr lang="en-US" altLang="zh-CN" sz="1600" dirty="0"/>
              <a:t>hash</a:t>
            </a:r>
            <a:r>
              <a:rPr lang="zh-CN" altLang="zh-CN" sz="1600" dirty="0"/>
              <a:t>的前</a:t>
            </a:r>
            <a:r>
              <a:rPr lang="en-US" altLang="zh-CN" sz="1600" dirty="0"/>
              <a:t>difficulty</a:t>
            </a:r>
            <a:r>
              <a:rPr lang="zh-CN" altLang="zh-CN" sz="1600" dirty="0"/>
              <a:t>位是</a:t>
            </a:r>
            <a:r>
              <a:rPr lang="en-US" altLang="zh-CN" sz="1600" dirty="0"/>
              <a:t>0</a:t>
            </a:r>
            <a:r>
              <a:rPr lang="zh-CN" altLang="zh-CN" sz="1600" dirty="0"/>
              <a:t>。这个</a:t>
            </a:r>
            <a:r>
              <a:rPr lang="en-US" altLang="zh-CN" sz="1600" dirty="0"/>
              <a:t>difficulty</a:t>
            </a:r>
            <a:r>
              <a:rPr lang="zh-CN" altLang="zh-CN" sz="1600" dirty="0"/>
              <a:t>的值应当是被过一段时间后会被更新</a:t>
            </a:r>
            <a:r>
              <a:rPr lang="zh-CN" altLang="en-US" sz="1600" dirty="0"/>
              <a:t>。</a:t>
            </a:r>
            <a:endParaRPr lang="en-US" altLang="zh-CN" sz="1600" dirty="0"/>
          </a:p>
          <a:p>
            <a:endParaRPr kumimoji="1" lang="en-US" altLang="zh-CN" sz="1600" dirty="0"/>
          </a:p>
          <a:p>
            <a:r>
              <a:rPr kumimoji="1" lang="en-US" altLang="zh-CN" sz="1600" dirty="0"/>
              <a:t>➣</a:t>
            </a:r>
            <a:r>
              <a:rPr kumimoji="1" lang="zh-CN" altLang="en-US" sz="1600" dirty="0"/>
              <a:t> </a:t>
            </a:r>
            <a:r>
              <a:rPr lang="zh-CN" altLang="zh-CN" sz="1600" dirty="0"/>
              <a:t>挖矿的过程其实需要完成以下步骤：获取当前未被确认的交易、验证交易记录的正确性包括签名是用付款人的私钥以及付款人的付款金额小于钱包金额（</a:t>
            </a:r>
            <a:r>
              <a:rPr lang="zh-CN" altLang="zh-CN" dirty="0"/>
              <a:t>在添加新交易的时候付款人用私钥对交易内容签名，然后矿工挖矿的时候进行确认</a:t>
            </a:r>
            <a:r>
              <a:rPr lang="zh-CN" altLang="zh-CN" sz="1600" dirty="0"/>
              <a:t> ），确认无误后通过工作量证明算法计算得到本区块的</a:t>
            </a:r>
            <a:r>
              <a:rPr lang="en-US" altLang="zh-CN" sz="1600" dirty="0"/>
              <a:t>nonce</a:t>
            </a:r>
            <a:r>
              <a:rPr lang="zh-CN" altLang="zh-CN" sz="1600" dirty="0"/>
              <a:t>，最终将区块加入区块链。</a:t>
            </a:r>
          </a:p>
          <a:p>
            <a:endParaRPr lang="zh-CN" altLang="zh-CN" sz="1600" dirty="0"/>
          </a:p>
          <a:p>
            <a:r>
              <a:rPr kumimoji="1" lang="en-US" altLang="zh-CN" sz="1600" dirty="0"/>
              <a:t>➣</a:t>
            </a:r>
            <a:r>
              <a:rPr lang="zh-CN" altLang="zh-CN" sz="1600" dirty="0"/>
              <a:t>区块链的维护并不是一个线性，而是树状，所以区块链运行的一个重要基础是共识机制，也就是每个参与者都承认当前的最长的区块链是主链。具体的过程就是，参与者获得每个节点当前挖矿所得到的区块链，验证其有效性之后选取最长链作为主链。验证的过程就是逐个检验区块链的每个区块都满足工作量证明，并</a:t>
            </a:r>
            <a:r>
              <a:rPr lang="en-US" altLang="zh-CN" sz="1600" dirty="0"/>
              <a:t>previous_hash</a:t>
            </a:r>
            <a:r>
              <a:rPr lang="zh-CN" altLang="zh-CN" sz="1600" dirty="0"/>
              <a:t>字段是前一区块的</a:t>
            </a:r>
            <a:r>
              <a:rPr lang="en-US" altLang="zh-CN" sz="1600" dirty="0"/>
              <a:t>hash</a:t>
            </a:r>
            <a:r>
              <a:rPr lang="zh-CN" altLang="zh-CN" sz="1600" dirty="0"/>
              <a:t>。</a:t>
            </a:r>
          </a:p>
          <a:p>
            <a:endParaRPr kumimoji="1" lang="zh-CN" altLang="en-US" sz="1600" dirty="0"/>
          </a:p>
        </p:txBody>
      </p:sp>
    </p:spTree>
    <p:extLst>
      <p:ext uri="{BB962C8B-B14F-4D97-AF65-F5344CB8AC3E}">
        <p14:creationId xmlns:p14="http://schemas.microsoft.com/office/powerpoint/2010/main" val="98734494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646331"/>
          </a:xfrm>
          <a:prstGeom prst="rect">
            <a:avLst/>
          </a:prstGeom>
          <a:noFill/>
        </p:spPr>
        <p:txBody>
          <a:bodyPr wrap="square" rtlCol="0">
            <a:spAutoFit/>
          </a:bodyPr>
          <a:lstStyle/>
          <a:p>
            <a:r>
              <a:rPr kumimoji="1" lang="en-US" altLang="zh-CN" sz="3600" dirty="0"/>
              <a:t>Summary</a:t>
            </a:r>
            <a:endParaRPr kumimoji="1" lang="zh-CN" altLang="en-US" sz="3600" dirty="0"/>
          </a:p>
        </p:txBody>
      </p:sp>
      <p:sp>
        <p:nvSpPr>
          <p:cNvPr id="2" name="文本框 1">
            <a:extLst>
              <a:ext uri="{FF2B5EF4-FFF2-40B4-BE49-F238E27FC236}">
                <a16:creationId xmlns:a16="http://schemas.microsoft.com/office/drawing/2014/main" id="{61FB6D28-288B-E04E-B672-FE5CB7BE9CEA}"/>
              </a:ext>
            </a:extLst>
          </p:cNvPr>
          <p:cNvSpPr txBox="1"/>
          <p:nvPr/>
        </p:nvSpPr>
        <p:spPr>
          <a:xfrm>
            <a:off x="359532" y="1024372"/>
            <a:ext cx="8208912" cy="2677656"/>
          </a:xfrm>
          <a:prstGeom prst="rect">
            <a:avLst/>
          </a:prstGeom>
          <a:noFill/>
        </p:spPr>
        <p:txBody>
          <a:bodyPr wrap="square" rtlCol="0">
            <a:spAutoFit/>
          </a:bodyPr>
          <a:lstStyle/>
          <a:p>
            <a:r>
              <a:rPr kumimoji="1" lang="en-US" altLang="zh-CN" sz="2000" dirty="0"/>
              <a:t>➣</a:t>
            </a:r>
            <a:r>
              <a:rPr kumimoji="1" lang="zh-CN" altLang="en-US" sz="2000" dirty="0"/>
              <a:t> </a:t>
            </a:r>
            <a:r>
              <a:rPr lang="zh-CN" altLang="zh-CN" dirty="0"/>
              <a:t>交易记录的数据传输都是用</a:t>
            </a:r>
            <a:r>
              <a:rPr lang="en-US" altLang="zh-CN" dirty="0"/>
              <a:t>json</a:t>
            </a:r>
            <a:r>
              <a:rPr lang="zh-CN" altLang="zh-CN" dirty="0"/>
              <a:t>，原因是</a:t>
            </a:r>
            <a:r>
              <a:rPr lang="en-US" altLang="zh-CN" dirty="0"/>
              <a:t>json</a:t>
            </a:r>
            <a:r>
              <a:rPr lang="zh-CN" altLang="zh-CN" dirty="0"/>
              <a:t>是一种轻量的数据交换格式，易于人阅读和编写。</a:t>
            </a:r>
          </a:p>
          <a:p>
            <a:r>
              <a:rPr lang="en-US" altLang="zh-CN" dirty="0"/>
              <a:t> </a:t>
            </a:r>
          </a:p>
          <a:p>
            <a:r>
              <a:rPr kumimoji="1" lang="en-US" altLang="zh-CN" dirty="0"/>
              <a:t>➣</a:t>
            </a:r>
            <a:r>
              <a:rPr kumimoji="1" lang="zh-CN" altLang="en-US" dirty="0"/>
              <a:t> </a:t>
            </a:r>
            <a:r>
              <a:rPr lang="zh-CN" altLang="zh-CN" dirty="0"/>
              <a:t>学习了使用</a:t>
            </a:r>
            <a:r>
              <a:rPr lang="en-US" altLang="zh-CN" dirty="0"/>
              <a:t>flash</a:t>
            </a:r>
            <a:r>
              <a:rPr lang="zh-CN" altLang="zh-CN" dirty="0"/>
              <a:t>框架搭建</a:t>
            </a:r>
            <a:r>
              <a:rPr lang="en-US" altLang="zh-CN" dirty="0"/>
              <a:t>web</a:t>
            </a:r>
            <a:r>
              <a:rPr lang="zh-CN" altLang="zh-CN" dirty="0"/>
              <a:t>应用。</a:t>
            </a:r>
          </a:p>
          <a:p>
            <a:r>
              <a:rPr lang="en-US" altLang="zh-CN" dirty="0"/>
              <a:t> </a:t>
            </a:r>
          </a:p>
          <a:p>
            <a:r>
              <a:rPr kumimoji="1" lang="en-US" altLang="zh-CN" dirty="0"/>
              <a:t>➣</a:t>
            </a:r>
            <a:r>
              <a:rPr kumimoji="1" lang="zh-CN" altLang="en-US" dirty="0"/>
              <a:t> </a:t>
            </a:r>
            <a:r>
              <a:rPr lang="zh-CN" altLang="zh-CN" dirty="0"/>
              <a:t>签名算法使用</a:t>
            </a:r>
            <a:r>
              <a:rPr lang="en-US" altLang="zh-CN" dirty="0"/>
              <a:t>python</a:t>
            </a:r>
            <a:r>
              <a:rPr lang="zh-CN" altLang="zh-CN" dirty="0"/>
              <a:t>的</a:t>
            </a:r>
            <a:r>
              <a:rPr lang="en-US" altLang="zh-CN" dirty="0"/>
              <a:t>Crypto</a:t>
            </a:r>
            <a:r>
              <a:rPr lang="zh-CN" altLang="zh-CN" dirty="0"/>
              <a:t>中封装的签名算法，为每个参与者生成自己的公钥和私钥，然后对交易记录计算得</a:t>
            </a:r>
            <a:r>
              <a:rPr lang="en-US" altLang="zh-CN" dirty="0"/>
              <a:t>hash</a:t>
            </a:r>
            <a:r>
              <a:rPr lang="zh-CN" altLang="zh-CN" dirty="0"/>
              <a:t>之后对其用私钥签名，最后挖矿的时候可以用公钥进行验证。</a:t>
            </a:r>
          </a:p>
          <a:p>
            <a:endParaRPr kumimoji="1" lang="zh-CN" altLang="en-US" sz="2000" dirty="0"/>
          </a:p>
        </p:txBody>
      </p:sp>
    </p:spTree>
    <p:extLst>
      <p:ext uri="{BB962C8B-B14F-4D97-AF65-F5344CB8AC3E}">
        <p14:creationId xmlns:p14="http://schemas.microsoft.com/office/powerpoint/2010/main" val="170126660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1007604" y="2881192"/>
            <a:ext cx="5062604" cy="700769"/>
          </a:xfrm>
          <a:prstGeom prst="rect">
            <a:avLst/>
          </a:prstGeom>
          <a:noFill/>
        </p:spPr>
        <p:txBody>
          <a:bodyPr wrap="none" rtlCol="0" anchor="ctr">
            <a:spAutoFit/>
          </a:bodyPr>
          <a:lstStyle/>
          <a:p>
            <a:pPr>
              <a:lnSpc>
                <a:spcPct val="120000"/>
              </a:lnSpc>
            </a:pPr>
            <a:r>
              <a:rPr lang="en-US" altLang="zh-CN" sz="3600" b="1" dirty="0">
                <a:solidFill>
                  <a:schemeClr val="accent1"/>
                </a:solidFill>
                <a:latin typeface="方正兰亭超细黑简体" panose="02000000000000000000" pitchFamily="2" charset="-122"/>
                <a:ea typeface="方正兰亭超细黑简体" panose="02000000000000000000" pitchFamily="2" charset="-122"/>
              </a:rPr>
              <a:t>Thanks for watching.</a:t>
            </a:r>
            <a:endParaRPr lang="zh-CN" altLang="en-US" sz="3600" b="1" dirty="0">
              <a:solidFill>
                <a:schemeClr val="accent1"/>
              </a:solidFill>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PA_文本框 6"/>
          <p:cNvSpPr txBox="1"/>
          <p:nvPr>
            <p:custDataLst>
              <p:tags r:id="rId3"/>
            </p:custDataLst>
          </p:nvPr>
        </p:nvSpPr>
        <p:spPr>
          <a:xfrm>
            <a:off x="1691680" y="1158966"/>
            <a:ext cx="817853" cy="1459759"/>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3445637" y="1202600"/>
            <a:ext cx="1451038" cy="1444498"/>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20</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4184340" y="3039558"/>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descr="C:\Users\mac\Desktop\复旦大学\xiaohui.jpgxiaohui"/>
          <p:cNvPicPr>
            <a:picLocks noChangeAspect="1"/>
          </p:cNvPicPr>
          <p:nvPr/>
        </p:nvPicPr>
        <p:blipFill>
          <a:blip r:embed="rId8"/>
          <a:srcRect/>
          <a:stretch>
            <a:fillRect/>
          </a:stretch>
        </p:blipFill>
        <p:spPr>
          <a:xfrm>
            <a:off x="2545715" y="1574165"/>
            <a:ext cx="828040" cy="826135"/>
          </a:xfrm>
          <a:prstGeom prst="rect">
            <a:avLst/>
          </a:prstGeom>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2000" fill="hold"/>
                                        <p:tgtEl>
                                          <p:spTgt spid="7"/>
                                        </p:tgtEl>
                                        <p:attrNameLst>
                                          <p:attrName>ppt_x</p:attrName>
                                        </p:attrNameLst>
                                      </p:cBhvr>
                                      <p:tavLst>
                                        <p:tav tm="0">
                                          <p:val>
                                            <p:strVal val="0-#ppt_w/2"/>
                                          </p:val>
                                        </p:tav>
                                        <p:tav tm="100000">
                                          <p:val>
                                            <p:strVal val="#ppt_x"/>
                                          </p:val>
                                        </p:tav>
                                      </p:tavLst>
                                    </p:anim>
                                    <p:anim calcmode="lin" valueType="num">
                                      <p:cBhvr additive="base">
                                        <p:cTn id="27" dur="20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55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Effect transition="in" filter="fade">
                                      <p:cBhvr>
                                        <p:cTn id="33" dur="1000"/>
                                        <p:tgtEl>
                                          <p:spTgt spid="6"/>
                                        </p:tgtEl>
                                      </p:cBhvr>
                                    </p:animEffect>
                                  </p:childTnLst>
                                </p:cTn>
                              </p:par>
                            </p:childTnLst>
                          </p:cTn>
                        </p:par>
                        <p:par>
                          <p:cTn id="34" fill="hold">
                            <p:stCondLst>
                              <p:cond delay="65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000" fill="hold"/>
                                        <p:tgtEl>
                                          <p:spTgt spid="12"/>
                                        </p:tgtEl>
                                        <p:attrNameLst>
                                          <p:attrName>ppt_x</p:attrName>
                                        </p:attrNameLst>
                                      </p:cBhvr>
                                      <p:tavLst>
                                        <p:tav tm="0">
                                          <p:val>
                                            <p:strVal val="1+#ppt_w/2"/>
                                          </p:val>
                                        </p:tav>
                                        <p:tav tm="100000">
                                          <p:val>
                                            <p:strVal val="#ppt_x"/>
                                          </p:val>
                                        </p:tav>
                                      </p:tavLst>
                                    </p:anim>
                                    <p:anim calcmode="lin" valueType="num">
                                      <p:cBhvr additive="base">
                                        <p:cTn id="38" dur="20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8500"/>
                            </p:stCondLst>
                            <p:childTnLst>
                              <p:par>
                                <p:cTn id="40" presetID="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10" grpId="0"/>
      <p:bldP spid="11" grpId="0"/>
      <p:bldP spid="1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Target &amp;&amp; Content</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1</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646331"/>
          </a:xfrm>
          <a:prstGeom prst="rect">
            <a:avLst/>
          </a:prstGeom>
          <a:noFill/>
        </p:spPr>
        <p:txBody>
          <a:bodyPr wrap="square" rtlCol="0">
            <a:spAutoFit/>
          </a:bodyPr>
          <a:lstStyle/>
          <a:p>
            <a:r>
              <a:rPr kumimoji="1" lang="en-US" altLang="zh-CN" sz="3600" dirty="0"/>
              <a:t>Target of the Experiment</a:t>
            </a:r>
            <a:endParaRPr kumimoji="1" lang="zh-CN" altLang="en-US" sz="3600" dirty="0"/>
          </a:p>
        </p:txBody>
      </p:sp>
      <p:sp>
        <p:nvSpPr>
          <p:cNvPr id="6" name="文本框 5">
            <a:extLst>
              <a:ext uri="{FF2B5EF4-FFF2-40B4-BE49-F238E27FC236}">
                <a16:creationId xmlns:a16="http://schemas.microsoft.com/office/drawing/2014/main" id="{6B015B96-A20A-D74D-A2B5-7C0E9B498251}"/>
              </a:ext>
            </a:extLst>
          </p:cNvPr>
          <p:cNvSpPr txBox="1"/>
          <p:nvPr/>
        </p:nvSpPr>
        <p:spPr>
          <a:xfrm>
            <a:off x="269522" y="1327535"/>
            <a:ext cx="8604956" cy="1327928"/>
          </a:xfrm>
          <a:prstGeom prst="rect">
            <a:avLst/>
          </a:prstGeom>
          <a:noFill/>
        </p:spPr>
        <p:txBody>
          <a:bodyPr wrap="square" rtlCol="0">
            <a:spAutoFit/>
          </a:bodyPr>
          <a:lstStyle/>
          <a:p>
            <a:pPr marL="342900" indent="-342900">
              <a:buAutoNum type="arabicPeriod"/>
            </a:pPr>
            <a:r>
              <a:rPr lang="en-US" altLang="zh-CN" dirty="0"/>
              <a:t>Understanding basic concepts in blockchain.</a:t>
            </a:r>
            <a:r>
              <a:rPr lang="zh-CN" altLang="zh-CN" dirty="0"/>
              <a:t>理解区块链的基本概念</a:t>
            </a:r>
            <a:endParaRPr lang="en-US" altLang="zh-CN" dirty="0"/>
          </a:p>
          <a:p>
            <a:endParaRPr lang="zh-CN" altLang="zh-CN" dirty="0"/>
          </a:p>
          <a:p>
            <a:r>
              <a:rPr lang="en-US" altLang="zh-CN" dirty="0"/>
              <a:t>2. Implementing a blockchain web application. </a:t>
            </a:r>
            <a:r>
              <a:rPr lang="zh-CN" altLang="zh-CN" dirty="0"/>
              <a:t>实现一个区块链应用</a:t>
            </a:r>
          </a:p>
          <a:p>
            <a:pPr marL="108000">
              <a:lnSpc>
                <a:spcPct val="150000"/>
              </a:lnSpc>
            </a:pPr>
            <a:endParaRPr kumimoji="1"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45239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184576" cy="646331"/>
          </a:xfrm>
          <a:prstGeom prst="rect">
            <a:avLst/>
          </a:prstGeom>
          <a:noFill/>
        </p:spPr>
        <p:txBody>
          <a:bodyPr wrap="square" rtlCol="0">
            <a:spAutoFit/>
          </a:bodyPr>
          <a:lstStyle/>
          <a:p>
            <a:r>
              <a:rPr kumimoji="1" lang="en-US" altLang="zh-CN" sz="3600" dirty="0"/>
              <a:t>Content of the experiment</a:t>
            </a:r>
            <a:endParaRPr kumimoji="1" lang="zh-CN" altLang="en-US" sz="3600" dirty="0"/>
          </a:p>
        </p:txBody>
      </p:sp>
      <p:sp>
        <p:nvSpPr>
          <p:cNvPr id="9" name="文本框 8">
            <a:extLst>
              <a:ext uri="{FF2B5EF4-FFF2-40B4-BE49-F238E27FC236}">
                <a16:creationId xmlns:a16="http://schemas.microsoft.com/office/drawing/2014/main" id="{D8ED2366-8DD4-D740-9C1D-F93DB20C2431}"/>
              </a:ext>
            </a:extLst>
          </p:cNvPr>
          <p:cNvSpPr txBox="1"/>
          <p:nvPr/>
        </p:nvSpPr>
        <p:spPr>
          <a:xfrm>
            <a:off x="474562" y="1062660"/>
            <a:ext cx="7301794" cy="1200329"/>
          </a:xfrm>
          <a:prstGeom prst="rect">
            <a:avLst/>
          </a:prstGeom>
          <a:noFill/>
        </p:spPr>
        <p:txBody>
          <a:bodyPr wrap="square" rtlCol="0">
            <a:spAutoFit/>
          </a:bodyPr>
          <a:lstStyle/>
          <a:p>
            <a:r>
              <a:rPr lang="en-US" altLang="zh-CN" dirty="0"/>
              <a:t>The goal is to build an application that allows users to share information by posting. Since the content will be stored on the blockchain, it will be immutable and permanent. Users will interact with the application through a simple web interface.</a:t>
            </a:r>
            <a:r>
              <a:rPr lang="zh-CN" altLang="zh-CN" dirty="0"/>
              <a:t> </a:t>
            </a:r>
            <a:endParaRPr kumimoji="1" lang="zh-CN" altLang="en-US" dirty="0"/>
          </a:p>
        </p:txBody>
      </p:sp>
      <p:pic>
        <p:nvPicPr>
          <p:cNvPr id="14" name="图片 13">
            <a:extLst>
              <a:ext uri="{FF2B5EF4-FFF2-40B4-BE49-F238E27FC236}">
                <a16:creationId xmlns:a16="http://schemas.microsoft.com/office/drawing/2014/main" id="{804B01D4-D5B0-0743-8A5B-DE9C5518D00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68386" y="2220430"/>
            <a:ext cx="3879780" cy="1972294"/>
          </a:xfrm>
          <a:prstGeom prst="rect">
            <a:avLst/>
          </a:prstGeom>
        </p:spPr>
      </p:pic>
    </p:spTree>
    <p:extLst>
      <p:ext uri="{BB962C8B-B14F-4D97-AF65-F5344CB8AC3E}">
        <p14:creationId xmlns:p14="http://schemas.microsoft.com/office/powerpoint/2010/main" val="94050096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748781"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Process &amp;&amp; Implement</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2</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ADAC3-282F-B048-8F47-73BCDFFDC75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E5486FE-9FF3-054A-90C4-0471C1A27DA5}"/>
              </a:ext>
            </a:extLst>
          </p:cNvPr>
          <p:cNvSpPr>
            <a:spLocks noGrp="1"/>
          </p:cNvSpPr>
          <p:nvPr>
            <p:ph idx="1"/>
          </p:nvPr>
        </p:nvSpPr>
        <p:spPr/>
        <p:txBody>
          <a:bodyPr>
            <a:normAutofit/>
          </a:bodyPr>
          <a:lstStyle/>
          <a:p>
            <a:pPr marL="0" indent="0" algn="ctr">
              <a:buNone/>
            </a:pPr>
            <a:r>
              <a:rPr kumimoji="1" lang="en-US" altLang="zh-CN" sz="4000" b="1" dirty="0"/>
              <a:t>1. Implementing the NS PROTOCOL </a:t>
            </a:r>
            <a:endParaRPr kumimoji="1" lang="zh-CN" altLang="en-US" sz="4000" b="1" dirty="0"/>
          </a:p>
        </p:txBody>
      </p:sp>
    </p:spTree>
    <p:extLst>
      <p:ext uri="{BB962C8B-B14F-4D97-AF65-F5344CB8AC3E}">
        <p14:creationId xmlns:p14="http://schemas.microsoft.com/office/powerpoint/2010/main" val="1159845703"/>
      </p:ext>
    </p:extLst>
  </p:cSld>
  <p:clrMapOvr>
    <a:masterClrMapping/>
  </p:clrMapOvr>
  <p:transition spd="med" advClick="0" advTm="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Compute the hash of the block</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sp>
        <p:nvSpPr>
          <p:cNvPr id="10" name="文本框 9">
            <a:extLst>
              <a:ext uri="{FF2B5EF4-FFF2-40B4-BE49-F238E27FC236}">
                <a16:creationId xmlns:a16="http://schemas.microsoft.com/office/drawing/2014/main" id="{7D79759B-2894-334E-BB74-4534577EDEE7}"/>
              </a:ext>
            </a:extLst>
          </p:cNvPr>
          <p:cNvSpPr txBox="1"/>
          <p:nvPr/>
        </p:nvSpPr>
        <p:spPr>
          <a:xfrm>
            <a:off x="4572000" y="1031720"/>
            <a:ext cx="3996444" cy="1754326"/>
          </a:xfrm>
          <a:prstGeom prst="rect">
            <a:avLst/>
          </a:prstGeom>
          <a:noFill/>
        </p:spPr>
        <p:txBody>
          <a:bodyPr wrap="square" rtlCol="0">
            <a:spAutoFit/>
          </a:bodyPr>
          <a:lstStyle/>
          <a:p>
            <a:pPr marL="342900" indent="-342900">
              <a:buAutoNum type="arabicPeriod"/>
            </a:pPr>
            <a:r>
              <a:rPr kumimoji="1" lang="zh-CN" altLang="en-US" dirty="0"/>
              <a:t>注释的部分是第一种实现方法：即逐个将对象的属性转换为</a:t>
            </a:r>
            <a:r>
              <a:rPr kumimoji="1" lang="en-US" altLang="zh-CN" dirty="0"/>
              <a:t>string</a:t>
            </a:r>
            <a:r>
              <a:rPr kumimoji="1" lang="zh-CN" altLang="en-US" dirty="0"/>
              <a:t>并拼接在一起</a:t>
            </a:r>
            <a:endParaRPr kumimoji="1" lang="en-US" altLang="zh-CN" dirty="0"/>
          </a:p>
          <a:p>
            <a:pPr marL="342900" indent="-342900">
              <a:buAutoNum type="arabicPeriod"/>
            </a:pPr>
            <a:r>
              <a:rPr kumimoji="1" lang="zh-CN" altLang="en-US" dirty="0"/>
              <a:t>实际可以利用</a:t>
            </a:r>
            <a:r>
              <a:rPr kumimoji="1" lang="en-US" altLang="zh-CN" dirty="0"/>
              <a:t>self.__dict__</a:t>
            </a:r>
            <a:r>
              <a:rPr kumimoji="1" lang="zh-CN" altLang="en-US" dirty="0"/>
              <a:t>以字典的形式获取对象的虽有属性，然后将其编码为</a:t>
            </a:r>
            <a:r>
              <a:rPr kumimoji="1" lang="en-US" altLang="zh-CN" dirty="0"/>
              <a:t>byte</a:t>
            </a:r>
            <a:r>
              <a:rPr kumimoji="1" lang="zh-CN" altLang="en-US" dirty="0"/>
              <a:t>串</a:t>
            </a:r>
          </a:p>
        </p:txBody>
      </p:sp>
      <p:pic>
        <p:nvPicPr>
          <p:cNvPr id="5" name="图片 4">
            <a:extLst>
              <a:ext uri="{FF2B5EF4-FFF2-40B4-BE49-F238E27FC236}">
                <a16:creationId xmlns:a16="http://schemas.microsoft.com/office/drawing/2014/main" id="{D8A790B8-E6F4-A349-A664-9947E4807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50333"/>
            <a:ext cx="3610001" cy="2846347"/>
          </a:xfrm>
          <a:prstGeom prst="rect">
            <a:avLst/>
          </a:prstGeom>
        </p:spPr>
      </p:pic>
    </p:spTree>
    <p:extLst>
      <p:ext uri="{BB962C8B-B14F-4D97-AF65-F5344CB8AC3E}">
        <p14:creationId xmlns:p14="http://schemas.microsoft.com/office/powerpoint/2010/main" val="481738905"/>
      </p:ext>
    </p:extLst>
  </p:cSld>
  <p:clrMapOvr>
    <a:masterClrMapping/>
  </p:clrMapOvr>
  <p:transition spd="med" advClick="0" advTm="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2FF8-11D7-BB43-AFB9-3DE5F77E586B}"/>
              </a:ext>
            </a:extLst>
          </p:cNvPr>
          <p:cNvSpPr>
            <a:spLocks noGrp="1"/>
          </p:cNvSpPr>
          <p:nvPr>
            <p:ph type="title"/>
          </p:nvPr>
        </p:nvSpPr>
        <p:spPr>
          <a:xfrm>
            <a:off x="457200" y="206043"/>
            <a:ext cx="7463172" cy="530298"/>
          </a:xfrm>
        </p:spPr>
        <p:txBody>
          <a:bodyPr>
            <a:normAutofit fontScale="90000"/>
          </a:bodyPr>
          <a:lstStyle/>
          <a:p>
            <a:pPr algn="l"/>
            <a:r>
              <a:rPr kumimoji="1" lang="en-US" altLang="zh-CN" sz="3200" dirty="0"/>
              <a:t>Create genesis block</a:t>
            </a:r>
            <a:endParaRPr kumimoji="1" lang="zh-CN" altLang="en-US" sz="3200" dirty="0"/>
          </a:p>
        </p:txBody>
      </p:sp>
      <p:sp>
        <p:nvSpPr>
          <p:cNvPr id="4" name="内容占位符 3">
            <a:extLst>
              <a:ext uri="{FF2B5EF4-FFF2-40B4-BE49-F238E27FC236}">
                <a16:creationId xmlns:a16="http://schemas.microsoft.com/office/drawing/2014/main" id="{2E2C8A20-6E1F-6743-8D35-C3A357BA0E24}"/>
              </a:ext>
            </a:extLst>
          </p:cNvPr>
          <p:cNvSpPr>
            <a:spLocks noGrp="1"/>
          </p:cNvSpPr>
          <p:nvPr>
            <p:ph idx="1"/>
          </p:nvPr>
        </p:nvSpPr>
        <p:spPr>
          <a:xfrm>
            <a:off x="460036" y="748540"/>
            <a:ext cx="4111964" cy="4020247"/>
          </a:xfrm>
        </p:spPr>
        <p:txBody>
          <a:bodyPr/>
          <a:lstStyle/>
          <a:p>
            <a:r>
              <a:rPr lang="en-US" altLang="zh-CN" dirty="0"/>
              <a:t>                                        </a:t>
            </a:r>
            <a:endParaRPr lang="en-US" altLang="zh-CN" sz="1400" dirty="0"/>
          </a:p>
        </p:txBody>
      </p:sp>
      <p:pic>
        <p:nvPicPr>
          <p:cNvPr id="6" name="图片 5">
            <a:extLst>
              <a:ext uri="{FF2B5EF4-FFF2-40B4-BE49-F238E27FC236}">
                <a16:creationId xmlns:a16="http://schemas.microsoft.com/office/drawing/2014/main" id="{1AA52477-100D-6541-9CC2-B552D21CD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072" y="988368"/>
            <a:ext cx="7383855" cy="2269094"/>
          </a:xfrm>
          <a:prstGeom prst="rect">
            <a:avLst/>
          </a:prstGeom>
        </p:spPr>
      </p:pic>
      <p:sp>
        <p:nvSpPr>
          <p:cNvPr id="7" name="文本框 6">
            <a:extLst>
              <a:ext uri="{FF2B5EF4-FFF2-40B4-BE49-F238E27FC236}">
                <a16:creationId xmlns:a16="http://schemas.microsoft.com/office/drawing/2014/main" id="{78E8F5F3-3926-9540-A5CC-9E2B267CDD9E}"/>
              </a:ext>
            </a:extLst>
          </p:cNvPr>
          <p:cNvSpPr txBox="1"/>
          <p:nvPr/>
        </p:nvSpPr>
        <p:spPr>
          <a:xfrm>
            <a:off x="827584" y="3508648"/>
            <a:ext cx="7560840" cy="646331"/>
          </a:xfrm>
          <a:prstGeom prst="rect">
            <a:avLst/>
          </a:prstGeom>
          <a:noFill/>
        </p:spPr>
        <p:txBody>
          <a:bodyPr wrap="square" rtlCol="0">
            <a:spAutoFit/>
          </a:bodyPr>
          <a:lstStyle/>
          <a:p>
            <a:r>
              <a:rPr kumimoji="1" lang="zh-CN" altLang="en-US" dirty="0"/>
              <a:t>为区块链生成创世区块，</a:t>
            </a:r>
            <a:r>
              <a:rPr kumimoji="1" lang="en-US" altLang="zh-CN" dirty="0"/>
              <a:t>index</a:t>
            </a:r>
            <a:r>
              <a:rPr kumimoji="1" lang="zh-CN" altLang="en-US" dirty="0"/>
              <a:t>是</a:t>
            </a:r>
            <a:r>
              <a:rPr kumimoji="1" lang="en-US" altLang="zh-CN" dirty="0"/>
              <a:t>0</a:t>
            </a:r>
            <a:r>
              <a:rPr kumimoji="1" lang="zh-CN" altLang="en-US" dirty="0"/>
              <a:t>、交易为空（实际应该存在一些交易）、</a:t>
            </a:r>
            <a:r>
              <a:rPr kumimoji="1" lang="en-US" altLang="zh-CN" dirty="0"/>
              <a:t>timestamp</a:t>
            </a:r>
            <a:r>
              <a:rPr kumimoji="1" lang="zh-CN" altLang="en-US" dirty="0"/>
              <a:t>是</a:t>
            </a:r>
            <a:r>
              <a:rPr kumimoji="1" lang="en-US" altLang="zh-CN" dirty="0"/>
              <a:t>0</a:t>
            </a:r>
            <a:r>
              <a:rPr kumimoji="1" lang="zh-CN" altLang="en-US" dirty="0"/>
              <a:t>，</a:t>
            </a:r>
            <a:r>
              <a:rPr kumimoji="1" lang="en-US" altLang="zh-CN" dirty="0"/>
              <a:t>previous_hash</a:t>
            </a:r>
            <a:r>
              <a:rPr kumimoji="1" lang="zh-CN" altLang="en-US" dirty="0"/>
              <a:t>是</a:t>
            </a:r>
            <a:r>
              <a:rPr kumimoji="1" lang="en-US" altLang="zh-CN" dirty="0"/>
              <a:t>64</a:t>
            </a:r>
            <a:r>
              <a:rPr kumimoji="1" lang="zh-CN" altLang="en-US" dirty="0"/>
              <a:t>位</a:t>
            </a:r>
            <a:r>
              <a:rPr kumimoji="1" lang="en-US" altLang="zh-CN" dirty="0"/>
              <a:t>0</a:t>
            </a:r>
            <a:r>
              <a:rPr kumimoji="1" lang="zh-CN" altLang="en-US" dirty="0"/>
              <a:t>，最后添加到</a:t>
            </a:r>
            <a:r>
              <a:rPr kumimoji="1" lang="en-US" altLang="zh-CN" dirty="0"/>
              <a:t>chain</a:t>
            </a:r>
            <a:r>
              <a:rPr kumimoji="1" lang="zh-CN" altLang="en-US" dirty="0"/>
              <a:t>里。</a:t>
            </a:r>
          </a:p>
        </p:txBody>
      </p:sp>
    </p:spTree>
    <p:extLst>
      <p:ext uri="{BB962C8B-B14F-4D97-AF65-F5344CB8AC3E}">
        <p14:creationId xmlns:p14="http://schemas.microsoft.com/office/powerpoint/2010/main" val="3551088549"/>
      </p:ext>
    </p:extLst>
  </p:cSld>
  <p:clrMapOvr>
    <a:masterClrMapping/>
  </p:clrMapOvr>
  <p:transition spd="med" advClick="0" advTm="0">
    <p:random/>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1314</Words>
  <Application>Microsoft Macintosh PowerPoint</Application>
  <PresentationFormat>自定义</PresentationFormat>
  <Paragraphs>128</Paragraphs>
  <Slides>29</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方正兰亭超细黑简体</vt:lpstr>
      <vt:lpstr>微软雅黑</vt:lpstr>
      <vt:lpstr>AgencyFB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Compute the hash of the block</vt:lpstr>
      <vt:lpstr>Create genesis block</vt:lpstr>
      <vt:lpstr>Implement the Pow algorithm</vt:lpstr>
      <vt:lpstr>Add a new block to chain</vt:lpstr>
      <vt:lpstr>Add a new block to chain</vt:lpstr>
      <vt:lpstr>Add a new block to chain</vt:lpstr>
      <vt:lpstr>Implement the process of mining:</vt:lpstr>
      <vt:lpstr>Implement the consensus:</vt:lpstr>
      <vt:lpstr>Implement the consensus:</vt:lpstr>
      <vt:lpstr>PowerPoint 演示文稿</vt:lpstr>
      <vt:lpstr>RSA Sign</vt:lpstr>
      <vt:lpstr>RSA verify sign</vt:lpstr>
      <vt:lpstr>Compute the merkle root</vt:lpstr>
      <vt:lpstr>PowerPoint 演示文稿</vt:lpstr>
      <vt:lpstr>Result：</vt:lpstr>
      <vt:lpstr>Result：</vt:lpstr>
      <vt:lpstr>Result：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Microsoft Office User</cp:lastModifiedBy>
  <cp:revision>312</cp:revision>
  <dcterms:created xsi:type="dcterms:W3CDTF">2017-06-09T15:26:00Z</dcterms:created>
  <dcterms:modified xsi:type="dcterms:W3CDTF">2020-06-02T07:09:27Z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