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24" r:id="rId5"/>
    <p:sldId id="2584" r:id="rId6"/>
    <p:sldId id="2585" r:id="rId7"/>
    <p:sldId id="2586" r:id="rId8"/>
    <p:sldId id="2594" r:id="rId9"/>
    <p:sldId id="2545" r:id="rId10"/>
    <p:sldId id="2597" r:id="rId11"/>
    <p:sldId id="2596" r:id="rId12"/>
    <p:sldId id="2588" r:id="rId13"/>
    <p:sldId id="2598" r:id="rId14"/>
    <p:sldId id="2590" r:id="rId15"/>
    <p:sldId id="2592" r:id="rId16"/>
    <p:sldId id="2593" r:id="rId1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AAB0"/>
    <a:srgbClr val="3B7579"/>
    <a:srgbClr val="AAD3D6"/>
    <a:srgbClr val="418287"/>
    <a:srgbClr val="DFE3E9"/>
    <a:srgbClr val="1F1F26"/>
    <a:srgbClr val="D6DBE2"/>
    <a:srgbClr val="CCD2DA"/>
    <a:srgbClr val="BBC3CD"/>
    <a:srgbClr val="D3D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49E678-6A4F-4F78-8C5C-F25F07628761}" v="3" dt="2022-01-25T08:08:05.842"/>
    <p1510:client id="{37B2961D-55BB-4670-85D9-071D4591A9A0}" v="221" dt="2022-02-02T20:41:22.435"/>
    <p1510:client id="{472538C0-1130-4F98-B6AB-4F4651A11211}" v="172" dt="2021-12-11T14:16:25.990"/>
    <p1510:client id="{52F2C8E4-E379-45E7-9DDF-E809A053BAD5}" v="62" dt="2022-01-30T20:25:46.811"/>
    <p1510:client id="{5CE5F97B-B279-425A-8A67-6B4DAD1FB494}" v="33" dt="2022-01-30T19:03:55.961"/>
    <p1510:client id="{89B81DEC-89FF-4F34-A56A-AB7375E4B219}" v="80" dt="2021-12-15T02:11:16.707"/>
    <p1510:client id="{92D7EA95-7FE4-40F5-845D-1A16CF7C1761}" v="27" dt="2022-01-18T15:10:06.283"/>
    <p1510:client id="{98C3E13D-1D2B-45DB-A27D-1F3CBC2CA1E4}" v="137" dt="2022-02-02T19:04:34.754"/>
    <p1510:client id="{AA324199-4BCE-4C92-94AF-E95125C4B820}" v="124" dt="2022-01-30T19:46:48.108"/>
    <p1510:client id="{AB2C2F8F-FC61-4137-A6FE-EC6A356C827B}" v="43" dt="2022-01-30T19:40:07.615"/>
    <p1510:client id="{AD4292FB-C869-4E94-990F-C359275F8234}" v="262" dt="2021-12-12T09:46:47.070"/>
    <p1510:client id="{B92F5E64-61B6-46EC-A0DD-659A3A372387}" v="295" dt="2022-02-02T16:32:03.910"/>
    <p1510:client id="{D65EE11F-4C79-481B-86E5-9778A1983F78}" v="303" dt="2022-01-04T09:50:50.118"/>
    <p1510:client id="{FC63C69F-1AF2-4C91-A331-3DF86DF8121E}" v="97" dt="2022-02-02T18:11:48.66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4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D9E807-5F07-4DF5-8115-006B14F2007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873A32F-E8B2-41AB-8BC1-FAEAE0947AE9}">
      <dgm:prSet phldrT="[Text]" phldr="0"/>
      <dgm:spPr/>
      <dgm:t>
        <a:bodyPr/>
        <a:lstStyle/>
        <a:p>
          <a:pPr rtl="0"/>
          <a:r>
            <a:rPr lang="de-DE" err="1">
              <a:latin typeface="Tw Cen MT Condensed" panose="020B0606020104020203"/>
            </a:rPr>
            <a:t>Step</a:t>
          </a:r>
          <a:r>
            <a:rPr lang="de-DE">
              <a:latin typeface="Tw Cen MT Condensed" panose="020B0606020104020203"/>
            </a:rPr>
            <a:t> 1: </a:t>
          </a:r>
        </a:p>
        <a:p>
          <a:pPr rtl="0"/>
          <a:r>
            <a:rPr lang="de-DE">
              <a:latin typeface="Tw Cen MT Condensed" panose="020B0606020104020203"/>
            </a:rPr>
            <a:t>Plate detection (WPODNET)</a:t>
          </a:r>
          <a:endParaRPr lang="de-DE"/>
        </a:p>
      </dgm:t>
    </dgm:pt>
    <dgm:pt modelId="{C23690BD-53BC-4A16-B51F-DB5B55C8B3C8}" type="parTrans" cxnId="{509E6693-9BBB-4A60-9A31-AD9D16B48919}">
      <dgm:prSet/>
      <dgm:spPr/>
      <dgm:t>
        <a:bodyPr/>
        <a:lstStyle/>
        <a:p>
          <a:endParaRPr lang="de-DE"/>
        </a:p>
      </dgm:t>
    </dgm:pt>
    <dgm:pt modelId="{FE314213-C74E-4241-AB0D-7B12E0467D0D}" type="sibTrans" cxnId="{509E6693-9BBB-4A60-9A31-AD9D16B48919}">
      <dgm:prSet/>
      <dgm:spPr/>
      <dgm:t>
        <a:bodyPr/>
        <a:lstStyle/>
        <a:p>
          <a:endParaRPr lang="de-DE"/>
        </a:p>
      </dgm:t>
    </dgm:pt>
    <dgm:pt modelId="{4E238902-B222-47BC-9C12-C5BFC4F118A3}">
      <dgm:prSet phldrT="[Text]" phldr="0"/>
      <dgm:spPr/>
      <dgm:t>
        <a:bodyPr/>
        <a:lstStyle/>
        <a:p>
          <a:pPr rtl="0"/>
          <a:r>
            <a:rPr lang="de-DE" err="1">
              <a:latin typeface="Tw Cen MT Condensed" panose="020B0606020104020203"/>
            </a:rPr>
            <a:t>Step</a:t>
          </a:r>
          <a:r>
            <a:rPr lang="de-DE">
              <a:latin typeface="Tw Cen MT Condensed" panose="020B0606020104020203"/>
            </a:rPr>
            <a:t> 2: </a:t>
          </a:r>
        </a:p>
        <a:p>
          <a:r>
            <a:rPr lang="de-DE">
              <a:latin typeface="Tw Cen MT Condensed" panose="020B0606020104020203"/>
            </a:rPr>
            <a:t>Extract </a:t>
          </a:r>
          <a:r>
            <a:rPr lang="de-DE" err="1">
              <a:latin typeface="Tw Cen MT Condensed" panose="020B0606020104020203"/>
            </a:rPr>
            <a:t>characters</a:t>
          </a:r>
          <a:r>
            <a:rPr lang="de-DE">
              <a:latin typeface="Tw Cen MT Condensed" panose="020B0606020104020203"/>
            </a:rPr>
            <a:t> (</a:t>
          </a:r>
          <a:r>
            <a:rPr lang="de-DE" err="1">
              <a:latin typeface="Tw Cen MT Condensed" panose="020B0606020104020203"/>
            </a:rPr>
            <a:t>OpenCV</a:t>
          </a:r>
          <a:r>
            <a:rPr lang="de-DE">
              <a:latin typeface="Tw Cen MT Condensed" panose="020B0606020104020203"/>
            </a:rPr>
            <a:t>)</a:t>
          </a:r>
          <a:endParaRPr lang="de-DE"/>
        </a:p>
      </dgm:t>
    </dgm:pt>
    <dgm:pt modelId="{7FC89E43-302B-4E1D-AEF2-BAB67BC1A723}" type="parTrans" cxnId="{C2F8942F-96B1-40E3-BA4E-95270BB95091}">
      <dgm:prSet/>
      <dgm:spPr/>
      <dgm:t>
        <a:bodyPr/>
        <a:lstStyle/>
        <a:p>
          <a:endParaRPr lang="de-DE"/>
        </a:p>
      </dgm:t>
    </dgm:pt>
    <dgm:pt modelId="{6E400925-7EA8-4962-BFFC-F6C24C8B6A91}" type="sibTrans" cxnId="{C2F8942F-96B1-40E3-BA4E-95270BB95091}">
      <dgm:prSet/>
      <dgm:spPr/>
      <dgm:t>
        <a:bodyPr/>
        <a:lstStyle/>
        <a:p>
          <a:endParaRPr lang="de-DE"/>
        </a:p>
      </dgm:t>
    </dgm:pt>
    <dgm:pt modelId="{908F4E15-3894-46B8-B70B-531A716A6D33}">
      <dgm:prSet phldrT="[Text]" phldr="0"/>
      <dgm:spPr/>
      <dgm:t>
        <a:bodyPr/>
        <a:lstStyle/>
        <a:p>
          <a:pPr rtl="0"/>
          <a:r>
            <a:rPr lang="de-DE" err="1">
              <a:latin typeface="Tw Cen MT Condensed" panose="020B0606020104020203"/>
            </a:rPr>
            <a:t>Step</a:t>
          </a:r>
          <a:r>
            <a:rPr lang="de-DE">
              <a:latin typeface="Tw Cen MT Condensed" panose="020B0606020104020203"/>
            </a:rPr>
            <a:t> 3: </a:t>
          </a:r>
        </a:p>
        <a:p>
          <a:r>
            <a:rPr lang="de-DE">
              <a:latin typeface="Tw Cen MT Condensed" panose="020B0606020104020203"/>
            </a:rPr>
            <a:t>Optical </a:t>
          </a:r>
          <a:r>
            <a:rPr lang="de-DE" err="1">
              <a:latin typeface="Tw Cen MT Condensed" panose="020B0606020104020203"/>
            </a:rPr>
            <a:t>character</a:t>
          </a:r>
          <a:r>
            <a:rPr lang="de-DE">
              <a:latin typeface="Tw Cen MT Condensed" panose="020B0606020104020203"/>
            </a:rPr>
            <a:t> </a:t>
          </a:r>
          <a:r>
            <a:rPr lang="de-DE" err="1">
              <a:latin typeface="Tw Cen MT Condensed" panose="020B0606020104020203"/>
            </a:rPr>
            <a:t>recognition</a:t>
          </a:r>
          <a:r>
            <a:rPr lang="de-DE">
              <a:latin typeface="Tw Cen MT Condensed" panose="020B0606020104020203"/>
            </a:rPr>
            <a:t> (</a:t>
          </a:r>
          <a:r>
            <a:rPr lang="de-DE" err="1">
              <a:latin typeface="Tw Cen MT Condensed" panose="020B0606020104020203"/>
            </a:rPr>
            <a:t>MobileNets</a:t>
          </a:r>
          <a:r>
            <a:rPr lang="de-DE">
              <a:latin typeface="Tw Cen MT Condensed" panose="020B0606020104020203"/>
            </a:rPr>
            <a:t>)</a:t>
          </a:r>
          <a:endParaRPr lang="de-DE"/>
        </a:p>
      </dgm:t>
    </dgm:pt>
    <dgm:pt modelId="{EE4663E4-D55F-4EF2-89A4-A844F3861B81}" type="parTrans" cxnId="{92F09789-87DF-416C-8EBF-645D058F04F8}">
      <dgm:prSet/>
      <dgm:spPr/>
      <dgm:t>
        <a:bodyPr/>
        <a:lstStyle/>
        <a:p>
          <a:endParaRPr lang="de-DE"/>
        </a:p>
      </dgm:t>
    </dgm:pt>
    <dgm:pt modelId="{DDFB3A10-5D99-4278-8137-60A4801D88BA}" type="sibTrans" cxnId="{92F09789-87DF-416C-8EBF-645D058F04F8}">
      <dgm:prSet/>
      <dgm:spPr/>
      <dgm:t>
        <a:bodyPr/>
        <a:lstStyle/>
        <a:p>
          <a:endParaRPr lang="de-DE"/>
        </a:p>
      </dgm:t>
    </dgm:pt>
    <dgm:pt modelId="{5B88B281-F87C-490A-AAB8-8BD7F4CF7547}">
      <dgm:prSet phldr="0"/>
      <dgm:spPr/>
      <dgm:t>
        <a:bodyPr/>
        <a:lstStyle/>
        <a:p>
          <a:pPr rtl="0"/>
          <a:r>
            <a:rPr lang="de-DE" err="1">
              <a:latin typeface="Tw Cen MT Condensed" panose="020B0606020104020203"/>
            </a:rPr>
            <a:t>Result</a:t>
          </a:r>
          <a:endParaRPr lang="de-DE">
            <a:latin typeface="Tw Cen MT Condensed" panose="020B0606020104020203"/>
          </a:endParaRPr>
        </a:p>
      </dgm:t>
    </dgm:pt>
    <dgm:pt modelId="{E7EA3D98-D8A8-46F8-8F25-C246849E7B73}" type="parTrans" cxnId="{04CA8D38-CE73-43FB-BB67-B19DB9A2A684}">
      <dgm:prSet/>
      <dgm:spPr/>
      <dgm:t>
        <a:bodyPr/>
        <a:lstStyle/>
        <a:p>
          <a:endParaRPr lang="de-DE"/>
        </a:p>
      </dgm:t>
    </dgm:pt>
    <dgm:pt modelId="{33804D60-DAD1-4987-96B1-CBC0853393A9}" type="sibTrans" cxnId="{04CA8D38-CE73-43FB-BB67-B19DB9A2A684}">
      <dgm:prSet/>
      <dgm:spPr/>
      <dgm:t>
        <a:bodyPr/>
        <a:lstStyle/>
        <a:p>
          <a:endParaRPr lang="de-DE"/>
        </a:p>
      </dgm:t>
    </dgm:pt>
    <dgm:pt modelId="{3B7EA43C-654E-49FB-B5AD-3F146620E042}" type="pres">
      <dgm:prSet presAssocID="{E7D9E807-5F07-4DF5-8115-006B14F20075}" presName="Name0" presStyleCnt="0">
        <dgm:presLayoutVars>
          <dgm:dir/>
          <dgm:resizeHandles val="exact"/>
        </dgm:presLayoutVars>
      </dgm:prSet>
      <dgm:spPr/>
    </dgm:pt>
    <dgm:pt modelId="{02A3AB39-0B19-4A04-882D-3D9B184AB268}" type="pres">
      <dgm:prSet presAssocID="{D873A32F-E8B2-41AB-8BC1-FAEAE0947AE9}" presName="node" presStyleLbl="node1" presStyleIdx="0" presStyleCnt="4">
        <dgm:presLayoutVars>
          <dgm:bulletEnabled val="1"/>
        </dgm:presLayoutVars>
      </dgm:prSet>
      <dgm:spPr/>
    </dgm:pt>
    <dgm:pt modelId="{2294C5C4-5DE1-4F57-8FCA-618B06F03766}" type="pres">
      <dgm:prSet presAssocID="{FE314213-C74E-4241-AB0D-7B12E0467D0D}" presName="sibTrans" presStyleLbl="sibTrans2D1" presStyleIdx="0" presStyleCnt="3"/>
      <dgm:spPr/>
    </dgm:pt>
    <dgm:pt modelId="{EA720D35-F115-4D07-9F21-7ED95314E17E}" type="pres">
      <dgm:prSet presAssocID="{FE314213-C74E-4241-AB0D-7B12E0467D0D}" presName="connectorText" presStyleLbl="sibTrans2D1" presStyleIdx="0" presStyleCnt="3"/>
      <dgm:spPr/>
    </dgm:pt>
    <dgm:pt modelId="{BFE5456C-054F-4203-877E-5A61ACF544E4}" type="pres">
      <dgm:prSet presAssocID="{4E238902-B222-47BC-9C12-C5BFC4F118A3}" presName="node" presStyleLbl="node1" presStyleIdx="1" presStyleCnt="4">
        <dgm:presLayoutVars>
          <dgm:bulletEnabled val="1"/>
        </dgm:presLayoutVars>
      </dgm:prSet>
      <dgm:spPr/>
    </dgm:pt>
    <dgm:pt modelId="{9BBE3FEE-078C-440C-B338-4CD098506B23}" type="pres">
      <dgm:prSet presAssocID="{6E400925-7EA8-4962-BFFC-F6C24C8B6A91}" presName="sibTrans" presStyleLbl="sibTrans2D1" presStyleIdx="1" presStyleCnt="3"/>
      <dgm:spPr/>
    </dgm:pt>
    <dgm:pt modelId="{953B1CB0-B61B-4173-8616-67534571B897}" type="pres">
      <dgm:prSet presAssocID="{6E400925-7EA8-4962-BFFC-F6C24C8B6A91}" presName="connectorText" presStyleLbl="sibTrans2D1" presStyleIdx="1" presStyleCnt="3"/>
      <dgm:spPr/>
    </dgm:pt>
    <dgm:pt modelId="{2CA03BEB-FA83-4D9E-949C-2B4A69DCAB5B}" type="pres">
      <dgm:prSet presAssocID="{908F4E15-3894-46B8-B70B-531A716A6D33}" presName="node" presStyleLbl="node1" presStyleIdx="2" presStyleCnt="4">
        <dgm:presLayoutVars>
          <dgm:bulletEnabled val="1"/>
        </dgm:presLayoutVars>
      </dgm:prSet>
      <dgm:spPr/>
    </dgm:pt>
    <dgm:pt modelId="{5AB3DFF9-D03E-4726-989A-2F95B96706F6}" type="pres">
      <dgm:prSet presAssocID="{DDFB3A10-5D99-4278-8137-60A4801D88BA}" presName="sibTrans" presStyleLbl="sibTrans2D1" presStyleIdx="2" presStyleCnt="3"/>
      <dgm:spPr/>
    </dgm:pt>
    <dgm:pt modelId="{78B13F0F-2E2C-4771-9A72-A51CE99D6465}" type="pres">
      <dgm:prSet presAssocID="{DDFB3A10-5D99-4278-8137-60A4801D88BA}" presName="connectorText" presStyleLbl="sibTrans2D1" presStyleIdx="2" presStyleCnt="3"/>
      <dgm:spPr/>
    </dgm:pt>
    <dgm:pt modelId="{9584351A-A247-4E9F-87AB-63EB28EF5506}" type="pres">
      <dgm:prSet presAssocID="{5B88B281-F87C-490A-AAB8-8BD7F4CF7547}" presName="node" presStyleLbl="node1" presStyleIdx="3" presStyleCnt="4">
        <dgm:presLayoutVars>
          <dgm:bulletEnabled val="1"/>
        </dgm:presLayoutVars>
      </dgm:prSet>
      <dgm:spPr/>
    </dgm:pt>
  </dgm:ptLst>
  <dgm:cxnLst>
    <dgm:cxn modelId="{3BF17D0D-3FE6-4030-903C-F6BD02E17896}" type="presOf" srcId="{D873A32F-E8B2-41AB-8BC1-FAEAE0947AE9}" destId="{02A3AB39-0B19-4A04-882D-3D9B184AB268}" srcOrd="0" destOrd="0" presId="urn:microsoft.com/office/officeart/2005/8/layout/process1"/>
    <dgm:cxn modelId="{08AFB813-C3C0-4AA8-A3D6-FBFA8B13D0F6}" type="presOf" srcId="{5B88B281-F87C-490A-AAB8-8BD7F4CF7547}" destId="{9584351A-A247-4E9F-87AB-63EB28EF5506}" srcOrd="0" destOrd="0" presId="urn:microsoft.com/office/officeart/2005/8/layout/process1"/>
    <dgm:cxn modelId="{F6F58014-2B3C-45DC-917C-651FF0C25FE3}" type="presOf" srcId="{6E400925-7EA8-4962-BFFC-F6C24C8B6A91}" destId="{9BBE3FEE-078C-440C-B338-4CD098506B23}" srcOrd="0" destOrd="0" presId="urn:microsoft.com/office/officeart/2005/8/layout/process1"/>
    <dgm:cxn modelId="{9262FB1E-BA38-4575-8C50-6FFF2D07675C}" type="presOf" srcId="{6E400925-7EA8-4962-BFFC-F6C24C8B6A91}" destId="{953B1CB0-B61B-4173-8616-67534571B897}" srcOrd="1" destOrd="0" presId="urn:microsoft.com/office/officeart/2005/8/layout/process1"/>
    <dgm:cxn modelId="{C2F8942F-96B1-40E3-BA4E-95270BB95091}" srcId="{E7D9E807-5F07-4DF5-8115-006B14F20075}" destId="{4E238902-B222-47BC-9C12-C5BFC4F118A3}" srcOrd="1" destOrd="0" parTransId="{7FC89E43-302B-4E1D-AEF2-BAB67BC1A723}" sibTransId="{6E400925-7EA8-4962-BFFC-F6C24C8B6A91}"/>
    <dgm:cxn modelId="{04CA8D38-CE73-43FB-BB67-B19DB9A2A684}" srcId="{E7D9E807-5F07-4DF5-8115-006B14F20075}" destId="{5B88B281-F87C-490A-AAB8-8BD7F4CF7547}" srcOrd="3" destOrd="0" parTransId="{E7EA3D98-D8A8-46F8-8F25-C246849E7B73}" sibTransId="{33804D60-DAD1-4987-96B1-CBC0853393A9}"/>
    <dgm:cxn modelId="{71AB9340-C6DA-4A8A-ABE4-7B7D76956AEC}" type="presOf" srcId="{DDFB3A10-5D99-4278-8137-60A4801D88BA}" destId="{5AB3DFF9-D03E-4726-989A-2F95B96706F6}" srcOrd="0" destOrd="0" presId="urn:microsoft.com/office/officeart/2005/8/layout/process1"/>
    <dgm:cxn modelId="{1123E04E-74F6-4238-8813-BE59E9761D59}" type="presOf" srcId="{FE314213-C74E-4241-AB0D-7B12E0467D0D}" destId="{EA720D35-F115-4D07-9F21-7ED95314E17E}" srcOrd="1" destOrd="0" presId="urn:microsoft.com/office/officeart/2005/8/layout/process1"/>
    <dgm:cxn modelId="{7A8FEF76-4A52-405E-9ED3-CFFF9C6FC46E}" type="presOf" srcId="{908F4E15-3894-46B8-B70B-531A716A6D33}" destId="{2CA03BEB-FA83-4D9E-949C-2B4A69DCAB5B}" srcOrd="0" destOrd="0" presId="urn:microsoft.com/office/officeart/2005/8/layout/process1"/>
    <dgm:cxn modelId="{92F09789-87DF-416C-8EBF-645D058F04F8}" srcId="{E7D9E807-5F07-4DF5-8115-006B14F20075}" destId="{908F4E15-3894-46B8-B70B-531A716A6D33}" srcOrd="2" destOrd="0" parTransId="{EE4663E4-D55F-4EF2-89A4-A844F3861B81}" sibTransId="{DDFB3A10-5D99-4278-8137-60A4801D88BA}"/>
    <dgm:cxn modelId="{509E6693-9BBB-4A60-9A31-AD9D16B48919}" srcId="{E7D9E807-5F07-4DF5-8115-006B14F20075}" destId="{D873A32F-E8B2-41AB-8BC1-FAEAE0947AE9}" srcOrd="0" destOrd="0" parTransId="{C23690BD-53BC-4A16-B51F-DB5B55C8B3C8}" sibTransId="{FE314213-C74E-4241-AB0D-7B12E0467D0D}"/>
    <dgm:cxn modelId="{140B02A3-3BA6-4F8D-9BC6-18C0217F3A2B}" type="presOf" srcId="{E7D9E807-5F07-4DF5-8115-006B14F20075}" destId="{3B7EA43C-654E-49FB-B5AD-3F146620E042}" srcOrd="0" destOrd="0" presId="urn:microsoft.com/office/officeart/2005/8/layout/process1"/>
    <dgm:cxn modelId="{5DB5BCC8-8513-48BF-90E6-0BA04C1BC7D8}" type="presOf" srcId="{4E238902-B222-47BC-9C12-C5BFC4F118A3}" destId="{BFE5456C-054F-4203-877E-5A61ACF544E4}" srcOrd="0" destOrd="0" presId="urn:microsoft.com/office/officeart/2005/8/layout/process1"/>
    <dgm:cxn modelId="{289F68D3-FC0D-4888-AAE2-9D24F6ECA9F3}" type="presOf" srcId="{FE314213-C74E-4241-AB0D-7B12E0467D0D}" destId="{2294C5C4-5DE1-4F57-8FCA-618B06F03766}" srcOrd="0" destOrd="0" presId="urn:microsoft.com/office/officeart/2005/8/layout/process1"/>
    <dgm:cxn modelId="{03B67ADD-778C-4A8C-B749-7027AF86DA50}" type="presOf" srcId="{DDFB3A10-5D99-4278-8137-60A4801D88BA}" destId="{78B13F0F-2E2C-4771-9A72-A51CE99D6465}" srcOrd="1" destOrd="0" presId="urn:microsoft.com/office/officeart/2005/8/layout/process1"/>
    <dgm:cxn modelId="{D01A5218-48A7-4A5B-8403-A0BFD741B45C}" type="presParOf" srcId="{3B7EA43C-654E-49FB-B5AD-3F146620E042}" destId="{02A3AB39-0B19-4A04-882D-3D9B184AB268}" srcOrd="0" destOrd="0" presId="urn:microsoft.com/office/officeart/2005/8/layout/process1"/>
    <dgm:cxn modelId="{17E0F8BC-A847-41AC-BF0F-982A71126051}" type="presParOf" srcId="{3B7EA43C-654E-49FB-B5AD-3F146620E042}" destId="{2294C5C4-5DE1-4F57-8FCA-618B06F03766}" srcOrd="1" destOrd="0" presId="urn:microsoft.com/office/officeart/2005/8/layout/process1"/>
    <dgm:cxn modelId="{6A11115F-2C96-40DA-ADAF-C75EC612D8C1}" type="presParOf" srcId="{2294C5C4-5DE1-4F57-8FCA-618B06F03766}" destId="{EA720D35-F115-4D07-9F21-7ED95314E17E}" srcOrd="0" destOrd="0" presId="urn:microsoft.com/office/officeart/2005/8/layout/process1"/>
    <dgm:cxn modelId="{CBE2A828-5A68-4350-95AA-788E388FF90E}" type="presParOf" srcId="{3B7EA43C-654E-49FB-B5AD-3F146620E042}" destId="{BFE5456C-054F-4203-877E-5A61ACF544E4}" srcOrd="2" destOrd="0" presId="urn:microsoft.com/office/officeart/2005/8/layout/process1"/>
    <dgm:cxn modelId="{670C2EB0-3EA3-4AF8-9D10-0ED41E1794BB}" type="presParOf" srcId="{3B7EA43C-654E-49FB-B5AD-3F146620E042}" destId="{9BBE3FEE-078C-440C-B338-4CD098506B23}" srcOrd="3" destOrd="0" presId="urn:microsoft.com/office/officeart/2005/8/layout/process1"/>
    <dgm:cxn modelId="{6E56BD3C-D8F4-4AC2-9C2D-54A90A06A3D9}" type="presParOf" srcId="{9BBE3FEE-078C-440C-B338-4CD098506B23}" destId="{953B1CB0-B61B-4173-8616-67534571B897}" srcOrd="0" destOrd="0" presId="urn:microsoft.com/office/officeart/2005/8/layout/process1"/>
    <dgm:cxn modelId="{D95A0973-0758-4554-BEB6-2BC350C3A9D8}" type="presParOf" srcId="{3B7EA43C-654E-49FB-B5AD-3F146620E042}" destId="{2CA03BEB-FA83-4D9E-949C-2B4A69DCAB5B}" srcOrd="4" destOrd="0" presId="urn:microsoft.com/office/officeart/2005/8/layout/process1"/>
    <dgm:cxn modelId="{77A785D7-1228-4719-BB24-581673BC5E86}" type="presParOf" srcId="{3B7EA43C-654E-49FB-B5AD-3F146620E042}" destId="{5AB3DFF9-D03E-4726-989A-2F95B96706F6}" srcOrd="5" destOrd="0" presId="urn:microsoft.com/office/officeart/2005/8/layout/process1"/>
    <dgm:cxn modelId="{826421EF-5397-4C17-9697-B58DF64E25D4}" type="presParOf" srcId="{5AB3DFF9-D03E-4726-989A-2F95B96706F6}" destId="{78B13F0F-2E2C-4771-9A72-A51CE99D6465}" srcOrd="0" destOrd="0" presId="urn:microsoft.com/office/officeart/2005/8/layout/process1"/>
    <dgm:cxn modelId="{1D4FE0BA-B932-44AC-AD43-C8FFFAF3CE34}" type="presParOf" srcId="{3B7EA43C-654E-49FB-B5AD-3F146620E042}" destId="{9584351A-A247-4E9F-87AB-63EB28EF550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A3AB39-0B19-4A04-882D-3D9B184AB268}">
      <dsp:nvSpPr>
        <dsp:cNvPr id="0" name=""/>
        <dsp:cNvSpPr/>
      </dsp:nvSpPr>
      <dsp:spPr>
        <a:xfrm>
          <a:off x="4059" y="1236649"/>
          <a:ext cx="1774885" cy="1214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err="1">
              <a:latin typeface="Tw Cen MT Condensed" panose="020B0606020104020203"/>
            </a:rPr>
            <a:t>Step</a:t>
          </a:r>
          <a:r>
            <a:rPr lang="de-DE" sz="1800" kern="1200">
              <a:latin typeface="Tw Cen MT Condensed" panose="020B0606020104020203"/>
            </a:rPr>
            <a:t> 1: </a:t>
          </a:r>
        </a:p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latin typeface="Tw Cen MT Condensed" panose="020B0606020104020203"/>
            </a:rPr>
            <a:t>Plate detection (WPODNET)</a:t>
          </a:r>
          <a:endParaRPr lang="de-DE" sz="1800" kern="1200"/>
        </a:p>
      </dsp:txBody>
      <dsp:txXfrm>
        <a:off x="39636" y="1272226"/>
        <a:ext cx="1703731" cy="1143533"/>
      </dsp:txXfrm>
    </dsp:sp>
    <dsp:sp modelId="{2294C5C4-5DE1-4F57-8FCA-618B06F03766}">
      <dsp:nvSpPr>
        <dsp:cNvPr id="0" name=""/>
        <dsp:cNvSpPr/>
      </dsp:nvSpPr>
      <dsp:spPr>
        <a:xfrm>
          <a:off x="1956433" y="1623907"/>
          <a:ext cx="376275" cy="440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>
        <a:off x="1956433" y="1711941"/>
        <a:ext cx="263393" cy="264103"/>
      </dsp:txXfrm>
    </dsp:sp>
    <dsp:sp modelId="{BFE5456C-054F-4203-877E-5A61ACF544E4}">
      <dsp:nvSpPr>
        <dsp:cNvPr id="0" name=""/>
        <dsp:cNvSpPr/>
      </dsp:nvSpPr>
      <dsp:spPr>
        <a:xfrm>
          <a:off x="2488898" y="1236649"/>
          <a:ext cx="1774885" cy="1214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err="1">
              <a:latin typeface="Tw Cen MT Condensed" panose="020B0606020104020203"/>
            </a:rPr>
            <a:t>Step</a:t>
          </a:r>
          <a:r>
            <a:rPr lang="de-DE" sz="1800" kern="1200">
              <a:latin typeface="Tw Cen MT Condensed" panose="020B0606020104020203"/>
            </a:rPr>
            <a:t> 2: 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latin typeface="Tw Cen MT Condensed" panose="020B0606020104020203"/>
            </a:rPr>
            <a:t>Extract </a:t>
          </a:r>
          <a:r>
            <a:rPr lang="de-DE" sz="1800" kern="1200" err="1">
              <a:latin typeface="Tw Cen MT Condensed" panose="020B0606020104020203"/>
            </a:rPr>
            <a:t>characters</a:t>
          </a:r>
          <a:r>
            <a:rPr lang="de-DE" sz="1800" kern="1200">
              <a:latin typeface="Tw Cen MT Condensed" panose="020B0606020104020203"/>
            </a:rPr>
            <a:t> (</a:t>
          </a:r>
          <a:r>
            <a:rPr lang="de-DE" sz="1800" kern="1200" err="1">
              <a:latin typeface="Tw Cen MT Condensed" panose="020B0606020104020203"/>
            </a:rPr>
            <a:t>OpenCV</a:t>
          </a:r>
          <a:r>
            <a:rPr lang="de-DE" sz="1800" kern="1200">
              <a:latin typeface="Tw Cen MT Condensed" panose="020B0606020104020203"/>
            </a:rPr>
            <a:t>)</a:t>
          </a:r>
          <a:endParaRPr lang="de-DE" sz="1800" kern="1200"/>
        </a:p>
      </dsp:txBody>
      <dsp:txXfrm>
        <a:off x="2524475" y="1272226"/>
        <a:ext cx="1703731" cy="1143533"/>
      </dsp:txXfrm>
    </dsp:sp>
    <dsp:sp modelId="{9BBE3FEE-078C-440C-B338-4CD098506B23}">
      <dsp:nvSpPr>
        <dsp:cNvPr id="0" name=""/>
        <dsp:cNvSpPr/>
      </dsp:nvSpPr>
      <dsp:spPr>
        <a:xfrm>
          <a:off x="4441272" y="1623907"/>
          <a:ext cx="376275" cy="440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>
        <a:off x="4441272" y="1711941"/>
        <a:ext cx="263393" cy="264103"/>
      </dsp:txXfrm>
    </dsp:sp>
    <dsp:sp modelId="{2CA03BEB-FA83-4D9E-949C-2B4A69DCAB5B}">
      <dsp:nvSpPr>
        <dsp:cNvPr id="0" name=""/>
        <dsp:cNvSpPr/>
      </dsp:nvSpPr>
      <dsp:spPr>
        <a:xfrm>
          <a:off x="4973738" y="1236649"/>
          <a:ext cx="1774885" cy="1214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err="1">
              <a:latin typeface="Tw Cen MT Condensed" panose="020B0606020104020203"/>
            </a:rPr>
            <a:t>Step</a:t>
          </a:r>
          <a:r>
            <a:rPr lang="de-DE" sz="1800" kern="1200">
              <a:latin typeface="Tw Cen MT Condensed" panose="020B0606020104020203"/>
            </a:rPr>
            <a:t> 3: 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latin typeface="Tw Cen MT Condensed" panose="020B0606020104020203"/>
            </a:rPr>
            <a:t>Optical </a:t>
          </a:r>
          <a:r>
            <a:rPr lang="de-DE" sz="1800" kern="1200" err="1">
              <a:latin typeface="Tw Cen MT Condensed" panose="020B0606020104020203"/>
            </a:rPr>
            <a:t>character</a:t>
          </a:r>
          <a:r>
            <a:rPr lang="de-DE" sz="1800" kern="1200">
              <a:latin typeface="Tw Cen MT Condensed" panose="020B0606020104020203"/>
            </a:rPr>
            <a:t> </a:t>
          </a:r>
          <a:r>
            <a:rPr lang="de-DE" sz="1800" kern="1200" err="1">
              <a:latin typeface="Tw Cen MT Condensed" panose="020B0606020104020203"/>
            </a:rPr>
            <a:t>recognition</a:t>
          </a:r>
          <a:r>
            <a:rPr lang="de-DE" sz="1800" kern="1200">
              <a:latin typeface="Tw Cen MT Condensed" panose="020B0606020104020203"/>
            </a:rPr>
            <a:t> (</a:t>
          </a:r>
          <a:r>
            <a:rPr lang="de-DE" sz="1800" kern="1200" err="1">
              <a:latin typeface="Tw Cen MT Condensed" panose="020B0606020104020203"/>
            </a:rPr>
            <a:t>MobileNets</a:t>
          </a:r>
          <a:r>
            <a:rPr lang="de-DE" sz="1800" kern="1200">
              <a:latin typeface="Tw Cen MT Condensed" panose="020B0606020104020203"/>
            </a:rPr>
            <a:t>)</a:t>
          </a:r>
          <a:endParaRPr lang="de-DE" sz="1800" kern="1200"/>
        </a:p>
      </dsp:txBody>
      <dsp:txXfrm>
        <a:off x="5009315" y="1272226"/>
        <a:ext cx="1703731" cy="1143533"/>
      </dsp:txXfrm>
    </dsp:sp>
    <dsp:sp modelId="{5AB3DFF9-D03E-4726-989A-2F95B96706F6}">
      <dsp:nvSpPr>
        <dsp:cNvPr id="0" name=""/>
        <dsp:cNvSpPr/>
      </dsp:nvSpPr>
      <dsp:spPr>
        <a:xfrm>
          <a:off x="6926111" y="1623907"/>
          <a:ext cx="376275" cy="440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>
        <a:off x="6926111" y="1711941"/>
        <a:ext cx="263393" cy="264103"/>
      </dsp:txXfrm>
    </dsp:sp>
    <dsp:sp modelId="{9584351A-A247-4E9F-87AB-63EB28EF5506}">
      <dsp:nvSpPr>
        <dsp:cNvPr id="0" name=""/>
        <dsp:cNvSpPr/>
      </dsp:nvSpPr>
      <dsp:spPr>
        <a:xfrm>
          <a:off x="7458577" y="1236649"/>
          <a:ext cx="1774885" cy="1214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err="1">
              <a:latin typeface="Tw Cen MT Condensed" panose="020B0606020104020203"/>
            </a:rPr>
            <a:t>Result</a:t>
          </a:r>
          <a:endParaRPr lang="de-DE" sz="1800" kern="1200">
            <a:latin typeface="Tw Cen MT Condensed" panose="020B0606020104020203"/>
          </a:endParaRPr>
        </a:p>
      </dsp:txBody>
      <dsp:txXfrm>
        <a:off x="7494154" y="1272226"/>
        <a:ext cx="1703731" cy="1143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E1C24D-B376-4BCD-A691-033A4491D166}" type="datetime1">
              <a:rPr lang="de-DE" smtClean="0"/>
              <a:t>09.02.2022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8A28B-0568-4092-BB1A-13C9B073E3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F64102-56AF-4176-BE6A-2F0516E4F269}" type="datetime1">
              <a:rPr lang="de-DE" noProof="0" smtClean="0"/>
              <a:t>09.02.2022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CFA0038-7055-434C-B6C4-B8C69565C600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746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850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649752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UNTERTITEL HIER EINFÜGEN</a:t>
            </a:r>
          </a:p>
        </p:txBody>
      </p:sp>
      <p:sp>
        <p:nvSpPr>
          <p:cNvPr id="5" name="Form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2379153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enutzerdefiniert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39803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de-DE" noProof="0"/>
              <a:t>Tagesordnung</a:t>
            </a:r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34413" y="812800"/>
            <a:ext cx="3557587" cy="5232400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2" name="Textplatzhalt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6854" y="87971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3" name="Textplatzhalt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6854" y="1956155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4" name="Textplatzhalt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76854" y="303260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5" name="Textplatzhalt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76854" y="4109045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6" name="Textplatzhalt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76854" y="518549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7" name="Textplatzhalter 30">
            <a:extLst>
              <a:ext uri="{FF2B5EF4-FFF2-40B4-BE49-F238E27FC236}">
                <a16:creationId xmlns:a16="http://schemas.microsoft.com/office/drawing/2014/main" id="{2D435A30-7C8E-4847-B027-91CBFA1592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27730" y="87971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1</a:t>
            </a:r>
          </a:p>
        </p:txBody>
      </p:sp>
      <p:sp>
        <p:nvSpPr>
          <p:cNvPr id="38" name="Textplatzhalter 30">
            <a:extLst>
              <a:ext uri="{FF2B5EF4-FFF2-40B4-BE49-F238E27FC236}">
                <a16:creationId xmlns:a16="http://schemas.microsoft.com/office/drawing/2014/main" id="{819BB324-34C6-4FF7-8780-D294AC6EC5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27730" y="195615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2</a:t>
            </a:r>
          </a:p>
        </p:txBody>
      </p:sp>
      <p:sp>
        <p:nvSpPr>
          <p:cNvPr id="39" name="Textplatzhalter 30">
            <a:extLst>
              <a:ext uri="{FF2B5EF4-FFF2-40B4-BE49-F238E27FC236}">
                <a16:creationId xmlns:a16="http://schemas.microsoft.com/office/drawing/2014/main" id="{43B3C496-FB0A-4924-A341-696D17E2D9C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27730" y="303260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3</a:t>
            </a:r>
          </a:p>
        </p:txBody>
      </p:sp>
      <p:sp>
        <p:nvSpPr>
          <p:cNvPr id="40" name="Textplatzhalter 30">
            <a:extLst>
              <a:ext uri="{FF2B5EF4-FFF2-40B4-BE49-F238E27FC236}">
                <a16:creationId xmlns:a16="http://schemas.microsoft.com/office/drawing/2014/main" id="{FEACD5FF-800E-4BB0-82F3-2E0AEF1215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27730" y="410904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4</a:t>
            </a:r>
          </a:p>
        </p:txBody>
      </p:sp>
      <p:sp>
        <p:nvSpPr>
          <p:cNvPr id="41" name="Textplatzhalter 30">
            <a:extLst>
              <a:ext uri="{FF2B5EF4-FFF2-40B4-BE49-F238E27FC236}">
                <a16:creationId xmlns:a16="http://schemas.microsoft.com/office/drawing/2014/main" id="{58B97284-E1BE-4DCD-9CC1-C441D1A857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27730" y="518549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5</a:t>
            </a:r>
          </a:p>
        </p:txBody>
      </p:sp>
      <p:sp>
        <p:nvSpPr>
          <p:cNvPr id="42" name="Form 62">
            <a:extLst>
              <a:ext uri="{FF2B5EF4-FFF2-40B4-BE49-F238E27FC236}">
                <a16:creationId xmlns:a16="http://schemas.microsoft.com/office/drawing/2014/main" id="{79517603-8FAC-41C9-B5BE-3F8BA7D93CE6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</p:spTree>
    <p:extLst>
      <p:ext uri="{BB962C8B-B14F-4D97-AF65-F5344CB8AC3E}">
        <p14:creationId xmlns:p14="http://schemas.microsoft.com/office/powerpoint/2010/main" val="428314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12643" y="1691472"/>
            <a:ext cx="4385841" cy="1325563"/>
          </a:xfrm>
        </p:spPr>
        <p:txBody>
          <a:bodyPr rtlCol="0" anchor="b"/>
          <a:lstStyle>
            <a:lvl1pPr algn="r">
              <a:defRPr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500437"/>
            <a:ext cx="12192000" cy="3357563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69843" y="1690688"/>
            <a:ext cx="4155432" cy="1325562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69843" y="1227698"/>
            <a:ext cx="4155432" cy="382749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84934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948" y="1193765"/>
            <a:ext cx="4385841" cy="1325563"/>
          </a:xfrm>
        </p:spPr>
        <p:txBody>
          <a:bodyPr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44947" y="2632337"/>
            <a:ext cx="4385841" cy="3357563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Titel durch Klicken hinzufügen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 rtl="0">
              <a:buNone/>
            </a:pPr>
            <a:r>
              <a:rPr lang="de-DE" noProof="0"/>
              <a:t>Titel durch Klicken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0525" y="2944813"/>
            <a:ext cx="3046413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9606" y="2944813"/>
            <a:ext cx="302314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14414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0525" y="1193765"/>
            <a:ext cx="6322230" cy="1325563"/>
          </a:xfrm>
        </p:spPr>
        <p:txBody>
          <a:bodyPr lIns="0" rtlCol="0" anchor="b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1193765"/>
            <a:ext cx="5230788" cy="479613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Titel durch Klicken hinzufügen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 rtl="0">
              <a:buNone/>
            </a:pPr>
            <a:r>
              <a:rPr lang="de-DE" noProof="0"/>
              <a:t>Titel durch Klicken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0525" y="2944813"/>
            <a:ext cx="3046413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9606" y="2944813"/>
            <a:ext cx="302314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16603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809009"/>
            <a:ext cx="3416928" cy="2884911"/>
          </a:xfrm>
        </p:spPr>
        <p:txBody>
          <a:bodyPr lIns="0" rtlCol="0" anchor="t">
            <a:normAutofit/>
          </a:bodyPr>
          <a:lstStyle>
            <a:lvl1pPr algn="r"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10875" y="1809009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Titel durch Klicken hinzufügen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80900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 rtl="0">
              <a:buNone/>
            </a:pPr>
            <a:r>
              <a:rPr lang="de-DE" noProof="0"/>
              <a:t>Titel durch Klicken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0572" y="2213293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2175" y="2213293"/>
            <a:ext cx="3658010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55064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7089"/>
            <a:ext cx="4297212" cy="3449109"/>
          </a:xfr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>
              <a:defRPr lang="en-US" sz="4000" dirty="0">
                <a:latin typeface="+mj-lt"/>
              </a:defRPr>
            </a:lvl1pPr>
          </a:lstStyle>
          <a:p>
            <a:pPr marL="0" lvl="0" algn="r" rtl="0"/>
            <a:r>
              <a:rPr lang="de-DE" noProof="0"/>
              <a:t>Titelmasterformat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1687089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Titel durch Klicken hinzufügen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68708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 rtl="0"/>
            <a:r>
              <a:rPr lang="de-DE" noProof="0"/>
              <a:t>Titel durch Klicken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68447" y="2091373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2175" y="2091373"/>
            <a:ext cx="3658010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Form 62">
            <a:extLst>
              <a:ext uri="{FF2B5EF4-FFF2-40B4-BE49-F238E27FC236}">
                <a16:creationId xmlns:a16="http://schemas.microsoft.com/office/drawing/2014/main" id="{22325F4A-8191-45D3-B031-5847B1E4B3AA}"/>
              </a:ext>
            </a:extLst>
          </p:cNvPr>
          <p:cNvSpPr/>
          <p:nvPr userDrawn="1"/>
        </p:nvSpPr>
        <p:spPr>
          <a:xfrm rot="16200000" flipV="1">
            <a:off x="3332057" y="133183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12087828" y="1675514"/>
            <a:ext cx="115747" cy="3449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490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1687090"/>
            <a:ext cx="4568750" cy="1721802"/>
          </a:xfrm>
          <a:noFill/>
        </p:spPr>
        <p:txBody>
          <a:bodyPr lIns="0" rIns="324000" rtlCol="0" anchor="ctr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de-DE" noProof="0"/>
              <a:t>Zum Bearbeiten klicken </a:t>
            </a:r>
            <a:br>
              <a:rPr lang="de-DE" noProof="0"/>
            </a:br>
            <a:r>
              <a:rPr lang="de-DE" noProof="0"/>
              <a:t>Titelmasterformat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de-DE" noProof="0">
              <a:latin typeface="+mn-lt"/>
            </a:endParaRP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Titel durch Klicken hinzufügen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 rtl="0"/>
            <a:r>
              <a:rPr lang="de-DE" noProof="0"/>
              <a:t>Titel durch Klicken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68447" y="4070639"/>
            <a:ext cx="3448800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54055" y="4070639"/>
            <a:ext cx="3450265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2" name="Form 62">
            <a:extLst>
              <a:ext uri="{FF2B5EF4-FFF2-40B4-BE49-F238E27FC236}">
                <a16:creationId xmlns:a16="http://schemas.microsoft.com/office/drawing/2014/main" id="{DADD8B14-6C18-4FC5-89FD-62D525A444DB}"/>
              </a:ext>
            </a:extLst>
          </p:cNvPr>
          <p:cNvSpPr/>
          <p:nvPr userDrawn="1"/>
        </p:nvSpPr>
        <p:spPr>
          <a:xfrm rot="16200000" flipV="1">
            <a:off x="3332057" y="729943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09156155-C47D-47A0-A08D-DCAC4D742D3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214412" y="3805254"/>
            <a:ext cx="1935925" cy="1854770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007210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948" y="1193765"/>
            <a:ext cx="4385841" cy="1325563"/>
          </a:xfrm>
        </p:spPr>
        <p:txBody>
          <a:bodyPr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44947" y="2632337"/>
            <a:ext cx="4385841" cy="3357563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0816" y="2944854"/>
            <a:ext cx="3046302" cy="304504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Titel durch Klicken hinzufügen</a:t>
            </a:r>
          </a:p>
        </p:txBody>
      </p:sp>
      <p:sp>
        <p:nvSpPr>
          <p:cNvPr id="6" name="Textplatzhalter 6">
            <a:extLst>
              <a:ext uri="{FF2B5EF4-FFF2-40B4-BE49-F238E27FC236}">
                <a16:creationId xmlns:a16="http://schemas.microsoft.com/office/drawing/2014/main" id="{B2C5FA2F-DD81-4A72-AB26-A4C663724F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9607" y="2944854"/>
            <a:ext cx="3046302" cy="304504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970810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28658" y="836271"/>
            <a:ext cx="4263342" cy="5185458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7" y="836271"/>
            <a:ext cx="4262400" cy="5185458"/>
          </a:xfrm>
          <a:solidFill>
            <a:schemeClr val="accent2"/>
          </a:solidFill>
        </p:spPr>
        <p:txBody>
          <a:bodyPr lIns="252000" tIns="144000" rIns="144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rtlCol="0" anchor="t"/>
          <a:lstStyle>
            <a:lvl1pPr algn="r">
              <a:defRPr>
                <a:latin typeface="+mj-lt"/>
              </a:defRPr>
            </a:lvl1pPr>
          </a:lstStyle>
          <a:p>
            <a:pPr rtl="0"/>
            <a:r>
              <a:rPr lang="de-DE" noProof="0"/>
              <a:t>Klicken zum </a:t>
            </a:r>
            <a:br>
              <a:rPr lang="de-DE" noProof="0"/>
            </a:br>
            <a:r>
              <a:rPr lang="de-DE" noProof="0"/>
              <a:t>Titel hinzufügen</a:t>
            </a:r>
          </a:p>
        </p:txBody>
      </p:sp>
      <p:sp>
        <p:nvSpPr>
          <p:cNvPr id="6" name="Form 62">
            <a:extLst>
              <a:ext uri="{FF2B5EF4-FFF2-40B4-BE49-F238E27FC236}">
                <a16:creationId xmlns:a16="http://schemas.microsoft.com/office/drawing/2014/main" id="{9EDA533D-03E6-4B64-A81C-A6F9E3301AB5}"/>
              </a:ext>
            </a:extLst>
          </p:cNvPr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</p:spTree>
    <p:extLst>
      <p:ext uri="{BB962C8B-B14F-4D97-AF65-F5344CB8AC3E}">
        <p14:creationId xmlns:p14="http://schemas.microsoft.com/office/powerpoint/2010/main" val="3217407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206186"/>
            <a:ext cx="12192000" cy="3651813"/>
          </a:xfrm>
          <a:solidFill>
            <a:schemeClr val="accent2"/>
          </a:solidFill>
        </p:spPr>
        <p:txBody>
          <a:bodyPr lIns="5400000" tIns="216000" rIns="1800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rtlCol="0" anchor="b"/>
          <a:lstStyle>
            <a:lvl1pPr algn="l">
              <a:defRPr>
                <a:latin typeface="+mj-lt"/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71836" y="836271"/>
            <a:ext cx="3523423" cy="5185458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99722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-1" y="1539432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VIELEN DANK!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WWW.WEBSITENAME.COM</a:t>
            </a:r>
          </a:p>
        </p:txBody>
      </p:sp>
      <p:sp>
        <p:nvSpPr>
          <p:cNvPr id="5" name="Form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</p:spTree>
    <p:extLst>
      <p:ext uri="{BB962C8B-B14F-4D97-AF65-F5344CB8AC3E}">
        <p14:creationId xmlns:p14="http://schemas.microsoft.com/office/powerpoint/2010/main" val="3091658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8052" y="3206186"/>
            <a:ext cx="6435525" cy="2815543"/>
          </a:xfrm>
          <a:noFill/>
          <a:ln>
            <a:noFill/>
          </a:ln>
        </p:spPr>
        <p:txBody>
          <a:bodyPr lIns="0" tIns="216000" rIns="1800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lIns="0" rtlCol="0" anchor="b"/>
          <a:lstStyle>
            <a:lvl1pPr algn="l">
              <a:defRPr>
                <a:latin typeface="+mj-lt"/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836271"/>
            <a:ext cx="3657059" cy="5185458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5831282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745620" y="3428990"/>
            <a:ext cx="7446380" cy="3429009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659770"/>
            <a:ext cx="3085618" cy="1325563"/>
          </a:xfrm>
        </p:spPr>
        <p:txBody>
          <a:bodyPr lIns="0" rtlCol="0" anchor="t"/>
          <a:lstStyle>
            <a:lvl1pPr algn="l">
              <a:defRPr>
                <a:latin typeface="+mj-lt"/>
              </a:defRPr>
            </a:lvl1pPr>
          </a:lstStyle>
          <a:p>
            <a:pPr rtl="0"/>
            <a:r>
              <a:rPr lang="de-DE" noProof="0"/>
              <a:t>Klicken zum </a:t>
            </a:r>
            <a:br>
              <a:rPr lang="de-DE" noProof="0"/>
            </a:br>
            <a:r>
              <a:rPr lang="de-DE" noProof="0"/>
              <a:t>Titel hinzufügen</a:t>
            </a:r>
          </a:p>
        </p:txBody>
      </p:sp>
      <p:sp>
        <p:nvSpPr>
          <p:cNvPr id="6" name="Form 62">
            <a:extLst>
              <a:ext uri="{FF2B5EF4-FFF2-40B4-BE49-F238E27FC236}">
                <a16:creationId xmlns:a16="http://schemas.microsoft.com/office/drawing/2014/main" id="{9EDA533D-03E6-4B64-A81C-A6F9E3301AB5}"/>
              </a:ext>
            </a:extLst>
          </p:cNvPr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DF8596F-E730-47C4-86C3-F4A9B3F78268}"/>
              </a:ext>
            </a:extLst>
          </p:cNvPr>
          <p:cNvSpPr/>
          <p:nvPr userDrawn="1"/>
        </p:nvSpPr>
        <p:spPr>
          <a:xfrm>
            <a:off x="4745620" y="0"/>
            <a:ext cx="7446380" cy="3428990"/>
          </a:xfrm>
          <a:prstGeom prst="rect">
            <a:avLst/>
          </a:prstGeom>
          <a:solidFill>
            <a:schemeClr val="accent2"/>
          </a:solidFill>
        </p:spPr>
        <p:txBody>
          <a:bodyPr vert="horz" lIns="252000" tIns="144000" rIns="144000" bIns="45720" rtlCol="0">
            <a:no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de-DE" sz="1400" b="0" i="0" noProof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2E0AB4DF-4264-4631-9A72-72B25F9BEE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078" y="987207"/>
            <a:ext cx="2837822" cy="382749"/>
          </a:xfrm>
        </p:spPr>
        <p:txBody>
          <a:bodyPr lIns="0" tIns="0" rtlCol="0" anchor="t">
            <a:norm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Titel durch Klicken hinzufügen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51371" y="987208"/>
            <a:ext cx="3501106" cy="1397178"/>
          </a:xfrm>
        </p:spPr>
        <p:txBody>
          <a:bodyPr lIns="0" t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36362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0"/>
            <a:ext cx="11353800" cy="6858000"/>
          </a:xfrm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F92C0C-7E68-45AE-8824-6858C68747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66452"/>
            <a:ext cx="5007015" cy="1440000"/>
          </a:xfrm>
          <a:solidFill>
            <a:schemeClr val="bg1"/>
          </a:solidFill>
        </p:spPr>
        <p:txBody>
          <a:bodyPr lIns="216000" rtlCol="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pPr rtl="0"/>
            <a:r>
              <a:rPr lang="de-DE" noProof="0"/>
              <a:t>Zum Bearbeiten klicken </a:t>
            </a:r>
            <a:br>
              <a:rPr lang="de-DE" noProof="0"/>
            </a:br>
            <a:r>
              <a:rPr lang="de-DE" noProof="0"/>
              <a:t>Titelmasterformat</a:t>
            </a:r>
          </a:p>
        </p:txBody>
      </p:sp>
    </p:spTree>
    <p:extLst>
      <p:ext uri="{BB962C8B-B14F-4D97-AF65-F5344CB8AC3E}">
        <p14:creationId xmlns:p14="http://schemas.microsoft.com/office/powerpoint/2010/main" val="9536023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0"/>
            <a:ext cx="11353800" cy="6858000"/>
          </a:xfrm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9A10FA-D831-43AB-9DF1-EDB14480E3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478756"/>
            <a:ext cx="4572000" cy="1189037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Folientitel</a:t>
            </a:r>
          </a:p>
        </p:txBody>
      </p:sp>
    </p:spTree>
    <p:extLst>
      <p:ext uri="{BB962C8B-B14F-4D97-AF65-F5344CB8AC3E}">
        <p14:creationId xmlns:p14="http://schemas.microsoft.com/office/powerpoint/2010/main" val="26320271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itel 4">
            <a:extLst>
              <a:ext uri="{FF2B5EF4-FFF2-40B4-BE49-F238E27FC236}">
                <a16:creationId xmlns:a16="http://schemas.microsoft.com/office/drawing/2014/main" id="{7FBD120B-8377-4641-9618-9DD682652C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705635"/>
            <a:ext cx="5845215" cy="1440000"/>
          </a:xfrm>
          <a:solidFill>
            <a:schemeClr val="bg1"/>
          </a:solidFill>
        </p:spPr>
        <p:txBody>
          <a:bodyPr lIns="792000" rtlCol="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9740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9559417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497975"/>
          </a:xfrm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itel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 rtlCol="0"/>
          <a:lstStyle>
            <a:lvl1pPr>
              <a:defRPr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61472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497975"/>
          </a:xfrm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1259541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1"/>
            <a:ext cx="11353800" cy="5547360"/>
          </a:xfrm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itel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 rtlCol="0"/>
          <a:lstStyle>
            <a:lvl1pPr>
              <a:defRPr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136611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853441"/>
            <a:ext cx="11353800" cy="5151119"/>
          </a:xfrm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90898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 mit Bi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UNTERTITEL HIER EINFÜGEN</a:t>
            </a:r>
          </a:p>
        </p:txBody>
      </p:sp>
      <p:sp>
        <p:nvSpPr>
          <p:cNvPr id="5" name="Form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</p:spTree>
    <p:extLst>
      <p:ext uri="{BB962C8B-B14F-4D97-AF65-F5344CB8AC3E}">
        <p14:creationId xmlns:p14="http://schemas.microsoft.com/office/powerpoint/2010/main" val="15588500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14209" y="1203769"/>
            <a:ext cx="9563582" cy="5060062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itel 4">
            <a:extLst>
              <a:ext uri="{FF2B5EF4-FFF2-40B4-BE49-F238E27FC236}">
                <a16:creationId xmlns:a16="http://schemas.microsoft.com/office/drawing/2014/main" id="{F595BB60-922F-4254-AD20-DEA3FA4B75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4208" y="339162"/>
            <a:ext cx="9563581" cy="823070"/>
          </a:xfrm>
          <a:noFill/>
        </p:spPr>
        <p:txBody>
          <a:bodyPr lIns="0" rtlCol="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234657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6030" y="747000"/>
            <a:ext cx="10519940" cy="5364000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562267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enutzerdefiniert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-16640" y="0"/>
            <a:ext cx="1137043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7634288" cy="1325563"/>
          </a:xfrm>
        </p:spPr>
        <p:txBody>
          <a:bodyPr rtlCol="0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Abschnittsüberschrift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719574"/>
            <a:ext cx="2489200" cy="3124200"/>
          </a:xfrm>
        </p:spPr>
        <p:txBody>
          <a:bodyPr tIns="0" bIns="0" rtlCol="0" anchor="b">
            <a:noAutofit/>
          </a:bodyPr>
          <a:lstStyle>
            <a:lvl1pPr marL="0" indent="0" algn="r">
              <a:buNone/>
              <a:defRPr sz="30000">
                <a:solidFill>
                  <a:schemeClr val="bg1"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48043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enutzerdefiniert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5831840" y="0"/>
            <a:ext cx="552195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4699000" cy="1694180"/>
          </a:xfrm>
        </p:spPr>
        <p:txBody>
          <a:bodyPr lIns="0" rtlCol="0" anchor="t">
            <a:noAutofit/>
          </a:bodyPr>
          <a:lstStyle>
            <a:lvl1pPr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Abschnitt </a:t>
            </a:r>
            <a:br>
              <a:rPr lang="de-DE" noProof="0"/>
            </a:br>
            <a:r>
              <a:rPr lang="de-DE" noProof="0"/>
              <a:t>Kopfzeile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r">
              <a:buNone/>
              <a:defRPr sz="25000">
                <a:solidFill>
                  <a:schemeClr val="bg1"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17688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enutzerdefiniert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1" y="0"/>
            <a:ext cx="705612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5257800" cy="1694180"/>
          </a:xfrm>
        </p:spPr>
        <p:txBody>
          <a:bodyPr lIns="0" rtlCol="0"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Abschnittsüberschrift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88BD7D8D-4534-4674-90CD-5444E7502E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02636" y="446300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r">
              <a:buNone/>
              <a:defRPr sz="25000">
                <a:solidFill>
                  <a:schemeClr val="bg1">
                    <a:lumMod val="85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Nr.</a:t>
            </a:r>
          </a:p>
        </p:txBody>
      </p:sp>
    </p:spTree>
    <p:extLst>
      <p:ext uri="{BB962C8B-B14F-4D97-AF65-F5344CB8AC3E}">
        <p14:creationId xmlns:p14="http://schemas.microsoft.com/office/powerpoint/2010/main" val="42496879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enutzerdefiniert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FC75DEA4-0A76-480D-A95E-49B8E0DD97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35647" y="3145492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l">
              <a:buNone/>
              <a:defRPr sz="25000">
                <a:solidFill>
                  <a:srgbClr val="5DAAB0">
                    <a:alpha val="20000"/>
                  </a:srgb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Nr.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394370"/>
            <a:ext cx="7056121" cy="40692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1934210"/>
            <a:ext cx="5273040" cy="1694180"/>
          </a:xfrm>
        </p:spPr>
        <p:txBody>
          <a:bodyPr lIns="0" rtlCol="0"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Abschnittsüberschrift</a:t>
            </a:r>
          </a:p>
        </p:txBody>
      </p:sp>
    </p:spTree>
    <p:extLst>
      <p:ext uri="{BB962C8B-B14F-4D97-AF65-F5344CB8AC3E}">
        <p14:creationId xmlns:p14="http://schemas.microsoft.com/office/powerpoint/2010/main" val="17935321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Benutzerdefiniert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-16640" y="1"/>
            <a:ext cx="12208639" cy="4907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59" y="2691447"/>
            <a:ext cx="6272321" cy="1694180"/>
          </a:xfrm>
        </p:spPr>
        <p:txBody>
          <a:bodyPr lIns="0" rtlCol="0" anchor="b">
            <a:no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Abschnittsüberschrift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7A110188-91CF-42CE-9B0F-643DB15F9D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91826" y="261305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l">
              <a:buNone/>
              <a:defRPr sz="25000">
                <a:solidFill>
                  <a:srgbClr val="3B7579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Nr.</a:t>
            </a:r>
          </a:p>
        </p:txBody>
      </p:sp>
    </p:spTree>
    <p:extLst>
      <p:ext uri="{BB962C8B-B14F-4D97-AF65-F5344CB8AC3E}">
        <p14:creationId xmlns:p14="http://schemas.microsoft.com/office/powerpoint/2010/main" val="37630524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9791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chemeClr val="accent2">
              <a:alpha val="99000"/>
            </a:schemeClr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de-DE" sz="1400" b="0" i="0" spc="0" noProof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/>
          <a:lstStyle>
            <a:lvl1pPr>
              <a:defRPr b="1">
                <a:latin typeface="+mj-lt"/>
              </a:defRPr>
            </a:lvl1pPr>
          </a:lstStyle>
          <a:p>
            <a:pPr rtl="0"/>
            <a:r>
              <a:rPr lang="de-DE" noProof="0"/>
              <a:t>Folientitel durch Klicken hinzufügen</a:t>
            </a:r>
          </a:p>
        </p:txBody>
      </p:sp>
      <p:sp>
        <p:nvSpPr>
          <p:cNvPr id="17" name="Textplatzhalt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UNTERTITEL HIER</a:t>
            </a:r>
          </a:p>
        </p:txBody>
      </p:sp>
      <p:sp>
        <p:nvSpPr>
          <p:cNvPr id="5" name="Form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87422" y="1038724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rtlCol="0"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1" name="Bildplatzhalt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87422" y="2330235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13" name="Bildplatzhalt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87422" y="3621746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14" name="Bildplatzhalt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687422" y="4913257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3278528"/>
            <a:ext cx="4008438" cy="25608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68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64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ild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0"/>
            <a:ext cx="6057900" cy="6857995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de-DE" sz="1400" b="0" i="0" spc="0" noProof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/>
          <a:lstStyle>
            <a:lvl1pPr>
              <a:defRPr b="1">
                <a:latin typeface="+mj-lt"/>
              </a:defRPr>
            </a:lvl1pPr>
          </a:lstStyle>
          <a:p>
            <a:pPr rtl="0"/>
            <a:r>
              <a:rPr lang="de-DE" noProof="0"/>
              <a:t>Folientitel durch Klicken hinzufügen</a:t>
            </a:r>
          </a:p>
        </p:txBody>
      </p:sp>
      <p:sp>
        <p:nvSpPr>
          <p:cNvPr id="17" name="Textplatzhalt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UNTERTITEL HIER</a:t>
            </a:r>
          </a:p>
        </p:txBody>
      </p:sp>
      <p:sp>
        <p:nvSpPr>
          <p:cNvPr id="5" name="Form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3278528"/>
            <a:ext cx="4008438" cy="25608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5" name="Bildplatzhalter 5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1" name="Bildplatzhalter 5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22" name="Bildplatzhalter 5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23" name="Bildplatzhalter 5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4144426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38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mit Bi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78736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666759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UNTERTITEL HIER EINFÜGEN</a:t>
            </a:r>
          </a:p>
        </p:txBody>
      </p:sp>
      <p:sp>
        <p:nvSpPr>
          <p:cNvPr id="5" name="Form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396160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  <p:sp>
        <p:nvSpPr>
          <p:cNvPr id="20" name="Bildplatzhalter 4">
            <a:extLst>
              <a:ext uri="{FF2B5EF4-FFF2-40B4-BE49-F238E27FC236}">
                <a16:creationId xmlns:a16="http://schemas.microsoft.com/office/drawing/2014/main" id="{99E7C9A1-D1C2-4923-B0AE-127044646A0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866207" y="0"/>
            <a:ext cx="3325792" cy="6858000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8533285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34DECF-152F-4E39-AD49-1ADCE9F759D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41375" y="3097232"/>
            <a:ext cx="4008120" cy="2742196"/>
          </a:xfrm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pPr rtl="0"/>
            <a:r>
              <a:rPr lang="de-DE" noProof="0"/>
              <a:t>Folientitel durch Klicken </a:t>
            </a:r>
            <a:br>
              <a:rPr lang="de-DE" noProof="0"/>
            </a:br>
            <a:r>
              <a:rPr lang="de-DE" noProof="0"/>
              <a:t>hier hinzufügen</a:t>
            </a:r>
          </a:p>
        </p:txBody>
      </p:sp>
      <p:sp>
        <p:nvSpPr>
          <p:cNvPr id="17" name="Textplatzhalt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375081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UNTERTITEL HIER</a:t>
            </a:r>
          </a:p>
        </p:txBody>
      </p:sp>
      <p:sp>
        <p:nvSpPr>
          <p:cNvPr id="5" name="Form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5" name="Bildplatzhalter 5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1" name="Bildplatzhalter 5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22" name="Bildplatzhalter 5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23" name="Bildplatzhalter 5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21922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3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de-DE" sz="1400" b="0" i="0" spc="0" noProof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pPr rtl="0"/>
            <a:r>
              <a:rPr lang="de-DE" noProof="0"/>
              <a:t>Folientitel durch Klicken hinzufügen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6330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1" name="Bildplatzhalt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060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13" name="Bildplatzhalt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5791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14" name="Bildplatzhalt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0521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78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76825" y="3923752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2287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68916" y="3916626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337302"/>
            <a:ext cx="10685257" cy="541483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38410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103933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pPr rtl="0"/>
            <a:r>
              <a:rPr lang="de-DE" noProof="0"/>
              <a:t>Folientitel durch Klicken hinzufügen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4112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1" name="Bildplatzhalt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8842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13" name="Bildplatzhalt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3573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14" name="Bildplatzhalt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8303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780" y="460152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76825" y="4604472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22870" y="460152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68916" y="4597346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2018022"/>
            <a:ext cx="10685257" cy="541483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0055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de-DE" sz="1400" b="0" i="0" spc="0" noProof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2234610"/>
            <a:ext cx="4008437" cy="1395208"/>
          </a:xfrm>
        </p:spPr>
        <p:txBody>
          <a:bodyPr lIns="0" rtlCol="0" anchor="b"/>
          <a:lstStyle>
            <a:lvl1pPr>
              <a:defRPr b="1">
                <a:latin typeface="+mj-lt"/>
              </a:defRPr>
            </a:lvl1pPr>
          </a:lstStyle>
          <a:p>
            <a:pPr rtl="0"/>
            <a:r>
              <a:rPr lang="de-DE" noProof="0"/>
              <a:t>Folientitel durch Klicken hinzufügen</a:t>
            </a:r>
          </a:p>
        </p:txBody>
      </p:sp>
      <p:sp>
        <p:nvSpPr>
          <p:cNvPr id="17" name="Textplatzhalt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369547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n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UNTERTITEL HIER</a:t>
            </a:r>
          </a:p>
        </p:txBody>
      </p:sp>
      <p:sp>
        <p:nvSpPr>
          <p:cNvPr id="5" name="Form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15261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87422" y="1038724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rtlCol="0"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1" name="Bildplatzhalt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87422" y="2330235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13" name="Bildplatzhalt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87422" y="3621746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14" name="Bildplatzhalt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687422" y="4913257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667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682" y="971950"/>
            <a:ext cx="3537030" cy="2036100"/>
          </a:xfrm>
        </p:spPr>
        <p:txBody>
          <a:bodyPr lIns="0" rtlCol="0"/>
          <a:lstStyle>
            <a:lvl1pPr>
              <a:defRPr>
                <a:solidFill>
                  <a:srgbClr val="5DAAB0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76930" y="729827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970602" y="729827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76930" y="3646649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8" name="Bildplatzhalter 4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70602" y="3646649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42770" y="282383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42770" y="241951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NAME HIER HINZUFÜGEN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44956" y="282383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44956" y="241951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NAME HIER HINZUFÜGEN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5A499762-AEDB-43BC-89CC-CC0602BEAF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642770" y="574065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880EDD7E-326D-47DC-B58D-88ECE1D00F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42770" y="533633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NAME HIER HINZUFÜGEN</a:t>
            </a:r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DB92C933-F978-486C-A305-0BAC73E0F15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44956" y="574065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B18BFAE0-942E-42DB-BD07-596D50E07E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44956" y="533633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NAME HIER HINZUFÜGEN</a:t>
            </a:r>
          </a:p>
        </p:txBody>
      </p:sp>
      <p:sp>
        <p:nvSpPr>
          <p:cNvPr id="16" name="Form 62">
            <a:extLst>
              <a:ext uri="{FF2B5EF4-FFF2-40B4-BE49-F238E27FC236}">
                <a16:creationId xmlns:a16="http://schemas.microsoft.com/office/drawing/2014/main" id="{E2A7A773-8673-42D6-B565-4013CBE76BBD}"/>
              </a:ext>
            </a:extLst>
          </p:cNvPr>
          <p:cNvSpPr/>
          <p:nvPr userDrawn="1"/>
        </p:nvSpPr>
        <p:spPr>
          <a:xfrm rot="16200000" flipV="1">
            <a:off x="965155" y="-18490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</p:spTree>
    <p:extLst>
      <p:ext uri="{BB962C8B-B14F-4D97-AF65-F5344CB8AC3E}">
        <p14:creationId xmlns:p14="http://schemas.microsoft.com/office/powerpoint/2010/main" val="6877645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EE8D18BE-27C3-4048-91A7-DD0F0F8D0861}"/>
              </a:ext>
            </a:extLst>
          </p:cNvPr>
          <p:cNvSpPr/>
          <p:nvPr userDrawn="1"/>
        </p:nvSpPr>
        <p:spPr>
          <a:xfrm>
            <a:off x="4190264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latin typeface="+mn-l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06887" y="616350"/>
            <a:ext cx="7978227" cy="1062602"/>
          </a:xfrm>
        </p:spPr>
        <p:txBody>
          <a:bodyPr lIns="0" rtlCol="0"/>
          <a:lstStyle>
            <a:lvl1pPr algn="ctr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06007" y="2385012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73705" y="2385012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</a:t>
            </a:r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06007" y="4352707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8" name="Bildplatzhalter 4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73705" y="4352707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04731" y="3168715"/>
            <a:ext cx="2517605" cy="484146"/>
          </a:xfrm>
        </p:spPr>
        <p:txBody>
          <a:bodyPr lIns="0" rtlCol="0">
            <a:noAutofit/>
          </a:bodyPr>
          <a:lstStyle>
            <a:lvl1pPr marL="0" indent="0" algn="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04731" y="276438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NAME HIER HINZUFÜGEN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1403" y="3168715"/>
            <a:ext cx="2517605" cy="484146"/>
          </a:xfrm>
        </p:spPr>
        <p:txBody>
          <a:bodyPr lIns="0" rtlCol="0">
            <a:noAutofit/>
          </a:bodyPr>
          <a:lstStyle>
            <a:lvl1pPr marL="0" indent="0" algn="l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1403" y="276438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NAME HIER HINZUFÜGEN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3B9FAC90-EA8D-4C0E-A0D1-0D252B50A1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04731" y="5167572"/>
            <a:ext cx="2517605" cy="484146"/>
          </a:xfrm>
        </p:spPr>
        <p:txBody>
          <a:bodyPr lIns="0" rtlCol="0">
            <a:noAutofit/>
          </a:bodyPr>
          <a:lstStyle>
            <a:lvl1pPr marL="0" indent="0" algn="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5556F808-0B84-4923-9C86-83F13CFABB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04731" y="4763246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NAME HIER HINZUFÜGEN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6D49870F-68D7-4CDC-8F2A-696151FA2B9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1403" y="5167572"/>
            <a:ext cx="2517605" cy="484146"/>
          </a:xfrm>
        </p:spPr>
        <p:txBody>
          <a:bodyPr lIns="0" rtlCol="0">
            <a:noAutofit/>
          </a:bodyPr>
          <a:lstStyle>
            <a:lvl1pPr marL="0" indent="0" algn="l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530C251D-6B9A-485B-A02D-AAF34ECA7B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41403" y="4763246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NAME HIER HINZUFÜGEN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C623159-5A5F-49ED-8FE8-D17FB82C8BB9}"/>
              </a:ext>
            </a:extLst>
          </p:cNvPr>
          <p:cNvSpPr/>
          <p:nvPr userDrawn="1"/>
        </p:nvSpPr>
        <p:spPr>
          <a:xfrm>
            <a:off x="6157960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latin typeface="+mn-lt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3F630FE-FEDE-4DCF-98BE-57FA329D971D}"/>
              </a:ext>
            </a:extLst>
          </p:cNvPr>
          <p:cNvSpPr/>
          <p:nvPr userDrawn="1"/>
        </p:nvSpPr>
        <p:spPr>
          <a:xfrm>
            <a:off x="4190264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latin typeface="+mn-lt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CEE0F46-6DA2-40B8-B7F9-015FA8D24163}"/>
              </a:ext>
            </a:extLst>
          </p:cNvPr>
          <p:cNvSpPr/>
          <p:nvPr userDrawn="1"/>
        </p:nvSpPr>
        <p:spPr>
          <a:xfrm>
            <a:off x="6157960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11750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de-DE" noProof="0"/>
              <a:t>Folientitel durch Klicken </a:t>
            </a:r>
            <a:br>
              <a:rPr lang="de-DE" noProof="0"/>
            </a:br>
            <a:r>
              <a:rPr lang="de-DE" noProof="0"/>
              <a:t>hier hinzufügen</a:t>
            </a:r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" name="Diagrammplatzhalter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392680"/>
            <a:ext cx="10719842" cy="4167505"/>
          </a:xfrm>
        </p:spPr>
        <p:txBody>
          <a:bodyPr rtlCol="0"/>
          <a:lstStyle/>
          <a:p>
            <a:pPr rtl="0"/>
            <a:r>
              <a:rPr lang="de-DE" noProof="0"/>
              <a:t>Klicken Sie, um ein Diagramm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7445607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de-DE" noProof="0"/>
              <a:t>Folientitel durch Klicken </a:t>
            </a:r>
            <a:br>
              <a:rPr lang="de-DE" noProof="0"/>
            </a:br>
            <a:r>
              <a:rPr lang="de-DE" noProof="0"/>
              <a:t>hier hinzufügen</a:t>
            </a:r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" name="Diagrammplatzhalter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5815420" y="2392680"/>
            <a:ext cx="5742622" cy="4023995"/>
          </a:xfrm>
        </p:spPr>
        <p:txBody>
          <a:bodyPr rtlCol="0"/>
          <a:lstStyle/>
          <a:p>
            <a:pPr rtl="0"/>
            <a:r>
              <a:rPr lang="de-DE" noProof="0"/>
              <a:t>Klicken Sie, um ein Diagramm hinzuzufügen.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C9E9201F-1E54-4CE0-974D-2A45F04F48B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200" y="2392045"/>
            <a:ext cx="4776788" cy="4023995"/>
          </a:xfrm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6985145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rtlCol="0" anchor="b"/>
          <a:lstStyle>
            <a:lvl1pPr algn="ctr">
              <a:defRPr>
                <a:latin typeface="+mj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Textplatzhalter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UNTERTITEL HIER</a:t>
            </a:r>
          </a:p>
        </p:txBody>
      </p:sp>
      <p:sp>
        <p:nvSpPr>
          <p:cNvPr id="4" name="Tabellenplatzhalter 3">
            <a:extLst>
              <a:ext uri="{FF2B5EF4-FFF2-40B4-BE49-F238E27FC236}">
                <a16:creationId xmlns:a16="http://schemas.microsoft.com/office/drawing/2014/main" id="{EC1740A4-BBA1-4296-9738-ADD3B80B2439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647700" y="1806575"/>
            <a:ext cx="10896600" cy="4578350"/>
          </a:xfrm>
        </p:spPr>
        <p:txBody>
          <a:bodyPr rtlCol="0"/>
          <a:lstStyle/>
          <a:p>
            <a:pPr rtl="0"/>
            <a:r>
              <a:rPr lang="de-DE" noProof="0"/>
              <a:t>Tabelle durch Klicken auf das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unterteiler mit Bi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708475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96498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UNTERTITEL HIER EINFÜGEN</a:t>
            </a:r>
          </a:p>
        </p:txBody>
      </p:sp>
      <p:sp>
        <p:nvSpPr>
          <p:cNvPr id="10" name="Form 62">
            <a:extLst>
              <a:ext uri="{FF2B5EF4-FFF2-40B4-BE49-F238E27FC236}">
                <a16:creationId xmlns:a16="http://schemas.microsoft.com/office/drawing/2014/main" id="{171AB7B1-2963-43C8-84A5-2FCF188ACF42}"/>
              </a:ext>
            </a:extLst>
          </p:cNvPr>
          <p:cNvSpPr/>
          <p:nvPr userDrawn="1"/>
        </p:nvSpPr>
        <p:spPr>
          <a:xfrm rot="16200000" flipV="1">
            <a:off x="1094402" y="2525899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DAA0C5BA-C2D3-4A68-8EDE-1831408789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1933381"/>
              <a:gd name="connsiteY0" fmla="*/ 0 h 6858000"/>
              <a:gd name="connsiteX1" fmla="*/ 11933381 w 11933381"/>
              <a:gd name="connsiteY1" fmla="*/ 0 h 6858000"/>
              <a:gd name="connsiteX2" fmla="*/ 11933381 w 11933381"/>
              <a:gd name="connsiteY2" fmla="*/ 6858000 h 6858000"/>
              <a:gd name="connsiteX3" fmla="*/ 0 w 11933381"/>
              <a:gd name="connsiteY3" fmla="*/ 6858000 h 6858000"/>
              <a:gd name="connsiteX4" fmla="*/ 0 w 11933381"/>
              <a:gd name="connsiteY4" fmla="*/ 5854361 h 6858000"/>
              <a:gd name="connsiteX5" fmla="*/ 8109878 w 11933381"/>
              <a:gd name="connsiteY5" fmla="*/ 5854361 h 6858000"/>
              <a:gd name="connsiteX6" fmla="*/ 8109878 w 11933381"/>
              <a:gd name="connsiteY6" fmla="*/ 1949923 h 6858000"/>
              <a:gd name="connsiteX7" fmla="*/ 0 w 11933381"/>
              <a:gd name="connsiteY7" fmla="*/ 19499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33381" h="6858000">
                <a:moveTo>
                  <a:pt x="0" y="0"/>
                </a:moveTo>
                <a:lnTo>
                  <a:pt x="11933381" y="0"/>
                </a:lnTo>
                <a:lnTo>
                  <a:pt x="11933381" y="6858000"/>
                </a:lnTo>
                <a:lnTo>
                  <a:pt x="0" y="6858000"/>
                </a:lnTo>
                <a:lnTo>
                  <a:pt x="0" y="5854361"/>
                </a:lnTo>
                <a:lnTo>
                  <a:pt x="8109878" y="5854361"/>
                </a:lnTo>
                <a:lnTo>
                  <a:pt x="8109878" y="1949923"/>
                </a:lnTo>
                <a:lnTo>
                  <a:pt x="0" y="194992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524172"/>
            <a:ext cx="2578099" cy="2508588"/>
          </a:xfrm>
        </p:spPr>
        <p:txBody>
          <a:bodyPr lIns="0" rtlCol="0" anchor="t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rtl="0"/>
            <a:r>
              <a:rPr lang="de-DE" noProof="0"/>
              <a:t>Folientitel durch Klicken </a:t>
            </a:r>
            <a:br>
              <a:rPr lang="de-DE" noProof="0"/>
            </a:br>
            <a:r>
              <a:rPr lang="de-DE" noProof="0"/>
              <a:t>hier hinzufügen</a:t>
            </a:r>
          </a:p>
        </p:txBody>
      </p:sp>
      <p:sp>
        <p:nvSpPr>
          <p:cNvPr id="9" name="Form 62">
            <a:extLst>
              <a:ext uri="{FF2B5EF4-FFF2-40B4-BE49-F238E27FC236}">
                <a16:creationId xmlns:a16="http://schemas.microsoft.com/office/drawing/2014/main" id="{77A2F74A-3B1A-417B-8998-62F0E7EF0E74}"/>
              </a:ext>
            </a:extLst>
          </p:cNvPr>
          <p:cNvSpPr/>
          <p:nvPr userDrawn="1"/>
        </p:nvSpPr>
        <p:spPr>
          <a:xfrm rot="16200000" flipV="1">
            <a:off x="965155" y="-70306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</p:spTree>
    <p:extLst>
      <p:ext uri="{BB962C8B-B14F-4D97-AF65-F5344CB8AC3E}">
        <p14:creationId xmlns:p14="http://schemas.microsoft.com/office/powerpoint/2010/main" val="125293779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4">
            <a:extLst>
              <a:ext uri="{FF2B5EF4-FFF2-40B4-BE49-F238E27FC236}">
                <a16:creationId xmlns:a16="http://schemas.microsoft.com/office/drawing/2014/main" id="{AC817481-FC70-46B9-B779-4E5C04778C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12725" y="198755"/>
            <a:ext cx="3856038" cy="4235450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Bildplatzhalter 4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12285" y="198755"/>
            <a:ext cx="7651115" cy="4235450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00DB6AEA-811C-4554-97AF-7D4F2639BDC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13361" y="4648200"/>
            <a:ext cx="7651116" cy="2011679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75694821-2A94-40B8-8AAD-3E3762AFD3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2919" y="4648200"/>
            <a:ext cx="3855721" cy="2011679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53227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lienunterteiler mit Bi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D373C762-8092-4F49-BC46-91BCA0557F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2430682 h 6858000"/>
              <a:gd name="connsiteX3" fmla="*/ 3823504 w 12191999"/>
              <a:gd name="connsiteY3" fmla="*/ 2430682 h 6858000"/>
              <a:gd name="connsiteX4" fmla="*/ 3823504 w 12191999"/>
              <a:gd name="connsiteY4" fmla="*/ 6335120 h 6858000"/>
              <a:gd name="connsiteX5" fmla="*/ 12191999 w 12191999"/>
              <a:gd name="connsiteY5" fmla="*/ 633512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2430682"/>
                </a:lnTo>
                <a:lnTo>
                  <a:pt x="3823504" y="2430682"/>
                </a:lnTo>
                <a:lnTo>
                  <a:pt x="3823504" y="6335120"/>
                </a:lnTo>
                <a:lnTo>
                  <a:pt x="12191999" y="633512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3208" y="2870519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03209" y="3958542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UNTERTITEL HIER EINFÜGEN</a:t>
            </a:r>
          </a:p>
        </p:txBody>
      </p:sp>
      <p:sp>
        <p:nvSpPr>
          <p:cNvPr id="10" name="Form 62">
            <a:extLst>
              <a:ext uri="{FF2B5EF4-FFF2-40B4-BE49-F238E27FC236}">
                <a16:creationId xmlns:a16="http://schemas.microsoft.com/office/drawing/2014/main" id="{171AB7B1-2963-43C8-84A5-2FCF188ACF42}"/>
              </a:ext>
            </a:extLst>
          </p:cNvPr>
          <p:cNvSpPr/>
          <p:nvPr userDrawn="1"/>
        </p:nvSpPr>
        <p:spPr>
          <a:xfrm rot="16200000" flipV="1">
            <a:off x="4788658" y="2817190"/>
            <a:ext cx="0" cy="193031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</p:spTree>
    <p:extLst>
      <p:ext uri="{BB962C8B-B14F-4D97-AF65-F5344CB8AC3E}">
        <p14:creationId xmlns:p14="http://schemas.microsoft.com/office/powerpoint/2010/main" val="423565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unterteil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B652B907-27B2-46E0-B157-E5617EF0413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553196"/>
              <a:gd name="connsiteX1" fmla="*/ 12191999 w 12191999"/>
              <a:gd name="connsiteY1" fmla="*/ 0 h 6553196"/>
              <a:gd name="connsiteX2" fmla="*/ 12191999 w 12191999"/>
              <a:gd name="connsiteY2" fmla="*/ 6553196 h 6553196"/>
              <a:gd name="connsiteX3" fmla="*/ 9099630 w 12191999"/>
              <a:gd name="connsiteY3" fmla="*/ 6553196 h 6553196"/>
              <a:gd name="connsiteX4" fmla="*/ 9099630 w 12191999"/>
              <a:gd name="connsiteY4" fmla="*/ 2953562 h 6553196"/>
              <a:gd name="connsiteX5" fmla="*/ 731134 w 12191999"/>
              <a:gd name="connsiteY5" fmla="*/ 2953562 h 6553196"/>
              <a:gd name="connsiteX6" fmla="*/ 731134 w 12191999"/>
              <a:gd name="connsiteY6" fmla="*/ 6553196 h 6553196"/>
              <a:gd name="connsiteX7" fmla="*/ 0 w 12191999"/>
              <a:gd name="connsiteY7" fmla="*/ 6553196 h 655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553196">
                <a:moveTo>
                  <a:pt x="0" y="0"/>
                </a:moveTo>
                <a:lnTo>
                  <a:pt x="12191999" y="0"/>
                </a:lnTo>
                <a:lnTo>
                  <a:pt x="12191999" y="6553196"/>
                </a:lnTo>
                <a:lnTo>
                  <a:pt x="9099630" y="6553196"/>
                </a:lnTo>
                <a:lnTo>
                  <a:pt x="9099630" y="2953562"/>
                </a:lnTo>
                <a:lnTo>
                  <a:pt x="731134" y="2953562"/>
                </a:lnTo>
                <a:lnTo>
                  <a:pt x="731134" y="6553196"/>
                </a:lnTo>
                <a:lnTo>
                  <a:pt x="0" y="655319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1AEE170-55AC-411A-B257-BD682DE716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0164" y="3379810"/>
            <a:ext cx="7252505" cy="891250"/>
          </a:xfrm>
        </p:spPr>
        <p:txBody>
          <a:bodyPr rtlCol="0" anchor="t">
            <a:noAutofit/>
          </a:bodyPr>
          <a:lstStyle>
            <a:lvl1pPr algn="l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92D701DC-3803-4D06-BFB3-A9F78E4022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0165" y="4467833"/>
            <a:ext cx="7252504" cy="33854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de-DE" noProof="0"/>
              <a:t>UNTERTITEL HIER EINFÜGEN</a:t>
            </a:r>
          </a:p>
        </p:txBody>
      </p:sp>
      <p:sp>
        <p:nvSpPr>
          <p:cNvPr id="9" name="Form 62">
            <a:extLst>
              <a:ext uri="{FF2B5EF4-FFF2-40B4-BE49-F238E27FC236}">
                <a16:creationId xmlns:a16="http://schemas.microsoft.com/office/drawing/2014/main" id="{71FB5177-8D30-4482-99E2-8BFEB1D37D9E}"/>
              </a:ext>
            </a:extLst>
          </p:cNvPr>
          <p:cNvSpPr/>
          <p:nvPr userDrawn="1"/>
        </p:nvSpPr>
        <p:spPr>
          <a:xfrm rot="16200000" flipV="1">
            <a:off x="1285385" y="3006251"/>
            <a:ext cx="0" cy="257077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l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de-DE" noProof="0"/>
              <a:t>Tagesordnung</a:t>
            </a:r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34413" y="812800"/>
            <a:ext cx="3557587" cy="5232400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2" name="Textplatzhalt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3" name="Textplatzhalt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4" name="Textplatzhalt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5" name="Textplatzhalt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6" name="Textplatzhalt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42" name="Form 62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</p:spTree>
    <p:extLst>
      <p:ext uri="{BB962C8B-B14F-4D97-AF65-F5344CB8AC3E}">
        <p14:creationId xmlns:p14="http://schemas.microsoft.com/office/powerpoint/2010/main" val="122606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enutzerdefiniert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356412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de-DE" noProof="0"/>
              <a:t>Tagesordnung</a:t>
            </a:r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778137" y="2225040"/>
            <a:ext cx="3557587" cy="36680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2" name="Textplatzhalt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59432" y="205533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3" name="Textplatzhalt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59432" y="2782449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4" name="Textplatzhalt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59432" y="4352427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5" name="Textplatzhalt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59432" y="3567438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36" name="Textplatzhalt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59432" y="513741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Textmasterformate durch Klicken </a:t>
            </a:r>
            <a:br>
              <a:rPr lang="de-DE" noProof="0"/>
            </a:br>
            <a:r>
              <a:rPr lang="de-DE" noProof="0"/>
              <a:t>bearbeiten</a:t>
            </a:r>
          </a:p>
        </p:txBody>
      </p:sp>
      <p:sp>
        <p:nvSpPr>
          <p:cNvPr id="42" name="Form 62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965155" y="3355064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de-DE" sz="1500" noProof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778137" y="0"/>
            <a:ext cx="3586162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9504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5" r:id="rId2"/>
    <p:sldLayoutId id="2147483689" r:id="rId3"/>
    <p:sldLayoutId id="2147483684" r:id="rId4"/>
    <p:sldLayoutId id="2147483651" r:id="rId5"/>
    <p:sldLayoutId id="2147483685" r:id="rId6"/>
    <p:sldLayoutId id="2147483674" r:id="rId7"/>
    <p:sldLayoutId id="2147483690" r:id="rId8"/>
    <p:sldLayoutId id="2147483694" r:id="rId9"/>
    <p:sldLayoutId id="2147483693" r:id="rId10"/>
    <p:sldLayoutId id="2147483686" r:id="rId11"/>
    <p:sldLayoutId id="2147483703" r:id="rId12"/>
    <p:sldLayoutId id="2147483709" r:id="rId13"/>
    <p:sldLayoutId id="2147483710" r:id="rId14"/>
    <p:sldLayoutId id="2147483711" r:id="rId15"/>
    <p:sldLayoutId id="2147483712" r:id="rId16"/>
    <p:sldLayoutId id="2147483704" r:id="rId17"/>
    <p:sldLayoutId id="2147483702" r:id="rId18"/>
    <p:sldLayoutId id="2147483713" r:id="rId19"/>
    <p:sldLayoutId id="2147483714" r:id="rId20"/>
    <p:sldLayoutId id="2147483715" r:id="rId21"/>
    <p:sldLayoutId id="2147483695" r:id="rId22"/>
    <p:sldLayoutId id="2147483730" r:id="rId23"/>
    <p:sldLayoutId id="2147483698" r:id="rId24"/>
    <p:sldLayoutId id="2147483731" r:id="rId25"/>
    <p:sldLayoutId id="2147483699" r:id="rId26"/>
    <p:sldLayoutId id="2147483732" r:id="rId27"/>
    <p:sldLayoutId id="2147483700" r:id="rId28"/>
    <p:sldLayoutId id="2147483733" r:id="rId29"/>
    <p:sldLayoutId id="2147483701" r:id="rId30"/>
    <p:sldLayoutId id="2147483734" r:id="rId31"/>
    <p:sldLayoutId id="2147483696" r:id="rId32"/>
    <p:sldLayoutId id="2147483705" r:id="rId33"/>
    <p:sldLayoutId id="2147483706" r:id="rId34"/>
    <p:sldLayoutId id="2147483707" r:id="rId35"/>
    <p:sldLayoutId id="2147483708" r:id="rId36"/>
    <p:sldLayoutId id="2147483687" r:id="rId37"/>
    <p:sldLayoutId id="2147483660" r:id="rId38"/>
    <p:sldLayoutId id="2147483719" r:id="rId39"/>
    <p:sldLayoutId id="2147483720" r:id="rId40"/>
    <p:sldLayoutId id="2147483718" r:id="rId41"/>
    <p:sldLayoutId id="2147483721" r:id="rId42"/>
    <p:sldLayoutId id="2147483716" r:id="rId43"/>
    <p:sldLayoutId id="2147483722" r:id="rId44"/>
    <p:sldLayoutId id="2147483723" r:id="rId45"/>
    <p:sldLayoutId id="2147483725" r:id="rId46"/>
    <p:sldLayoutId id="2147483726" r:id="rId47"/>
    <p:sldLayoutId id="2147483675" r:id="rId48"/>
    <p:sldLayoutId id="2147483677" r:id="rId49"/>
    <p:sldLayoutId id="2147483729" r:id="rId50"/>
    <p:sldLayoutId id="2147483728" r:id="rId5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02421"/>
            <a:ext cx="7252505" cy="1313434"/>
          </a:xfrm>
        </p:spPr>
        <p:txBody>
          <a:bodyPr rtlCol="0"/>
          <a:lstStyle/>
          <a:p>
            <a:pPr rtl="0"/>
            <a:r>
              <a:rPr lang="de-DE"/>
              <a:t>Image Processing and Computer Vision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algn="l"/>
            <a:r>
              <a:rPr lang="de-DE" sz="1600" err="1">
                <a:solidFill>
                  <a:srgbClr val="FFFFFF"/>
                </a:solidFill>
              </a:rPr>
              <a:t>Automatic</a:t>
            </a:r>
            <a:r>
              <a:rPr lang="de-DE" sz="1600">
                <a:solidFill>
                  <a:srgbClr val="FFFFFF"/>
                </a:solidFill>
              </a:rPr>
              <a:t> </a:t>
            </a:r>
            <a:r>
              <a:rPr lang="de-DE" sz="1600" err="1">
                <a:solidFill>
                  <a:srgbClr val="FFFFFF"/>
                </a:solidFill>
              </a:rPr>
              <a:t>licenceplate-detection</a:t>
            </a:r>
            <a:endParaRPr lang="de-DE" sz="1600">
              <a:solidFill>
                <a:srgbClr val="FFFFFF"/>
              </a:solidFill>
            </a:endParaRPr>
          </a:p>
        </p:txBody>
      </p:sp>
      <p:pic>
        <p:nvPicPr>
          <p:cNvPr id="13" name="Bildplatzhalter 5" descr="Gebäude">
            <a:extLst>
              <a:ext uri="{FF2B5EF4-FFF2-40B4-BE49-F238E27FC236}">
                <a16:creationId xmlns:a16="http://schemas.microsoft.com/office/drawing/2014/main" id="{002497D9-8F14-40C3-90A2-8264564E1F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platzhalter 5">
            <a:extLst>
              <a:ext uri="{FF2B5EF4-FFF2-40B4-BE49-F238E27FC236}">
                <a16:creationId xmlns:a16="http://schemas.microsoft.com/office/drawing/2014/main" id="{3D88209F-500F-4176-9D73-3B8ED26419CC}"/>
              </a:ext>
            </a:extLst>
          </p:cNvPr>
          <p:cNvSpPr txBox="1">
            <a:spLocks/>
          </p:cNvSpPr>
          <p:nvPr/>
        </p:nvSpPr>
        <p:spPr>
          <a:xfrm>
            <a:off x="838199" y="3983649"/>
            <a:ext cx="7252504" cy="100200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spc="3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Arial"/>
              </a:rPr>
              <a:t>SfarzoEl Husseini (0001026293)</a:t>
            </a:r>
          </a:p>
          <a:p>
            <a:r>
              <a:rPr lang="de-DE" dirty="0">
                <a:cs typeface="Arial"/>
              </a:rPr>
              <a:t>Tony </a:t>
            </a:r>
            <a:r>
              <a:rPr lang="de-DE" dirty="0" err="1">
                <a:cs typeface="Arial"/>
              </a:rPr>
              <a:t>Chahoud</a:t>
            </a:r>
            <a:r>
              <a:rPr lang="de-DE" dirty="0">
                <a:cs typeface="Arial"/>
              </a:rPr>
              <a:t> (0001036076)</a:t>
            </a:r>
          </a:p>
          <a:p>
            <a:r>
              <a:rPr lang="de-DE" dirty="0">
                <a:cs typeface="Arial"/>
              </a:rPr>
              <a:t>Henrike Hummel (</a:t>
            </a:r>
            <a:r>
              <a:rPr lang="en-GB" dirty="0">
                <a:cs typeface="Arial"/>
              </a:rPr>
              <a:t>1900095402)</a:t>
            </a:r>
            <a:r>
              <a:rPr lang="de-DE" dirty="0"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6BD3004-FA92-4ECA-83A4-974A8F823C2A}"/>
              </a:ext>
            </a:extLst>
          </p:cNvPr>
          <p:cNvSpPr/>
          <p:nvPr/>
        </p:nvSpPr>
        <p:spPr>
          <a:xfrm>
            <a:off x="8423939" y="-41873"/>
            <a:ext cx="3174503" cy="6622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10EB506-AFF7-4C73-9611-F5213AD3BE4A}"/>
              </a:ext>
            </a:extLst>
          </p:cNvPr>
          <p:cNvSpPr/>
          <p:nvPr/>
        </p:nvSpPr>
        <p:spPr>
          <a:xfrm>
            <a:off x="0" y="0"/>
            <a:ext cx="6304547" cy="1026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140451-71CD-4376-8CEE-900E819694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-81172"/>
            <a:ext cx="6448926" cy="1189037"/>
          </a:xfrm>
        </p:spPr>
        <p:txBody>
          <a:bodyPr>
            <a:normAutofit/>
          </a:bodyPr>
          <a:lstStyle/>
          <a:p>
            <a:r>
              <a:rPr lang="de-DE" dirty="0">
                <a:latin typeface="Tw Cen MT"/>
                <a:cs typeface="Arial"/>
              </a:rPr>
              <a:t>STEP 2: </a:t>
            </a:r>
            <a:r>
              <a:rPr lang="en-US" dirty="0">
                <a:latin typeface="Tw Cen MT"/>
                <a:cs typeface="Arial"/>
              </a:rPr>
              <a:t>Extracting the characters from the number plate (binarization and labeling)</a:t>
            </a: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7CDF7FEC-AE57-450F-816A-B75B6EB3D16B}"/>
              </a:ext>
            </a:extLst>
          </p:cNvPr>
          <p:cNvSpPr/>
          <p:nvPr/>
        </p:nvSpPr>
        <p:spPr>
          <a:xfrm flipV="1">
            <a:off x="0" y="6580349"/>
            <a:ext cx="12192000" cy="321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4C0FF34-546C-4D16-A488-9217AE885DEB}"/>
              </a:ext>
            </a:extLst>
          </p:cNvPr>
          <p:cNvSpPr txBox="1"/>
          <p:nvPr/>
        </p:nvSpPr>
        <p:spPr>
          <a:xfrm>
            <a:off x="177837" y="1388300"/>
            <a:ext cx="7361952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 panose="020B0602020104020603" pitchFamily="34" charset="0"/>
              <a:buChar char="•"/>
            </a:pPr>
            <a:r>
              <a:rPr lang="en-US" sz="1800" b="1" dirty="0">
                <a:latin typeface="TW Cen MT"/>
              </a:rPr>
              <a:t>Image processing:</a:t>
            </a:r>
            <a:r>
              <a:rPr lang="en-US" b="1" dirty="0">
                <a:latin typeface="TW Cen MT"/>
              </a:rPr>
              <a:t> </a:t>
            </a:r>
            <a:endParaRPr lang="de-DE" b="1" dirty="0">
              <a:latin typeface="TW Cen MT"/>
              <a:cs typeface="Arial"/>
            </a:endParaRPr>
          </a:p>
          <a:p>
            <a:pPr lvl="1">
              <a:buFont typeface="Arial" panose="020B0602020104020603" pitchFamily="34" charset="0"/>
              <a:buChar char="•"/>
            </a:pPr>
            <a:r>
              <a:rPr lang="en-US" dirty="0">
                <a:latin typeface="TW Cen MT"/>
                <a:cs typeface="Arial"/>
              </a:rPr>
              <a:t>Dilation: to enhance the white contour</a:t>
            </a:r>
          </a:p>
          <a:p>
            <a:endParaRPr lang="en-US" dirty="0">
              <a:latin typeface="TW Cen MT"/>
              <a:cs typeface="Arial"/>
            </a:endParaRPr>
          </a:p>
          <a:p>
            <a:endParaRPr lang="en-US" dirty="0">
              <a:latin typeface="TW Cen MT"/>
            </a:endParaRPr>
          </a:p>
          <a:p>
            <a:pPr marL="342900" indent="-342900">
              <a:buFont typeface="Wingdings" panose="020B0602020104020603" pitchFamily="34" charset="0"/>
              <a:buChar char="§"/>
            </a:pPr>
            <a:endParaRPr lang="en-US" dirty="0">
              <a:latin typeface="TW Cen MT"/>
            </a:endParaRPr>
          </a:p>
          <a:p>
            <a:pPr marL="342900" indent="-342900">
              <a:buFont typeface="Wingdings" panose="020B0602020104020603" pitchFamily="34" charset="0"/>
              <a:buChar char="§"/>
            </a:pPr>
            <a:endParaRPr lang="en-US" dirty="0">
              <a:latin typeface="TW Cen MT"/>
            </a:endParaRPr>
          </a:p>
          <a:p>
            <a:pPr marL="342900" indent="-342900">
              <a:buFont typeface="Wingdings" panose="020B0602020104020603" pitchFamily="34" charset="0"/>
              <a:buChar char="§"/>
            </a:pPr>
            <a:endParaRPr lang="en-US" dirty="0">
              <a:latin typeface="TW Cen MT"/>
            </a:endParaRPr>
          </a:p>
          <a:p>
            <a:pPr marL="342900" indent="-342900">
              <a:buFont typeface="Wingdings" panose="020B0602020104020603" pitchFamily="34" charset="0"/>
              <a:buChar char="§"/>
            </a:pPr>
            <a:endParaRPr lang="en-US" dirty="0">
              <a:latin typeface="TW Cen MT"/>
            </a:endParaRPr>
          </a:p>
          <a:p>
            <a:pPr marL="342900" indent="-342900">
              <a:buFont typeface="Wingdings" panose="020B0602020104020603" pitchFamily="34" charset="0"/>
              <a:buChar char="§"/>
            </a:pPr>
            <a:endParaRPr lang="en-US" dirty="0">
              <a:latin typeface="TW Cen MT"/>
            </a:endParaRPr>
          </a:p>
          <a:p>
            <a:pPr marL="342900" indent="-342900">
              <a:buFont typeface="Wingdings" panose="020B0602020104020603" pitchFamily="34" charset="0"/>
              <a:buChar char="§"/>
            </a:pPr>
            <a:r>
              <a:rPr lang="en-US" sz="1800" dirty="0">
                <a:latin typeface="TW Cen MT"/>
              </a:rPr>
              <a:t>Determine contours and split using </a:t>
            </a:r>
            <a:r>
              <a:rPr lang="en-US" sz="1800" b="1" dirty="0">
                <a:latin typeface="TW Cen MT"/>
              </a:rPr>
              <a:t>OpenCV</a:t>
            </a:r>
          </a:p>
          <a:p>
            <a:endParaRPr lang="en-US" sz="1800" dirty="0">
              <a:latin typeface="TW Cen MT"/>
            </a:endParaRPr>
          </a:p>
        </p:txBody>
      </p:sp>
      <p:sp>
        <p:nvSpPr>
          <p:cNvPr id="51" name="TextBox 6">
            <a:extLst>
              <a:ext uri="{FF2B5EF4-FFF2-40B4-BE49-F238E27FC236}">
                <a16:creationId xmlns:a16="http://schemas.microsoft.com/office/drawing/2014/main" id="{BA31A6C9-7FF6-45FA-BB02-E3699D0616BE}"/>
              </a:ext>
            </a:extLst>
          </p:cNvPr>
          <p:cNvSpPr txBox="1"/>
          <p:nvPr/>
        </p:nvSpPr>
        <p:spPr>
          <a:xfrm>
            <a:off x="8484743" y="6117503"/>
            <a:ext cx="316326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Reference: S. M. Silva und C. R. Jung (2018</a:t>
            </a:r>
            <a:endParaRPr lang="de-DE" sz="800">
              <a:solidFill>
                <a:schemeClr val="tx1">
                  <a:lumMod val="60000"/>
                  <a:lumOff val="40000"/>
                </a:schemeClr>
              </a:solidFill>
              <a:cs typeface="Arial"/>
            </a:endParaRPr>
          </a:p>
          <a:p>
            <a:pPr algn="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https://craftofcoding.wordpress.com/2021/09/30/thresholding-algorithms-niblack-local/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  <a:endParaRPr lang="de-DE" sz="800">
              <a:solidFill>
                <a:schemeClr val="tx1">
                  <a:lumMod val="60000"/>
                  <a:lumOff val="40000"/>
                </a:schemeClr>
              </a:solidFill>
              <a:cs typeface="Arial"/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5ED557E-E968-4178-ABED-847F3D22F141}"/>
              </a:ext>
            </a:extLst>
          </p:cNvPr>
          <p:cNvGrpSpPr/>
          <p:nvPr/>
        </p:nvGrpSpPr>
        <p:grpSpPr>
          <a:xfrm>
            <a:off x="8755464" y="980872"/>
            <a:ext cx="2637099" cy="1423090"/>
            <a:chOff x="9455631" y="2094634"/>
            <a:chExt cx="2002548" cy="1085733"/>
          </a:xfrm>
        </p:grpSpPr>
        <p:pic>
          <p:nvPicPr>
            <p:cNvPr id="11" name="Grafik 26" descr="Ein Bild, das Text, ClipArt enthält.&#10;&#10;Beschreibung automatisch generiert.">
              <a:extLst>
                <a:ext uri="{FF2B5EF4-FFF2-40B4-BE49-F238E27FC236}">
                  <a16:creationId xmlns:a16="http://schemas.microsoft.com/office/drawing/2014/main" id="{A96C825A-69CC-418E-805E-A3A058B1F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5631" y="2094634"/>
              <a:ext cx="2002547" cy="501641"/>
            </a:xfrm>
            <a:prstGeom prst="rect">
              <a:avLst/>
            </a:prstGeom>
          </p:spPr>
        </p:pic>
        <p:pic>
          <p:nvPicPr>
            <p:cNvPr id="12" name="Grafik 27" descr="Ein Bild, das Text, ClipArt enthält.&#10;&#10;Beschreibung automatisch generiert.">
              <a:extLst>
                <a:ext uri="{FF2B5EF4-FFF2-40B4-BE49-F238E27FC236}">
                  <a16:creationId xmlns:a16="http://schemas.microsoft.com/office/drawing/2014/main" id="{C72D1633-0861-41A0-A4E4-B98B78CE6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55632" y="2619466"/>
              <a:ext cx="2002547" cy="560901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7328C3E-1F41-4D48-BBCD-D9A6C02C497F}"/>
              </a:ext>
            </a:extLst>
          </p:cNvPr>
          <p:cNvGrpSpPr/>
          <p:nvPr/>
        </p:nvGrpSpPr>
        <p:grpSpPr>
          <a:xfrm>
            <a:off x="8691544" y="2517787"/>
            <a:ext cx="2639291" cy="1894333"/>
            <a:chOff x="9275463" y="4489771"/>
            <a:chExt cx="2639291" cy="1894333"/>
          </a:xfrm>
        </p:grpSpPr>
        <p:pic>
          <p:nvPicPr>
            <p:cNvPr id="14" name="Grafik 6" descr="Ein Bild, das Text enthält.&#10;&#10;Beschreibung automatisch generiert.">
              <a:extLst>
                <a:ext uri="{FF2B5EF4-FFF2-40B4-BE49-F238E27FC236}">
                  <a16:creationId xmlns:a16="http://schemas.microsoft.com/office/drawing/2014/main" id="{EB3EE09E-FB3B-4412-BAC3-2A1B4E1F38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80" t="50259" r="1751" b="23316"/>
            <a:stretch/>
          </p:blipFill>
          <p:spPr>
            <a:xfrm>
              <a:off x="9276687" y="5121085"/>
              <a:ext cx="2607982" cy="694948"/>
            </a:xfrm>
            <a:prstGeom prst="rect">
              <a:avLst/>
            </a:prstGeom>
          </p:spPr>
        </p:pic>
        <p:pic>
          <p:nvPicPr>
            <p:cNvPr id="15" name="Grafik 11">
              <a:extLst>
                <a:ext uri="{FF2B5EF4-FFF2-40B4-BE49-F238E27FC236}">
                  <a16:creationId xmlns:a16="http://schemas.microsoft.com/office/drawing/2014/main" id="{73CA719B-6A3C-4462-8816-26ECE89F3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75463" y="5765867"/>
              <a:ext cx="2607612" cy="618237"/>
            </a:xfrm>
            <a:prstGeom prst="rect">
              <a:avLst/>
            </a:prstGeom>
          </p:spPr>
        </p:pic>
        <p:pic>
          <p:nvPicPr>
            <p:cNvPr id="16" name="Grafik 14" descr="Ein Bild, das Text enthält.&#10;&#10;Beschreibung automatisch generiert.">
              <a:extLst>
                <a:ext uri="{FF2B5EF4-FFF2-40B4-BE49-F238E27FC236}">
                  <a16:creationId xmlns:a16="http://schemas.microsoft.com/office/drawing/2014/main" id="{CD361828-91BA-4309-BD75-61EB8F7B0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77655" y="4489771"/>
              <a:ext cx="2637099" cy="661659"/>
            </a:xfrm>
            <a:prstGeom prst="rect">
              <a:avLst/>
            </a:prstGeom>
          </p:spPr>
        </p:pic>
      </p:grpSp>
      <p:pic>
        <p:nvPicPr>
          <p:cNvPr id="6" name="Grafik 6" descr="Ein Bild, das Text enthält.&#10;&#10;Beschreibung automatisch generiert.">
            <a:extLst>
              <a:ext uri="{FF2B5EF4-FFF2-40B4-BE49-F238E27FC236}">
                <a16:creationId xmlns:a16="http://schemas.microsoft.com/office/drawing/2014/main" id="{EEFE7361-E3E8-40B7-B0BF-B0CF3288E80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2023"/>
          <a:stretch/>
        </p:blipFill>
        <p:spPr>
          <a:xfrm>
            <a:off x="76487" y="2520581"/>
            <a:ext cx="7124700" cy="82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1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6BD3004-FA92-4ECA-83A4-974A8F823C2A}"/>
              </a:ext>
            </a:extLst>
          </p:cNvPr>
          <p:cNvSpPr/>
          <p:nvPr/>
        </p:nvSpPr>
        <p:spPr>
          <a:xfrm>
            <a:off x="8423939" y="-41873"/>
            <a:ext cx="3174503" cy="6622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10EB506-AFF7-4C73-9611-F5213AD3BE4A}"/>
              </a:ext>
            </a:extLst>
          </p:cNvPr>
          <p:cNvSpPr/>
          <p:nvPr/>
        </p:nvSpPr>
        <p:spPr>
          <a:xfrm>
            <a:off x="0" y="0"/>
            <a:ext cx="6304547" cy="1026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140451-71CD-4376-8CEE-900E819694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-81172"/>
            <a:ext cx="6448926" cy="1189037"/>
          </a:xfrm>
        </p:spPr>
        <p:txBody>
          <a:bodyPr>
            <a:normAutofit/>
          </a:bodyPr>
          <a:lstStyle/>
          <a:p>
            <a:r>
              <a:rPr lang="de-DE">
                <a:latin typeface="Tw Cen MT" panose="020B0602020104020603" pitchFamily="34" charset="0"/>
              </a:rPr>
              <a:t>STEP 3: </a:t>
            </a:r>
            <a:r>
              <a:rPr lang="en-US">
                <a:latin typeface="Tw Cen MT" panose="020B0602020104020603" pitchFamily="34" charset="0"/>
              </a:rPr>
              <a:t>Extracting the characters from the number plate</a:t>
            </a:r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7CDF7FEC-AE57-450F-816A-B75B6EB3D16B}"/>
              </a:ext>
            </a:extLst>
          </p:cNvPr>
          <p:cNvSpPr/>
          <p:nvPr/>
        </p:nvSpPr>
        <p:spPr>
          <a:xfrm flipV="1">
            <a:off x="0" y="6580349"/>
            <a:ext cx="12192000" cy="321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4C0FF34-546C-4D16-A488-9217AE885DEB}"/>
              </a:ext>
            </a:extLst>
          </p:cNvPr>
          <p:cNvSpPr txBox="1"/>
          <p:nvPr/>
        </p:nvSpPr>
        <p:spPr>
          <a:xfrm>
            <a:off x="177837" y="1388300"/>
            <a:ext cx="7361952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9705" indent="-179705">
              <a:buFont typeface="Wingdings" panose="020B0602020104020603" pitchFamily="34" charset="0"/>
              <a:buChar char="§"/>
            </a:pPr>
            <a:r>
              <a:rPr lang="de-DE" sz="1800" b="1" dirty="0" err="1">
                <a:latin typeface="TW Cen MT"/>
              </a:rPr>
              <a:t>MobileNets</a:t>
            </a:r>
            <a:r>
              <a:rPr lang="de-DE" sz="1800" b="1" dirty="0">
                <a:latin typeface="TW Cen MT"/>
              </a:rPr>
              <a:t> (CNN):</a:t>
            </a:r>
            <a:r>
              <a:rPr lang="de-DE" sz="1800" dirty="0">
                <a:latin typeface="TW Cen MT"/>
              </a:rPr>
              <a:t> </a:t>
            </a:r>
            <a:r>
              <a:rPr lang="de-DE" dirty="0" err="1">
                <a:latin typeface="TW Cen MT"/>
              </a:rPr>
              <a:t>Pretrained</a:t>
            </a:r>
            <a:r>
              <a:rPr lang="en-US" dirty="0">
                <a:latin typeface="TW Cen MT"/>
              </a:rPr>
              <a:t> net with</a:t>
            </a:r>
            <a:r>
              <a:rPr lang="en-US" sz="1800" dirty="0">
                <a:latin typeface="TW Cen MT"/>
              </a:rPr>
              <a:t> 27 Convolutional Layers, 1 Average Pooling Layer, 1 Fully Connected Layer </a:t>
            </a:r>
            <a:r>
              <a:rPr lang="en-US" dirty="0">
                <a:latin typeface="TW Cen MT"/>
              </a:rPr>
              <a:t>and</a:t>
            </a:r>
            <a:r>
              <a:rPr lang="en-US" sz="1800" dirty="0">
                <a:latin typeface="TW Cen MT"/>
              </a:rPr>
              <a:t> 1 </a:t>
            </a:r>
            <a:r>
              <a:rPr lang="en-US" sz="1800" dirty="0" err="1">
                <a:latin typeface="TW Cen MT"/>
              </a:rPr>
              <a:t>Softmax</a:t>
            </a:r>
            <a:r>
              <a:rPr lang="en-US" sz="1800" dirty="0">
                <a:latin typeface="TW Cen MT"/>
              </a:rPr>
              <a:t> Layer. </a:t>
            </a:r>
          </a:p>
          <a:p>
            <a:pPr marL="179705" indent="-179705">
              <a:buFont typeface="Wingdings" panose="020B0602020104020603" pitchFamily="34" charset="0"/>
              <a:buChar char="§"/>
            </a:pPr>
            <a:r>
              <a:rPr lang="de-DE" sz="1800" b="1" dirty="0">
                <a:latin typeface="TW Cen MT"/>
              </a:rPr>
              <a:t>Input: </a:t>
            </a:r>
            <a:r>
              <a:rPr lang="en-US" sz="1800" dirty="0">
                <a:latin typeface="TW Cen MT"/>
              </a:rPr>
              <a:t>Segmented characters as individual images</a:t>
            </a:r>
          </a:p>
          <a:p>
            <a:pPr marL="179705" indent="-179705">
              <a:buFont typeface="Wingdings" panose="020B0602020104020603" pitchFamily="34" charset="0"/>
              <a:buChar char="§"/>
            </a:pPr>
            <a:r>
              <a:rPr lang="de-DE" sz="1800" b="1" dirty="0">
                <a:latin typeface="TW Cen MT"/>
              </a:rPr>
              <a:t>Output:</a:t>
            </a:r>
            <a:r>
              <a:rPr lang="de-DE" sz="1800" dirty="0">
                <a:latin typeface="TW Cen MT"/>
              </a:rPr>
              <a:t> Output </a:t>
            </a:r>
            <a:r>
              <a:rPr lang="de-DE" sz="1800" dirty="0" err="1">
                <a:latin typeface="TW Cen MT"/>
              </a:rPr>
              <a:t>of</a:t>
            </a:r>
            <a:r>
              <a:rPr lang="de-DE" sz="1800" dirty="0">
                <a:latin typeface="TW Cen MT"/>
              </a:rPr>
              <a:t> </a:t>
            </a:r>
            <a:r>
              <a:rPr lang="de-DE" sz="1800" dirty="0" err="1">
                <a:latin typeface="TW Cen MT"/>
              </a:rPr>
              <a:t>classified</a:t>
            </a:r>
            <a:r>
              <a:rPr lang="de-DE" sz="1800" dirty="0">
                <a:latin typeface="TW Cen MT"/>
              </a:rPr>
              <a:t> </a:t>
            </a:r>
            <a:r>
              <a:rPr lang="de-DE" sz="1800" dirty="0" err="1">
                <a:latin typeface="TW Cen MT"/>
              </a:rPr>
              <a:t>characters</a:t>
            </a:r>
            <a:endParaRPr lang="de-DE" sz="1800" dirty="0">
              <a:latin typeface="TW Cen MT"/>
            </a:endParaRPr>
          </a:p>
          <a:p>
            <a:pPr marL="179705" indent="-179705">
              <a:buFont typeface="Wingdings" panose="020B0602020104020603" pitchFamily="34" charset="0"/>
              <a:buChar char="§"/>
            </a:pPr>
            <a:r>
              <a:rPr lang="de-DE" sz="1800" b="1" dirty="0">
                <a:latin typeface="TW Cen MT"/>
              </a:rPr>
              <a:t>Python </a:t>
            </a:r>
            <a:r>
              <a:rPr lang="de-DE" sz="1800" b="1" dirty="0" err="1">
                <a:latin typeface="TW Cen MT"/>
              </a:rPr>
              <a:t>library</a:t>
            </a:r>
            <a:r>
              <a:rPr lang="de-DE" sz="1800" b="1" dirty="0">
                <a:latin typeface="TW Cen MT"/>
              </a:rPr>
              <a:t>:</a:t>
            </a:r>
            <a:r>
              <a:rPr lang="de-DE" sz="1800" dirty="0">
                <a:latin typeface="TW Cen MT"/>
              </a:rPr>
              <a:t> </a:t>
            </a:r>
            <a:r>
              <a:rPr lang="de-DE" sz="1800" dirty="0" err="1">
                <a:latin typeface="TW Cen MT"/>
              </a:rPr>
              <a:t>keras</a:t>
            </a:r>
            <a:endParaRPr lang="de-DE" sz="1800" dirty="0">
              <a:latin typeface="TW Cen MT"/>
            </a:endParaRPr>
          </a:p>
          <a:p>
            <a:endParaRPr lang="en-US" dirty="0">
              <a:solidFill>
                <a:srgbClr val="000000"/>
              </a:solidFill>
              <a:latin typeface="TW Cen MT"/>
            </a:endParaRPr>
          </a:p>
          <a:p>
            <a:r>
              <a:rPr lang="en-US" dirty="0">
                <a:solidFill>
                  <a:srgbClr val="000000"/>
                </a:solidFill>
                <a:latin typeface="TW Cen MT"/>
              </a:rPr>
              <a:t>https://arxiv.org/abs/1704.04861</a:t>
            </a:r>
          </a:p>
        </p:txBody>
      </p:sp>
      <p:sp>
        <p:nvSpPr>
          <p:cNvPr id="56" name="TextBox 6">
            <a:extLst>
              <a:ext uri="{FF2B5EF4-FFF2-40B4-BE49-F238E27FC236}">
                <a16:creationId xmlns:a16="http://schemas.microsoft.com/office/drawing/2014/main" id="{E234B899-49B6-4BC5-A483-733D46D5F2BB}"/>
              </a:ext>
            </a:extLst>
          </p:cNvPr>
          <p:cNvSpPr txBox="1"/>
          <p:nvPr/>
        </p:nvSpPr>
        <p:spPr>
          <a:xfrm>
            <a:off x="8423939" y="6366209"/>
            <a:ext cx="33523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Reference:</a:t>
            </a:r>
            <a:r>
              <a:rPr lang="de-DE" sz="1000" dirty="0">
                <a:ea typeface="+mn-lt"/>
                <a:cs typeface="+mn-lt"/>
              </a:rPr>
              <a:t>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Howard, A. G. et al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(ttps://arxiv.org/abs/1704.04861)</a:t>
            </a:r>
          </a:p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091808-DF25-4214-9F0F-A15E4EF43C96}"/>
              </a:ext>
            </a:extLst>
          </p:cNvPr>
          <p:cNvGrpSpPr/>
          <p:nvPr/>
        </p:nvGrpSpPr>
        <p:grpSpPr>
          <a:xfrm>
            <a:off x="177837" y="4717715"/>
            <a:ext cx="4570955" cy="1503969"/>
            <a:chOff x="6397986" y="4762981"/>
            <a:chExt cx="4570955" cy="1503969"/>
          </a:xfrm>
        </p:grpSpPr>
        <p:pic>
          <p:nvPicPr>
            <p:cNvPr id="18" name="Grafik 27" descr="Ein Bild, das Text, ClipArt enthält.&#10;&#10;Beschreibung automatisch generiert.">
              <a:extLst>
                <a:ext uri="{FF2B5EF4-FFF2-40B4-BE49-F238E27FC236}">
                  <a16:creationId xmlns:a16="http://schemas.microsoft.com/office/drawing/2014/main" id="{5609AD9D-84D0-453D-B6E9-041230947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97986" y="5030860"/>
              <a:ext cx="4423584" cy="1236090"/>
            </a:xfrm>
            <a:prstGeom prst="rect">
              <a:avLst/>
            </a:prstGeom>
          </p:spPr>
        </p:pic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E3B6F1D5-3833-48F4-8C78-9C2A78A09F7C}"/>
                </a:ext>
              </a:extLst>
            </p:cNvPr>
            <p:cNvSpPr txBox="1"/>
            <p:nvPr/>
          </p:nvSpPr>
          <p:spPr>
            <a:xfrm>
              <a:off x="6460603" y="4762981"/>
              <a:ext cx="450833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B         V        B         1        9        0         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63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6BD3004-FA92-4ECA-83A4-974A8F823C2A}"/>
              </a:ext>
            </a:extLst>
          </p:cNvPr>
          <p:cNvSpPr/>
          <p:nvPr/>
        </p:nvSpPr>
        <p:spPr>
          <a:xfrm>
            <a:off x="8423939" y="-41873"/>
            <a:ext cx="3174503" cy="6622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10EB506-AFF7-4C73-9611-F5213AD3BE4A}"/>
              </a:ext>
            </a:extLst>
          </p:cNvPr>
          <p:cNvSpPr/>
          <p:nvPr/>
        </p:nvSpPr>
        <p:spPr>
          <a:xfrm>
            <a:off x="0" y="0"/>
            <a:ext cx="6304547" cy="1026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140451-71CD-4376-8CEE-900E819694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-81172"/>
            <a:ext cx="6448926" cy="1189037"/>
          </a:xfrm>
        </p:spPr>
        <p:txBody>
          <a:bodyPr>
            <a:normAutofit/>
          </a:bodyPr>
          <a:lstStyle/>
          <a:p>
            <a:r>
              <a:rPr lang="de-DE">
                <a:latin typeface="Tw Cen MT" panose="020B0602020104020603" pitchFamily="34" charset="0"/>
              </a:rPr>
              <a:t>OVERALL EVALTUATION TOOLS</a:t>
            </a:r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7CDF7FEC-AE57-450F-816A-B75B6EB3D16B}"/>
              </a:ext>
            </a:extLst>
          </p:cNvPr>
          <p:cNvSpPr/>
          <p:nvPr/>
        </p:nvSpPr>
        <p:spPr>
          <a:xfrm flipV="1">
            <a:off x="0" y="6580349"/>
            <a:ext cx="12192000" cy="321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4C0FF34-546C-4D16-A488-9217AE885DEB}"/>
              </a:ext>
            </a:extLst>
          </p:cNvPr>
          <p:cNvSpPr txBox="1"/>
          <p:nvPr/>
        </p:nvSpPr>
        <p:spPr>
          <a:xfrm>
            <a:off x="177837" y="1388300"/>
            <a:ext cx="7361952" cy="40318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9705" indent="-179705">
              <a:buFont typeface="Wingdings" panose="020B0602020104020603" pitchFamily="34" charset="0"/>
              <a:buChar char="§"/>
            </a:pPr>
            <a:r>
              <a:rPr lang="de-DE" dirty="0" err="1">
                <a:solidFill>
                  <a:schemeClr val="tx2"/>
                </a:solidFill>
                <a:latin typeface="Tw Cen MT" panose="020B0602020104020603"/>
              </a:rPr>
              <a:t>Fuzzywuzzy</a:t>
            </a:r>
            <a:r>
              <a:rPr lang="de-DE" dirty="0">
                <a:solidFill>
                  <a:schemeClr val="tx2"/>
                </a:solidFill>
                <a:latin typeface="Tw Cen MT" panose="020B0602020104020603"/>
              </a:rPr>
              <a:t> </a:t>
            </a:r>
            <a:r>
              <a:rPr lang="de-DE" dirty="0" err="1">
                <a:solidFill>
                  <a:schemeClr val="tx2"/>
                </a:solidFill>
                <a:latin typeface="Tw Cen MT" panose="020B0602020104020603"/>
              </a:rPr>
              <a:t>using</a:t>
            </a:r>
            <a:r>
              <a:rPr lang="de-DE" dirty="0">
                <a:solidFill>
                  <a:schemeClr val="tx2"/>
                </a:solidFill>
                <a:latin typeface="Tw Cen MT" panose="020B0602020104020603"/>
              </a:rPr>
              <a:t> </a:t>
            </a:r>
            <a:r>
              <a:rPr lang="de-DE" dirty="0" err="1">
                <a:solidFill>
                  <a:schemeClr val="tx2"/>
                </a:solidFill>
                <a:latin typeface="Tw Cen MT" panose="020B0602020104020603"/>
              </a:rPr>
              <a:t>the</a:t>
            </a:r>
            <a:r>
              <a:rPr lang="de-DE" dirty="0">
                <a:solidFill>
                  <a:schemeClr val="tx2"/>
                </a:solidFill>
                <a:latin typeface="Tw Cen MT" panose="020B0602020104020603"/>
              </a:rPr>
              <a:t> </a:t>
            </a:r>
            <a:r>
              <a:rPr lang="de-DE" dirty="0" err="1">
                <a:solidFill>
                  <a:schemeClr val="tx2"/>
                </a:solidFill>
                <a:latin typeface="Tw Cen MT" panose="020B0602020104020603"/>
              </a:rPr>
              <a:t>Levenstheindistance</a:t>
            </a:r>
            <a:endParaRPr lang="de-DE">
              <a:solidFill>
                <a:schemeClr val="tx2"/>
              </a:solidFill>
              <a:latin typeface="Tw Cen MT" panose="020B0602020104020603"/>
            </a:endParaRPr>
          </a:p>
          <a:p>
            <a:endParaRPr lang="de-DE" dirty="0">
              <a:solidFill>
                <a:schemeClr val="tx2"/>
              </a:solidFill>
              <a:latin typeface="Tw Cen MT" panose="020B0602020104020603"/>
            </a:endParaRPr>
          </a:p>
          <a:p>
            <a:pPr marL="179705" lvl="0" indent="-179705">
              <a:buFont typeface="Wingdings" panose="020B0602020104020603" pitchFamily="34" charset="0"/>
              <a:buChar char="§"/>
            </a:pPr>
            <a:r>
              <a:rPr lang="en-US" dirty="0">
                <a:solidFill>
                  <a:schemeClr val="tx2"/>
                </a:solidFill>
                <a:latin typeface="Tw Cen MT" panose="020B0602020104020603"/>
              </a:rPr>
              <a:t>Proportion of completely correctly recognized number plates</a:t>
            </a:r>
            <a:endParaRPr lang="de-DE" dirty="0">
              <a:solidFill>
                <a:schemeClr val="tx2"/>
              </a:solidFill>
              <a:latin typeface="Tw Cen MT" panose="020B0602020104020603"/>
            </a:endParaRPr>
          </a:p>
          <a:p>
            <a:pPr marL="179705" indent="-179705">
              <a:buFont typeface="Wingdings" panose="020B0602020104020603" pitchFamily="34" charset="0"/>
              <a:buChar char="§"/>
            </a:pPr>
            <a:r>
              <a:rPr lang="en-US" dirty="0">
                <a:solidFill>
                  <a:schemeClr val="tx2"/>
                </a:solidFill>
                <a:latin typeface="TW Cen MT"/>
                <a:ea typeface="+mn-lt"/>
                <a:cs typeface="+mn-lt"/>
              </a:rPr>
              <a:t>the </a:t>
            </a:r>
            <a:r>
              <a:rPr lang="en-US" dirty="0" err="1">
                <a:solidFill>
                  <a:schemeClr val="tx2"/>
                </a:solidFill>
                <a:latin typeface="TW Cen MT"/>
                <a:ea typeface="+mn-lt"/>
                <a:cs typeface="+mn-lt"/>
              </a:rPr>
              <a:t>Levenshtein</a:t>
            </a:r>
            <a:r>
              <a:rPr lang="en-US" dirty="0">
                <a:solidFill>
                  <a:schemeClr val="tx2"/>
                </a:solidFill>
                <a:latin typeface="TW Cen MT"/>
                <a:ea typeface="+mn-lt"/>
                <a:cs typeface="+mn-lt"/>
              </a:rPr>
              <a:t> distance is a string metric for measuring the difference between two sequences. </a:t>
            </a:r>
          </a:p>
          <a:p>
            <a:pPr marL="179705" indent="-179705">
              <a:buFont typeface="Wingdings" panose="020B0602020104020603" pitchFamily="34" charset="0"/>
              <a:buChar char="§"/>
            </a:pPr>
            <a:r>
              <a:rPr lang="en-US" dirty="0">
                <a:solidFill>
                  <a:schemeClr val="tx2"/>
                </a:solidFill>
                <a:latin typeface="TW Cen MT"/>
                <a:ea typeface="+mn-lt"/>
                <a:cs typeface="+mn-lt"/>
              </a:rPr>
              <a:t>the </a:t>
            </a:r>
            <a:r>
              <a:rPr lang="en-US" dirty="0" err="1">
                <a:solidFill>
                  <a:schemeClr val="tx2"/>
                </a:solidFill>
                <a:latin typeface="TW Cen MT"/>
                <a:ea typeface="+mn-lt"/>
                <a:cs typeface="+mn-lt"/>
              </a:rPr>
              <a:t>Levenshtein</a:t>
            </a:r>
            <a:r>
              <a:rPr lang="en-US" dirty="0">
                <a:solidFill>
                  <a:schemeClr val="tx2"/>
                </a:solidFill>
                <a:latin typeface="TW Cen MT"/>
                <a:ea typeface="+mn-lt"/>
                <a:cs typeface="+mn-lt"/>
              </a:rPr>
              <a:t> distance between two words is the minimum number of single-character edits (insertions, deletions or substitutions) required to change one word into the other.</a:t>
            </a:r>
          </a:p>
          <a:p>
            <a:pPr marL="179705" indent="-179705">
              <a:buFont typeface="Wingdings" panose="020B0602020104020603" pitchFamily="34" charset="0"/>
              <a:buChar char="§"/>
            </a:pPr>
            <a:r>
              <a:rPr lang="en-US" dirty="0">
                <a:solidFill>
                  <a:schemeClr val="tx2"/>
                </a:solidFill>
                <a:latin typeface="TW Cen MT"/>
                <a:cs typeface="Arial"/>
              </a:rPr>
              <a:t>Output of </a:t>
            </a:r>
            <a:r>
              <a:rPr lang="en-US" dirty="0" err="1">
                <a:solidFill>
                  <a:schemeClr val="tx2"/>
                </a:solidFill>
                <a:latin typeface="TW Cen MT"/>
                <a:cs typeface="Arial"/>
              </a:rPr>
              <a:t>fuzzywuzzy</a:t>
            </a:r>
            <a:r>
              <a:rPr lang="en-US" dirty="0">
                <a:solidFill>
                  <a:schemeClr val="tx2"/>
                </a:solidFill>
                <a:latin typeface="TW Cen MT"/>
                <a:cs typeface="Arial"/>
              </a:rPr>
              <a:t>: </a:t>
            </a:r>
            <a:r>
              <a:rPr lang="en-US" dirty="0">
                <a:solidFill>
                  <a:schemeClr val="tx2"/>
                </a:solidFill>
                <a:latin typeface="TW Cen MT"/>
                <a:ea typeface="+mn-lt"/>
                <a:cs typeface="+mn-lt"/>
              </a:rPr>
              <a:t>Size of the share of the number plate that was correctly </a:t>
            </a:r>
            <a:r>
              <a:rPr lang="en-US" dirty="0" err="1">
                <a:solidFill>
                  <a:schemeClr val="tx2"/>
                </a:solidFill>
                <a:latin typeface="TW Cen MT"/>
                <a:ea typeface="+mn-lt"/>
                <a:cs typeface="+mn-lt"/>
              </a:rPr>
              <a:t>recognised</a:t>
            </a:r>
          </a:p>
          <a:p>
            <a:pPr marL="179705" indent="-179705">
              <a:buFont typeface="Wingdings" panose="020B0602020104020603" pitchFamily="34" charset="0"/>
              <a:buChar char="§"/>
            </a:pPr>
            <a:r>
              <a:rPr lang="en-US" dirty="0">
                <a:solidFill>
                  <a:schemeClr val="tx2"/>
                </a:solidFill>
                <a:latin typeface="TW Cen MT"/>
                <a:cs typeface="Arial"/>
              </a:rPr>
              <a:t>Taking the mean of the shares for all input images to calculate the overall accuracy</a:t>
            </a:r>
          </a:p>
          <a:p>
            <a:pPr marL="179705" indent="-179705">
              <a:buFont typeface="Wingdings" panose="020B0602020104020603" pitchFamily="34" charset="0"/>
              <a:buChar char="§"/>
            </a:pPr>
            <a:endParaRPr lang="en-US" sz="2000" dirty="0">
              <a:solidFill>
                <a:srgbClr val="3F3F3F"/>
              </a:solidFill>
              <a:latin typeface="Arial"/>
              <a:cs typeface="Arial"/>
            </a:endParaRPr>
          </a:p>
          <a:p>
            <a:pPr marL="179705" indent="-179705">
              <a:buFont typeface="Wingdings" panose="020B0602020104020603" pitchFamily="34" charset="0"/>
              <a:buChar char="§"/>
            </a:pPr>
            <a:endParaRPr lang="de-DE" sz="2000">
              <a:solidFill>
                <a:srgbClr val="000000"/>
              </a:solidFill>
              <a:latin typeface="Tw Cen MT" panose="020B0602020104020603"/>
              <a:cs typeface="Arial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6686BF5A-7D61-453E-B1E5-F39A53FD994A}"/>
              </a:ext>
            </a:extLst>
          </p:cNvPr>
          <p:cNvSpPr txBox="1"/>
          <p:nvPr/>
        </p:nvSpPr>
        <p:spPr>
          <a:xfrm>
            <a:off x="8246102" y="6257183"/>
            <a:ext cx="322744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Reference: https://towardsdatascience.com/string-matching-with-fuzzywuzzy-e982c61f8a84</a:t>
            </a:r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243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7BDBEC7E-6CF4-41C0-ACB2-1E56F092872D}"/>
              </a:ext>
            </a:extLst>
          </p:cNvPr>
          <p:cNvSpPr/>
          <p:nvPr/>
        </p:nvSpPr>
        <p:spPr>
          <a:xfrm>
            <a:off x="10439400" y="0"/>
            <a:ext cx="1752600" cy="68530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5A981189-9280-48E8-90AE-7F25E741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6" y="1193765"/>
            <a:ext cx="4385843" cy="1325563"/>
          </a:xfrm>
        </p:spPr>
        <p:txBody>
          <a:bodyPr rtlCol="0">
            <a:normAutofit/>
          </a:bodyPr>
          <a:lstStyle/>
          <a:p>
            <a:pPr rtl="0"/>
            <a:r>
              <a:rPr lang="de-DE" err="1">
                <a:solidFill>
                  <a:srgbClr val="5DAAB0"/>
                </a:solidFill>
              </a:rPr>
              <a:t>Conclusion</a:t>
            </a:r>
            <a:r>
              <a:rPr lang="de-DE">
                <a:solidFill>
                  <a:srgbClr val="5DAAB0"/>
                </a:solidFill>
              </a:rPr>
              <a:t> and </a:t>
            </a:r>
            <a:r>
              <a:rPr lang="de-DE" err="1">
                <a:solidFill>
                  <a:srgbClr val="5DAAB0"/>
                </a:solidFill>
              </a:rPr>
              <a:t>outlook</a:t>
            </a:r>
            <a:endParaRPr lang="de-DE">
              <a:solidFill>
                <a:srgbClr val="5DAAB0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F3FDF6E-B07D-4084-8113-5F881E99A843}"/>
              </a:ext>
            </a:extLst>
          </p:cNvPr>
          <p:cNvSpPr/>
          <p:nvPr/>
        </p:nvSpPr>
        <p:spPr>
          <a:xfrm rot="10800000" flipV="1">
            <a:off x="0" y="0"/>
            <a:ext cx="12192000" cy="359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BE4697B-4FEC-4895-A0EF-EB491B101F04}"/>
              </a:ext>
            </a:extLst>
          </p:cNvPr>
          <p:cNvSpPr txBox="1">
            <a:spLocks/>
          </p:cNvSpPr>
          <p:nvPr/>
        </p:nvSpPr>
        <p:spPr>
          <a:xfrm>
            <a:off x="476990" y="3012594"/>
            <a:ext cx="9853553" cy="3044825"/>
          </a:xfrm>
          <a:prstGeom prst="rect">
            <a:avLst/>
          </a:prstGeom>
        </p:spPr>
        <p:txBody>
          <a:bodyPr vert="horz" lIns="0" tIns="7200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 err="1">
                <a:latin typeface="TW Cen MT"/>
                <a:ea typeface="+mn-lt"/>
                <a:cs typeface="+mn-lt"/>
              </a:rPr>
              <a:t>Ideas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to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improve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model</a:t>
            </a:r>
            <a:r>
              <a:rPr lang="de-DE" sz="2000" dirty="0">
                <a:latin typeface="TW Cen MT"/>
                <a:ea typeface="+mn-lt"/>
                <a:cs typeface="+mn-lt"/>
              </a:rPr>
              <a:t>: </a:t>
            </a:r>
          </a:p>
          <a:p>
            <a:r>
              <a:rPr lang="de-DE" sz="2000" dirty="0">
                <a:latin typeface="TW Cen MT"/>
                <a:ea typeface="+mn-lt"/>
                <a:cs typeface="+mn-lt"/>
              </a:rPr>
              <a:t>At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the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moment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only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working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for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license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plates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with</a:t>
            </a:r>
            <a:r>
              <a:rPr lang="de-DE" sz="2000" dirty="0">
                <a:latin typeface="TW Cen MT"/>
                <a:ea typeface="+mn-lt"/>
                <a:cs typeface="+mn-lt"/>
              </a:rPr>
              <a:t> light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background</a:t>
            </a:r>
            <a:r>
              <a:rPr lang="de-DE" sz="2000" dirty="0">
                <a:latin typeface="TW Cen MT"/>
                <a:ea typeface="+mn-lt"/>
                <a:cs typeface="+mn-lt"/>
              </a:rPr>
              <a:t> and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dark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characters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</a:p>
          <a:p>
            <a:r>
              <a:rPr lang="de-DE" sz="2000" dirty="0">
                <a:latin typeface="TW Cen MT"/>
                <a:ea typeface="+mn-lt"/>
                <a:cs typeface="+mn-lt"/>
              </a:rPr>
              <a:t>Problem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with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plates</a:t>
            </a:r>
            <a:r>
              <a:rPr lang="de-DE" sz="2000" dirty="0">
                <a:latin typeface="TW Cen MT"/>
                <a:ea typeface="+mn-lt"/>
                <a:cs typeface="+mn-lt"/>
              </a:rPr>
              <a:t> in different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ratios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than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european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plates</a:t>
            </a:r>
            <a:r>
              <a:rPr lang="de-DE" sz="2000" dirty="0">
                <a:latin typeface="TW Cen MT"/>
                <a:ea typeface="+mn-lt"/>
                <a:cs typeface="+mn-lt"/>
              </a:rPr>
              <a:t> (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Dmax</a:t>
            </a:r>
            <a:r>
              <a:rPr lang="de-DE" sz="2000" dirty="0">
                <a:latin typeface="TW Cen MT"/>
                <a:ea typeface="+mn-lt"/>
                <a:cs typeface="+mn-lt"/>
              </a:rPr>
              <a:t>,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Dmin</a:t>
            </a:r>
            <a:r>
              <a:rPr lang="de-DE" sz="2000" dirty="0">
                <a:latin typeface="TW Cen MT"/>
                <a:ea typeface="+mn-lt"/>
                <a:cs typeface="+mn-lt"/>
              </a:rPr>
              <a:t>) </a:t>
            </a:r>
          </a:p>
          <a:p>
            <a:r>
              <a:rPr lang="en-US" sz="2000" dirty="0">
                <a:latin typeface="TW Cen MT"/>
                <a:ea typeface="+mn-lt"/>
                <a:cs typeface="+mn-lt"/>
              </a:rPr>
              <a:t>Segmentation using pattern recognition methods leads to problems with characters that do not belong to the number plate (e.g. badges)</a:t>
            </a:r>
          </a:p>
        </p:txBody>
      </p:sp>
    </p:spTree>
    <p:extLst>
      <p:ext uri="{BB962C8B-B14F-4D97-AF65-F5344CB8AC3E}">
        <p14:creationId xmlns:p14="http://schemas.microsoft.com/office/powerpoint/2010/main" val="365897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10EB506-AFF7-4C73-9611-F5213AD3BE4A}"/>
              </a:ext>
            </a:extLst>
          </p:cNvPr>
          <p:cNvSpPr/>
          <p:nvPr/>
        </p:nvSpPr>
        <p:spPr>
          <a:xfrm>
            <a:off x="0" y="0"/>
            <a:ext cx="6304547" cy="1026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140451-71CD-4376-8CEE-900E819694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-481263"/>
            <a:ext cx="4572000" cy="1189037"/>
          </a:xfrm>
        </p:spPr>
        <p:txBody>
          <a:bodyPr>
            <a:normAutofit/>
          </a:bodyPr>
          <a:lstStyle/>
          <a:p>
            <a:r>
              <a:rPr lang="de-DE">
                <a:latin typeface="Tw Cen MT" panose="020B0602020104020603" pitchFamily="34" charset="0"/>
              </a:rPr>
              <a:t>PROJECT - PIPELINE</a:t>
            </a:r>
            <a:endParaRPr lang="en-GB">
              <a:latin typeface="Tw Cen MT" panose="020B0602020104020603" pitchFamily="34" charset="0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A5AC167-6684-4525-B1B4-79B1BDD2064E}"/>
              </a:ext>
            </a:extLst>
          </p:cNvPr>
          <p:cNvGrpSpPr/>
          <p:nvPr/>
        </p:nvGrpSpPr>
        <p:grpSpPr>
          <a:xfrm>
            <a:off x="429578" y="611091"/>
            <a:ext cx="11125310" cy="4818116"/>
            <a:chOff x="541937" y="1085182"/>
            <a:chExt cx="11125310" cy="4818116"/>
          </a:xfrm>
        </p:grpSpPr>
        <p:graphicFrame>
          <p:nvGraphicFramePr>
            <p:cNvPr id="7" name="Diagramm 6">
              <a:extLst>
                <a:ext uri="{FF2B5EF4-FFF2-40B4-BE49-F238E27FC236}">
                  <a16:creationId xmlns:a16="http://schemas.microsoft.com/office/drawing/2014/main" id="{C56AF276-B8B9-4D5A-9D23-076E595CC79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44829465"/>
                </p:ext>
              </p:extLst>
            </p:nvPr>
          </p:nvGraphicFramePr>
          <p:xfrm>
            <a:off x="2429725" y="1085182"/>
            <a:ext cx="9237522" cy="368798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8" name="Pfeil: nach unten 7">
              <a:extLst>
                <a:ext uri="{FF2B5EF4-FFF2-40B4-BE49-F238E27FC236}">
                  <a16:creationId xmlns:a16="http://schemas.microsoft.com/office/drawing/2014/main" id="{B8ED62CB-FB9C-4A1A-AD57-C4EEE406408F}"/>
                </a:ext>
              </a:extLst>
            </p:cNvPr>
            <p:cNvSpPr/>
            <p:nvPr/>
          </p:nvSpPr>
          <p:spPr>
            <a:xfrm>
              <a:off x="8113994" y="3604823"/>
              <a:ext cx="367553" cy="66338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9" name="Pfeil: nach unten 8">
              <a:extLst>
                <a:ext uri="{FF2B5EF4-FFF2-40B4-BE49-F238E27FC236}">
                  <a16:creationId xmlns:a16="http://schemas.microsoft.com/office/drawing/2014/main" id="{C8102E48-69B4-46D5-9BD3-CED74B058CD9}"/>
                </a:ext>
              </a:extLst>
            </p:cNvPr>
            <p:cNvSpPr/>
            <p:nvPr/>
          </p:nvSpPr>
          <p:spPr>
            <a:xfrm>
              <a:off x="10700397" y="3604822"/>
              <a:ext cx="367553" cy="66338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0" name="Pfeil: nach unten 9">
              <a:extLst>
                <a:ext uri="{FF2B5EF4-FFF2-40B4-BE49-F238E27FC236}">
                  <a16:creationId xmlns:a16="http://schemas.microsoft.com/office/drawing/2014/main" id="{B414DE27-3C97-452D-B2DD-8E9A9102A452}"/>
                </a:ext>
              </a:extLst>
            </p:cNvPr>
            <p:cNvSpPr/>
            <p:nvPr/>
          </p:nvSpPr>
          <p:spPr>
            <a:xfrm>
              <a:off x="5624680" y="3604822"/>
              <a:ext cx="367553" cy="66338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08847274-F607-4D7A-957C-98C617806569}"/>
                </a:ext>
              </a:extLst>
            </p:cNvPr>
            <p:cNvSpPr txBox="1"/>
            <p:nvPr/>
          </p:nvSpPr>
          <p:spPr>
            <a:xfrm>
              <a:off x="9944197" y="4772702"/>
              <a:ext cx="1656907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sz="2400"/>
                <a:t>BVB 1909</a:t>
              </a:r>
            </a:p>
          </p:txBody>
        </p:sp>
        <p:sp>
          <p:nvSpPr>
            <p:cNvPr id="12" name="Pfeil: nach unten 11">
              <a:extLst>
                <a:ext uri="{FF2B5EF4-FFF2-40B4-BE49-F238E27FC236}">
                  <a16:creationId xmlns:a16="http://schemas.microsoft.com/office/drawing/2014/main" id="{5D8F6C95-745F-4FBB-B68E-EF4EDC980DAA}"/>
                </a:ext>
              </a:extLst>
            </p:cNvPr>
            <p:cNvSpPr/>
            <p:nvPr/>
          </p:nvSpPr>
          <p:spPr>
            <a:xfrm>
              <a:off x="3053502" y="3604822"/>
              <a:ext cx="367553" cy="66338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pic>
          <p:nvPicPr>
            <p:cNvPr id="14" name="Grafik 24" descr="Ein Bild, das Text, Auto, Gebäude, draußen enthält.&#10;&#10;Beschreibung automatisch generiert.">
              <a:extLst>
                <a:ext uri="{FF2B5EF4-FFF2-40B4-BE49-F238E27FC236}">
                  <a16:creationId xmlns:a16="http://schemas.microsoft.com/office/drawing/2014/main" id="{ECB978C2-374A-4554-90AF-2D22A5C36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1937" y="2496508"/>
              <a:ext cx="1356611" cy="915836"/>
            </a:xfrm>
            <a:prstGeom prst="rect">
              <a:avLst/>
            </a:prstGeom>
          </p:spPr>
        </p:pic>
        <p:pic>
          <p:nvPicPr>
            <p:cNvPr id="15" name="Grafik 25" descr="Ein Bild, das Text, Geschirr, Teller, Tasse enthält.&#10;&#10;Beschreibung automatisch generiert.">
              <a:extLst>
                <a:ext uri="{FF2B5EF4-FFF2-40B4-BE49-F238E27FC236}">
                  <a16:creationId xmlns:a16="http://schemas.microsoft.com/office/drawing/2014/main" id="{FF968FA9-04D7-4CC0-9984-F4C7EC3B1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25828" y="4872263"/>
              <a:ext cx="1806315" cy="421024"/>
            </a:xfrm>
            <a:prstGeom prst="rect">
              <a:avLst/>
            </a:prstGeom>
          </p:spPr>
        </p:pic>
        <p:pic>
          <p:nvPicPr>
            <p:cNvPr id="16" name="Grafik 26" descr="Ein Bild, das Text, ClipArt enthält.&#10;&#10;Beschreibung automatisch generiert.">
              <a:extLst>
                <a:ext uri="{FF2B5EF4-FFF2-40B4-BE49-F238E27FC236}">
                  <a16:creationId xmlns:a16="http://schemas.microsoft.com/office/drawing/2014/main" id="{7F556300-1201-4B80-A522-59BBD59A0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23714" y="4865792"/>
              <a:ext cx="1693889" cy="424477"/>
            </a:xfrm>
            <a:prstGeom prst="rect">
              <a:avLst/>
            </a:prstGeom>
          </p:spPr>
        </p:pic>
        <p:pic>
          <p:nvPicPr>
            <p:cNvPr id="17" name="Grafik 27" descr="Ein Bild, das Text, ClipArt enthält.&#10;&#10;Beschreibung automatisch generiert.">
              <a:extLst>
                <a:ext uri="{FF2B5EF4-FFF2-40B4-BE49-F238E27FC236}">
                  <a16:creationId xmlns:a16="http://schemas.microsoft.com/office/drawing/2014/main" id="{1924322B-43DC-4877-A033-53FC21DFB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23715" y="5429207"/>
              <a:ext cx="1693889" cy="474091"/>
            </a:xfrm>
            <a:prstGeom prst="rect">
              <a:avLst/>
            </a:prstGeom>
          </p:spPr>
        </p:pic>
        <p:pic>
          <p:nvPicPr>
            <p:cNvPr id="18" name="Grafik 27" descr="Ein Bild, das Text, ClipArt enthält.&#10;&#10;Beschreibung automatisch generiert.">
              <a:extLst>
                <a:ext uri="{FF2B5EF4-FFF2-40B4-BE49-F238E27FC236}">
                  <a16:creationId xmlns:a16="http://schemas.microsoft.com/office/drawing/2014/main" id="{F97AD4EE-A521-45F1-BA62-B071314C7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421918" y="4897803"/>
              <a:ext cx="1919861" cy="494278"/>
            </a:xfrm>
            <a:prstGeom prst="rect">
              <a:avLst/>
            </a:prstGeom>
          </p:spPr>
        </p:pic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7D718EB1-AB56-45BF-8A3B-C128426EDCAB}"/>
                </a:ext>
              </a:extLst>
            </p:cNvPr>
            <p:cNvSpPr txBox="1"/>
            <p:nvPr/>
          </p:nvSpPr>
          <p:spPr>
            <a:xfrm>
              <a:off x="7422120" y="4727278"/>
              <a:ext cx="2111133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sz="800"/>
                <a:t>B        V        B        1        9        0         9</a:t>
              </a: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17A6570-456E-4607-9891-68E93CA6083F}"/>
              </a:ext>
            </a:extLst>
          </p:cNvPr>
          <p:cNvGrpSpPr/>
          <p:nvPr/>
        </p:nvGrpSpPr>
        <p:grpSpPr>
          <a:xfrm>
            <a:off x="1909725" y="2234998"/>
            <a:ext cx="376275" cy="440171"/>
            <a:chOff x="1956433" y="1623907"/>
            <a:chExt cx="376275" cy="440171"/>
          </a:xfrm>
        </p:grpSpPr>
        <p:sp>
          <p:nvSpPr>
            <p:cNvPr id="35" name="Pfeil: nach rechts 34">
              <a:extLst>
                <a:ext uri="{FF2B5EF4-FFF2-40B4-BE49-F238E27FC236}">
                  <a16:creationId xmlns:a16="http://schemas.microsoft.com/office/drawing/2014/main" id="{78302A0F-9101-48EA-B26C-8A36583AC12F}"/>
                </a:ext>
              </a:extLst>
            </p:cNvPr>
            <p:cNvSpPr/>
            <p:nvPr/>
          </p:nvSpPr>
          <p:spPr>
            <a:xfrm>
              <a:off x="1956433" y="1623907"/>
              <a:ext cx="376275" cy="44017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Pfeil: nach rechts 4">
              <a:extLst>
                <a:ext uri="{FF2B5EF4-FFF2-40B4-BE49-F238E27FC236}">
                  <a16:creationId xmlns:a16="http://schemas.microsoft.com/office/drawing/2014/main" id="{EF2C0009-EC54-44CE-99F6-40A533E2E906}"/>
                </a:ext>
              </a:extLst>
            </p:cNvPr>
            <p:cNvSpPr txBox="1"/>
            <p:nvPr/>
          </p:nvSpPr>
          <p:spPr>
            <a:xfrm>
              <a:off x="1956433" y="1711941"/>
              <a:ext cx="263393" cy="2641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400" kern="1200"/>
            </a:p>
          </p:txBody>
        </p:sp>
      </p:grpSp>
      <p:sp>
        <p:nvSpPr>
          <p:cNvPr id="37" name="Rechteck 36">
            <a:extLst>
              <a:ext uri="{FF2B5EF4-FFF2-40B4-BE49-F238E27FC236}">
                <a16:creationId xmlns:a16="http://schemas.microsoft.com/office/drawing/2014/main" id="{7CDF7FEC-AE57-450F-816A-B75B6EB3D16B}"/>
              </a:ext>
            </a:extLst>
          </p:cNvPr>
          <p:cNvSpPr/>
          <p:nvPr/>
        </p:nvSpPr>
        <p:spPr>
          <a:xfrm flipV="1">
            <a:off x="0" y="6580349"/>
            <a:ext cx="12192000" cy="321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27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6BD3004-FA92-4ECA-83A4-974A8F823C2A}"/>
              </a:ext>
            </a:extLst>
          </p:cNvPr>
          <p:cNvSpPr/>
          <p:nvPr/>
        </p:nvSpPr>
        <p:spPr>
          <a:xfrm>
            <a:off x="5632613" y="-3106"/>
            <a:ext cx="1246013" cy="11497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10EB506-AFF7-4C73-9611-F5213AD3BE4A}"/>
              </a:ext>
            </a:extLst>
          </p:cNvPr>
          <p:cNvSpPr/>
          <p:nvPr/>
        </p:nvSpPr>
        <p:spPr>
          <a:xfrm>
            <a:off x="0" y="0"/>
            <a:ext cx="6304547" cy="1026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140451-71CD-4376-8CEE-900E819694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-481263"/>
            <a:ext cx="4572000" cy="1189037"/>
          </a:xfrm>
        </p:spPr>
        <p:txBody>
          <a:bodyPr/>
          <a:lstStyle/>
          <a:p>
            <a:r>
              <a:rPr lang="de-DE">
                <a:latin typeface="Tw Cen MT" panose="020B0602020104020603" pitchFamily="34" charset="0"/>
              </a:rPr>
              <a:t>PROJECT - PIPELINE</a:t>
            </a:r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7CDF7FEC-AE57-450F-816A-B75B6EB3D16B}"/>
              </a:ext>
            </a:extLst>
          </p:cNvPr>
          <p:cNvSpPr/>
          <p:nvPr/>
        </p:nvSpPr>
        <p:spPr>
          <a:xfrm flipV="1">
            <a:off x="0" y="6580349"/>
            <a:ext cx="12192000" cy="321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22" name="Прямоугольник: скругленные углы 45">
            <a:extLst>
              <a:ext uri="{FF2B5EF4-FFF2-40B4-BE49-F238E27FC236}">
                <a16:creationId xmlns:a16="http://schemas.microsoft.com/office/drawing/2014/main" id="{E687D36F-9831-47FA-BFCF-1E1B96B45EDF}"/>
              </a:ext>
            </a:extLst>
          </p:cNvPr>
          <p:cNvSpPr/>
          <p:nvPr/>
        </p:nvSpPr>
        <p:spPr>
          <a:xfrm>
            <a:off x="1284013" y="1310938"/>
            <a:ext cx="1787071" cy="48078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latin typeface="Tw Cen MT" panose="020B0602020104020603" pitchFamily="34" charset="0"/>
                <a:cs typeface="Calibri"/>
              </a:rPr>
              <a:t>Initial </a:t>
            </a:r>
            <a:r>
              <a:rPr lang="de-DE" err="1">
                <a:latin typeface="Tw Cen MT" panose="020B0602020104020603" pitchFamily="34" charset="0"/>
                <a:cs typeface="Calibri"/>
              </a:rPr>
              <a:t>photo</a:t>
            </a:r>
            <a:endParaRPr lang="ru-RU">
              <a:latin typeface="Calibri"/>
              <a:cs typeface="Calibri"/>
            </a:endParaRPr>
          </a:p>
        </p:txBody>
      </p:sp>
      <p:sp>
        <p:nvSpPr>
          <p:cNvPr id="23" name="Прямоугольник: скругленные углы 17">
            <a:extLst>
              <a:ext uri="{FF2B5EF4-FFF2-40B4-BE49-F238E27FC236}">
                <a16:creationId xmlns:a16="http://schemas.microsoft.com/office/drawing/2014/main" id="{7B27877D-1C25-42E4-A721-CFA631481604}"/>
              </a:ext>
            </a:extLst>
          </p:cNvPr>
          <p:cNvSpPr/>
          <p:nvPr/>
        </p:nvSpPr>
        <p:spPr>
          <a:xfrm>
            <a:off x="1284012" y="2080195"/>
            <a:ext cx="1787071" cy="80735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err="1">
                <a:latin typeface="Tw Cen MT" panose="020B0602020104020603" pitchFamily="34" charset="0"/>
                <a:cs typeface="Calibri"/>
              </a:rPr>
              <a:t>Adjusting</a:t>
            </a:r>
            <a:r>
              <a:rPr lang="de-DE">
                <a:latin typeface="Tw Cen MT" panose="020B0602020104020603" pitchFamily="34" charset="0"/>
                <a:cs typeface="Calibri"/>
              </a:rPr>
              <a:t> </a:t>
            </a:r>
            <a:r>
              <a:rPr lang="de-DE" err="1">
                <a:latin typeface="Tw Cen MT" panose="020B0602020104020603" pitchFamily="34" charset="0"/>
                <a:cs typeface="Calibri"/>
              </a:rPr>
              <a:t>photo</a:t>
            </a:r>
            <a:r>
              <a:rPr lang="de-DE">
                <a:latin typeface="Tw Cen MT" panose="020B0602020104020603" pitchFamily="34" charset="0"/>
                <a:cs typeface="Calibri"/>
              </a:rPr>
              <a:t> </a:t>
            </a:r>
            <a:r>
              <a:rPr lang="de-DE" err="1">
                <a:latin typeface="Tw Cen MT" panose="020B0602020104020603" pitchFamily="34" charset="0"/>
                <a:cs typeface="Calibri"/>
              </a:rPr>
              <a:t>size</a:t>
            </a:r>
            <a:endParaRPr lang="ru-RU">
              <a:latin typeface="Calibri"/>
              <a:cs typeface="Calibri"/>
            </a:endParaRPr>
          </a:p>
        </p:txBody>
      </p:sp>
      <p:sp>
        <p:nvSpPr>
          <p:cNvPr id="24" name="Прямоугольник: скругленные углы 18">
            <a:extLst>
              <a:ext uri="{FF2B5EF4-FFF2-40B4-BE49-F238E27FC236}">
                <a16:creationId xmlns:a16="http://schemas.microsoft.com/office/drawing/2014/main" id="{EBFBE197-8003-4156-86CA-4AA96CEB17DD}"/>
              </a:ext>
            </a:extLst>
          </p:cNvPr>
          <p:cNvSpPr/>
          <p:nvPr/>
        </p:nvSpPr>
        <p:spPr>
          <a:xfrm>
            <a:off x="1284011" y="2996086"/>
            <a:ext cx="1787071" cy="48078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latin typeface="Tw Cen MT" panose="020B0602020104020603" pitchFamily="34" charset="0"/>
              </a:rPr>
              <a:t>WPOD-NET</a:t>
            </a:r>
            <a:endParaRPr lang="ru-RU" dirty="0"/>
          </a:p>
        </p:txBody>
      </p:sp>
      <p:sp>
        <p:nvSpPr>
          <p:cNvPr id="25" name="Прямоугольник: скругленные углы 19">
            <a:extLst>
              <a:ext uri="{FF2B5EF4-FFF2-40B4-BE49-F238E27FC236}">
                <a16:creationId xmlns:a16="http://schemas.microsoft.com/office/drawing/2014/main" id="{03024712-9C97-4C99-AD62-32D9B72DD077}"/>
              </a:ext>
            </a:extLst>
          </p:cNvPr>
          <p:cNvSpPr/>
          <p:nvPr/>
        </p:nvSpPr>
        <p:spPr>
          <a:xfrm>
            <a:off x="1284010" y="3586155"/>
            <a:ext cx="1787071" cy="80735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latin typeface="Tw Cen MT" panose="020B0602020104020603" pitchFamily="34" charset="0"/>
                <a:cs typeface="Calibri"/>
              </a:rPr>
              <a:t>Feature </a:t>
            </a:r>
            <a:r>
              <a:rPr lang="de-DE" dirty="0" err="1">
                <a:latin typeface="Tw Cen MT" panose="020B0602020104020603" pitchFamily="34" charset="0"/>
                <a:cs typeface="Calibri"/>
              </a:rPr>
              <a:t>map</a:t>
            </a:r>
            <a:endParaRPr lang="ru-RU" dirty="0">
              <a:latin typeface="Calibri"/>
              <a:cs typeface="Calibri"/>
            </a:endParaRPr>
          </a:p>
        </p:txBody>
      </p:sp>
      <p:sp>
        <p:nvSpPr>
          <p:cNvPr id="26" name="Прямоугольник: скругленные углы 20">
            <a:extLst>
              <a:ext uri="{FF2B5EF4-FFF2-40B4-BE49-F238E27FC236}">
                <a16:creationId xmlns:a16="http://schemas.microsoft.com/office/drawing/2014/main" id="{916934A5-16D1-4D3D-9266-96A64C96A223}"/>
              </a:ext>
            </a:extLst>
          </p:cNvPr>
          <p:cNvSpPr/>
          <p:nvPr/>
        </p:nvSpPr>
        <p:spPr>
          <a:xfrm>
            <a:off x="1295305" y="5383462"/>
            <a:ext cx="1787071" cy="80735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latin typeface="Tw Cen MT" panose="020B0602020104020603" pitchFamily="34" charset="0"/>
                <a:cs typeface="Calibri"/>
              </a:rPr>
              <a:t>Licence Plate</a:t>
            </a:r>
            <a:r>
              <a:rPr lang="ru-RU" dirty="0">
                <a:latin typeface="Calibri"/>
                <a:cs typeface="Calibri"/>
              </a:rPr>
              <a:t> </a:t>
            </a:r>
            <a:r>
              <a:rPr lang="de-DE" dirty="0">
                <a:latin typeface="Tw Cen MT" panose="020B0602020104020603" pitchFamily="34" charset="0"/>
                <a:cs typeface="Calibri"/>
              </a:rPr>
              <a:t>and </a:t>
            </a:r>
            <a:r>
              <a:rPr lang="de-DE" dirty="0" err="1">
                <a:latin typeface="Tw Cen MT" panose="020B0602020104020603" pitchFamily="34" charset="0"/>
                <a:cs typeface="Calibri"/>
              </a:rPr>
              <a:t>Coordinates</a:t>
            </a:r>
            <a:endParaRPr lang="ru-RU" dirty="0"/>
          </a:p>
        </p:txBody>
      </p:sp>
      <p:sp>
        <p:nvSpPr>
          <p:cNvPr id="27" name="Прямоугольник: скругленные углы 38">
            <a:extLst>
              <a:ext uri="{FF2B5EF4-FFF2-40B4-BE49-F238E27FC236}">
                <a16:creationId xmlns:a16="http://schemas.microsoft.com/office/drawing/2014/main" id="{B66B3BBF-F0FC-4B15-8EA8-B1DDD802D12F}"/>
              </a:ext>
            </a:extLst>
          </p:cNvPr>
          <p:cNvSpPr/>
          <p:nvPr/>
        </p:nvSpPr>
        <p:spPr>
          <a:xfrm>
            <a:off x="3801067" y="1283724"/>
            <a:ext cx="1787071" cy="471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latin typeface="Tw Cen MT" panose="020B0602020104020603" pitchFamily="34" charset="0"/>
                <a:cs typeface="Calibri"/>
              </a:rPr>
              <a:t>Licence Plate</a:t>
            </a:r>
            <a:endParaRPr lang="ru-RU">
              <a:latin typeface="Calibri"/>
              <a:cs typeface="Calibri"/>
            </a:endParaRPr>
          </a:p>
        </p:txBody>
      </p:sp>
      <p:sp>
        <p:nvSpPr>
          <p:cNvPr id="28" name="Прямоугольник: скругленные углы 39">
            <a:extLst>
              <a:ext uri="{FF2B5EF4-FFF2-40B4-BE49-F238E27FC236}">
                <a16:creationId xmlns:a16="http://schemas.microsoft.com/office/drawing/2014/main" id="{E3B5C439-9844-4212-80C9-73616B967AE9}"/>
              </a:ext>
            </a:extLst>
          </p:cNvPr>
          <p:cNvSpPr/>
          <p:nvPr/>
        </p:nvSpPr>
        <p:spPr>
          <a:xfrm>
            <a:off x="3801065" y="2049262"/>
            <a:ext cx="1787071" cy="439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latin typeface="Tw Cen MT" panose="020B0602020104020603" pitchFamily="34" charset="0"/>
              </a:rPr>
              <a:t>Gray </a:t>
            </a:r>
            <a:r>
              <a:rPr lang="de-DE" err="1">
                <a:latin typeface="Tw Cen MT" panose="020B0602020104020603" pitchFamily="34" charset="0"/>
              </a:rPr>
              <a:t>value</a:t>
            </a:r>
            <a:r>
              <a:rPr lang="de-DE">
                <a:latin typeface="Tw Cen MT" panose="020B0602020104020603" pitchFamily="34" charset="0"/>
              </a:rPr>
              <a:t> </a:t>
            </a:r>
            <a:r>
              <a:rPr lang="de-DE" err="1">
                <a:latin typeface="Tw Cen MT" panose="020B0602020104020603" pitchFamily="34" charset="0"/>
              </a:rPr>
              <a:t>picture</a:t>
            </a:r>
            <a:endParaRPr lang="ru-RU"/>
          </a:p>
        </p:txBody>
      </p:sp>
      <p:sp>
        <p:nvSpPr>
          <p:cNvPr id="29" name="Прямоугольник: скругленные углы 40">
            <a:extLst>
              <a:ext uri="{FF2B5EF4-FFF2-40B4-BE49-F238E27FC236}">
                <a16:creationId xmlns:a16="http://schemas.microsoft.com/office/drawing/2014/main" id="{BBC5368E-C449-4133-A4D3-77F616B10F59}"/>
              </a:ext>
            </a:extLst>
          </p:cNvPr>
          <p:cNvSpPr/>
          <p:nvPr/>
        </p:nvSpPr>
        <p:spPr>
          <a:xfrm>
            <a:off x="3811091" y="2589590"/>
            <a:ext cx="1787071" cy="417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>
                <a:latin typeface="Calibri"/>
                <a:cs typeface="Calibri"/>
              </a:rPr>
              <a:t>Gaussian blur</a:t>
            </a:r>
            <a:endParaRPr lang="ru-RU"/>
          </a:p>
        </p:txBody>
      </p:sp>
      <p:sp>
        <p:nvSpPr>
          <p:cNvPr id="30" name="Прямоугольник: скругленные углы 41">
            <a:extLst>
              <a:ext uri="{FF2B5EF4-FFF2-40B4-BE49-F238E27FC236}">
                <a16:creationId xmlns:a16="http://schemas.microsoft.com/office/drawing/2014/main" id="{AC75F65F-748F-4832-9780-A924A3057BA6}"/>
              </a:ext>
            </a:extLst>
          </p:cNvPr>
          <p:cNvSpPr/>
          <p:nvPr/>
        </p:nvSpPr>
        <p:spPr>
          <a:xfrm>
            <a:off x="3801064" y="3085115"/>
            <a:ext cx="1787071" cy="544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 err="1">
                <a:latin typeface="Tw Cen MT" panose="020B0602020104020603" pitchFamily="34" charset="0"/>
                <a:cs typeface="Calibri"/>
              </a:rPr>
              <a:t>Binarisation</a:t>
            </a:r>
            <a:r>
              <a:rPr lang="ru-RU" dirty="0">
                <a:latin typeface="Calibri"/>
                <a:cs typeface="Calibri"/>
              </a:rPr>
              <a:t> </a:t>
            </a:r>
            <a:r>
              <a:rPr lang="de-DE" dirty="0" err="1">
                <a:latin typeface="Tw Cen MT" panose="020B0602020104020603" pitchFamily="34" charset="0"/>
                <a:cs typeface="Calibri"/>
              </a:rPr>
              <a:t>with</a:t>
            </a:r>
            <a:r>
              <a:rPr lang="de-DE" dirty="0">
                <a:latin typeface="Tw Cen MT" panose="020B0602020104020603" pitchFamily="34" charset="0"/>
                <a:cs typeface="Calibri"/>
              </a:rPr>
              <a:t> </a:t>
            </a:r>
            <a:r>
              <a:rPr lang="de-DE" dirty="0" err="1">
                <a:latin typeface="Tw Cen MT" panose="020B0602020104020603" pitchFamily="34" charset="0"/>
                <a:cs typeface="Calibri"/>
              </a:rPr>
              <a:t>Niblack</a:t>
            </a:r>
            <a:endParaRPr lang="ru-RU" dirty="0">
              <a:latin typeface="Calibri"/>
              <a:cs typeface="Calibri"/>
            </a:endParaRPr>
          </a:p>
        </p:txBody>
      </p:sp>
      <p:sp>
        <p:nvSpPr>
          <p:cNvPr id="31" name="Прямоугольник: скругленные углы 42">
            <a:extLst>
              <a:ext uri="{FF2B5EF4-FFF2-40B4-BE49-F238E27FC236}">
                <a16:creationId xmlns:a16="http://schemas.microsoft.com/office/drawing/2014/main" id="{7A0B6A71-376B-481F-92A3-61F9C4FD5982}"/>
              </a:ext>
            </a:extLst>
          </p:cNvPr>
          <p:cNvSpPr/>
          <p:nvPr/>
        </p:nvSpPr>
        <p:spPr>
          <a:xfrm>
            <a:off x="3801064" y="4169728"/>
            <a:ext cx="1787071" cy="700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err="1">
                <a:latin typeface="Tw Cen MT" panose="020B0602020104020603" pitchFamily="34" charset="0"/>
                <a:cs typeface="Calibri"/>
              </a:rPr>
              <a:t>Finding</a:t>
            </a:r>
            <a:r>
              <a:rPr lang="de-DE">
                <a:latin typeface="Tw Cen MT" panose="020B0602020104020603" pitchFamily="34" charset="0"/>
                <a:cs typeface="Calibri"/>
              </a:rPr>
              <a:t> </a:t>
            </a:r>
            <a:r>
              <a:rPr lang="de-DE" err="1">
                <a:latin typeface="Tw Cen MT" panose="020B0602020104020603" pitchFamily="34" charset="0"/>
                <a:cs typeface="Calibri"/>
              </a:rPr>
              <a:t>contures</a:t>
            </a:r>
            <a:r>
              <a:rPr lang="de-DE">
                <a:latin typeface="Tw Cen MT" panose="020B0602020104020603" pitchFamily="34" charset="0"/>
                <a:cs typeface="Calibri"/>
              </a:rPr>
              <a:t> and </a:t>
            </a:r>
            <a:r>
              <a:rPr lang="de-DE" err="1">
                <a:latin typeface="Tw Cen MT" panose="020B0602020104020603" pitchFamily="34" charset="0"/>
                <a:cs typeface="Calibri"/>
              </a:rPr>
              <a:t>sorting</a:t>
            </a:r>
            <a:endParaRPr lang="ru-RU">
              <a:latin typeface="Calibri"/>
              <a:cs typeface="Calibri"/>
            </a:endParaRPr>
          </a:p>
        </p:txBody>
      </p:sp>
      <p:sp>
        <p:nvSpPr>
          <p:cNvPr id="32" name="Прямоугольник: скругленные углы 56">
            <a:extLst>
              <a:ext uri="{FF2B5EF4-FFF2-40B4-BE49-F238E27FC236}">
                <a16:creationId xmlns:a16="http://schemas.microsoft.com/office/drawing/2014/main" id="{FCC32595-1E12-4B59-AF45-153511F9B1C5}"/>
              </a:ext>
            </a:extLst>
          </p:cNvPr>
          <p:cNvSpPr/>
          <p:nvPr/>
        </p:nvSpPr>
        <p:spPr>
          <a:xfrm>
            <a:off x="3801061" y="3720199"/>
            <a:ext cx="1787071" cy="371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latin typeface="Tw Cen MT" panose="020B0602020104020603" pitchFamily="34" charset="0"/>
                <a:cs typeface="Calibri"/>
              </a:rPr>
              <a:t>Dilation</a:t>
            </a:r>
            <a:endParaRPr lang="ru-RU" dirty="0">
              <a:latin typeface="Calibri"/>
              <a:cs typeface="Calibri"/>
            </a:endParaRPr>
          </a:p>
        </p:txBody>
      </p:sp>
      <p:sp>
        <p:nvSpPr>
          <p:cNvPr id="33" name="Прямоугольник: скругленные углы 58">
            <a:extLst>
              <a:ext uri="{FF2B5EF4-FFF2-40B4-BE49-F238E27FC236}">
                <a16:creationId xmlns:a16="http://schemas.microsoft.com/office/drawing/2014/main" id="{A35D5CA3-E55E-4882-AFCE-3D4B7AF82650}"/>
              </a:ext>
            </a:extLst>
          </p:cNvPr>
          <p:cNvSpPr/>
          <p:nvPr/>
        </p:nvSpPr>
        <p:spPr>
          <a:xfrm>
            <a:off x="3901036" y="5630357"/>
            <a:ext cx="1787071" cy="54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latin typeface="Tw Cen MT" panose="020B0602020104020603" pitchFamily="34" charset="0"/>
                <a:cs typeface="Calibri"/>
              </a:rPr>
              <a:t>Licence Plate in </a:t>
            </a:r>
            <a:r>
              <a:rPr lang="de-DE" err="1">
                <a:latin typeface="Tw Cen MT" panose="020B0602020104020603" pitchFamily="34" charset="0"/>
                <a:cs typeface="Calibri"/>
              </a:rPr>
              <a:t>segments</a:t>
            </a:r>
            <a:endParaRPr lang="ru-RU">
              <a:latin typeface="Calibri"/>
              <a:cs typeface="Calibri"/>
            </a:endParaRPr>
          </a:p>
        </p:txBody>
      </p:sp>
      <p:sp>
        <p:nvSpPr>
          <p:cNvPr id="38" name="Прямоугольник: скругленные углы 59">
            <a:extLst>
              <a:ext uri="{FF2B5EF4-FFF2-40B4-BE49-F238E27FC236}">
                <a16:creationId xmlns:a16="http://schemas.microsoft.com/office/drawing/2014/main" id="{A9583C06-AA70-4680-8140-BD37EFAED2E5}"/>
              </a:ext>
            </a:extLst>
          </p:cNvPr>
          <p:cNvSpPr/>
          <p:nvPr/>
        </p:nvSpPr>
        <p:spPr>
          <a:xfrm>
            <a:off x="6353028" y="2080994"/>
            <a:ext cx="1787071" cy="767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 err="1">
                <a:latin typeface="Tw Cen MT" panose="020B0602020104020603" pitchFamily="34" charset="0"/>
                <a:cs typeface="Calibri"/>
              </a:rPr>
              <a:t>Adjust</a:t>
            </a:r>
            <a:r>
              <a:rPr lang="de-DE" dirty="0">
                <a:latin typeface="Tw Cen MT" panose="020B0602020104020603" pitchFamily="34" charset="0"/>
                <a:cs typeface="Calibri"/>
              </a:rPr>
              <a:t> </a:t>
            </a:r>
            <a:r>
              <a:rPr lang="de-DE" dirty="0" err="1">
                <a:latin typeface="Tw Cen MT" panose="020B0602020104020603" pitchFamily="34" charset="0"/>
                <a:cs typeface="Calibri"/>
              </a:rPr>
              <a:t>size</a:t>
            </a:r>
            <a:r>
              <a:rPr lang="de-DE" dirty="0">
                <a:latin typeface="Tw Cen MT" panose="020B0602020104020603" pitchFamily="34" charset="0"/>
                <a:cs typeface="Calibri"/>
              </a:rPr>
              <a:t> </a:t>
            </a:r>
            <a:r>
              <a:rPr lang="de-DE" dirty="0" err="1">
                <a:latin typeface="Tw Cen MT" panose="020B0602020104020603" pitchFamily="34" charset="0"/>
                <a:cs typeface="Calibri"/>
              </a:rPr>
              <a:t>of</a:t>
            </a:r>
            <a:r>
              <a:rPr lang="de-DE" dirty="0">
                <a:latin typeface="Tw Cen MT" panose="020B0602020104020603" pitchFamily="34" charset="0"/>
                <a:cs typeface="Calibri"/>
              </a:rPr>
              <a:t> </a:t>
            </a:r>
            <a:r>
              <a:rPr lang="de-DE" dirty="0" err="1">
                <a:latin typeface="Tw Cen MT" panose="020B0602020104020603" pitchFamily="34" charset="0"/>
                <a:cs typeface="Calibri"/>
              </a:rPr>
              <a:t>characters</a:t>
            </a:r>
            <a:endParaRPr lang="ru-RU" dirty="0"/>
          </a:p>
        </p:txBody>
      </p:sp>
      <p:sp>
        <p:nvSpPr>
          <p:cNvPr id="39" name="Прямоугольник: скругленные углы 60">
            <a:extLst>
              <a:ext uri="{FF2B5EF4-FFF2-40B4-BE49-F238E27FC236}">
                <a16:creationId xmlns:a16="http://schemas.microsoft.com/office/drawing/2014/main" id="{803E2BD8-FA75-46F7-95D7-3622FF91428A}"/>
              </a:ext>
            </a:extLst>
          </p:cNvPr>
          <p:cNvSpPr/>
          <p:nvPr/>
        </p:nvSpPr>
        <p:spPr>
          <a:xfrm>
            <a:off x="6353027" y="2960963"/>
            <a:ext cx="1787071" cy="408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>
                <a:latin typeface="Calibri"/>
                <a:cs typeface="Calibri"/>
              </a:rPr>
              <a:t>MobileNets</a:t>
            </a:r>
            <a:endParaRPr lang="ru-RU"/>
          </a:p>
        </p:txBody>
      </p:sp>
      <p:sp>
        <p:nvSpPr>
          <p:cNvPr id="40" name="Прямоугольник: скругленные углы 61">
            <a:extLst>
              <a:ext uri="{FF2B5EF4-FFF2-40B4-BE49-F238E27FC236}">
                <a16:creationId xmlns:a16="http://schemas.microsoft.com/office/drawing/2014/main" id="{88AF66B8-755C-4C1F-8745-229FFA5A6EB6}"/>
              </a:ext>
            </a:extLst>
          </p:cNvPr>
          <p:cNvSpPr/>
          <p:nvPr/>
        </p:nvSpPr>
        <p:spPr>
          <a:xfrm>
            <a:off x="6353027" y="3443436"/>
            <a:ext cx="1787071" cy="5533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latin typeface="Tw Cen MT" panose="020B0602020104020603" pitchFamily="34" charset="0"/>
                <a:cs typeface="Calibri"/>
              </a:rPr>
              <a:t>Classification </a:t>
            </a:r>
            <a:r>
              <a:rPr lang="de-DE" err="1">
                <a:latin typeface="Tw Cen MT" panose="020B0602020104020603" pitchFamily="34" charset="0"/>
                <a:cs typeface="Calibri"/>
              </a:rPr>
              <a:t>of</a:t>
            </a:r>
            <a:r>
              <a:rPr lang="de-DE">
                <a:latin typeface="Tw Cen MT" panose="020B0602020104020603" pitchFamily="34" charset="0"/>
                <a:cs typeface="Calibri"/>
              </a:rPr>
              <a:t> </a:t>
            </a:r>
            <a:r>
              <a:rPr lang="de-DE" err="1">
                <a:latin typeface="Tw Cen MT" panose="020B0602020104020603" pitchFamily="34" charset="0"/>
                <a:cs typeface="Calibri"/>
              </a:rPr>
              <a:t>characters</a:t>
            </a:r>
            <a:endParaRPr lang="ru-RU">
              <a:latin typeface="Calibri"/>
              <a:cs typeface="Calibri"/>
            </a:endParaRPr>
          </a:p>
        </p:txBody>
      </p:sp>
      <p:sp>
        <p:nvSpPr>
          <p:cNvPr id="41" name="Прямоугольник: скругленные углы 65">
            <a:extLst>
              <a:ext uri="{FF2B5EF4-FFF2-40B4-BE49-F238E27FC236}">
                <a16:creationId xmlns:a16="http://schemas.microsoft.com/office/drawing/2014/main" id="{307F53F4-2DB0-4BED-B476-DDBA97A9F95C}"/>
              </a:ext>
            </a:extLst>
          </p:cNvPr>
          <p:cNvSpPr/>
          <p:nvPr/>
        </p:nvSpPr>
        <p:spPr>
          <a:xfrm>
            <a:off x="6439923" y="5621287"/>
            <a:ext cx="1787071" cy="5533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latin typeface="Tw Cen MT" panose="020B0602020104020603" pitchFamily="34" charset="0"/>
                <a:cs typeface="Calibri"/>
              </a:rPr>
              <a:t>Final </a:t>
            </a:r>
            <a:r>
              <a:rPr lang="de-DE" err="1">
                <a:latin typeface="Tw Cen MT" panose="020B0602020104020603" pitchFamily="34" charset="0"/>
                <a:cs typeface="Calibri"/>
              </a:rPr>
              <a:t>licence</a:t>
            </a:r>
            <a:r>
              <a:rPr lang="de-DE">
                <a:latin typeface="Tw Cen MT" panose="020B0602020104020603" pitchFamily="34" charset="0"/>
                <a:cs typeface="Calibri"/>
              </a:rPr>
              <a:t> </a:t>
            </a:r>
            <a:r>
              <a:rPr lang="de-DE" err="1">
                <a:latin typeface="Tw Cen MT" panose="020B0602020104020603" pitchFamily="34" charset="0"/>
                <a:cs typeface="Calibri"/>
              </a:rPr>
              <a:t>plate</a:t>
            </a:r>
            <a:endParaRPr lang="ru-RU"/>
          </a:p>
        </p:txBody>
      </p:sp>
      <p:sp>
        <p:nvSpPr>
          <p:cNvPr id="42" name="Прямоугольник: скругленные углы 67">
            <a:extLst>
              <a:ext uri="{FF2B5EF4-FFF2-40B4-BE49-F238E27FC236}">
                <a16:creationId xmlns:a16="http://schemas.microsoft.com/office/drawing/2014/main" id="{134C4194-74DE-419A-A07A-48DDB45C8154}"/>
              </a:ext>
            </a:extLst>
          </p:cNvPr>
          <p:cNvSpPr/>
          <p:nvPr/>
        </p:nvSpPr>
        <p:spPr>
          <a:xfrm>
            <a:off x="8994724" y="1492360"/>
            <a:ext cx="2276928" cy="47171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>
                <a:latin typeface="Calibri"/>
                <a:cs typeface="Calibri"/>
              </a:rPr>
              <a:t>Step 1: IoU</a:t>
            </a:r>
            <a:endParaRPr lang="ru-RU"/>
          </a:p>
        </p:txBody>
      </p:sp>
      <p:sp>
        <p:nvSpPr>
          <p:cNvPr id="46" name="Прямоугольник: скругленные углы 73">
            <a:extLst>
              <a:ext uri="{FF2B5EF4-FFF2-40B4-BE49-F238E27FC236}">
                <a16:creationId xmlns:a16="http://schemas.microsoft.com/office/drawing/2014/main" id="{3AD47C95-AD8F-4945-8BE9-1CFFBF109480}"/>
              </a:ext>
            </a:extLst>
          </p:cNvPr>
          <p:cNvSpPr/>
          <p:nvPr/>
        </p:nvSpPr>
        <p:spPr>
          <a:xfrm>
            <a:off x="8994723" y="2229605"/>
            <a:ext cx="2276928" cy="47171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 err="1">
                <a:latin typeface="Tw Cen MT" panose="020B0602020104020603" pitchFamily="34" charset="0"/>
                <a:cs typeface="Calibri"/>
              </a:rPr>
              <a:t>Levenstheindistance</a:t>
            </a:r>
            <a:endParaRPr lang="ru-RU" dirty="0">
              <a:cs typeface="Calibri"/>
            </a:endParaRPr>
          </a:p>
        </p:txBody>
      </p:sp>
      <p:sp>
        <p:nvSpPr>
          <p:cNvPr id="48" name="Прямоугольник: скругленные углы 60">
            <a:extLst>
              <a:ext uri="{FF2B5EF4-FFF2-40B4-BE49-F238E27FC236}">
                <a16:creationId xmlns:a16="http://schemas.microsoft.com/office/drawing/2014/main" id="{66771FC6-1F7B-4404-8791-6F4E188A7560}"/>
              </a:ext>
            </a:extLst>
          </p:cNvPr>
          <p:cNvSpPr/>
          <p:nvPr/>
        </p:nvSpPr>
        <p:spPr>
          <a:xfrm>
            <a:off x="6335767" y="1262156"/>
            <a:ext cx="1809862" cy="5359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latin typeface="Tw Cen MT" panose="020B0602020104020603" pitchFamily="34" charset="0"/>
                <a:cs typeface="Calibri"/>
              </a:rPr>
              <a:t>Licence Plate in </a:t>
            </a:r>
            <a:r>
              <a:rPr lang="de-DE" err="1">
                <a:latin typeface="Tw Cen MT" panose="020B0602020104020603" pitchFamily="34" charset="0"/>
                <a:cs typeface="Calibri"/>
              </a:rPr>
              <a:t>segments</a:t>
            </a:r>
            <a:endParaRPr lang="ru-RU">
              <a:latin typeface="Calibri"/>
              <a:cs typeface="Calibri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75F87CC-9998-42E6-9DF3-A917903D8259}"/>
              </a:ext>
            </a:extLst>
          </p:cNvPr>
          <p:cNvSpPr txBox="1"/>
          <p:nvPr/>
        </p:nvSpPr>
        <p:spPr>
          <a:xfrm>
            <a:off x="434918" y="1363568"/>
            <a:ext cx="8603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latin typeface="Tw Cen MT" panose="020B0602020104020603" pitchFamily="34" charset="0"/>
              </a:rPr>
              <a:t>Input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0960A325-A05A-4010-9F73-5558C1CE9BE8}"/>
              </a:ext>
            </a:extLst>
          </p:cNvPr>
          <p:cNvSpPr txBox="1"/>
          <p:nvPr/>
        </p:nvSpPr>
        <p:spPr>
          <a:xfrm>
            <a:off x="344003" y="5666940"/>
            <a:ext cx="10422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latin typeface="Tw Cen MT" panose="020B0602020104020603" pitchFamily="34" charset="0"/>
              </a:rPr>
              <a:t>Output</a:t>
            </a:r>
          </a:p>
        </p:txBody>
      </p:sp>
      <p:sp>
        <p:nvSpPr>
          <p:cNvPr id="52" name="Textfeld 76">
            <a:extLst>
              <a:ext uri="{FF2B5EF4-FFF2-40B4-BE49-F238E27FC236}">
                <a16:creationId xmlns:a16="http://schemas.microsoft.com/office/drawing/2014/main" id="{88607B2B-EB97-49F8-965E-BC712D6F4848}"/>
              </a:ext>
            </a:extLst>
          </p:cNvPr>
          <p:cNvSpPr txBox="1"/>
          <p:nvPr/>
        </p:nvSpPr>
        <p:spPr>
          <a:xfrm>
            <a:off x="8551859" y="809030"/>
            <a:ext cx="28584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w Cen MT"/>
              </a:rPr>
              <a:t>Evaluation 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851E678-5FFB-49BB-9C50-79427968F87D}"/>
              </a:ext>
            </a:extLst>
          </p:cNvPr>
          <p:cNvSpPr txBox="1"/>
          <p:nvPr/>
        </p:nvSpPr>
        <p:spPr>
          <a:xfrm>
            <a:off x="1733417" y="968902"/>
            <a:ext cx="8603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>
                <a:latin typeface="Tw Cen MT" panose="020B0602020104020603" pitchFamily="34" charset="0"/>
              </a:rPr>
              <a:t>Step</a:t>
            </a:r>
            <a:r>
              <a:rPr lang="de-DE">
                <a:latin typeface="Tw Cen MT" panose="020B0602020104020603" pitchFamily="34" charset="0"/>
              </a:rPr>
              <a:t> 1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C0BA40E1-CAFB-466E-AFF4-E47D5D10DF0F}"/>
              </a:ext>
            </a:extLst>
          </p:cNvPr>
          <p:cNvSpPr txBox="1"/>
          <p:nvPr/>
        </p:nvSpPr>
        <p:spPr>
          <a:xfrm>
            <a:off x="4327221" y="968902"/>
            <a:ext cx="8603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>
                <a:latin typeface="Tw Cen MT" panose="020B0602020104020603" pitchFamily="34" charset="0"/>
              </a:rPr>
              <a:t>Step</a:t>
            </a:r>
            <a:r>
              <a:rPr lang="de-DE">
                <a:latin typeface="Tw Cen MT" panose="020B0602020104020603" pitchFamily="34" charset="0"/>
              </a:rPr>
              <a:t> 2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434C12B-E1E5-4D7E-B076-E71D956E9BEF}"/>
              </a:ext>
            </a:extLst>
          </p:cNvPr>
          <p:cNvSpPr txBox="1"/>
          <p:nvPr/>
        </p:nvSpPr>
        <p:spPr>
          <a:xfrm>
            <a:off x="6844175" y="961966"/>
            <a:ext cx="8603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>
                <a:latin typeface="Tw Cen MT" panose="020B0602020104020603" pitchFamily="34" charset="0"/>
              </a:rPr>
              <a:t>Step</a:t>
            </a:r>
            <a:r>
              <a:rPr lang="de-DE">
                <a:latin typeface="Tw Cen MT" panose="020B0602020104020603" pitchFamily="34" charset="0"/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78104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6BD3004-FA92-4ECA-83A4-974A8F823C2A}"/>
              </a:ext>
            </a:extLst>
          </p:cNvPr>
          <p:cNvSpPr/>
          <p:nvPr/>
        </p:nvSpPr>
        <p:spPr>
          <a:xfrm>
            <a:off x="8423939" y="-41873"/>
            <a:ext cx="3174503" cy="6622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10EB506-AFF7-4C73-9611-F5213AD3BE4A}"/>
              </a:ext>
            </a:extLst>
          </p:cNvPr>
          <p:cNvSpPr/>
          <p:nvPr/>
        </p:nvSpPr>
        <p:spPr>
          <a:xfrm>
            <a:off x="0" y="0"/>
            <a:ext cx="6304547" cy="1026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140451-71CD-4376-8CEE-900E819694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-81172"/>
            <a:ext cx="6448926" cy="1189037"/>
          </a:xfrm>
        </p:spPr>
        <p:txBody>
          <a:bodyPr>
            <a:normAutofit/>
          </a:bodyPr>
          <a:lstStyle/>
          <a:p>
            <a:r>
              <a:rPr lang="de-DE">
                <a:latin typeface="Tw Cen MT" panose="020B0602020104020603" pitchFamily="34" charset="0"/>
              </a:rPr>
              <a:t>STEP 1: </a:t>
            </a:r>
            <a:r>
              <a:rPr lang="en-GB">
                <a:latin typeface="Tw Cen MT" panose="020B0602020104020603" pitchFamily="34" charset="0"/>
              </a:rPr>
              <a:t>Recognition of the licence plates by means of a neural network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7CDF7FEC-AE57-450F-816A-B75B6EB3D16B}"/>
              </a:ext>
            </a:extLst>
          </p:cNvPr>
          <p:cNvSpPr/>
          <p:nvPr/>
        </p:nvSpPr>
        <p:spPr>
          <a:xfrm flipV="1">
            <a:off x="0" y="6580349"/>
            <a:ext cx="12192000" cy="321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4C0FF34-546C-4D16-A488-9217AE885DEB}"/>
              </a:ext>
            </a:extLst>
          </p:cNvPr>
          <p:cNvSpPr txBox="1"/>
          <p:nvPr/>
        </p:nvSpPr>
        <p:spPr>
          <a:xfrm>
            <a:off x="177837" y="1388300"/>
            <a:ext cx="736195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indent="-179705">
              <a:buFont typeface="Wingdings" panose="020B0602020104020603" pitchFamily="34" charset="0"/>
              <a:buChar char="§"/>
            </a:pPr>
            <a:r>
              <a:rPr lang="de-DE" sz="2000" b="1" dirty="0">
                <a:latin typeface="TW Cen MT"/>
              </a:rPr>
              <a:t>WPOD-NET (CNN): </a:t>
            </a:r>
            <a:r>
              <a:rPr lang="en-US" sz="2000" dirty="0">
                <a:latin typeface="TW Cen MT"/>
              </a:rPr>
              <a:t>Pre-trained network with 21 convolutional layers, 4 max pooling layers (2×2, stride 2), 1 </a:t>
            </a:r>
            <a:r>
              <a:rPr lang="en-US" sz="2000" dirty="0" err="1">
                <a:latin typeface="TW Cen MT"/>
              </a:rPr>
              <a:t>softmax</a:t>
            </a:r>
            <a:r>
              <a:rPr lang="en-US" sz="2000" dirty="0">
                <a:latin typeface="TW Cen MT"/>
              </a:rPr>
              <a:t>, 1 linear layer and 1 concatenation layer.</a:t>
            </a:r>
          </a:p>
          <a:p>
            <a:pPr marL="353441" lvl="1" indent="-179705">
              <a:buFont typeface="Wingdings" panose="020B0602020104020603" pitchFamily="34" charset="0"/>
              <a:buChar char="§"/>
            </a:pPr>
            <a:r>
              <a:rPr lang="de-DE" sz="1600" b="1" dirty="0">
                <a:latin typeface="TW Cen MT"/>
              </a:rPr>
              <a:t>Input</a:t>
            </a:r>
            <a:r>
              <a:rPr lang="de-DE" sz="1600" dirty="0">
                <a:latin typeface="TW Cen MT"/>
              </a:rPr>
              <a:t>: total </a:t>
            </a:r>
            <a:r>
              <a:rPr lang="de-DE" sz="1600" dirty="0" err="1">
                <a:latin typeface="TW Cen MT"/>
              </a:rPr>
              <a:t>photo</a:t>
            </a:r>
            <a:r>
              <a:rPr lang="de-DE" sz="1600" dirty="0">
                <a:latin typeface="TW Cen MT"/>
              </a:rPr>
              <a:t> (</a:t>
            </a:r>
            <a:r>
              <a:rPr lang="de-DE" sz="1600" dirty="0" err="1">
                <a:latin typeface="TW Cen MT"/>
              </a:rPr>
              <a:t>jpeg</a:t>
            </a:r>
            <a:r>
              <a:rPr lang="de-DE" sz="1600" dirty="0">
                <a:latin typeface="TW Cen MT"/>
              </a:rPr>
              <a:t>)</a:t>
            </a:r>
          </a:p>
          <a:p>
            <a:pPr marL="362585" lvl="2" indent="-179705">
              <a:buFont typeface="Wingdings" panose="020B0602020104020603" pitchFamily="34" charset="0"/>
              <a:buChar char="§"/>
            </a:pPr>
            <a:r>
              <a:rPr lang="de-DE" sz="1600" b="1" dirty="0">
                <a:latin typeface="TW Cen MT"/>
              </a:rPr>
              <a:t>Output</a:t>
            </a:r>
            <a:r>
              <a:rPr lang="de-DE" sz="1600" dirty="0">
                <a:latin typeface="TW Cen MT"/>
              </a:rPr>
              <a:t>: 8-channel Feature </a:t>
            </a:r>
            <a:r>
              <a:rPr lang="de-DE" sz="1600" dirty="0" err="1">
                <a:latin typeface="TW Cen MT"/>
              </a:rPr>
              <a:t>map</a:t>
            </a:r>
            <a:r>
              <a:rPr lang="de-DE" sz="1600" dirty="0">
                <a:latin typeface="TW Cen MT"/>
              </a:rPr>
              <a:t> </a:t>
            </a:r>
            <a:r>
              <a:rPr lang="de-DE" sz="1600" dirty="0" err="1">
                <a:latin typeface="TW Cen MT"/>
              </a:rPr>
              <a:t>of</a:t>
            </a:r>
            <a:r>
              <a:rPr lang="de-DE" sz="1600" dirty="0">
                <a:latin typeface="TW Cen MT"/>
              </a:rPr>
              <a:t> total </a:t>
            </a:r>
            <a:r>
              <a:rPr lang="de-DE" sz="1600" dirty="0" err="1">
                <a:latin typeface="TW Cen MT"/>
              </a:rPr>
              <a:t>photo</a:t>
            </a:r>
            <a:r>
              <a:rPr lang="de-DE" sz="1600" dirty="0">
                <a:latin typeface="TW Cen MT"/>
              </a:rPr>
              <a:t>, </a:t>
            </a:r>
            <a:r>
              <a:rPr lang="de-DE" sz="1600" dirty="0" err="1">
                <a:latin typeface="TW Cen MT"/>
              </a:rPr>
              <a:t>reduced</a:t>
            </a:r>
            <a:r>
              <a:rPr lang="de-DE" sz="1600" dirty="0">
                <a:latin typeface="TW Cen MT"/>
              </a:rPr>
              <a:t> 16 </a:t>
            </a:r>
            <a:r>
              <a:rPr lang="de-DE" sz="1600" dirty="0" err="1">
                <a:latin typeface="TW Cen MT"/>
              </a:rPr>
              <a:t>times</a:t>
            </a:r>
            <a:endParaRPr lang="de-DE" sz="1600" dirty="0">
              <a:latin typeface="TW Cen MT"/>
            </a:endParaRPr>
          </a:p>
          <a:p>
            <a:pPr marL="89535" indent="-179705">
              <a:buFont typeface="Wingdings" panose="020B0602020104020603" pitchFamily="34" charset="0"/>
              <a:buChar char="§"/>
            </a:pPr>
            <a:r>
              <a:rPr lang="de-DE" sz="2000" b="1" dirty="0">
                <a:latin typeface="TW Cen MT"/>
                <a:ea typeface="+mn-lt"/>
                <a:cs typeface="+mn-lt"/>
              </a:rPr>
              <a:t>Final Output:</a:t>
            </a:r>
            <a:r>
              <a:rPr lang="de-DE" sz="2000" dirty="0">
                <a:latin typeface="TW Cen MT"/>
                <a:ea typeface="+mn-lt"/>
                <a:cs typeface="+mn-lt"/>
              </a:rPr>
              <a:t> </a:t>
            </a:r>
            <a:r>
              <a:rPr lang="en-US" sz="2000" dirty="0">
                <a:latin typeface="TW Cen MT"/>
                <a:ea typeface="+mn-lt"/>
                <a:cs typeface="+mn-lt"/>
              </a:rPr>
              <a:t> cut out number plate + coordinates</a:t>
            </a:r>
            <a:endParaRPr lang="de-DE" sz="2000" dirty="0">
              <a:ea typeface="+mn-lt"/>
              <a:cs typeface="+mn-lt"/>
            </a:endParaRPr>
          </a:p>
          <a:p>
            <a:pPr marL="89535" indent="-179705">
              <a:buFont typeface="Wingdings" panose="020B0602020104020603" pitchFamily="34" charset="0"/>
              <a:buChar char="§"/>
            </a:pPr>
            <a:r>
              <a:rPr lang="de-DE" sz="2000" b="1" dirty="0">
                <a:latin typeface="TW Cen MT"/>
                <a:ea typeface="+mn-lt"/>
                <a:cs typeface="+mn-lt"/>
              </a:rPr>
              <a:t>Python </a:t>
            </a:r>
            <a:r>
              <a:rPr lang="de-DE" sz="2000" b="1" dirty="0" err="1">
                <a:latin typeface="TW Cen MT"/>
                <a:ea typeface="+mn-lt"/>
                <a:cs typeface="+mn-lt"/>
              </a:rPr>
              <a:t>library</a:t>
            </a:r>
            <a:r>
              <a:rPr lang="de-DE" sz="2000" b="1" dirty="0">
                <a:latin typeface="TW Cen MT"/>
                <a:ea typeface="+mn-lt"/>
                <a:cs typeface="+mn-lt"/>
              </a:rPr>
              <a:t>: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keras</a:t>
            </a:r>
            <a:r>
              <a:rPr lang="de-DE" sz="2000" dirty="0">
                <a:latin typeface="TW Cen MT"/>
                <a:ea typeface="+mn-lt"/>
                <a:cs typeface="+mn-lt"/>
              </a:rPr>
              <a:t>,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TensorFlow</a:t>
            </a:r>
            <a:endParaRPr lang="de-DE" sz="2000" dirty="0">
              <a:latin typeface="TW Cen MT"/>
              <a:ea typeface="+mn-lt"/>
              <a:cs typeface="+mn-lt"/>
            </a:endParaRPr>
          </a:p>
          <a:p>
            <a:pPr marL="89535" indent="-179705">
              <a:buFont typeface="Wingdings" panose="020B0602020104020603" pitchFamily="34" charset="0"/>
              <a:buChar char="§"/>
            </a:pPr>
            <a:r>
              <a:rPr lang="de-DE" sz="2000" b="1" dirty="0">
                <a:latin typeface="TW Cen MT"/>
                <a:ea typeface="+mn-lt"/>
                <a:cs typeface="+mn-lt"/>
              </a:rPr>
              <a:t>Evaluation : 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Intersection</a:t>
            </a:r>
            <a:r>
              <a:rPr lang="de-DE" sz="2000" dirty="0">
                <a:latin typeface="TW Cen MT"/>
                <a:ea typeface="+mn-lt"/>
                <a:cs typeface="+mn-lt"/>
              </a:rPr>
              <a:t> 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over</a:t>
            </a:r>
            <a:r>
              <a:rPr lang="de-DE" sz="2000" dirty="0">
                <a:latin typeface="TW Cen MT"/>
                <a:ea typeface="+mn-lt"/>
                <a:cs typeface="+mn-lt"/>
              </a:rPr>
              <a:t> Union (</a:t>
            </a:r>
            <a:r>
              <a:rPr lang="de-DE" sz="2000" dirty="0" err="1">
                <a:latin typeface="TW Cen MT"/>
                <a:ea typeface="+mn-lt"/>
                <a:cs typeface="+mn-lt"/>
              </a:rPr>
              <a:t>IoU</a:t>
            </a:r>
            <a:r>
              <a:rPr lang="de-DE" sz="2000" dirty="0">
                <a:latin typeface="TW Cen MT"/>
                <a:ea typeface="+mn-lt"/>
                <a:cs typeface="+mn-lt"/>
              </a:rPr>
              <a:t>)</a:t>
            </a:r>
            <a:endParaRPr lang="en-US" sz="2000" dirty="0">
              <a:ea typeface="+mn-lt"/>
              <a:cs typeface="+mn-lt"/>
            </a:endParaRPr>
          </a:p>
          <a:p>
            <a:endParaRPr lang="en-GB" dirty="0"/>
          </a:p>
        </p:txBody>
      </p:sp>
      <p:pic>
        <p:nvPicPr>
          <p:cNvPr id="36" name="Рисунок 6">
            <a:extLst>
              <a:ext uri="{FF2B5EF4-FFF2-40B4-BE49-F238E27FC236}">
                <a16:creationId xmlns:a16="http://schemas.microsoft.com/office/drawing/2014/main" id="{18939324-B11B-459E-96EA-A929BCAB7F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11" r="3822" b="7234"/>
          <a:stretch/>
        </p:blipFill>
        <p:spPr>
          <a:xfrm>
            <a:off x="0" y="4442952"/>
            <a:ext cx="8277726" cy="1791179"/>
          </a:xfrm>
          <a:prstGeom prst="rect">
            <a:avLst/>
          </a:prstGeom>
        </p:spPr>
      </p:pic>
      <p:sp>
        <p:nvSpPr>
          <p:cNvPr id="51" name="TextBox 6">
            <a:extLst>
              <a:ext uri="{FF2B5EF4-FFF2-40B4-BE49-F238E27FC236}">
                <a16:creationId xmlns:a16="http://schemas.microsoft.com/office/drawing/2014/main" id="{BA31A6C9-7FF6-45FA-BB02-E3699D0616BE}"/>
              </a:ext>
            </a:extLst>
          </p:cNvPr>
          <p:cNvSpPr txBox="1"/>
          <p:nvPr/>
        </p:nvSpPr>
        <p:spPr>
          <a:xfrm>
            <a:off x="8503920" y="6259834"/>
            <a:ext cx="280615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Reference: 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Taleb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Soghadi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Zahra, https://spectrum.library.concordia.ca/id/eprint/986363/</a:t>
            </a:r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0CEF395-DE2F-4719-B284-9F01219D06A6}"/>
              </a:ext>
            </a:extLst>
          </p:cNvPr>
          <p:cNvSpPr txBox="1"/>
          <p:nvPr/>
        </p:nvSpPr>
        <p:spPr>
          <a:xfrm>
            <a:off x="182479" y="6158162"/>
            <a:ext cx="23220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Image </a:t>
            </a:r>
            <a:r>
              <a:rPr lang="de-DE" dirty="0" err="1">
                <a:cs typeface="Arial"/>
              </a:rPr>
              <a:t>warping</a:t>
            </a:r>
          </a:p>
        </p:txBody>
      </p:sp>
    </p:spTree>
    <p:extLst>
      <p:ext uri="{BB962C8B-B14F-4D97-AF65-F5344CB8AC3E}">
        <p14:creationId xmlns:p14="http://schemas.microsoft.com/office/powerpoint/2010/main" val="405053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6BD3004-FA92-4ECA-83A4-974A8F823C2A}"/>
              </a:ext>
            </a:extLst>
          </p:cNvPr>
          <p:cNvSpPr/>
          <p:nvPr/>
        </p:nvSpPr>
        <p:spPr>
          <a:xfrm>
            <a:off x="8423939" y="-41873"/>
            <a:ext cx="3174503" cy="6622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10EB506-AFF7-4C73-9611-F5213AD3BE4A}"/>
              </a:ext>
            </a:extLst>
          </p:cNvPr>
          <p:cNvSpPr/>
          <p:nvPr/>
        </p:nvSpPr>
        <p:spPr>
          <a:xfrm>
            <a:off x="0" y="0"/>
            <a:ext cx="6304547" cy="1026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140451-71CD-4376-8CEE-900E819694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-81172"/>
            <a:ext cx="6448926" cy="1189037"/>
          </a:xfrm>
        </p:spPr>
        <p:txBody>
          <a:bodyPr>
            <a:normAutofit/>
          </a:bodyPr>
          <a:lstStyle/>
          <a:p>
            <a:r>
              <a:rPr lang="de-DE">
                <a:latin typeface="Tw Cen MT" panose="020B0602020104020603" pitchFamily="34" charset="0"/>
              </a:rPr>
              <a:t>STEP 1: </a:t>
            </a:r>
            <a:r>
              <a:rPr lang="en-GB">
                <a:latin typeface="Tw Cen MT" panose="020B0602020104020603" pitchFamily="34" charset="0"/>
              </a:rPr>
              <a:t>Recognition of the licence plates by means of a neural network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7CDF7FEC-AE57-450F-816A-B75B6EB3D16B}"/>
              </a:ext>
            </a:extLst>
          </p:cNvPr>
          <p:cNvSpPr/>
          <p:nvPr/>
        </p:nvSpPr>
        <p:spPr>
          <a:xfrm flipV="1">
            <a:off x="0" y="6580349"/>
            <a:ext cx="12192000" cy="321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4C0FF34-546C-4D16-A488-9217AE885DEB}"/>
              </a:ext>
            </a:extLst>
          </p:cNvPr>
          <p:cNvSpPr txBox="1"/>
          <p:nvPr/>
        </p:nvSpPr>
        <p:spPr>
          <a:xfrm>
            <a:off x="177837" y="1388300"/>
            <a:ext cx="7361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indent="-179705">
              <a:buFont typeface="Wingdings" panose="020B0602020104020603" pitchFamily="34" charset="0"/>
              <a:buChar char="§"/>
            </a:pPr>
            <a:r>
              <a:rPr lang="de-DE" sz="2000" b="1">
                <a:latin typeface="TW Cen MT"/>
              </a:rPr>
              <a:t>WPOD-NET (CNN)</a:t>
            </a:r>
            <a:endParaRPr lang="en-GB"/>
          </a:p>
        </p:txBody>
      </p:sp>
      <p:pic>
        <p:nvPicPr>
          <p:cNvPr id="36" name="Рисунок 6">
            <a:extLst>
              <a:ext uri="{FF2B5EF4-FFF2-40B4-BE49-F238E27FC236}">
                <a16:creationId xmlns:a16="http://schemas.microsoft.com/office/drawing/2014/main" id="{18939324-B11B-459E-96EA-A929BCAB7F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11" r="3822" b="7234"/>
          <a:stretch/>
        </p:blipFill>
        <p:spPr>
          <a:xfrm>
            <a:off x="14439" y="1712655"/>
            <a:ext cx="8277726" cy="1791179"/>
          </a:xfrm>
          <a:prstGeom prst="rect">
            <a:avLst/>
          </a:prstGeom>
        </p:spPr>
      </p:pic>
      <p:pic>
        <p:nvPicPr>
          <p:cNvPr id="10" name="Grafik 6">
            <a:extLst>
              <a:ext uri="{FF2B5EF4-FFF2-40B4-BE49-F238E27FC236}">
                <a16:creationId xmlns:a16="http://schemas.microsoft.com/office/drawing/2014/main" id="{B0F66F03-CE7D-4A40-AC6B-D6864CB9B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92" y="4098240"/>
            <a:ext cx="4852592" cy="189607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F898813-F601-4373-9B39-458E0AFCF9E0}"/>
              </a:ext>
            </a:extLst>
          </p:cNvPr>
          <p:cNvSpPr txBox="1"/>
          <p:nvPr/>
        </p:nvSpPr>
        <p:spPr>
          <a:xfrm>
            <a:off x="1035183" y="5997363"/>
            <a:ext cx="116200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Quelle: Zahra Taleb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Soghadi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2019, p.22</a:t>
            </a:r>
            <a:endParaRPr lang="de-DE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Grafik 7" descr="Ein Bild, das Text enthält.&#10;&#10;Beschreibung automatisch generiert.">
            <a:extLst>
              <a:ext uri="{FF2B5EF4-FFF2-40B4-BE49-F238E27FC236}">
                <a16:creationId xmlns:a16="http://schemas.microsoft.com/office/drawing/2014/main" id="{3FF72690-2BBD-469E-AF4C-A3B03FCAE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005" y="4190698"/>
            <a:ext cx="3931934" cy="135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0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7BDBEC7E-6CF4-41C0-ACB2-1E56F092872D}"/>
              </a:ext>
            </a:extLst>
          </p:cNvPr>
          <p:cNvSpPr/>
          <p:nvPr/>
        </p:nvSpPr>
        <p:spPr>
          <a:xfrm>
            <a:off x="5470525" y="0"/>
            <a:ext cx="6721475" cy="68530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5A981189-9280-48E8-90AE-7F25E741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6" y="1193765"/>
            <a:ext cx="4385843" cy="1325563"/>
          </a:xfrm>
        </p:spPr>
        <p:txBody>
          <a:bodyPr rtlCol="0">
            <a:normAutofit/>
          </a:bodyPr>
          <a:lstStyle/>
          <a:p>
            <a:pPr rtl="0"/>
            <a:r>
              <a:rPr lang="de-DE" err="1"/>
              <a:t>Intersection</a:t>
            </a:r>
            <a:r>
              <a:rPr lang="de-DE"/>
              <a:t> </a:t>
            </a:r>
            <a:r>
              <a:rPr lang="de-DE" err="1"/>
              <a:t>over</a:t>
            </a:r>
            <a:r>
              <a:rPr lang="de-DE"/>
              <a:t> Union</a:t>
            </a:r>
            <a:endParaRPr lang="de-DE">
              <a:solidFill>
                <a:srgbClr val="5DAAB0"/>
              </a:solidFill>
            </a:endParaRP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8B9CB9E-1380-488B-88F1-B99F12EFA7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02195" y="2632495"/>
            <a:ext cx="3046302" cy="382749"/>
          </a:xfrm>
        </p:spPr>
        <p:txBody>
          <a:bodyPr rtlCol="0">
            <a:normAutofit/>
          </a:bodyPr>
          <a:lstStyle/>
          <a:p>
            <a:pPr rtl="0"/>
            <a:r>
              <a:rPr lang="de-DE">
                <a:latin typeface="Tw Cen MT" panose="020B0602020104020603" pitchFamily="34" charset="0"/>
              </a:rPr>
              <a:t>Evaluation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4C3079F2-FA5D-4717-9945-965E324EBF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30192" y="2632495"/>
            <a:ext cx="3023149" cy="382749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de-DE">
                <a:latin typeface="TW Cen MT"/>
                <a:cs typeface="Arial"/>
              </a:rPr>
              <a:t>Calculation</a:t>
            </a:r>
            <a:endParaRPr lang="de-DE" err="1">
              <a:latin typeface="TW Cen MT"/>
            </a:endParaRP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5E9ED32E-028C-428E-97AF-168C8D6F92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>
            <a:normAutofit/>
          </a:bodyPr>
          <a:lstStyle/>
          <a:p>
            <a:endParaRPr lang="de-DE" sz="1500" dirty="0">
              <a:solidFill>
                <a:schemeClr val="accent5"/>
              </a:solidFill>
              <a:latin typeface="Tw Cen MT" panose="020B0602020104020603" pitchFamily="34" charset="0"/>
            </a:endParaRPr>
          </a:p>
          <a:p>
            <a:r>
              <a:rPr lang="de-DE" sz="1500" dirty="0" err="1">
                <a:solidFill>
                  <a:schemeClr val="accent5"/>
                </a:solidFill>
                <a:latin typeface="Tw Cen MT" panose="020B0602020104020603" pitchFamily="34" charset="0"/>
              </a:rPr>
              <a:t>Used</a:t>
            </a:r>
            <a:r>
              <a:rPr lang="de-DE" sz="1500" dirty="0">
                <a:solidFill>
                  <a:schemeClr val="accent5"/>
                </a:solidFill>
                <a:latin typeface="Tw Cen MT" panose="020B0602020104020603" pitchFamily="34" charset="0"/>
              </a:rPr>
              <a:t> </a:t>
            </a:r>
            <a:r>
              <a:rPr lang="de-DE" sz="1500" dirty="0" err="1">
                <a:solidFill>
                  <a:schemeClr val="accent5"/>
                </a:solidFill>
                <a:latin typeface="Tw Cen MT" panose="020B0602020104020603" pitchFamily="34" charset="0"/>
              </a:rPr>
              <a:t>for</a:t>
            </a:r>
            <a:r>
              <a:rPr lang="de-DE" sz="1500" dirty="0">
                <a:solidFill>
                  <a:schemeClr val="accent5"/>
                </a:solidFill>
                <a:latin typeface="Tw Cen MT" panose="020B0602020104020603" pitchFamily="34" charset="0"/>
              </a:rPr>
              <a:t> Evaluation </a:t>
            </a:r>
            <a:r>
              <a:rPr lang="de-DE" sz="1500" dirty="0" err="1">
                <a:solidFill>
                  <a:schemeClr val="accent5"/>
                </a:solidFill>
                <a:latin typeface="Tw Cen MT" panose="020B0602020104020603" pitchFamily="34" charset="0"/>
              </a:rPr>
              <a:t>of</a:t>
            </a:r>
            <a:r>
              <a:rPr lang="de-DE" sz="1500" dirty="0">
                <a:solidFill>
                  <a:schemeClr val="accent5"/>
                </a:solidFill>
                <a:latin typeface="Tw Cen MT" panose="020B0602020104020603" pitchFamily="34" charset="0"/>
              </a:rPr>
              <a:t> </a:t>
            </a:r>
            <a:r>
              <a:rPr lang="de-DE" sz="1500" dirty="0" err="1">
                <a:solidFill>
                  <a:schemeClr val="accent5"/>
                </a:solidFill>
                <a:latin typeface="Tw Cen MT" panose="020B0602020104020603" pitchFamily="34" charset="0"/>
              </a:rPr>
              <a:t>step</a:t>
            </a:r>
            <a:r>
              <a:rPr lang="de-DE" sz="1500" dirty="0">
                <a:solidFill>
                  <a:schemeClr val="accent5"/>
                </a:solidFill>
                <a:latin typeface="Tw Cen MT" panose="020B0602020104020603" pitchFamily="34" charset="0"/>
              </a:rPr>
              <a:t> 1</a:t>
            </a:r>
            <a:endParaRPr lang="en-GB" sz="1500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94D72ABF-5D1D-4141-8DFE-03D197B7C1E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26731" y="2952750"/>
            <a:ext cx="3166024" cy="3036888"/>
          </a:xfrm>
        </p:spPr>
        <p:txBody>
          <a:bodyPr vert="horz" lIns="0" tIns="72000" rIns="91440" bIns="45720" rtlCol="0" anchor="t">
            <a:normAutofit/>
          </a:bodyPr>
          <a:lstStyle/>
          <a:p>
            <a:pPr rtl="0"/>
            <a:endParaRPr lang="de-DE"/>
          </a:p>
          <a:p>
            <a:r>
              <a:rPr lang="de-DE" err="1">
                <a:ea typeface="+mn-lt"/>
                <a:cs typeface="+mn-lt"/>
              </a:rPr>
              <a:t>Cor</a:t>
            </a:r>
            <a:r>
              <a:rPr lang="de-DE">
                <a:ea typeface="+mn-lt"/>
                <a:cs typeface="+mn-lt"/>
              </a:rPr>
              <a:t>: [x_inter1, y_inter1, x_inter2, y_inter2 ]</a:t>
            </a:r>
          </a:p>
          <a:p>
            <a:r>
              <a:rPr lang="de-DE" err="1">
                <a:cs typeface="Arial"/>
              </a:rPr>
              <a:t>Width_inter</a:t>
            </a:r>
            <a:r>
              <a:rPr lang="de-DE">
                <a:cs typeface="Arial"/>
              </a:rPr>
              <a:t> = (x_inter2-x_inter1)</a:t>
            </a:r>
          </a:p>
          <a:p>
            <a:r>
              <a:rPr lang="de-DE" err="1">
                <a:cs typeface="Arial"/>
              </a:rPr>
              <a:t>Height_inter</a:t>
            </a:r>
            <a:r>
              <a:rPr lang="de-DE">
                <a:cs typeface="Arial"/>
              </a:rPr>
              <a:t> = (y_inter2-y_inter1)</a:t>
            </a:r>
          </a:p>
          <a:p>
            <a:r>
              <a:rPr lang="de-DE" err="1">
                <a:cs typeface="Arial"/>
              </a:rPr>
              <a:t>Area_inter</a:t>
            </a:r>
            <a:r>
              <a:rPr lang="de-DE">
                <a:cs typeface="Arial"/>
              </a:rPr>
              <a:t>=</a:t>
            </a:r>
            <a:r>
              <a:rPr lang="de-DE" err="1">
                <a:cs typeface="Arial"/>
              </a:rPr>
              <a:t>width_inter</a:t>
            </a:r>
            <a:r>
              <a:rPr lang="de-DE">
                <a:cs typeface="Arial"/>
              </a:rPr>
              <a:t>*</a:t>
            </a:r>
            <a:r>
              <a:rPr lang="de-DE" err="1">
                <a:cs typeface="Arial"/>
              </a:rPr>
              <a:t>height_inter</a:t>
            </a:r>
            <a:endParaRPr lang="de-DE" err="1"/>
          </a:p>
        </p:txBody>
      </p:sp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34A482FB-2C43-42FA-8B07-1E774DB995F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0097" r="10097"/>
          <a:stretch>
            <a:fillRect/>
          </a:stretch>
        </p:blipFill>
        <p:spPr>
          <a:xfrm>
            <a:off x="180258" y="2576513"/>
            <a:ext cx="5108575" cy="3897313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F924F38-DC96-4D72-92E5-4D76C7579058}"/>
              </a:ext>
            </a:extLst>
          </p:cNvPr>
          <p:cNvSpPr txBox="1"/>
          <p:nvPr/>
        </p:nvSpPr>
        <p:spPr>
          <a:xfrm>
            <a:off x="0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9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F3FDF6E-B07D-4084-8113-5F881E99A843}"/>
              </a:ext>
            </a:extLst>
          </p:cNvPr>
          <p:cNvSpPr/>
          <p:nvPr/>
        </p:nvSpPr>
        <p:spPr>
          <a:xfrm rot="5400000" flipV="1">
            <a:off x="8449296" y="3262054"/>
            <a:ext cx="6857999" cy="333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C75EDF8-092E-4DEC-82BE-2AB621EECD7F}"/>
              </a:ext>
            </a:extLst>
          </p:cNvPr>
          <p:cNvSpPr txBox="1"/>
          <p:nvPr/>
        </p:nvSpPr>
        <p:spPr>
          <a:xfrm>
            <a:off x="3770530" y="3756570"/>
            <a:ext cx="125724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>
                <a:solidFill>
                  <a:schemeClr val="accent5"/>
                </a:solidFill>
              </a:rPr>
              <a:t>(x_inter2, y_inter2)</a:t>
            </a:r>
            <a:endParaRPr lang="de-DE" sz="1000">
              <a:solidFill>
                <a:schemeClr val="accent5"/>
              </a:solidFill>
              <a:cs typeface="Arial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DD61303-7957-4EAE-B297-F01F338C800D}"/>
              </a:ext>
            </a:extLst>
          </p:cNvPr>
          <p:cNvSpPr txBox="1"/>
          <p:nvPr/>
        </p:nvSpPr>
        <p:spPr>
          <a:xfrm>
            <a:off x="3770529" y="3081882"/>
            <a:ext cx="125724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>
                <a:solidFill>
                  <a:schemeClr val="accent5"/>
                </a:solidFill>
              </a:rPr>
              <a:t>(x_inter1, y_inter1)</a:t>
            </a:r>
            <a:endParaRPr lang="de-DE" sz="1000">
              <a:solidFill>
                <a:schemeClr val="accent5"/>
              </a:solidFill>
              <a:cs typeface="Arial"/>
            </a:endParaRP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50D2CF03-83EB-441F-AB1D-D9FD3DBE44DB}"/>
              </a:ext>
            </a:extLst>
          </p:cNvPr>
          <p:cNvSpPr txBox="1"/>
          <p:nvPr/>
        </p:nvSpPr>
        <p:spPr>
          <a:xfrm>
            <a:off x="6728928" y="6615792"/>
            <a:ext cx="568756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Reference: </a:t>
            </a: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https://www.pyimagesearch.com/2016/11/07/intersection-over-union-iou-for-object-detection/</a:t>
            </a:r>
          </a:p>
          <a:p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99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AFF9B86-B8AB-437E-99E3-C5B69805B32A}"/>
              </a:ext>
            </a:extLst>
          </p:cNvPr>
          <p:cNvSpPr/>
          <p:nvPr/>
        </p:nvSpPr>
        <p:spPr>
          <a:xfrm>
            <a:off x="5518651" y="4383974"/>
            <a:ext cx="6721475" cy="2469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7F59F86-C2D6-413E-9BB9-61A6BFBA7856}"/>
              </a:ext>
            </a:extLst>
          </p:cNvPr>
          <p:cNvGrpSpPr/>
          <p:nvPr/>
        </p:nvGrpSpPr>
        <p:grpSpPr>
          <a:xfrm>
            <a:off x="429579" y="2694181"/>
            <a:ext cx="5527557" cy="3733230"/>
            <a:chOff x="409526" y="1561207"/>
            <a:chExt cx="5527557" cy="3733230"/>
          </a:xfrm>
        </p:grpSpPr>
        <p:pic>
          <p:nvPicPr>
            <p:cNvPr id="9" name="Grafik 24" descr="Ein Bild, das Text, Auto, Gebäude, draußen enthält.&#10;&#10;Beschreibung automatisch generiert.">
              <a:extLst>
                <a:ext uri="{FF2B5EF4-FFF2-40B4-BE49-F238E27FC236}">
                  <a16:creationId xmlns:a16="http://schemas.microsoft.com/office/drawing/2014/main" id="{B4626297-A889-4DB7-A26D-8722B31AC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526" y="1561207"/>
              <a:ext cx="5527557" cy="3733230"/>
            </a:xfrm>
            <a:prstGeom prst="rect">
              <a:avLst/>
            </a:prstGeom>
          </p:spPr>
        </p:pic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3560078C-9C53-4802-AB0D-B0A6377BBFC5}"/>
                </a:ext>
              </a:extLst>
            </p:cNvPr>
            <p:cNvSpPr/>
            <p:nvPr/>
          </p:nvSpPr>
          <p:spPr>
            <a:xfrm>
              <a:off x="2159668" y="3984458"/>
              <a:ext cx="1925051" cy="4812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FE8FDBF-0ADA-4F35-B0A1-A85A4ABCC341}"/>
                </a:ext>
              </a:extLst>
            </p:cNvPr>
            <p:cNvSpPr/>
            <p:nvPr/>
          </p:nvSpPr>
          <p:spPr>
            <a:xfrm>
              <a:off x="2290009" y="4084720"/>
              <a:ext cx="1794709" cy="431132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93290B1F-E36C-4F7F-987E-81A0A07068A0}"/>
              </a:ext>
            </a:extLst>
          </p:cNvPr>
          <p:cNvSpPr txBox="1"/>
          <p:nvPr/>
        </p:nvSpPr>
        <p:spPr>
          <a:xfrm>
            <a:off x="6521617" y="906880"/>
            <a:ext cx="3555331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 err="1">
                <a:latin typeface="TW Cen MT"/>
                <a:cs typeface="Arial"/>
              </a:rPr>
              <a:t>Red</a:t>
            </a:r>
            <a:r>
              <a:rPr lang="de-DE" dirty="0">
                <a:latin typeface="TW Cen MT"/>
                <a:cs typeface="Arial"/>
              </a:rPr>
              <a:t> = </a:t>
            </a:r>
            <a:r>
              <a:rPr lang="de-DE" dirty="0" err="1">
                <a:latin typeface="TW Cen MT"/>
                <a:cs typeface="Arial"/>
              </a:rPr>
              <a:t>licence</a:t>
            </a:r>
            <a:r>
              <a:rPr lang="de-DE" dirty="0">
                <a:latin typeface="TW Cen MT"/>
                <a:cs typeface="Arial"/>
              </a:rPr>
              <a:t> </a:t>
            </a:r>
            <a:r>
              <a:rPr lang="de-DE" dirty="0" err="1">
                <a:latin typeface="TW Cen MT"/>
                <a:cs typeface="Arial"/>
              </a:rPr>
              <a:t>plate</a:t>
            </a:r>
            <a:r>
              <a:rPr lang="de-DE" dirty="0">
                <a:latin typeface="TW Cen MT"/>
                <a:cs typeface="Arial"/>
              </a:rPr>
              <a:t> </a:t>
            </a:r>
            <a:r>
              <a:rPr lang="de-DE" dirty="0" err="1">
                <a:latin typeface="TW Cen MT"/>
                <a:cs typeface="Arial"/>
              </a:rPr>
              <a:t>from</a:t>
            </a:r>
            <a:r>
              <a:rPr lang="de-DE" dirty="0">
                <a:latin typeface="TW Cen MT"/>
                <a:cs typeface="Arial"/>
              </a:rPr>
              <a:t> </a:t>
            </a:r>
            <a:r>
              <a:rPr lang="de-DE" dirty="0" err="1">
                <a:latin typeface="TW Cen MT"/>
                <a:cs typeface="Arial"/>
              </a:rPr>
              <a:t>xml</a:t>
            </a:r>
            <a:r>
              <a:rPr lang="de-DE" dirty="0">
                <a:latin typeface="TW Cen MT"/>
                <a:cs typeface="Arial"/>
              </a:rPr>
              <a:t> (box2)</a:t>
            </a:r>
          </a:p>
          <a:p>
            <a:r>
              <a:rPr lang="de-DE" dirty="0">
                <a:latin typeface="TW Cen MT"/>
                <a:cs typeface="Arial"/>
              </a:rPr>
              <a:t>Green = </a:t>
            </a:r>
            <a:r>
              <a:rPr lang="de-DE" dirty="0" err="1">
                <a:latin typeface="TW Cen MT"/>
                <a:cs typeface="Arial"/>
              </a:rPr>
              <a:t>predicted</a:t>
            </a:r>
            <a:r>
              <a:rPr lang="de-DE" dirty="0">
                <a:latin typeface="TW Cen MT"/>
                <a:cs typeface="Arial"/>
              </a:rPr>
              <a:t> </a:t>
            </a:r>
            <a:r>
              <a:rPr lang="de-DE" dirty="0" err="1">
                <a:latin typeface="TW Cen MT"/>
                <a:cs typeface="Arial"/>
              </a:rPr>
              <a:t>plate</a:t>
            </a:r>
            <a:r>
              <a:rPr lang="de-DE" dirty="0">
                <a:latin typeface="TW Cen MT"/>
                <a:cs typeface="Arial"/>
              </a:rPr>
              <a:t> (box)</a:t>
            </a:r>
          </a:p>
          <a:p>
            <a:endParaRPr lang="de-DE" dirty="0">
              <a:latin typeface="TW Cen MT"/>
              <a:cs typeface="Arial"/>
            </a:endParaRPr>
          </a:p>
          <a:p>
            <a:r>
              <a:rPr lang="de-DE" dirty="0">
                <a:latin typeface="TW Cen MT"/>
                <a:cs typeface="Arial"/>
              </a:rPr>
              <a:t>1. Reading in </a:t>
            </a:r>
            <a:r>
              <a:rPr lang="de-DE" dirty="0" err="1">
                <a:latin typeface="TW Cen MT"/>
                <a:cs typeface="Arial"/>
              </a:rPr>
              <a:t>coordinates</a:t>
            </a:r>
            <a:r>
              <a:rPr lang="de-DE" dirty="0">
                <a:latin typeface="TW Cen MT"/>
                <a:cs typeface="Arial"/>
              </a:rPr>
              <a:t> </a:t>
            </a:r>
            <a:r>
              <a:rPr lang="de-DE" dirty="0" err="1">
                <a:latin typeface="TW Cen MT"/>
                <a:cs typeface="Arial"/>
              </a:rPr>
              <a:t>from</a:t>
            </a:r>
            <a:r>
              <a:rPr lang="de-DE" dirty="0">
                <a:latin typeface="TW Cen MT"/>
                <a:cs typeface="Arial"/>
              </a:rPr>
              <a:t> </a:t>
            </a:r>
            <a:r>
              <a:rPr lang="de-DE" dirty="0" err="1">
                <a:latin typeface="TW Cen MT"/>
                <a:cs typeface="Arial"/>
              </a:rPr>
              <a:t>xml</a:t>
            </a:r>
            <a:r>
              <a:rPr lang="de-DE" dirty="0">
                <a:latin typeface="TW Cen MT"/>
                <a:cs typeface="Arial"/>
              </a:rPr>
              <a:t> </a:t>
            </a:r>
            <a:r>
              <a:rPr lang="de-DE" dirty="0" err="1">
                <a:latin typeface="TW Cen MT"/>
                <a:cs typeface="Arial"/>
              </a:rPr>
              <a:t>with</a:t>
            </a:r>
            <a:r>
              <a:rPr lang="de-DE" dirty="0">
                <a:latin typeface="TW Cen MT"/>
                <a:cs typeface="Arial"/>
              </a:rPr>
              <a:t> </a:t>
            </a:r>
            <a:r>
              <a:rPr lang="de-DE" dirty="0" err="1">
                <a:latin typeface="TW Cen MT"/>
                <a:cs typeface="Arial"/>
              </a:rPr>
              <a:t>xml.etree.ElementTree</a:t>
            </a:r>
            <a:endParaRPr lang="de-DE" dirty="0">
              <a:latin typeface="TW Cen MT"/>
              <a:cs typeface="Arial"/>
            </a:endParaRPr>
          </a:p>
          <a:p>
            <a:endParaRPr lang="de-DE" dirty="0">
              <a:latin typeface="TW Cen MT"/>
              <a:cs typeface="Arial"/>
            </a:endParaRPr>
          </a:p>
          <a:p>
            <a:r>
              <a:rPr lang="de-DE" dirty="0">
                <a:latin typeface="TW Cen MT"/>
                <a:cs typeface="Arial"/>
              </a:rPr>
              <a:t>2. Drawing a box in </a:t>
            </a:r>
            <a:r>
              <a:rPr lang="de-DE" err="1">
                <a:latin typeface="TW Cen MT"/>
                <a:cs typeface="Arial"/>
              </a:rPr>
              <a:t>red</a:t>
            </a:r>
            <a:r>
              <a:rPr lang="de-DE" dirty="0">
                <a:latin typeface="TW Cen MT"/>
                <a:cs typeface="Arial"/>
              </a:rPr>
              <a:t> </a:t>
            </a:r>
            <a:r>
              <a:rPr lang="de-DE" err="1">
                <a:latin typeface="TW Cen MT"/>
                <a:cs typeface="Arial"/>
              </a:rPr>
              <a:t>with</a:t>
            </a:r>
            <a:r>
              <a:rPr lang="de-DE" dirty="0">
                <a:latin typeface="TW Cen MT"/>
                <a:cs typeface="Arial"/>
              </a:rPr>
              <a:t> </a:t>
            </a:r>
            <a:r>
              <a:rPr lang="de-DE" err="1">
                <a:latin typeface="TW Cen MT"/>
                <a:cs typeface="Arial"/>
              </a:rPr>
              <a:t>the</a:t>
            </a:r>
            <a:r>
              <a:rPr lang="de-DE" dirty="0">
                <a:latin typeface="TW Cen MT"/>
                <a:cs typeface="Arial"/>
              </a:rPr>
              <a:t> </a:t>
            </a:r>
            <a:r>
              <a:rPr lang="de-DE" err="1">
                <a:latin typeface="TW Cen MT"/>
                <a:cs typeface="Arial"/>
              </a:rPr>
              <a:t>new</a:t>
            </a:r>
            <a:r>
              <a:rPr lang="de-DE" dirty="0">
                <a:latin typeface="TW Cen MT"/>
                <a:cs typeface="Arial"/>
              </a:rPr>
              <a:t> </a:t>
            </a:r>
            <a:r>
              <a:rPr lang="de-DE" err="1">
                <a:latin typeface="TW Cen MT"/>
                <a:cs typeface="Arial"/>
              </a:rPr>
              <a:t>coordinates</a:t>
            </a:r>
            <a:endParaRPr lang="de-DE">
              <a:latin typeface="TW Cen MT"/>
              <a:cs typeface="Arial"/>
            </a:endParaRPr>
          </a:p>
          <a:p>
            <a:endParaRPr lang="de-DE" dirty="0">
              <a:latin typeface="TW Cen MT"/>
              <a:cs typeface="Arial"/>
            </a:endParaRPr>
          </a:p>
          <a:p>
            <a:r>
              <a:rPr lang="de-DE" dirty="0">
                <a:latin typeface="TW Cen MT"/>
                <a:cs typeface="Arial"/>
              </a:rPr>
              <a:t>3. </a:t>
            </a:r>
            <a:r>
              <a:rPr lang="de-DE" err="1">
                <a:latin typeface="TW Cen MT"/>
                <a:cs typeface="Arial"/>
              </a:rPr>
              <a:t>Calculate</a:t>
            </a:r>
            <a:r>
              <a:rPr lang="de-DE" dirty="0">
                <a:latin typeface="TW Cen MT"/>
                <a:cs typeface="Arial"/>
              </a:rPr>
              <a:t> </a:t>
            </a:r>
            <a:r>
              <a:rPr lang="de-DE" err="1">
                <a:latin typeface="TW Cen MT"/>
                <a:cs typeface="Arial"/>
              </a:rPr>
              <a:t>IoU</a:t>
            </a:r>
            <a:endParaRPr lang="de-DE">
              <a:latin typeface="TW Cen MT"/>
              <a:cs typeface="Arial"/>
            </a:endParaRPr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4D8238F6-B85C-4A0E-B353-FFC31CF23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46" y="181107"/>
            <a:ext cx="4385843" cy="1325563"/>
          </a:xfrm>
        </p:spPr>
        <p:txBody>
          <a:bodyPr rtlCol="0">
            <a:normAutofit/>
          </a:bodyPr>
          <a:lstStyle/>
          <a:p>
            <a:pPr rtl="0"/>
            <a:r>
              <a:rPr lang="de-DE" err="1"/>
              <a:t>Intersection</a:t>
            </a:r>
            <a:r>
              <a:rPr lang="de-DE"/>
              <a:t> </a:t>
            </a:r>
            <a:r>
              <a:rPr lang="de-DE" err="1"/>
              <a:t>over</a:t>
            </a:r>
            <a:r>
              <a:rPr lang="de-DE"/>
              <a:t> Union</a:t>
            </a:r>
            <a:endParaRPr lang="de-DE">
              <a:solidFill>
                <a:srgbClr val="5DAAB0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70C437D-3721-4300-964F-B8BF1F1C63AC}"/>
              </a:ext>
            </a:extLst>
          </p:cNvPr>
          <p:cNvSpPr txBox="1"/>
          <p:nvPr/>
        </p:nvSpPr>
        <p:spPr>
          <a:xfrm>
            <a:off x="3220453" y="1325480"/>
            <a:ext cx="329464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>
                <a:latin typeface="TW Cen MT"/>
              </a:rPr>
              <a:t>In </a:t>
            </a:r>
            <a:r>
              <a:rPr lang="de-DE" sz="2400" dirty="0" err="1">
                <a:latin typeface="TW Cen MT"/>
              </a:rPr>
              <a:t>Step</a:t>
            </a:r>
            <a:r>
              <a:rPr lang="de-DE" sz="2400" dirty="0">
                <a:latin typeface="TW Cen MT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32399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10EB506-AFF7-4C73-9611-F5213AD3BE4A}"/>
              </a:ext>
            </a:extLst>
          </p:cNvPr>
          <p:cNvSpPr/>
          <p:nvPr/>
        </p:nvSpPr>
        <p:spPr>
          <a:xfrm>
            <a:off x="0" y="0"/>
            <a:ext cx="6304547" cy="1026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140451-71CD-4376-8CEE-900E819694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-481263"/>
            <a:ext cx="4572000" cy="1189037"/>
          </a:xfrm>
        </p:spPr>
        <p:txBody>
          <a:bodyPr>
            <a:normAutofit/>
          </a:bodyPr>
          <a:lstStyle/>
          <a:p>
            <a:r>
              <a:rPr lang="de-DE">
                <a:latin typeface="Tw Cen MT" panose="020B0602020104020603" pitchFamily="34" charset="0"/>
              </a:rPr>
              <a:t>PROJECT - PIPELINE</a:t>
            </a:r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7CDF7FEC-AE57-450F-816A-B75B6EB3D16B}"/>
              </a:ext>
            </a:extLst>
          </p:cNvPr>
          <p:cNvSpPr/>
          <p:nvPr/>
        </p:nvSpPr>
        <p:spPr>
          <a:xfrm flipV="1">
            <a:off x="0" y="6580349"/>
            <a:ext cx="12192000" cy="321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1627660-D12A-4F90-9EBF-0B3DED6DE89A}"/>
              </a:ext>
            </a:extLst>
          </p:cNvPr>
          <p:cNvSpPr txBox="1"/>
          <p:nvPr/>
        </p:nvSpPr>
        <p:spPr>
          <a:xfrm>
            <a:off x="451757" y="1431470"/>
            <a:ext cx="322398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 err="1">
                <a:latin typeface="TW Cen MT"/>
                <a:cs typeface="Arial"/>
              </a:rPr>
              <a:t>Used</a:t>
            </a:r>
            <a:r>
              <a:rPr lang="de-DE" dirty="0">
                <a:latin typeface="TW Cen MT"/>
                <a:cs typeface="Arial"/>
              </a:rPr>
              <a:t> Data:</a:t>
            </a:r>
          </a:p>
          <a:p>
            <a:pPr marL="285750" indent="-285750">
              <a:buFont typeface="Arial"/>
              <a:buChar char="•"/>
            </a:pPr>
            <a:r>
              <a:rPr lang="de-DE" dirty="0">
                <a:latin typeface="TW Cen MT"/>
                <a:cs typeface="Arial"/>
              </a:rPr>
              <a:t>Data </a:t>
            </a:r>
            <a:r>
              <a:rPr lang="de-DE" dirty="0" err="1">
                <a:latin typeface="TW Cen MT"/>
                <a:cs typeface="Arial"/>
              </a:rPr>
              <a:t>sets</a:t>
            </a:r>
            <a:r>
              <a:rPr lang="de-DE" dirty="0">
                <a:latin typeface="TW Cen MT"/>
                <a:cs typeface="Arial"/>
              </a:rPr>
              <a:t> </a:t>
            </a:r>
            <a:r>
              <a:rPr lang="de-DE" dirty="0" err="1">
                <a:latin typeface="TW Cen MT"/>
                <a:cs typeface="Arial"/>
              </a:rPr>
              <a:t>of</a:t>
            </a:r>
            <a:r>
              <a:rPr lang="de-DE" dirty="0">
                <a:latin typeface="TW Cen MT"/>
                <a:cs typeface="Arial"/>
              </a:rPr>
              <a:t> </a:t>
            </a:r>
            <a:r>
              <a:rPr lang="de-DE" dirty="0" err="1">
                <a:latin typeface="TW Cen MT"/>
                <a:cs typeface="Arial"/>
              </a:rPr>
              <a:t>images</a:t>
            </a:r>
            <a:r>
              <a:rPr lang="de-DE" dirty="0">
                <a:latin typeface="TW Cen MT"/>
                <a:cs typeface="Arial"/>
              </a:rPr>
              <a:t> </a:t>
            </a:r>
            <a:r>
              <a:rPr lang="de-DE" dirty="0" err="1">
                <a:latin typeface="TW Cen MT"/>
                <a:cs typeface="Arial"/>
              </a:rPr>
              <a:t>with</a:t>
            </a:r>
            <a:r>
              <a:rPr lang="de-DE" dirty="0">
                <a:latin typeface="TW Cen MT"/>
                <a:cs typeface="Arial"/>
              </a:rPr>
              <a:t> </a:t>
            </a:r>
            <a:r>
              <a:rPr lang="de-DE" dirty="0" err="1">
                <a:latin typeface="TW Cen MT"/>
                <a:cs typeface="Arial"/>
              </a:rPr>
              <a:t>cars</a:t>
            </a:r>
            <a:r>
              <a:rPr lang="de-DE" dirty="0">
                <a:latin typeface="TW Cen MT"/>
                <a:cs typeface="Arial"/>
              </a:rPr>
              <a:t> </a:t>
            </a:r>
            <a:r>
              <a:rPr lang="de-DE" dirty="0" err="1">
                <a:latin typeface="TW Cen MT"/>
                <a:cs typeface="Arial"/>
              </a:rPr>
              <a:t>from</a:t>
            </a:r>
            <a:r>
              <a:rPr lang="de-DE" dirty="0">
                <a:latin typeface="TW Cen MT"/>
                <a:cs typeface="Arial"/>
              </a:rPr>
              <a:t> EU, Romania and Brasil</a:t>
            </a:r>
          </a:p>
          <a:p>
            <a:pPr marL="285750" indent="-285750">
              <a:buFont typeface="Arial"/>
              <a:buChar char="•"/>
            </a:pPr>
            <a:r>
              <a:rPr lang="de-DE" dirty="0" err="1">
                <a:latin typeface="TW Cen MT"/>
                <a:cs typeface="Arial"/>
              </a:rPr>
              <a:t>Xml</a:t>
            </a:r>
            <a:r>
              <a:rPr lang="de-DE" dirty="0">
                <a:latin typeface="TW Cen MT"/>
                <a:cs typeface="Arial"/>
              </a:rPr>
              <a:t>-files </a:t>
            </a:r>
            <a:r>
              <a:rPr lang="de-DE" dirty="0" err="1">
                <a:latin typeface="TW Cen MT"/>
                <a:cs typeface="Arial"/>
              </a:rPr>
              <a:t>with</a:t>
            </a:r>
            <a:r>
              <a:rPr lang="de-DE" dirty="0">
                <a:latin typeface="TW Cen MT"/>
                <a:cs typeface="Arial"/>
              </a:rPr>
              <a:t> </a:t>
            </a:r>
            <a:r>
              <a:rPr lang="de-DE" dirty="0" err="1">
                <a:latin typeface="TW Cen MT"/>
                <a:cs typeface="Arial"/>
              </a:rPr>
              <a:t>the</a:t>
            </a:r>
            <a:r>
              <a:rPr lang="de-DE" dirty="0">
                <a:latin typeface="TW Cen MT"/>
                <a:cs typeface="Arial"/>
              </a:rPr>
              <a:t> </a:t>
            </a:r>
            <a:r>
              <a:rPr lang="de-DE" dirty="0" err="1">
                <a:latin typeface="TW Cen MT"/>
                <a:cs typeface="Arial"/>
              </a:rPr>
              <a:t>coordinates</a:t>
            </a:r>
            <a:r>
              <a:rPr lang="de-DE" dirty="0">
                <a:latin typeface="TW Cen MT"/>
                <a:cs typeface="Arial"/>
              </a:rPr>
              <a:t> and </a:t>
            </a:r>
            <a:r>
              <a:rPr lang="de-DE" dirty="0" err="1">
                <a:latin typeface="TW Cen MT"/>
                <a:cs typeface="Arial"/>
              </a:rPr>
              <a:t>content</a:t>
            </a:r>
            <a:r>
              <a:rPr lang="de-DE" dirty="0">
                <a:latin typeface="TW Cen MT"/>
                <a:cs typeface="Arial"/>
              </a:rPr>
              <a:t> </a:t>
            </a:r>
            <a:r>
              <a:rPr lang="de-DE" dirty="0" err="1">
                <a:latin typeface="TW Cen MT"/>
                <a:cs typeface="Arial"/>
              </a:rPr>
              <a:t>of</a:t>
            </a:r>
            <a:r>
              <a:rPr lang="de-DE" dirty="0">
                <a:latin typeface="TW Cen MT"/>
                <a:cs typeface="Arial"/>
              </a:rPr>
              <a:t> </a:t>
            </a:r>
            <a:r>
              <a:rPr lang="de-DE" dirty="0" err="1">
                <a:latin typeface="TW Cen MT"/>
                <a:cs typeface="Arial"/>
              </a:rPr>
              <a:t>the</a:t>
            </a:r>
            <a:r>
              <a:rPr lang="de-DE" dirty="0">
                <a:latin typeface="TW Cen MT"/>
                <a:cs typeface="Arial"/>
              </a:rPr>
              <a:t> </a:t>
            </a:r>
            <a:r>
              <a:rPr lang="de-DE" dirty="0" err="1">
                <a:latin typeface="TW Cen MT"/>
                <a:cs typeface="Arial"/>
              </a:rPr>
              <a:t>licences</a:t>
            </a:r>
            <a:r>
              <a:rPr lang="de-DE" dirty="0">
                <a:latin typeface="TW Cen MT"/>
                <a:cs typeface="Arial"/>
              </a:rPr>
              <a:t> </a:t>
            </a:r>
            <a:r>
              <a:rPr lang="de-DE" dirty="0" err="1">
                <a:latin typeface="TW Cen MT"/>
                <a:cs typeface="Arial"/>
              </a:rPr>
              <a:t>plates</a:t>
            </a:r>
            <a:endParaRPr lang="de-DE" dirty="0">
              <a:latin typeface="TW Cen MT"/>
              <a:cs typeface="Arial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5FFC0B3-0469-4E8E-89BA-46B546F7DCDD}"/>
              </a:ext>
            </a:extLst>
          </p:cNvPr>
          <p:cNvSpPr/>
          <p:nvPr/>
        </p:nvSpPr>
        <p:spPr>
          <a:xfrm flipV="1">
            <a:off x="6168570" y="3223920"/>
            <a:ext cx="6023430" cy="490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B42189E-8D74-4A78-A591-9AC40603F40F}"/>
              </a:ext>
            </a:extLst>
          </p:cNvPr>
          <p:cNvSpPr txBox="1"/>
          <p:nvPr/>
        </p:nvSpPr>
        <p:spPr>
          <a:xfrm>
            <a:off x="451757" y="4145821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 err="1">
                <a:latin typeface="TW Cen MT"/>
              </a:rPr>
              <a:t>How</a:t>
            </a:r>
            <a:r>
              <a:rPr lang="de-DE" dirty="0">
                <a:latin typeface="TW Cen MT"/>
              </a:rPr>
              <a:t> </a:t>
            </a:r>
            <a:r>
              <a:rPr lang="de-DE" dirty="0" err="1">
                <a:latin typeface="TW Cen MT"/>
              </a:rPr>
              <a:t>to</a:t>
            </a:r>
            <a:r>
              <a:rPr lang="de-DE" dirty="0">
                <a:latin typeface="TW Cen MT"/>
              </a:rPr>
              <a:t> </a:t>
            </a:r>
            <a:r>
              <a:rPr lang="de-DE" dirty="0" err="1">
                <a:latin typeface="TW Cen MT"/>
              </a:rPr>
              <a:t>import</a:t>
            </a:r>
            <a:r>
              <a:rPr lang="de-DE" dirty="0">
                <a:latin typeface="TW Cen MT"/>
              </a:rPr>
              <a:t> </a:t>
            </a:r>
            <a:r>
              <a:rPr lang="de-DE" dirty="0" err="1">
                <a:latin typeface="TW Cen MT"/>
              </a:rPr>
              <a:t>the</a:t>
            </a:r>
            <a:r>
              <a:rPr lang="de-DE" dirty="0">
                <a:latin typeface="TW Cen MT"/>
              </a:rPr>
              <a:t> </a:t>
            </a:r>
            <a:r>
              <a:rPr lang="de-DE" dirty="0" err="1">
                <a:latin typeface="TW Cen MT"/>
              </a:rPr>
              <a:t>xml</a:t>
            </a:r>
            <a:r>
              <a:rPr lang="de-DE" dirty="0">
                <a:latin typeface="TW Cen MT"/>
              </a:rPr>
              <a:t> </a:t>
            </a:r>
            <a:r>
              <a:rPr lang="de-DE" dirty="0" err="1">
                <a:latin typeface="TW Cen MT"/>
              </a:rPr>
              <a:t>as</a:t>
            </a:r>
            <a:r>
              <a:rPr lang="de-DE" dirty="0">
                <a:latin typeface="TW Cen MT"/>
              </a:rPr>
              <a:t> an </a:t>
            </a:r>
            <a:r>
              <a:rPr lang="de-DE" dirty="0" err="1">
                <a:latin typeface="TW Cen MT"/>
              </a:rPr>
              <a:t>array</a:t>
            </a:r>
            <a:r>
              <a:rPr lang="de-DE" dirty="0">
                <a:latin typeface="TW Cen MT"/>
              </a:rPr>
              <a:t> (</a:t>
            </a:r>
            <a:r>
              <a:rPr lang="de-DE" dirty="0" err="1">
                <a:latin typeface="TW Cen MT"/>
              </a:rPr>
              <a:t>actuallcoords</a:t>
            </a:r>
            <a:r>
              <a:rPr lang="de-DE" dirty="0">
                <a:latin typeface="TW Cen MT"/>
              </a:rPr>
              <a:t>)</a:t>
            </a:r>
            <a:r>
              <a:rPr lang="de-DE" dirty="0"/>
              <a:t>:</a:t>
            </a:r>
          </a:p>
        </p:txBody>
      </p:sp>
      <p:pic>
        <p:nvPicPr>
          <p:cNvPr id="2" name="Grafik 7" descr="Ein Bild, das Text enthält.&#10;&#10;Beschreibung automatisch generiert.">
            <a:extLst>
              <a:ext uri="{FF2B5EF4-FFF2-40B4-BE49-F238E27FC236}">
                <a16:creationId xmlns:a16="http://schemas.microsoft.com/office/drawing/2014/main" id="{9EEA572E-0EDC-4A40-BB24-8A4D7F059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276" y="3282548"/>
            <a:ext cx="3676898" cy="3239173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D707FB6-3A7C-482D-9C3C-8136E465AD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861859"/>
              </p:ext>
            </p:extLst>
          </p:nvPr>
        </p:nvGraphicFramePr>
        <p:xfrm>
          <a:off x="6414276" y="0"/>
          <a:ext cx="3000048" cy="3214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Bitmap Image" r:id="rId4" imgW="2301120" imgH="2743200" progId="Paint.Picture">
                  <p:embed/>
                </p:oleObj>
              </mc:Choice>
              <mc:Fallback>
                <p:oleObj name="Bitmap Image" r:id="rId4" imgW="2301120" imgH="27432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14276" y="0"/>
                        <a:ext cx="3000048" cy="3214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4418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6BD3004-FA92-4ECA-83A4-974A8F823C2A}"/>
              </a:ext>
            </a:extLst>
          </p:cNvPr>
          <p:cNvSpPr/>
          <p:nvPr/>
        </p:nvSpPr>
        <p:spPr>
          <a:xfrm>
            <a:off x="8423939" y="-41873"/>
            <a:ext cx="3174503" cy="6622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10EB506-AFF7-4C73-9611-F5213AD3BE4A}"/>
              </a:ext>
            </a:extLst>
          </p:cNvPr>
          <p:cNvSpPr/>
          <p:nvPr/>
        </p:nvSpPr>
        <p:spPr>
          <a:xfrm>
            <a:off x="0" y="0"/>
            <a:ext cx="6304547" cy="1026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140451-71CD-4376-8CEE-900E819694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-81172"/>
            <a:ext cx="6448926" cy="1189037"/>
          </a:xfrm>
        </p:spPr>
        <p:txBody>
          <a:bodyPr>
            <a:normAutofit/>
          </a:bodyPr>
          <a:lstStyle/>
          <a:p>
            <a:r>
              <a:rPr lang="de-DE" dirty="0">
                <a:latin typeface="Tw Cen MT"/>
                <a:cs typeface="Arial"/>
              </a:rPr>
              <a:t>STEP 2: </a:t>
            </a:r>
            <a:r>
              <a:rPr lang="en-US" dirty="0">
                <a:latin typeface="Tw Cen MT"/>
                <a:cs typeface="Arial"/>
              </a:rPr>
              <a:t>Extracting the characters from the number plate (binarization and labeling)</a:t>
            </a: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7CDF7FEC-AE57-450F-816A-B75B6EB3D16B}"/>
              </a:ext>
            </a:extLst>
          </p:cNvPr>
          <p:cNvSpPr/>
          <p:nvPr/>
        </p:nvSpPr>
        <p:spPr>
          <a:xfrm flipV="1">
            <a:off x="0" y="6580349"/>
            <a:ext cx="12192000" cy="321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w Cen MT" panose="020B0602020104020603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4C0FF34-546C-4D16-A488-9217AE885DEB}"/>
              </a:ext>
            </a:extLst>
          </p:cNvPr>
          <p:cNvSpPr txBox="1"/>
          <p:nvPr/>
        </p:nvSpPr>
        <p:spPr>
          <a:xfrm>
            <a:off x="177837" y="1388300"/>
            <a:ext cx="7361952" cy="72943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 panose="020B0602020104020603" pitchFamily="34" charset="0"/>
              <a:buChar char="•"/>
            </a:pPr>
            <a:r>
              <a:rPr lang="en-US" sz="1800" b="1" dirty="0">
                <a:latin typeface="TW Cen MT"/>
              </a:rPr>
              <a:t>Image processing:</a:t>
            </a:r>
            <a:r>
              <a:rPr lang="en-US" b="1" dirty="0">
                <a:latin typeface="TW Cen MT"/>
              </a:rPr>
              <a:t> </a:t>
            </a:r>
            <a:endParaRPr lang="de-DE" dirty="0">
              <a:latin typeface="TW Cen MT"/>
              <a:cs typeface="Arial"/>
            </a:endParaRPr>
          </a:p>
          <a:p>
            <a:pPr lvl="1">
              <a:buFont typeface="Arial" panose="020B0602020104020603" pitchFamily="34" charset="0"/>
              <a:buChar char="•"/>
            </a:pPr>
            <a:r>
              <a:rPr lang="en-US" sz="1800" dirty="0" err="1">
                <a:latin typeface="TW Cen MT"/>
              </a:rPr>
              <a:t>binarisation</a:t>
            </a:r>
            <a:r>
              <a:rPr lang="en-US" sz="1800" dirty="0">
                <a:latin typeface="TW Cen MT"/>
              </a:rPr>
              <a:t> according to Niblack (illumination inhomogeneity considered</a:t>
            </a:r>
            <a:r>
              <a:rPr lang="en-US" dirty="0">
                <a:latin typeface="TW Cen MT"/>
              </a:rPr>
              <a:t>)</a:t>
            </a:r>
            <a:r>
              <a:rPr lang="en-US" dirty="0">
                <a:latin typeface="Tw Cen MT"/>
              </a:rPr>
              <a:t>: </a:t>
            </a:r>
            <a:r>
              <a:rPr lang="en-US" dirty="0">
                <a:latin typeface="Tw Cen MT"/>
                <a:ea typeface="+mn-lt"/>
                <a:cs typeface="+mn-lt"/>
              </a:rPr>
              <a:t>The threshold value at each pixel is calculated as the sum of the mean and the standard deviation (times a constant, k) of the </a:t>
            </a:r>
            <a:r>
              <a:rPr lang="en-US" dirty="0" err="1">
                <a:latin typeface="Tw Cen MT"/>
                <a:ea typeface="+mn-lt"/>
                <a:cs typeface="+mn-lt"/>
              </a:rPr>
              <a:t>neighbourhood</a:t>
            </a:r>
            <a:r>
              <a:rPr lang="en-US" dirty="0">
                <a:latin typeface="Tw Cen MT"/>
                <a:ea typeface="+mn-lt"/>
                <a:cs typeface="+mn-lt"/>
              </a:rPr>
              <a:t> surrounding the pixel. It is based on applying the following formula to each pixel </a:t>
            </a:r>
            <a:r>
              <a:rPr lang="en-US" dirty="0" err="1">
                <a:latin typeface="Tw Cen MT"/>
                <a:ea typeface="+mn-lt"/>
                <a:cs typeface="+mn-lt"/>
              </a:rPr>
              <a:t>c</a:t>
            </a:r>
            <a:r>
              <a:rPr lang="en-US" dirty="0" err="1">
                <a:latin typeface="TW Cen MT"/>
                <a:ea typeface="+mn-lt"/>
                <a:cs typeface="+mn-lt"/>
              </a:rPr>
              <a:t>entred</a:t>
            </a:r>
            <a:r>
              <a:rPr lang="en-US" dirty="0">
                <a:latin typeface="TW Cen MT"/>
                <a:ea typeface="+mn-lt"/>
                <a:cs typeface="+mn-lt"/>
              </a:rPr>
              <a:t> on a </a:t>
            </a:r>
            <a:r>
              <a:rPr lang="en-US" dirty="0" err="1">
                <a:latin typeface="TW Cen MT"/>
              </a:rPr>
              <a:t>n×n</a:t>
            </a:r>
            <a:r>
              <a:rPr lang="en-US" dirty="0">
                <a:latin typeface="TW Cen MT"/>
                <a:ea typeface="+mn-lt"/>
                <a:cs typeface="+mn-lt"/>
              </a:rPr>
              <a:t> </a:t>
            </a:r>
            <a:r>
              <a:rPr lang="en-US" dirty="0" err="1">
                <a:latin typeface="TW Cen MT"/>
                <a:ea typeface="+mn-lt"/>
                <a:cs typeface="+mn-lt"/>
              </a:rPr>
              <a:t>neighbourhood</a:t>
            </a:r>
            <a:r>
              <a:rPr lang="en-US" dirty="0">
                <a:latin typeface="TW Cen MT"/>
                <a:ea typeface="+mn-lt"/>
                <a:cs typeface="+mn-lt"/>
              </a:rPr>
              <a:t> surrounding the pixel to derive a local threshold.</a:t>
            </a:r>
            <a:endParaRPr lang="de-DE">
              <a:latin typeface="TW Cen MT"/>
              <a:cs typeface="Arial"/>
            </a:endParaRPr>
          </a:p>
          <a:p>
            <a:pPr lvl="1">
              <a:buFont typeface="Arial" panose="020B0602020104020603" pitchFamily="34" charset="0"/>
              <a:buChar char="•"/>
            </a:pPr>
            <a:endParaRPr lang="en-US" dirty="0">
              <a:latin typeface="TW Cen MT"/>
              <a:cs typeface="Arial"/>
            </a:endParaRPr>
          </a:p>
          <a:p>
            <a:pPr>
              <a:buFont typeface="Arial" panose="020B0602020104020603" pitchFamily="34" charset="0"/>
              <a:buChar char="•"/>
            </a:pPr>
            <a:endParaRPr lang="en-US" dirty="0">
              <a:latin typeface="TW Cen MT"/>
              <a:cs typeface="Arial"/>
            </a:endParaRPr>
          </a:p>
          <a:p>
            <a:pPr>
              <a:buFont typeface="Arial" panose="020B0602020104020603" pitchFamily="34" charset="0"/>
              <a:buChar char="•"/>
            </a:pPr>
            <a:endParaRPr lang="en-US" dirty="0">
              <a:latin typeface="TW Cen MT"/>
              <a:cs typeface="Arial"/>
            </a:endParaRPr>
          </a:p>
          <a:p>
            <a:pPr>
              <a:buFont typeface="Arial" panose="020B0602020104020603" pitchFamily="34" charset="0"/>
              <a:buChar char="•"/>
            </a:pPr>
            <a:endParaRPr lang="en-US" dirty="0">
              <a:latin typeface="TW Cen MT"/>
              <a:cs typeface="Arial"/>
            </a:endParaRPr>
          </a:p>
          <a:p>
            <a:pPr>
              <a:buFont typeface="Arial" panose="020B0602020104020603" pitchFamily="34" charset="0"/>
              <a:buChar char="•"/>
            </a:pPr>
            <a:endParaRPr lang="en-US" dirty="0">
              <a:latin typeface="TW Cen MT"/>
              <a:cs typeface="Arial"/>
            </a:endParaRPr>
          </a:p>
          <a:p>
            <a:pPr>
              <a:buFont typeface="Arial" panose="020B0602020104020603" pitchFamily="34" charset="0"/>
              <a:buChar char="•"/>
            </a:pPr>
            <a:endParaRPr lang="en-US" sz="1800" dirty="0">
              <a:latin typeface="TW Cen MT"/>
              <a:cs typeface="Arial"/>
            </a:endParaRPr>
          </a:p>
          <a:p>
            <a:endParaRPr lang="en-US" dirty="0">
              <a:latin typeface="TW Cen MT"/>
            </a:endParaRPr>
          </a:p>
          <a:p>
            <a:pPr marL="342900" indent="-342900">
              <a:buFont typeface="Wingdings" panose="020B0602020104020603" pitchFamily="34" charset="0"/>
              <a:buChar char="§"/>
            </a:pPr>
            <a:r>
              <a:rPr lang="en-US" sz="1800" dirty="0">
                <a:latin typeface="TW Cen MT"/>
              </a:rPr>
              <a:t>For the</a:t>
            </a:r>
            <a:r>
              <a:rPr lang="en-US" dirty="0">
                <a:latin typeface="TW Cen MT"/>
              </a:rPr>
              <a:t> dark</a:t>
            </a:r>
            <a:r>
              <a:rPr lang="en-US" sz="1800" dirty="0">
                <a:latin typeface="TW Cen MT"/>
              </a:rPr>
              <a:t> background </a:t>
            </a:r>
            <a:r>
              <a:rPr lang="en-US" sz="1800" dirty="0" err="1">
                <a:latin typeface="TW Cen MT"/>
              </a:rPr>
              <a:t>licence</a:t>
            </a:r>
            <a:r>
              <a:rPr lang="en-US" sz="1800" dirty="0">
                <a:latin typeface="TW Cen MT"/>
              </a:rPr>
              <a:t> plates: threshold value for black and white pixels</a:t>
            </a:r>
            <a:r>
              <a:rPr lang="en-US" dirty="0">
                <a:latin typeface="TW Cen MT"/>
              </a:rPr>
              <a:t>: 180 (0-179 background; 181-255 foreground)</a:t>
            </a:r>
          </a:p>
          <a:p>
            <a:pPr marL="342900" indent="-342900">
              <a:buFont typeface="Wingdings" panose="020B0602020104020603" pitchFamily="34" charset="0"/>
              <a:buChar char="§"/>
            </a:pPr>
            <a:endParaRPr lang="en-US" dirty="0">
              <a:latin typeface="TW Cen MT"/>
            </a:endParaRPr>
          </a:p>
          <a:p>
            <a:pPr marL="342900" indent="-342900">
              <a:buFont typeface="Wingdings" panose="020B0602020104020603" pitchFamily="34" charset="0"/>
              <a:buChar char="§"/>
            </a:pPr>
            <a:endParaRPr lang="en-US" dirty="0">
              <a:latin typeface="TW Cen MT"/>
            </a:endParaRPr>
          </a:p>
          <a:p>
            <a:pPr marL="342900" indent="-342900">
              <a:buFont typeface="Wingdings" panose="020B0602020104020603" pitchFamily="34" charset="0"/>
              <a:buChar char="§"/>
            </a:pPr>
            <a:endParaRPr lang="en-US" dirty="0">
              <a:latin typeface="TW Cen MT"/>
            </a:endParaRPr>
          </a:p>
          <a:p>
            <a:pPr marL="342900" indent="-342900">
              <a:buFont typeface="Wingdings" panose="020B0602020104020603" pitchFamily="34" charset="0"/>
              <a:buChar char="§"/>
            </a:pPr>
            <a:endParaRPr lang="en-US" dirty="0">
              <a:latin typeface="TW Cen MT"/>
            </a:endParaRPr>
          </a:p>
          <a:p>
            <a:pPr marL="342900" indent="-342900">
              <a:buFont typeface="Wingdings" panose="020B0602020104020603" pitchFamily="34" charset="0"/>
              <a:buChar char="§"/>
            </a:pPr>
            <a:endParaRPr lang="en-US" dirty="0">
              <a:latin typeface="TW Cen MT"/>
            </a:endParaRPr>
          </a:p>
          <a:p>
            <a:pPr marL="342900" indent="-342900">
              <a:buFont typeface="Wingdings" panose="020B0602020104020603" pitchFamily="34" charset="0"/>
              <a:buChar char="§"/>
            </a:pPr>
            <a:endParaRPr lang="en-US" dirty="0">
              <a:latin typeface="TW Cen MT"/>
            </a:endParaRPr>
          </a:p>
          <a:p>
            <a:pPr marL="342900" indent="-342900">
              <a:buFont typeface="Wingdings" panose="020B0602020104020603" pitchFamily="34" charset="0"/>
              <a:buChar char="§"/>
            </a:pPr>
            <a:endParaRPr lang="en-US" dirty="0">
              <a:latin typeface="TW Cen MT"/>
            </a:endParaRPr>
          </a:p>
          <a:p>
            <a:pPr marL="342900" indent="-342900">
              <a:buFont typeface="Wingdings" panose="020B0602020104020603" pitchFamily="34" charset="0"/>
              <a:buChar char="§"/>
            </a:pPr>
            <a:r>
              <a:rPr lang="en-US" sz="1800" dirty="0">
                <a:latin typeface="TW Cen MT"/>
              </a:rPr>
              <a:t>Determine contours and split using </a:t>
            </a:r>
            <a:r>
              <a:rPr lang="en-US" sz="1800" b="1" dirty="0">
                <a:latin typeface="TW Cen MT"/>
              </a:rPr>
              <a:t>OpenCV</a:t>
            </a:r>
          </a:p>
          <a:p>
            <a:pPr marL="342900" indent="-342900">
              <a:buFont typeface="Wingdings" panose="020B0602020104020603" pitchFamily="34" charset="0"/>
              <a:buChar char="§"/>
            </a:pPr>
            <a:r>
              <a:rPr lang="en-US" sz="1800" b="1" dirty="0">
                <a:latin typeface="TW Cen MT"/>
              </a:rPr>
              <a:t>Evaluation of segmentation (</a:t>
            </a:r>
            <a:r>
              <a:rPr lang="en-US" sz="1800" b="1" dirty="0" err="1">
                <a:latin typeface="TW Cen MT"/>
              </a:rPr>
              <a:t>IoU</a:t>
            </a:r>
            <a:r>
              <a:rPr lang="en-US" sz="1800" b="1" dirty="0">
                <a:latin typeface="TW Cen MT"/>
              </a:rPr>
              <a:t>):</a:t>
            </a:r>
            <a:r>
              <a:rPr lang="en-US" sz="1800" dirty="0">
                <a:latin typeface="TW Cen MT"/>
              </a:rPr>
              <a:t> comparison of labels for each individual character (xml vs. code)</a:t>
            </a:r>
          </a:p>
        </p:txBody>
      </p:sp>
      <p:sp>
        <p:nvSpPr>
          <p:cNvPr id="51" name="TextBox 6">
            <a:extLst>
              <a:ext uri="{FF2B5EF4-FFF2-40B4-BE49-F238E27FC236}">
                <a16:creationId xmlns:a16="http://schemas.microsoft.com/office/drawing/2014/main" id="{BA31A6C9-7FF6-45FA-BB02-E3699D0616BE}"/>
              </a:ext>
            </a:extLst>
          </p:cNvPr>
          <p:cNvSpPr txBox="1"/>
          <p:nvPr/>
        </p:nvSpPr>
        <p:spPr>
          <a:xfrm>
            <a:off x="8484743" y="6117503"/>
            <a:ext cx="316326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Reference: S. M. Silva und C. R. Jung (2018</a:t>
            </a:r>
            <a:endParaRPr lang="de-DE" sz="800">
              <a:solidFill>
                <a:schemeClr val="tx1">
                  <a:lumMod val="60000"/>
                  <a:lumOff val="40000"/>
                </a:schemeClr>
              </a:solidFill>
              <a:cs typeface="Arial"/>
            </a:endParaRPr>
          </a:p>
          <a:p>
            <a:pPr algn="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https://craftofcoding.wordpress.com/2021/09/30/thresholding-algorithms-niblack-local/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  <a:endParaRPr lang="de-DE" sz="800">
              <a:solidFill>
                <a:schemeClr val="tx1">
                  <a:lumMod val="60000"/>
                  <a:lumOff val="40000"/>
                </a:schemeClr>
              </a:solidFill>
              <a:cs typeface="Arial"/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5ED557E-E968-4178-ABED-847F3D22F141}"/>
              </a:ext>
            </a:extLst>
          </p:cNvPr>
          <p:cNvGrpSpPr/>
          <p:nvPr/>
        </p:nvGrpSpPr>
        <p:grpSpPr>
          <a:xfrm>
            <a:off x="8755464" y="980872"/>
            <a:ext cx="2637099" cy="1423090"/>
            <a:chOff x="9455631" y="2094634"/>
            <a:chExt cx="2002548" cy="1085733"/>
          </a:xfrm>
        </p:grpSpPr>
        <p:pic>
          <p:nvPicPr>
            <p:cNvPr id="11" name="Grafik 26" descr="Ein Bild, das Text, ClipArt enthält.&#10;&#10;Beschreibung automatisch generiert.">
              <a:extLst>
                <a:ext uri="{FF2B5EF4-FFF2-40B4-BE49-F238E27FC236}">
                  <a16:creationId xmlns:a16="http://schemas.microsoft.com/office/drawing/2014/main" id="{A96C825A-69CC-418E-805E-A3A058B1F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5631" y="2094634"/>
              <a:ext cx="2002547" cy="501641"/>
            </a:xfrm>
            <a:prstGeom prst="rect">
              <a:avLst/>
            </a:prstGeom>
          </p:spPr>
        </p:pic>
        <p:pic>
          <p:nvPicPr>
            <p:cNvPr id="12" name="Grafik 27" descr="Ein Bild, das Text, ClipArt enthält.&#10;&#10;Beschreibung automatisch generiert.">
              <a:extLst>
                <a:ext uri="{FF2B5EF4-FFF2-40B4-BE49-F238E27FC236}">
                  <a16:creationId xmlns:a16="http://schemas.microsoft.com/office/drawing/2014/main" id="{C72D1633-0861-41A0-A4E4-B98B78CE6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55632" y="2619466"/>
              <a:ext cx="2002547" cy="560901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7328C3E-1F41-4D48-BBCD-D9A6C02C497F}"/>
              </a:ext>
            </a:extLst>
          </p:cNvPr>
          <p:cNvGrpSpPr/>
          <p:nvPr/>
        </p:nvGrpSpPr>
        <p:grpSpPr>
          <a:xfrm>
            <a:off x="8691544" y="2517787"/>
            <a:ext cx="2639291" cy="1894333"/>
            <a:chOff x="9275463" y="4489771"/>
            <a:chExt cx="2639291" cy="1894333"/>
          </a:xfrm>
        </p:grpSpPr>
        <p:pic>
          <p:nvPicPr>
            <p:cNvPr id="14" name="Grafik 6" descr="Ein Bild, das Text enthält.&#10;&#10;Beschreibung automatisch generiert.">
              <a:extLst>
                <a:ext uri="{FF2B5EF4-FFF2-40B4-BE49-F238E27FC236}">
                  <a16:creationId xmlns:a16="http://schemas.microsoft.com/office/drawing/2014/main" id="{EB3EE09E-FB3B-4412-BAC3-2A1B4E1F38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80" t="50259" r="1751" b="23316"/>
            <a:stretch/>
          </p:blipFill>
          <p:spPr>
            <a:xfrm>
              <a:off x="9276687" y="5121085"/>
              <a:ext cx="2607982" cy="694948"/>
            </a:xfrm>
            <a:prstGeom prst="rect">
              <a:avLst/>
            </a:prstGeom>
          </p:spPr>
        </p:pic>
        <p:pic>
          <p:nvPicPr>
            <p:cNvPr id="15" name="Grafik 11">
              <a:extLst>
                <a:ext uri="{FF2B5EF4-FFF2-40B4-BE49-F238E27FC236}">
                  <a16:creationId xmlns:a16="http://schemas.microsoft.com/office/drawing/2014/main" id="{73CA719B-6A3C-4462-8816-26ECE89F3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75463" y="5765867"/>
              <a:ext cx="2607612" cy="618237"/>
            </a:xfrm>
            <a:prstGeom prst="rect">
              <a:avLst/>
            </a:prstGeom>
          </p:spPr>
        </p:pic>
        <p:pic>
          <p:nvPicPr>
            <p:cNvPr id="16" name="Grafik 14" descr="Ein Bild, das Text enthält.&#10;&#10;Beschreibung automatisch generiert.">
              <a:extLst>
                <a:ext uri="{FF2B5EF4-FFF2-40B4-BE49-F238E27FC236}">
                  <a16:creationId xmlns:a16="http://schemas.microsoft.com/office/drawing/2014/main" id="{CD361828-91BA-4309-BD75-61EB8F7B0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77655" y="4489771"/>
              <a:ext cx="2637099" cy="661659"/>
            </a:xfrm>
            <a:prstGeom prst="rect">
              <a:avLst/>
            </a:prstGeom>
          </p:spPr>
        </p:pic>
      </p:grpSp>
      <p:pic>
        <p:nvPicPr>
          <p:cNvPr id="6" name="Grafik 6" descr="Ein Bild, das Text enthält.&#10;&#10;Beschreibung automatisch generiert.">
            <a:extLst>
              <a:ext uri="{FF2B5EF4-FFF2-40B4-BE49-F238E27FC236}">
                <a16:creationId xmlns:a16="http://schemas.microsoft.com/office/drawing/2014/main" id="{EEFE7361-E3E8-40B7-B0BF-B0CF3288E80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-168" b="46821"/>
          <a:stretch/>
        </p:blipFill>
        <p:spPr>
          <a:xfrm>
            <a:off x="175448" y="3705240"/>
            <a:ext cx="7124700" cy="91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91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MSFT_ELT_Template0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5DAAB0"/>
      </a:accent1>
      <a:accent2>
        <a:srgbClr val="DFE3E9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MSFT_ELT_Template01">
      <a:majorFont>
        <a:latin typeface="Constant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0592_TF55702786" id="{8603639B-A47A-4062-8998-34F694E22ADF}" vid="{273E875E-AAC4-48A6-AC96-1B223E28093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E292FE8E0CD34E87BEEE795167DC19" ma:contentTypeVersion="2" ma:contentTypeDescription="Create a new document." ma:contentTypeScope="" ma:versionID="a3f865aa298eed436de752fc1b51eab0">
  <xsd:schema xmlns:xsd="http://www.w3.org/2001/XMLSchema" xmlns:xs="http://www.w3.org/2001/XMLSchema" xmlns:p="http://schemas.microsoft.com/office/2006/metadata/properties" xmlns:ns2="9cd94582-5530-4c73-b12c-eb79238c2a45" targetNamespace="http://schemas.microsoft.com/office/2006/metadata/properties" ma:root="true" ma:fieldsID="c6bcb2b65ff18461bf30074943654107" ns2:_="">
    <xsd:import namespace="9cd94582-5530-4c73-b12c-eb79238c2a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d94582-5530-4c73-b12c-eb79238c2a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8605FF-F205-4A09-9EC7-7288559544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1165FE-B36F-4007-8562-43535037825C}">
  <ds:schemaRefs>
    <ds:schemaRef ds:uri="9cd94582-5530-4c73-b12c-eb79238c2a4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C1F09AF-74B8-4C73-A0A1-65B87B97EB8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Klassische minimalistische Präsentation</Template>
  <TotalTime>0</TotalTime>
  <Words>918</Words>
  <Application>Microsoft Office PowerPoint</Application>
  <PresentationFormat>Breitbild</PresentationFormat>
  <Paragraphs>142</Paragraphs>
  <Slides>13</Slides>
  <Notes>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3" baseType="lpstr">
      <vt:lpstr>Arial</vt:lpstr>
      <vt:lpstr>Calibri</vt:lpstr>
      <vt:lpstr>Constantia</vt:lpstr>
      <vt:lpstr>Helvetica Light</vt:lpstr>
      <vt:lpstr>TW Cen MT</vt:lpstr>
      <vt:lpstr>TW Cen MT</vt:lpstr>
      <vt:lpstr>Tw Cen MT Condensed</vt:lpstr>
      <vt:lpstr>Wingdings</vt:lpstr>
      <vt:lpstr>Office-Design</vt:lpstr>
      <vt:lpstr>Bitmap Image</vt:lpstr>
      <vt:lpstr>Image Processing and Computer Vision</vt:lpstr>
      <vt:lpstr>PowerPoint-Präsentation</vt:lpstr>
      <vt:lpstr>PowerPoint-Präsentation</vt:lpstr>
      <vt:lpstr>PowerPoint-Präsentation</vt:lpstr>
      <vt:lpstr>PowerPoint-Präsentation</vt:lpstr>
      <vt:lpstr>Intersection over Union</vt:lpstr>
      <vt:lpstr>Intersection over Union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Conclusion and 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and Computer Vision</dc:title>
  <dc:creator>Henrike Hummel</dc:creator>
  <cp:lastModifiedBy>Henrike</cp:lastModifiedBy>
  <cp:revision>218</cp:revision>
  <dcterms:created xsi:type="dcterms:W3CDTF">2021-12-11T13:24:35Z</dcterms:created>
  <dcterms:modified xsi:type="dcterms:W3CDTF">2022-02-09T22:30:46Z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0x01010054E292FE8E0CD34E87BEEE795167DC19</vt:lpwstr>
  </property>
</Properties>
</file>