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64" r:id="rId7"/>
    <p:sldId id="266" r:id="rId8"/>
    <p:sldId id="278" r:id="rId9"/>
    <p:sldId id="296" r:id="rId10"/>
    <p:sldId id="301" r:id="rId11"/>
    <p:sldId id="297" r:id="rId12"/>
    <p:sldId id="298" r:id="rId13"/>
    <p:sldId id="299" r:id="rId14"/>
    <p:sldId id="300" r:id="rId15"/>
    <p:sldId id="27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2024-04-26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57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85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541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79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86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7" y="130829"/>
            <a:ext cx="6318885" cy="642252"/>
          </a:xfrm>
        </p:spPr>
        <p:txBody>
          <a:bodyPr rtlCol="0"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블랙잭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9E0F2F-7DBB-4623-15F6-C5ABDAA9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44236"/>
            <a:ext cx="10515600" cy="3790950"/>
          </a:xfrm>
          <a:prstGeom prst="rect">
            <a:avLst/>
          </a:prstGeom>
        </p:spPr>
      </p:pic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10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스플릿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844959" y="5498265"/>
            <a:ext cx="5131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진행은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될때까지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카드를 받는다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넘으면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BUST(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블랙잭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진행이 끝나면 바로 결과를 계산하여 표시해준다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DE21F-E7E4-6C5C-7891-5BDB50A4BD93}"/>
              </a:ext>
            </a:extLst>
          </p:cNvPr>
          <p:cNvSpPr/>
          <p:nvPr/>
        </p:nvSpPr>
        <p:spPr>
          <a:xfrm>
            <a:off x="9996576" y="3717732"/>
            <a:ext cx="1285079" cy="446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D75CF2-2225-009F-C5E7-ECA2CCE7523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135038" y="4164201"/>
            <a:ext cx="504078" cy="11064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4B374-9F30-7144-660F-ACB4B123518F}"/>
              </a:ext>
            </a:extLst>
          </p:cNvPr>
          <p:cNvSpPr txBox="1"/>
          <p:nvPr/>
        </p:nvSpPr>
        <p:spPr>
          <a:xfrm>
            <a:off x="8930221" y="5368889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승패무승부시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얻은 칩을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B9A15F-938E-FA4A-BFD6-EE55861A14F4}"/>
              </a:ext>
            </a:extLst>
          </p:cNvPr>
          <p:cNvSpPr/>
          <p:nvPr/>
        </p:nvSpPr>
        <p:spPr>
          <a:xfrm>
            <a:off x="5521135" y="3061416"/>
            <a:ext cx="706552" cy="6829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81744B-6A0D-09FC-8FF8-577214492339}"/>
              </a:ext>
            </a:extLst>
          </p:cNvPr>
          <p:cNvCxnSpPr>
            <a:cxnSpLocks/>
          </p:cNvCxnSpPr>
          <p:nvPr/>
        </p:nvCxnSpPr>
        <p:spPr>
          <a:xfrm flipV="1">
            <a:off x="5874411" y="3724959"/>
            <a:ext cx="0" cy="12189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628E06-F11A-5D8A-5503-898F28BDB91F}"/>
              </a:ext>
            </a:extLst>
          </p:cNvPr>
          <p:cNvSpPr txBox="1"/>
          <p:nvPr/>
        </p:nvSpPr>
        <p:spPr>
          <a:xfrm>
            <a:off x="4918171" y="496283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승패를 표시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3D711-04C6-20AB-CCC3-B8C4A8298A3C}"/>
              </a:ext>
            </a:extLst>
          </p:cNvPr>
          <p:cNvSpPr txBox="1"/>
          <p:nvPr/>
        </p:nvSpPr>
        <p:spPr>
          <a:xfrm>
            <a:off x="745847" y="4800937"/>
            <a:ext cx="2371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바로 반영하여 표시</a:t>
            </a:r>
          </a:p>
        </p:txBody>
      </p:sp>
    </p:spTree>
    <p:extLst>
      <p:ext uri="{BB962C8B-B14F-4D97-AF65-F5344CB8AC3E}">
        <p14:creationId xmlns:p14="http://schemas.microsoft.com/office/powerpoint/2010/main" val="271343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2A6D8A-1212-821B-EE80-DAFAE67B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1" y="891747"/>
            <a:ext cx="10506075" cy="4229100"/>
          </a:xfrm>
          <a:prstGeom prst="rect">
            <a:avLst/>
          </a:prstGeom>
        </p:spPr>
      </p:pic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11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반복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735125" y="5453877"/>
            <a:ext cx="4854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진행하면 이전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기본으로 설정해준다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DE21F-E7E4-6C5C-7891-5BDB50A4BD93}"/>
              </a:ext>
            </a:extLst>
          </p:cNvPr>
          <p:cNvSpPr/>
          <p:nvPr/>
        </p:nvSpPr>
        <p:spPr>
          <a:xfrm>
            <a:off x="835244" y="4512408"/>
            <a:ext cx="1285079" cy="338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D75CF2-2225-009F-C5E7-ECA2CCE7523B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477784" y="4850962"/>
            <a:ext cx="84686" cy="6029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557204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  <a:p>
            <a:pPr rtl="0"/>
            <a:r>
              <a:rPr lang="en-US" altLang="ko-KR" dirty="0"/>
              <a:t>j.k.humi9@gmail.com</a:t>
            </a:r>
          </a:p>
          <a:p>
            <a:pPr rtl="0"/>
            <a:r>
              <a:rPr lang="en-US" altLang="ko-KR" dirty="0"/>
              <a:t>https://github.com/humi53/2023_10_BlackJackV2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6096000" y="1873188"/>
            <a:ext cx="26564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화면구조 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게임흐름 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각상황에 대한 상세설명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AF6DC728-30B2-C731-689F-776CB548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928" y="1979629"/>
            <a:ext cx="6858681" cy="27521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/>
              <a:t>화면구조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FE859-6D65-2880-B895-F1B757F3C28A}"/>
              </a:ext>
            </a:extLst>
          </p:cNvPr>
          <p:cNvSpPr/>
          <p:nvPr/>
        </p:nvSpPr>
        <p:spPr>
          <a:xfrm>
            <a:off x="2684928" y="4163627"/>
            <a:ext cx="6822141" cy="568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B685AE-5E33-4F9A-AE6A-5AC069FEB294}"/>
              </a:ext>
            </a:extLst>
          </p:cNvPr>
          <p:cNvCxnSpPr/>
          <p:nvPr/>
        </p:nvCxnSpPr>
        <p:spPr>
          <a:xfrm flipH="1">
            <a:off x="2396971" y="4731798"/>
            <a:ext cx="287957" cy="2840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91A949-B062-4582-AA2A-4EF8B0BB8A36}"/>
              </a:ext>
            </a:extLst>
          </p:cNvPr>
          <p:cNvSpPr txBox="1"/>
          <p:nvPr/>
        </p:nvSpPr>
        <p:spPr>
          <a:xfrm>
            <a:off x="684017" y="5104910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안내 메시지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선택매뉴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입력프롬프트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1C8A0FC-D7D1-51F6-FC48-02D8645222F8}"/>
              </a:ext>
            </a:extLst>
          </p:cNvPr>
          <p:cNvCxnSpPr>
            <a:cxnSpLocks/>
          </p:cNvCxnSpPr>
          <p:nvPr/>
        </p:nvCxnSpPr>
        <p:spPr>
          <a:xfrm flipH="1">
            <a:off x="2324981" y="3994825"/>
            <a:ext cx="431936" cy="797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733CFB-AF24-EAE2-F4AB-72FDF37AD4E7}"/>
              </a:ext>
            </a:extLst>
          </p:cNvPr>
          <p:cNvSpPr txBox="1"/>
          <p:nvPr/>
        </p:nvSpPr>
        <p:spPr>
          <a:xfrm>
            <a:off x="1117599" y="409542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보유 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5A15CF-5866-F656-3F6A-A6B4293DF195}"/>
              </a:ext>
            </a:extLst>
          </p:cNvPr>
          <p:cNvSpPr/>
          <p:nvPr/>
        </p:nvSpPr>
        <p:spPr>
          <a:xfrm>
            <a:off x="4213367" y="3374949"/>
            <a:ext cx="2089779" cy="424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0ED5AAA-35B6-FC7F-9D34-024D2E8C741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396971" y="3587172"/>
            <a:ext cx="1816396" cy="1086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D475B2-7CB5-0AED-2F37-08B7899B9BCF}"/>
              </a:ext>
            </a:extLst>
          </p:cNvPr>
          <p:cNvSpPr txBox="1"/>
          <p:nvPr/>
        </p:nvSpPr>
        <p:spPr>
          <a:xfrm>
            <a:off x="1134386" y="357742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카드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3276C-FF7F-B22C-84F8-CEB84D9F88DA}"/>
              </a:ext>
            </a:extLst>
          </p:cNvPr>
          <p:cNvSpPr/>
          <p:nvPr/>
        </p:nvSpPr>
        <p:spPr>
          <a:xfrm>
            <a:off x="4811697" y="2168401"/>
            <a:ext cx="1491449" cy="424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A00D417-A847-89A9-DAE8-0BC337AD3F30}"/>
              </a:ext>
            </a:extLst>
          </p:cNvPr>
          <p:cNvCxnSpPr>
            <a:cxnSpLocks/>
          </p:cNvCxnSpPr>
          <p:nvPr/>
        </p:nvCxnSpPr>
        <p:spPr>
          <a:xfrm flipH="1">
            <a:off x="2458788" y="2376102"/>
            <a:ext cx="2352909" cy="1322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641123-2F19-3246-5CFB-BC53540C4883}"/>
              </a:ext>
            </a:extLst>
          </p:cNvPr>
          <p:cNvSpPr txBox="1"/>
          <p:nvPr/>
        </p:nvSpPr>
        <p:spPr>
          <a:xfrm>
            <a:off x="1152141" y="239751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카드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787C44-1BB5-7864-D633-D6949FC88F5C}"/>
              </a:ext>
            </a:extLst>
          </p:cNvPr>
          <p:cNvSpPr/>
          <p:nvPr/>
        </p:nvSpPr>
        <p:spPr>
          <a:xfrm>
            <a:off x="8140823" y="3695864"/>
            <a:ext cx="1366246" cy="3959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967D270-C0A6-8A13-232A-7BC1DD117B07}"/>
              </a:ext>
            </a:extLst>
          </p:cNvPr>
          <p:cNvCxnSpPr>
            <a:cxnSpLocks/>
          </p:cNvCxnSpPr>
          <p:nvPr/>
        </p:nvCxnSpPr>
        <p:spPr>
          <a:xfrm flipH="1" flipV="1">
            <a:off x="9528350" y="3948160"/>
            <a:ext cx="375206" cy="865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8E1EA9-2F7A-8220-4008-BD3717A68A45}"/>
              </a:ext>
            </a:extLst>
          </p:cNvPr>
          <p:cNvSpPr txBox="1"/>
          <p:nvPr/>
        </p:nvSpPr>
        <p:spPr>
          <a:xfrm>
            <a:off x="10015850" y="399412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합산된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승리시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추가된칩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25E8C2-B42F-F3F8-0CE1-2A98A34532D8}"/>
              </a:ext>
            </a:extLst>
          </p:cNvPr>
          <p:cNvSpPr/>
          <p:nvPr/>
        </p:nvSpPr>
        <p:spPr>
          <a:xfrm>
            <a:off x="9093329" y="2132472"/>
            <a:ext cx="431496" cy="4760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AFF7A9-F9B7-CF8D-11B9-A9F7FE5C44B3}"/>
              </a:ext>
            </a:extLst>
          </p:cNvPr>
          <p:cNvCxnSpPr>
            <a:cxnSpLocks/>
          </p:cNvCxnSpPr>
          <p:nvPr/>
        </p:nvCxnSpPr>
        <p:spPr>
          <a:xfrm flipH="1" flipV="1">
            <a:off x="9522210" y="2359119"/>
            <a:ext cx="375206" cy="865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9FA489D-5203-8792-EEFA-F3CEE6621B08}"/>
              </a:ext>
            </a:extLst>
          </p:cNvPr>
          <p:cNvSpPr txBox="1"/>
          <p:nvPr/>
        </p:nvSpPr>
        <p:spPr>
          <a:xfrm>
            <a:off x="9831566" y="219335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남은 카드 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559143-3515-57F6-A43E-8553BAB31B59}"/>
              </a:ext>
            </a:extLst>
          </p:cNvPr>
          <p:cNvSpPr/>
          <p:nvPr/>
        </p:nvSpPr>
        <p:spPr>
          <a:xfrm>
            <a:off x="3886373" y="2848409"/>
            <a:ext cx="2089779" cy="424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5F0B12-77EE-9902-4E54-962EA230AB29}"/>
              </a:ext>
            </a:extLst>
          </p:cNvPr>
          <p:cNvCxnSpPr>
            <a:cxnSpLocks/>
          </p:cNvCxnSpPr>
          <p:nvPr/>
        </p:nvCxnSpPr>
        <p:spPr>
          <a:xfrm flipH="1">
            <a:off x="2396971" y="3040092"/>
            <a:ext cx="1489402" cy="1149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2A70F5-330F-4566-E62C-92BD90174924}"/>
              </a:ext>
            </a:extLst>
          </p:cNvPr>
          <p:cNvSpPr txBox="1"/>
          <p:nvPr/>
        </p:nvSpPr>
        <p:spPr>
          <a:xfrm>
            <a:off x="1273862" y="295973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스플릿일때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출력부분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B678CF-D88D-31AF-A2D4-C7D6E3139A88}"/>
              </a:ext>
            </a:extLst>
          </p:cNvPr>
          <p:cNvCxnSpPr>
            <a:cxnSpLocks/>
          </p:cNvCxnSpPr>
          <p:nvPr/>
        </p:nvCxnSpPr>
        <p:spPr>
          <a:xfrm>
            <a:off x="5976152" y="3695864"/>
            <a:ext cx="74892" cy="13200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ABE938-2BC7-C501-736B-32CE238D5768}"/>
              </a:ext>
            </a:extLst>
          </p:cNvPr>
          <p:cNvSpPr txBox="1"/>
          <p:nvPr/>
        </p:nvSpPr>
        <p:spPr>
          <a:xfrm>
            <a:off x="4931262" y="5104910"/>
            <a:ext cx="3643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부분이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입력프롬프트의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것이라는 표시이다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게임의 흐름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01950-4350-3728-6632-42D53EE240CD}"/>
              </a:ext>
            </a:extLst>
          </p:cNvPr>
          <p:cNvSpPr txBox="1"/>
          <p:nvPr/>
        </p:nvSpPr>
        <p:spPr>
          <a:xfrm>
            <a:off x="3581400" y="1718056"/>
            <a:ext cx="19639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인슈어런스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스플릿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딜러 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결과계산 칩 정산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5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대기화면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06CB28-EFD9-3E8E-89F9-99B5A16E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652172"/>
            <a:ext cx="10534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6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배팅화면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733CA-C9AF-EC9B-F069-758FBAFE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883559"/>
            <a:ext cx="10534650" cy="423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7720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~ 7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해당번호의 칩을 배팅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 된 칩을 취소한다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키를 입력하지 않고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입력이 완료되고 다음진행을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6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7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 err="1"/>
              <a:t>인슈어런스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8550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딜러 카드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카드가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일경우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블랙잭인지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배팅가능하다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배팅은 현재 배팅의 반을 걸고 맞추면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인슈어런스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성공 칩만 받으므로 손실이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칩으로 되고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틀리면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칩반을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손해를 본채 게임을 진행한다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5D2A9-A1F7-61DD-C4AE-BEFE8EE8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909329"/>
            <a:ext cx="10506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8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플레이어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769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힛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 스탠드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받기 멈추기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추가하면서 멈춤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스플릿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카드가 같은 숫자이면 카드를 분리하여 진행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베팅한만큼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추가배팅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456127-A9BC-2D1D-5BC9-8512B115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890279"/>
            <a:ext cx="10534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9</a:t>
            </a:fld>
            <a:endParaRPr lang="en-ZA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C467B93-3259-CF04-22E8-6AB32D3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algn="ctr" rtl="0"/>
            <a:r>
              <a:rPr lang="ko-KR" altLang="en-US" b="1" dirty="0"/>
              <a:t>스플릿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5B8F-1471-1BEC-D1A7-ED7CBB6D9347}"/>
              </a:ext>
            </a:extLst>
          </p:cNvPr>
          <p:cNvSpPr txBox="1"/>
          <p:nvPr/>
        </p:nvSpPr>
        <p:spPr>
          <a:xfrm>
            <a:off x="541538" y="5525353"/>
            <a:ext cx="6024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…]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어떤 부분의 입력인지 표시해줌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스플릿으로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진행시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기존카드와 나눠진 카드가 각각 진행이 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35E5B-FF8F-1537-6495-401DDB02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6" y="885335"/>
            <a:ext cx="10525125" cy="4219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DDE21F-E7E4-6C5C-7891-5BDB50A4BD93}"/>
              </a:ext>
            </a:extLst>
          </p:cNvPr>
          <p:cNvSpPr/>
          <p:nvPr/>
        </p:nvSpPr>
        <p:spPr>
          <a:xfrm>
            <a:off x="9039651" y="3655014"/>
            <a:ext cx="1285079" cy="446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D75CF2-2225-009F-C5E7-ECA2CCE7523B}"/>
              </a:ext>
            </a:extLst>
          </p:cNvPr>
          <p:cNvCxnSpPr>
            <a:cxnSpLocks/>
          </p:cNvCxnSpPr>
          <p:nvPr/>
        </p:nvCxnSpPr>
        <p:spPr>
          <a:xfrm flipV="1">
            <a:off x="9587883" y="4101483"/>
            <a:ext cx="79900" cy="12036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4B374-9F30-7144-660F-ACB4B123518F}"/>
              </a:ext>
            </a:extLst>
          </p:cNvPr>
          <p:cNvSpPr txBox="1"/>
          <p:nvPr/>
        </p:nvSpPr>
        <p:spPr>
          <a:xfrm>
            <a:off x="8930221" y="5368889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 된 칩을 합산하여 표시</a:t>
            </a:r>
          </a:p>
        </p:txBody>
      </p:sp>
    </p:spTree>
    <p:extLst>
      <p:ext uri="{BB962C8B-B14F-4D97-AF65-F5344CB8AC3E}">
        <p14:creationId xmlns:p14="http://schemas.microsoft.com/office/powerpoint/2010/main" val="1642192933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81</TotalTime>
  <Words>308</Words>
  <Application>Microsoft Office PowerPoint</Application>
  <PresentationFormat>와이드스크린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모노라인</vt:lpstr>
      <vt:lpstr>블랙잭  매뉴얼</vt:lpstr>
      <vt:lpstr>목차</vt:lpstr>
      <vt:lpstr>화면구조</vt:lpstr>
      <vt:lpstr>게임의 흐름</vt:lpstr>
      <vt:lpstr>대기화면</vt:lpstr>
      <vt:lpstr>배팅화면</vt:lpstr>
      <vt:lpstr>인슈어런스</vt:lpstr>
      <vt:lpstr>플레이어 진행</vt:lpstr>
      <vt:lpstr>스플릿 진행</vt:lpstr>
      <vt:lpstr>스플릿 진행</vt:lpstr>
      <vt:lpstr>반복 진행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블랙잭  매뉴얼</dc:title>
  <dc:creator>Myung-Hun Oh</dc:creator>
  <cp:lastModifiedBy>Myung-Hun Oh</cp:lastModifiedBy>
  <cp:revision>12</cp:revision>
  <dcterms:created xsi:type="dcterms:W3CDTF">2024-04-26T13:01:27Z</dcterms:created>
  <dcterms:modified xsi:type="dcterms:W3CDTF">2024-04-26T14:23:01Z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