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  <p:sldId id="266" r:id="rId9"/>
    <p:sldId id="257" r:id="rId10"/>
    <p:sldId id="265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3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8E02-E7C9-CA6B-45E0-D9B0D309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8DF6B-A7DF-C0B2-4B25-95763A9A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7DD4C-D86C-8290-4CCD-1283A156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88C1-E9CD-40ED-8F39-BEF7657F6EA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D4C6-DF2C-20EC-D646-51C4715D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602C2-E5B8-183E-9BAE-6233C1F8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D307-CE18-4260-91FD-F55DBC21C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3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63B-0F09-BA0C-E037-DC9D3705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3EBEC-7CBE-5AE7-CC49-CE08CB352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60120-2051-6152-8142-A46A849D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88C1-E9CD-40ED-8F39-BEF7657F6EA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FB982-726E-5C9A-D8E1-44D856D7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2E714-E43C-434D-DEEC-84363A9D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D307-CE18-4260-91FD-F55DBC21C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8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3FE05-F219-8029-D9DC-6D7FB5EB0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9CDD3-D9CF-532B-9811-4933F28FF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761B8-57CD-6828-CF7C-7F0C12CD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88C1-E9CD-40ED-8F39-BEF7657F6EA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0063E-2360-E81B-9422-63B3D568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C63E5-CBA5-E5BD-7EB4-7F4D1FF8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D307-CE18-4260-91FD-F55DBC21C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7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BD72-024D-70B4-5008-E08DBFB0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3DB7-5C00-BC92-A9E1-9565488D8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DD68B-E73D-0A89-3AB7-EA8D0DA4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88C1-E9CD-40ED-8F39-BEF7657F6EA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D952C-C941-1DEE-2624-67114F61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4320E-9292-0065-6D1B-1E7600A4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D307-CE18-4260-91FD-F55DBC21C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0D45-3236-0EB1-F882-0EAE170F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0B40D-C98D-BE27-8C02-FC2FEBC5A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3CD7C-C245-4C16-6EA5-4E59CDE7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88C1-E9CD-40ED-8F39-BEF7657F6EA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499AA-36B2-DBB8-D07F-F7CF2826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EF898-0116-3203-0898-5189640F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D307-CE18-4260-91FD-F55DBC21C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2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9C9E-EAC5-AA8E-A0B0-4245E6FC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E7AA-49EA-FF3E-4457-E829BDC43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D1283-50C3-2D3A-3C0F-D3E610E44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5C072-F113-574A-872D-5E0D076C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88C1-E9CD-40ED-8F39-BEF7657F6EA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1785F-FBD9-F9EE-2373-79B773EF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B5B10-BDD3-4F6D-D627-FFBA4041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D307-CE18-4260-91FD-F55DBC21C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4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26A7-E3C7-BF36-DD7D-0FD25890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9F0B7-9C9D-3D82-F37F-396D05ABB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9C6F8-94E9-637F-E1C9-5C695A7B5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A8EA4B-3BB8-7DA1-33E2-6C31BC597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AE23-300D-BDE4-6752-701C07A9C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1FE61-A5DA-D53A-4669-5ED01F8C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88C1-E9CD-40ED-8F39-BEF7657F6EA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24F30-0680-1C43-7490-A619B116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3055E-D93F-F3DF-4E31-57F57825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D307-CE18-4260-91FD-F55DBC21C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5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C8E8-1F4A-C22F-62CC-6D74728D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00F1C-90E7-01D8-7592-B8651D18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88C1-E9CD-40ED-8F39-BEF7657F6EA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9D655-E7F6-5CCC-2D06-8559E7F9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E68A9-5CE7-D108-F02E-8FE2F96A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D307-CE18-4260-91FD-F55DBC21C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9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744CD1-643F-3298-D0CB-C32DDCBF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88C1-E9CD-40ED-8F39-BEF7657F6EA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307AE-63DE-9939-9D3B-584FE194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C7A39-7F95-5F54-EBEC-488502B0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D307-CE18-4260-91FD-F55DBC21C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3D632-EFA4-C73F-C474-9B052C48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D53-AAA1-8D9D-586F-15FF2AAA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53BF0-D6B4-DBC5-855D-1DF6B9A33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01786-6D1B-16AD-5EBA-3664764B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88C1-E9CD-40ED-8F39-BEF7657F6EA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86FA1-83F2-B57D-E744-16BB3D85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2FF8A-6DC1-565E-8FFC-90753702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D307-CE18-4260-91FD-F55DBC21C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97E6-1AE3-8799-2D31-D9A7A149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186FD-96EB-7820-C046-3DCA865FE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CCC2-788D-4BE7-C5E2-C9F04E298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B927E-EE99-48DB-FCC1-729A3AFE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88C1-E9CD-40ED-8F39-BEF7657F6EA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0DF11-2E5C-4195-4385-58C5F98F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CBB02-A58B-1221-79B6-C6953A75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D307-CE18-4260-91FD-F55DBC21C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2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04660-DE84-6154-3516-7C08D187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1EC9C-59E6-7D5D-85C7-6C0D33D49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31B8B-626E-4549-0D8F-0C379DE59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B88C1-E9CD-40ED-8F39-BEF7657F6EA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6CB0-2197-3009-BD1E-F26AB1524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83DD9-730F-179C-8C52-BBDFBFF13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9D307-CE18-4260-91FD-F55DBC21C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1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0EAB-F074-7FB2-E99A-EF3957BAF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Analysis of Sub-Poisson Light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91B41-7425-E5FD-5715-CA98E5BCD5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John Hummel</a:t>
            </a:r>
          </a:p>
        </p:txBody>
      </p:sp>
    </p:spTree>
    <p:extLst>
      <p:ext uri="{BB962C8B-B14F-4D97-AF65-F5344CB8AC3E}">
        <p14:creationId xmlns:p14="http://schemas.microsoft.com/office/powerpoint/2010/main" val="2488125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24A862-64E7-2083-9EC7-63A252258B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Hypothesis Testing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24A862-64E7-2083-9EC7-63A252258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5567F6-A127-719E-E3FF-06D27DD757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Nonparametric bootstrap utilized with sample n=99</a:t>
                </a:r>
              </a:p>
              <a:p>
                <a:r>
                  <a:rPr lang="en-US" dirty="0"/>
                  <a:t>Significance level: 0.01</a:t>
                </a:r>
              </a:p>
              <a:p>
                <a:r>
                  <a:rPr lang="en-US" dirty="0"/>
                  <a:t>-2.58 &lt; z &lt; 2.58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bootstrap sample mean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s: sample standard deviation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5567F6-A127-719E-E3FF-06D27DD757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1E17806-BEF5-FDC5-F921-0FA6E17B10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1936315"/>
                  </p:ext>
                </p:extLst>
              </p:nvPr>
            </p:nvGraphicFramePr>
            <p:xfrm>
              <a:off x="6095999" y="3336019"/>
              <a:ext cx="5693008" cy="2308836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23252">
                      <a:extLst>
                        <a:ext uri="{9D8B030D-6E8A-4147-A177-3AD203B41FA5}">
                          <a16:colId xmlns:a16="http://schemas.microsoft.com/office/drawing/2014/main" val="185065324"/>
                        </a:ext>
                      </a:extLst>
                    </a:gridCol>
                    <a:gridCol w="1423252">
                      <a:extLst>
                        <a:ext uri="{9D8B030D-6E8A-4147-A177-3AD203B41FA5}">
                          <a16:colId xmlns:a16="http://schemas.microsoft.com/office/drawing/2014/main" val="2834030046"/>
                        </a:ext>
                      </a:extLst>
                    </a:gridCol>
                    <a:gridCol w="1423252">
                      <a:extLst>
                        <a:ext uri="{9D8B030D-6E8A-4147-A177-3AD203B41FA5}">
                          <a16:colId xmlns:a16="http://schemas.microsoft.com/office/drawing/2014/main" val="2506973512"/>
                        </a:ext>
                      </a:extLst>
                    </a:gridCol>
                    <a:gridCol w="1423252">
                      <a:extLst>
                        <a:ext uri="{9D8B030D-6E8A-4147-A177-3AD203B41FA5}">
                          <a16:colId xmlns:a16="http://schemas.microsoft.com/office/drawing/2014/main" val="1553625645"/>
                        </a:ext>
                      </a:extLst>
                    </a:gridCol>
                  </a:tblGrid>
                  <a:tr h="384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z-value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5471901"/>
                      </a:ext>
                    </a:extLst>
                  </a:tr>
                  <a:tr h="38480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Avg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1.01034376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-0.29755125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Cannot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8585407"/>
                      </a:ext>
                    </a:extLst>
                  </a:tr>
                  <a:tr h="38480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1.00506235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-0.92344513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Cannot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032034"/>
                      </a:ext>
                    </a:extLst>
                  </a:tr>
                  <a:tr h="384806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wm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1.01168386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0.59026051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Cannot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6133"/>
                      </a:ext>
                    </a:extLst>
                  </a:tr>
                  <a:tr h="384806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momiter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1.06376894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1.17010438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Cannot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4811913"/>
                      </a:ext>
                    </a:extLst>
                  </a:tr>
                  <a:tr h="38480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mom0iter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1.01134769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-0.48268968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Cannot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408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1E17806-BEF5-FDC5-F921-0FA6E17B10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1936315"/>
                  </p:ext>
                </p:extLst>
              </p:nvPr>
            </p:nvGraphicFramePr>
            <p:xfrm>
              <a:off x="6095999" y="3336019"/>
              <a:ext cx="5693008" cy="2308836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23252">
                      <a:extLst>
                        <a:ext uri="{9D8B030D-6E8A-4147-A177-3AD203B41FA5}">
                          <a16:colId xmlns:a16="http://schemas.microsoft.com/office/drawing/2014/main" val="185065324"/>
                        </a:ext>
                      </a:extLst>
                    </a:gridCol>
                    <a:gridCol w="1423252">
                      <a:extLst>
                        <a:ext uri="{9D8B030D-6E8A-4147-A177-3AD203B41FA5}">
                          <a16:colId xmlns:a16="http://schemas.microsoft.com/office/drawing/2014/main" val="2834030046"/>
                        </a:ext>
                      </a:extLst>
                    </a:gridCol>
                    <a:gridCol w="1423252">
                      <a:extLst>
                        <a:ext uri="{9D8B030D-6E8A-4147-A177-3AD203B41FA5}">
                          <a16:colId xmlns:a16="http://schemas.microsoft.com/office/drawing/2014/main" val="2506973512"/>
                        </a:ext>
                      </a:extLst>
                    </a:gridCol>
                    <a:gridCol w="1423252">
                      <a:extLst>
                        <a:ext uri="{9D8B030D-6E8A-4147-A177-3AD203B41FA5}">
                          <a16:colId xmlns:a16="http://schemas.microsoft.com/office/drawing/2014/main" val="1553625645"/>
                        </a:ext>
                      </a:extLst>
                    </a:gridCol>
                  </a:tblGrid>
                  <a:tr h="384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27" t="-7937" r="-200427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z-value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7937" r="-855" b="-5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5471901"/>
                      </a:ext>
                    </a:extLst>
                  </a:tr>
                  <a:tr h="38480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Avg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1.01034376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-0.29755125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Cannot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8585407"/>
                      </a:ext>
                    </a:extLst>
                  </a:tr>
                  <a:tr h="38480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1.00506235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-0.92344513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Cannot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032034"/>
                      </a:ext>
                    </a:extLst>
                  </a:tr>
                  <a:tr h="384806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wm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1.01168386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0.59026051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Cannot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6133"/>
                      </a:ext>
                    </a:extLst>
                  </a:tr>
                  <a:tr h="384806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momiter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1.06376894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1.17010438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Cannot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4811913"/>
                      </a:ext>
                    </a:extLst>
                  </a:tr>
                  <a:tr h="38480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mom0iter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1.01134769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-0.48268968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Cannot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4086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26904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4BD13-1C98-B039-3A13-F77E7E2A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Sub-Poisson Hypothesis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005B2-3052-AAAA-57D2-ED5C44478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Nonparametric bootstrap utilized with sample n=99</a:t>
                </a:r>
              </a:p>
              <a:p>
                <a:r>
                  <a:rPr lang="en-US" dirty="0"/>
                  <a:t>Significance level: 0.01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𝑏𝑜𝑜𝑡𝑠𝑡𝑟𝑎𝑝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𝑠𝑎𝑚𝑝𝑙𝑒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 variance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𝑠𝑎𝑚𝑝𝑙𝑒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005B2-3052-AAAA-57D2-ED5C44478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6AB3CD2-DDC1-118B-615D-154209330D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9780392"/>
                  </p:ext>
                </p:extLst>
              </p:nvPr>
            </p:nvGraphicFramePr>
            <p:xfrm>
              <a:off x="5112048" y="3332344"/>
              <a:ext cx="7204740" cy="23933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0948">
                      <a:extLst>
                        <a:ext uri="{9D8B030D-6E8A-4147-A177-3AD203B41FA5}">
                          <a16:colId xmlns:a16="http://schemas.microsoft.com/office/drawing/2014/main" val="185065324"/>
                        </a:ext>
                      </a:extLst>
                    </a:gridCol>
                    <a:gridCol w="1440948">
                      <a:extLst>
                        <a:ext uri="{9D8B030D-6E8A-4147-A177-3AD203B41FA5}">
                          <a16:colId xmlns:a16="http://schemas.microsoft.com/office/drawing/2014/main" val="2834030046"/>
                        </a:ext>
                      </a:extLst>
                    </a:gridCol>
                    <a:gridCol w="1440948">
                      <a:extLst>
                        <a:ext uri="{9D8B030D-6E8A-4147-A177-3AD203B41FA5}">
                          <a16:colId xmlns:a16="http://schemas.microsoft.com/office/drawing/2014/main" val="2506973512"/>
                        </a:ext>
                      </a:extLst>
                    </a:gridCol>
                    <a:gridCol w="1440948">
                      <a:extLst>
                        <a:ext uri="{9D8B030D-6E8A-4147-A177-3AD203B41FA5}">
                          <a16:colId xmlns:a16="http://schemas.microsoft.com/office/drawing/2014/main" val="3818147813"/>
                        </a:ext>
                      </a:extLst>
                    </a:gridCol>
                    <a:gridCol w="1440948">
                      <a:extLst>
                        <a:ext uri="{9D8B030D-6E8A-4147-A177-3AD203B41FA5}">
                          <a16:colId xmlns:a16="http://schemas.microsoft.com/office/drawing/2014/main" val="1553625645"/>
                        </a:ext>
                      </a:extLst>
                    </a:gridCol>
                  </a:tblGrid>
                  <a:tr h="3988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⟨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z-value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5471901"/>
                      </a:ext>
                    </a:extLst>
                  </a:tr>
                  <a:tr h="39889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Avg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0.982751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1.70969895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Cannot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8585407"/>
                      </a:ext>
                    </a:extLst>
                  </a:tr>
                  <a:tr h="39889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1.0413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1.01182431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-0.05859826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Cannot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032034"/>
                      </a:ext>
                    </a:extLst>
                  </a:tr>
                  <a:tr h="398899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wm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1.0653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1.02206591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1.57402766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Cannot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6133"/>
                      </a:ext>
                    </a:extLst>
                  </a:tr>
                  <a:tr h="398899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momiter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1.1166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1.07636444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2.48594777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Cannot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4811913"/>
                      </a:ext>
                    </a:extLst>
                  </a:tr>
                  <a:tr h="39889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mom0iter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1.0756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1.02754464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-0.44743018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Cannot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408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6AB3CD2-DDC1-118B-615D-154209330D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9780392"/>
                  </p:ext>
                </p:extLst>
              </p:nvPr>
            </p:nvGraphicFramePr>
            <p:xfrm>
              <a:off x="5112048" y="3332344"/>
              <a:ext cx="7204740" cy="23933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440948">
                      <a:extLst>
                        <a:ext uri="{9D8B030D-6E8A-4147-A177-3AD203B41FA5}">
                          <a16:colId xmlns:a16="http://schemas.microsoft.com/office/drawing/2014/main" val="185065324"/>
                        </a:ext>
                      </a:extLst>
                    </a:gridCol>
                    <a:gridCol w="1440948">
                      <a:extLst>
                        <a:ext uri="{9D8B030D-6E8A-4147-A177-3AD203B41FA5}">
                          <a16:colId xmlns:a16="http://schemas.microsoft.com/office/drawing/2014/main" val="2834030046"/>
                        </a:ext>
                      </a:extLst>
                    </a:gridCol>
                    <a:gridCol w="1440948">
                      <a:extLst>
                        <a:ext uri="{9D8B030D-6E8A-4147-A177-3AD203B41FA5}">
                          <a16:colId xmlns:a16="http://schemas.microsoft.com/office/drawing/2014/main" val="2506973512"/>
                        </a:ext>
                      </a:extLst>
                    </a:gridCol>
                    <a:gridCol w="1440948">
                      <a:extLst>
                        <a:ext uri="{9D8B030D-6E8A-4147-A177-3AD203B41FA5}">
                          <a16:colId xmlns:a16="http://schemas.microsoft.com/office/drawing/2014/main" val="3818147813"/>
                        </a:ext>
                      </a:extLst>
                    </a:gridCol>
                    <a:gridCol w="1440948">
                      <a:extLst>
                        <a:ext uri="{9D8B030D-6E8A-4147-A177-3AD203B41FA5}">
                          <a16:colId xmlns:a16="http://schemas.microsoft.com/office/drawing/2014/main" val="1553625645"/>
                        </a:ext>
                      </a:extLst>
                    </a:gridCol>
                  </a:tblGrid>
                  <a:tr h="3988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47" t="-7576" r="-301695" b="-5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7576" r="-200422" b="-5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z-value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578" t="-7576" r="-844" b="-512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5471901"/>
                      </a:ext>
                    </a:extLst>
                  </a:tr>
                  <a:tr h="39889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Avg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0.982751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1.70969895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Cannot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8585407"/>
                      </a:ext>
                    </a:extLst>
                  </a:tr>
                  <a:tr h="39889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1.0413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1.01182431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-0.05859826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Cannot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032034"/>
                      </a:ext>
                    </a:extLst>
                  </a:tr>
                  <a:tr h="398899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wm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1.0653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1.02206591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1.57402766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Cannot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6133"/>
                      </a:ext>
                    </a:extLst>
                  </a:tr>
                  <a:tr h="398899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momiter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1.1166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1.07636444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2.48594777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Cannot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4811913"/>
                      </a:ext>
                    </a:extLst>
                  </a:tr>
                  <a:tr h="39889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mom0iter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1.0756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1.02754464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-0.44743018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Cannot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4086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1086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F349-0898-070E-EA65-16BD0EBC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806C44-9802-56FF-9A0C-F13B6846B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Based on the z-values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hypothesis test we cannot reject the null hypothesis with a Significance level of 0.01 so there is very little evidence to </a:t>
                </a:r>
                <a:r>
                  <a:rPr lang="en-US" dirty="0" err="1"/>
                  <a:t>disput</a:t>
                </a:r>
                <a:r>
                  <a:rPr lang="en-US" dirty="0"/>
                  <a:t> the claim that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values are good approximations for the </a:t>
                </a:r>
                <a:r>
                  <a:rPr lang="en-US" dirty="0" err="1"/>
                  <a:t>NVdata</a:t>
                </a:r>
                <a:endParaRPr lang="en-US" dirty="0"/>
              </a:p>
              <a:p>
                <a:r>
                  <a:rPr lang="en-US" dirty="0"/>
                  <a:t>Also, we must reject the null hypothesis for the sub-</a:t>
                </a:r>
                <a:r>
                  <a:rPr lang="en-US" dirty="0" err="1"/>
                  <a:t>poisson</a:t>
                </a:r>
                <a:r>
                  <a:rPr lang="en-US" dirty="0"/>
                  <a:t> test based on the z-values. This means there is not enough evidence to support the claim that the recorded light is sub-</a:t>
                </a:r>
                <a:r>
                  <a:rPr lang="en-US" dirty="0" err="1"/>
                  <a:t>poisson</a:t>
                </a:r>
                <a:r>
                  <a:rPr lang="en-US" dirty="0"/>
                  <a:t> in nature. Further analysis is required as this result was confirmed by an independent study. There may be potential error in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values to simulate a </a:t>
                </a:r>
                <a:r>
                  <a:rPr lang="en-US" dirty="0" err="1"/>
                  <a:t>poisson</a:t>
                </a:r>
                <a:r>
                  <a:rPr lang="en-US" dirty="0"/>
                  <a:t> distribution in order to apply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806C44-9802-56FF-9A0C-F13B6846B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885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AC11-C515-D73D-F2B4-26A04017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CC830-3DD7-E8DF-CF9F-2604768C2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(1): Fitting an Exponential Distribution: Roberto </a:t>
            </a:r>
            <a:r>
              <a:rPr lang="en-US" dirty="0" err="1"/>
              <a:t>Fraile</a:t>
            </a:r>
            <a:r>
              <a:rPr lang="en-US" dirty="0"/>
              <a:t> and </a:t>
            </a:r>
            <a:r>
              <a:rPr lang="en-US"/>
              <a:t>Eduardo Garcia-Ortega</a:t>
            </a:r>
          </a:p>
        </p:txBody>
      </p:sp>
    </p:spTree>
    <p:extLst>
      <p:ext uri="{BB962C8B-B14F-4D97-AF65-F5344CB8AC3E}">
        <p14:creationId xmlns:p14="http://schemas.microsoft.com/office/powerpoint/2010/main" val="131896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04F2-1B4F-69C7-6138-BC519C62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 bunch light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C5854-97A8-B41D-EA65-FEE227725F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Anti bunch = sub </a:t>
                </a:r>
                <a:r>
                  <a:rPr lang="en-US" dirty="0" err="1"/>
                  <a:t>poisson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 </m:t>
                    </m:r>
                  </m:oMath>
                </a14:m>
                <a:r>
                  <a:rPr lang="en-US" dirty="0"/>
                  <a:t>is the condition for sub-</a:t>
                </a:r>
                <a:r>
                  <a:rPr lang="en-US" dirty="0" err="1"/>
                  <a:t>poisson</a:t>
                </a:r>
                <a:r>
                  <a:rPr lang="en-US" dirty="0"/>
                  <a:t> light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C5854-97A8-B41D-EA65-FEE227725F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19A420F-90E0-2281-0E41-02DCEC3046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98"/>
          <a:stretch/>
        </p:blipFill>
        <p:spPr bwMode="auto">
          <a:xfrm>
            <a:off x="1945400" y="3642985"/>
            <a:ext cx="10031807" cy="266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E0A5F3-1C7F-A541-8A9E-42FD00E454D3}"/>
              </a:ext>
            </a:extLst>
          </p:cNvPr>
          <p:cNvSpPr txBox="1"/>
          <p:nvPr/>
        </p:nvSpPr>
        <p:spPr>
          <a:xfrm>
            <a:off x="454134" y="4044226"/>
            <a:ext cx="171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Anti-bunched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60198-6AE3-B98F-8D68-5EB5FAAF6DCA}"/>
              </a:ext>
            </a:extLst>
          </p:cNvPr>
          <p:cNvSpPr txBox="1"/>
          <p:nvPr/>
        </p:nvSpPr>
        <p:spPr>
          <a:xfrm>
            <a:off x="385602" y="4761222"/>
            <a:ext cx="171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Non-bunched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EF2DF-4E05-B587-0B07-BB1873E9F12D}"/>
              </a:ext>
            </a:extLst>
          </p:cNvPr>
          <p:cNvSpPr txBox="1"/>
          <p:nvPr/>
        </p:nvSpPr>
        <p:spPr>
          <a:xfrm>
            <a:off x="790637" y="5522197"/>
            <a:ext cx="171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Bunched</a:t>
            </a:r>
          </a:p>
        </p:txBody>
      </p:sp>
    </p:spTree>
    <p:extLst>
      <p:ext uri="{BB962C8B-B14F-4D97-AF65-F5344CB8AC3E}">
        <p14:creationId xmlns:p14="http://schemas.microsoft.com/office/powerpoint/2010/main" val="278854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40D1-8F72-93BE-6439-EF93862C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and </a:t>
            </a:r>
            <a:r>
              <a:rPr lang="en-US" dirty="0" err="1"/>
              <a:t>Expoenential</a:t>
            </a:r>
            <a:r>
              <a:rPr lang="en-US" dirty="0"/>
              <a:t>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D222-7063-E23A-5989-64B4718B9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Poisson: events given a certain time interval</a:t>
            </a:r>
          </a:p>
          <a:p>
            <a:r>
              <a:rPr lang="en-US" dirty="0"/>
              <a:t>https://statisticsbyjim.com/probability/poisson-distribution/</a:t>
            </a:r>
          </a:p>
          <a:p>
            <a:r>
              <a:rPr lang="en-US" dirty="0"/>
              <a:t>Exponential: time between events</a:t>
            </a:r>
          </a:p>
          <a:p>
            <a:endParaRPr lang="en-US" dirty="0"/>
          </a:p>
        </p:txBody>
      </p:sp>
      <p:pic>
        <p:nvPicPr>
          <p:cNvPr id="2050" name="Picture 2" descr="Poisson Distribution: Definition &amp; Uses - Statistics By Jim">
            <a:extLst>
              <a:ext uri="{FF2B5EF4-FFF2-40B4-BE49-F238E27FC236}">
                <a16:creationId xmlns:a16="http://schemas.microsoft.com/office/drawing/2014/main" id="{EE6F3FEB-1554-67E0-0ABC-EF4BECCF0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86" y="3221017"/>
            <a:ext cx="4979096" cy="331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ponential Distribution: How a Poor Memory Helps to Model Failure Data">
            <a:extLst>
              <a:ext uri="{FF2B5EF4-FFF2-40B4-BE49-F238E27FC236}">
                <a16:creationId xmlns:a16="http://schemas.microsoft.com/office/drawing/2014/main" id="{2BAB7A29-4614-517A-928B-2F6A58AA4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12996"/>
            <a:ext cx="4824317" cy="322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6C211B-18CC-64B6-1944-7026C8EEB3CA}"/>
                  </a:ext>
                </a:extLst>
              </p:cNvPr>
              <p:cNvSpPr txBox="1"/>
              <p:nvPr/>
            </p:nvSpPr>
            <p:spPr>
              <a:xfrm>
                <a:off x="8720553" y="4001294"/>
                <a:ext cx="1853347" cy="382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6C211B-18CC-64B6-1944-7026C8EEB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553" y="4001294"/>
                <a:ext cx="1853347" cy="382284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FF6EAF-6F33-EC18-4601-746F3E8B4F68}"/>
                  </a:ext>
                </a:extLst>
              </p:cNvPr>
              <p:cNvSpPr txBox="1"/>
              <p:nvPr/>
            </p:nvSpPr>
            <p:spPr>
              <a:xfrm>
                <a:off x="3073570" y="4192436"/>
                <a:ext cx="1853347" cy="625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FF6EAF-6F33-EC18-4601-746F3E8B4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570" y="4192436"/>
                <a:ext cx="1853347" cy="6255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94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AA27-DEBB-7507-1ED7-A16E6F4A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Antibunching photon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34B31-A716-4EF8-8C8A-CDE9F312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1818" cy="4351338"/>
          </a:xfrm>
        </p:spPr>
        <p:txBody>
          <a:bodyPr/>
          <a:lstStyle/>
          <a:p>
            <a:r>
              <a:rPr lang="en-US" dirty="0"/>
              <a:t>Photon arrival time measurements provided by </a:t>
            </a:r>
            <a:r>
              <a:rPr lang="en-US" dirty="0" err="1"/>
              <a:t>Picoquant</a:t>
            </a:r>
            <a:endParaRPr lang="en-US" dirty="0"/>
          </a:p>
        </p:txBody>
      </p:sp>
      <p:pic>
        <p:nvPicPr>
          <p:cNvPr id="5" name="Picture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A2A81376-47A4-FCD3-305C-DDE30ADCB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018" y="1270341"/>
            <a:ext cx="6831197" cy="558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8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0275-70C2-F7B6-419F-578480A2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Linearizing exponential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CDA6FF-FD9A-4295-E7C2-DE1A102246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0050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condition is for </a:t>
                </a:r>
                <a:r>
                  <a:rPr lang="en-US" dirty="0" err="1"/>
                  <a:t>poisson</a:t>
                </a:r>
                <a:r>
                  <a:rPr lang="en-US" dirty="0"/>
                  <a:t>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data must be converted to </a:t>
                </a:r>
                <a:r>
                  <a:rPr lang="en-US" dirty="0" err="1"/>
                  <a:t>poisson</a:t>
                </a:r>
                <a:r>
                  <a:rPr lang="en-US" dirty="0"/>
                  <a:t> distribution</a:t>
                </a:r>
              </a:p>
              <a:p>
                <a:r>
                  <a:rPr lang="en-US" dirty="0"/>
                  <a:t>Must find the rate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to convert exponential to </a:t>
                </a:r>
                <a:r>
                  <a:rPr lang="en-US" dirty="0" err="1"/>
                  <a:t>poisson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Linear form allows for least squares fit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Slope(m):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, intercept(b):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CDA6FF-FD9A-4295-E7C2-DE1A10224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00507"/>
              </a:xfrm>
              <a:blipFill>
                <a:blip r:embed="rId2"/>
                <a:stretch>
                  <a:fillRect l="-1043" t="-3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E4461D7A-C83B-FDA7-3041-D5DBCC954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8" b="16128"/>
          <a:stretch/>
        </p:blipFill>
        <p:spPr>
          <a:xfrm>
            <a:off x="540048" y="4855574"/>
            <a:ext cx="2552956" cy="1753903"/>
          </a:xfrm>
          <a:prstGeom prst="rect">
            <a:avLst/>
          </a:prstGeom>
        </p:spPr>
      </p:pic>
      <p:pic>
        <p:nvPicPr>
          <p:cNvPr id="8" name="Picture 7" descr="A picture containing text, font, line, screenshot&#10;&#10;Description automatically generated">
            <a:extLst>
              <a:ext uri="{FF2B5EF4-FFF2-40B4-BE49-F238E27FC236}">
                <a16:creationId xmlns:a16="http://schemas.microsoft.com/office/drawing/2014/main" id="{A8F70CCB-2AF4-2DF5-3E60-DE36122705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b="16408"/>
          <a:stretch/>
        </p:blipFill>
        <p:spPr>
          <a:xfrm>
            <a:off x="5118185" y="4856625"/>
            <a:ext cx="2430218" cy="1695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185383-FB93-C20F-E0EC-17B938A7C68F}"/>
                  </a:ext>
                </a:extLst>
              </p:cNvPr>
              <p:cNvSpPr txBox="1"/>
              <p:nvPr/>
            </p:nvSpPr>
            <p:spPr>
              <a:xfrm>
                <a:off x="3111415" y="5191358"/>
                <a:ext cx="20067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185383-FB93-C20F-E0EC-17B938A7C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415" y="5191358"/>
                <a:ext cx="2006770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3F3B97-9767-3499-1E3E-689C7AEAABA4}"/>
                  </a:ext>
                </a:extLst>
              </p:cNvPr>
              <p:cNvSpPr txBox="1"/>
              <p:nvPr/>
            </p:nvSpPr>
            <p:spPr>
              <a:xfrm>
                <a:off x="3093004" y="5241473"/>
                <a:ext cx="20067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3F3B97-9767-3499-1E3E-689C7AEAA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004" y="5241473"/>
                <a:ext cx="2006770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1FD36-4012-D945-0982-62ED58A66D61}"/>
                  </a:ext>
                </a:extLst>
              </p:cNvPr>
              <p:cNvSpPr txBox="1"/>
              <p:nvPr/>
            </p:nvSpPr>
            <p:spPr>
              <a:xfrm>
                <a:off x="7289627" y="5241473"/>
                <a:ext cx="20067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1FD36-4012-D945-0982-62ED58A66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627" y="5241473"/>
                <a:ext cx="2006770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graph with a blue line&#10;&#10;Description automatically generated with low confidence">
            <a:extLst>
              <a:ext uri="{FF2B5EF4-FFF2-40B4-BE49-F238E27FC236}">
                <a16:creationId xmlns:a16="http://schemas.microsoft.com/office/drawing/2014/main" id="{D688A23C-5698-25E9-0D06-560D3A928FB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5" r="-1405" b="15849"/>
          <a:stretch/>
        </p:blipFill>
        <p:spPr>
          <a:xfrm>
            <a:off x="9098998" y="4744638"/>
            <a:ext cx="2998905" cy="2018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7786C3-440C-5BF6-73E4-D0CBB2059557}"/>
                  </a:ext>
                </a:extLst>
              </p:cNvPr>
              <p:cNvSpPr txBox="1"/>
              <p:nvPr/>
            </p:nvSpPr>
            <p:spPr>
              <a:xfrm>
                <a:off x="7505445" y="5140832"/>
                <a:ext cx="1166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7786C3-440C-5BF6-73E4-D0CBB205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445" y="5140832"/>
                <a:ext cx="116601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CF0351-06D5-E550-794B-D40A614E4782}"/>
                  </a:ext>
                </a:extLst>
              </p:cNvPr>
              <p:cNvSpPr txBox="1"/>
              <p:nvPr/>
            </p:nvSpPr>
            <p:spPr>
              <a:xfrm>
                <a:off x="7743758" y="5863967"/>
                <a:ext cx="926673" cy="381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CF0351-06D5-E550-794B-D40A614E4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758" y="5863967"/>
                <a:ext cx="926673" cy="3813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75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DE84E5-8FE0-FCEA-D5B5-26A9DB2F974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Methods of obtaining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DE84E5-8FE0-FCEA-D5B5-26A9DB2F97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207CF1-F678-334F-B50D-0F499B6B3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0" dirty="0"/>
                  <a:t>(avg):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inverse of the average time interval</a:t>
                </a:r>
              </a:p>
              <a:p>
                <a:pPr lvl="1"/>
                <a:r>
                  <a:rPr lang="en-US" dirty="0"/>
                  <a:t>A property of exponential distributions</a:t>
                </a:r>
              </a:p>
              <a:p>
                <a:r>
                  <a:rPr lang="en-US" b="0" dirty="0"/>
                  <a:t>(</a:t>
                </a:r>
                <a:r>
                  <a:rPr lang="en-US" b="0" dirty="0" err="1"/>
                  <a:t>m,b</a:t>
                </a:r>
                <a:r>
                  <a:rPr lang="en-US" b="0" dirty="0"/>
                  <a:t>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Least squares fit of linearized exponential</a:t>
                </a:r>
              </a:p>
              <a:p>
                <a:pPr lvl="1"/>
                <a:r>
                  <a:rPr lang="en-US" dirty="0"/>
                  <a:t>Results in greater weight given to larger time intervals</a:t>
                </a:r>
              </a:p>
              <a:p>
                <a:r>
                  <a:rPr lang="en-US" dirty="0"/>
                  <a:t>(</a:t>
                </a:r>
                <a:r>
                  <a:rPr lang="en-US" dirty="0" err="1"/>
                  <a:t>w</a:t>
                </a:r>
                <a:r>
                  <a:rPr lang="en-US" b="0" dirty="0" err="1"/>
                  <a:t>m</a:t>
                </a:r>
                <a:r>
                  <a:rPr lang="en-US" b="0" dirty="0"/>
                  <a:t>, </a:t>
                </a:r>
                <a:r>
                  <a:rPr lang="en-US" b="0" dirty="0" err="1"/>
                  <a:t>wb</a:t>
                </a:r>
                <a:r>
                  <a:rPr lang="en-US" b="0" dirty="0"/>
                  <a:t>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m:rPr>
                        <m:nor/>
                      </m:rPr>
                      <a:rPr lang="en-US" dirty="0" smtClean="0"/>
                      <m:t>Minimize</m:t>
                    </m:r>
                  </m:oMath>
                </a14:m>
                <a:r>
                  <a:rPr lang="en-US" dirty="0"/>
                  <a:t> f: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 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Minimizing and solving for b and m gives a value closed to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distribution</a:t>
                </a:r>
              </a:p>
              <a:p>
                <a:r>
                  <a:rPr lang="en-US" dirty="0"/>
                  <a:t>(</a:t>
                </a:r>
                <a:r>
                  <a:rPr lang="en-US" dirty="0" err="1"/>
                  <a:t>momiter</a:t>
                </a:r>
                <a:r>
                  <a:rPr lang="en-US" dirty="0"/>
                  <a:t>): Method of moments produces an iterative method for calculating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that is required because the above methods assume an </a:t>
                </a:r>
                <a:r>
                  <a:rPr lang="en-US" dirty="0" err="1"/>
                  <a:t>inifinite</a:t>
                </a:r>
                <a:r>
                  <a:rPr lang="en-US" dirty="0"/>
                  <a:t> interval for the exponential distribution while any </a:t>
                </a:r>
                <a:r>
                  <a:rPr lang="en-US" dirty="0" err="1"/>
                  <a:t>expereimental</a:t>
                </a:r>
                <a:r>
                  <a:rPr lang="en-US" dirty="0"/>
                  <a:t> sampling has a lower and upper bound due to device limitations (1)</a:t>
                </a:r>
              </a:p>
              <a:p>
                <a:r>
                  <a:rPr lang="en-US" dirty="0"/>
                  <a:t>(mom0iter): Method of moments optimized by varying 1</a:t>
                </a:r>
                <a:r>
                  <a:rPr lang="en-US" baseline="30000" dirty="0"/>
                  <a:t>st</a:t>
                </a:r>
                <a:r>
                  <a:rPr lang="en-US" dirty="0"/>
                  <a:t> x-value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207CF1-F678-334F-B50D-0F499B6B3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16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3942-9D24-BEDB-8D92-8404C41EF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645"/>
            <a:ext cx="10515600" cy="1325563"/>
          </a:xfrm>
        </p:spPr>
        <p:txBody>
          <a:bodyPr/>
          <a:lstStyle/>
          <a:p>
            <a:r>
              <a:rPr lang="en-US" dirty="0"/>
              <a:t>More on Method of Moments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BB56E-0C4A-4CD5-0699-3D11D31901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8066"/>
                <a:ext cx="10515600" cy="525319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is the iterative method for narrowing down a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Considering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 is much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for this data set another optimization routine was implemented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routine involved reducing the lower bound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until the condition 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|&lt;0.00001</m:t>
                    </m:r>
                  </m:oMath>
                </a14:m>
                <a:r>
                  <a:rPr lang="en-US" dirty="0"/>
                  <a:t> was met</a:t>
                </a:r>
              </a:p>
              <a:p>
                <a:r>
                  <a:rPr lang="en-US" dirty="0" err="1"/>
                  <a:t>Optimiing</a:t>
                </a:r>
                <a:r>
                  <a:rPr lang="en-US" dirty="0"/>
                  <a:t> the lower bound gives a more accurate estimation for a starting point of the exponential curve instead of simply assuming it to be the middle of the first histogram bar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BB56E-0C4A-4CD5-0699-3D11D31901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8066"/>
                <a:ext cx="10515600" cy="5253197"/>
              </a:xfrm>
              <a:blipFill>
                <a:blip r:embed="rId2"/>
                <a:stretch>
                  <a:fillRect l="-1043" t="-1972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0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CB85-B3BC-6DB6-219B-A109CED7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821FE479-9A4F-38FD-C911-FF32F66CF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"/>
            <a:ext cx="12277628" cy="685800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53C773-1FA9-2C9E-2369-6811CB29EC3B}"/>
                  </a:ext>
                </a:extLst>
              </p:cNvPr>
              <p:cNvSpPr txBox="1"/>
              <p:nvPr/>
            </p:nvSpPr>
            <p:spPr>
              <a:xfrm>
                <a:off x="838200" y="3080730"/>
                <a:ext cx="44825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clearly are not good approximations for the </a:t>
                </a:r>
                <a:r>
                  <a:rPr lang="en-US" dirty="0" err="1"/>
                  <a:t>Nvdata</a:t>
                </a:r>
                <a:r>
                  <a:rPr lang="en-US" dirty="0"/>
                  <a:t>. These are the intercept approximations and will be discussed on the next slide.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53C773-1FA9-2C9E-2369-6811CB29E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80730"/>
                <a:ext cx="4482503" cy="1200329"/>
              </a:xfrm>
              <a:prstGeom prst="rect">
                <a:avLst/>
              </a:prstGeom>
              <a:blipFill>
                <a:blip r:embed="rId3"/>
                <a:stretch>
                  <a:fillRect l="-1224" t="-2538" r="-27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51E84E-FA27-8E5E-2784-11E0C5526BF9}"/>
              </a:ext>
            </a:extLst>
          </p:cNvPr>
          <p:cNvCxnSpPr>
            <a:cxnSpLocks/>
          </p:cNvCxnSpPr>
          <p:nvPr/>
        </p:nvCxnSpPr>
        <p:spPr>
          <a:xfrm flipV="1">
            <a:off x="3976719" y="1791979"/>
            <a:ext cx="2162096" cy="14789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9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DDF809D-B4F5-EAC1-5F24-9F75B19104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Issues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DDF809D-B4F5-EAC1-5F24-9F75B1910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16B45-C448-038A-A9C0-375CEE0CAF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13188" cy="4351338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approximation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ignored for statistical analysis because the value changes with binning of histograms</a:t>
                </a:r>
              </a:p>
              <a:p>
                <a:r>
                  <a:rPr lang="en-US" dirty="0"/>
                  <a:t>The figure shows linear fitting for two histograms of the same data binned with different widths</a:t>
                </a:r>
              </a:p>
              <a:p>
                <a:r>
                  <a:rPr lang="en-US" dirty="0"/>
                  <a:t>The intercepts clearly show different values while the slopes remain unchanged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16B45-C448-038A-A9C0-375CEE0CA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13188" cy="4351338"/>
              </a:xfrm>
              <a:blipFill>
                <a:blip r:embed="rId3"/>
                <a:stretch>
                  <a:fillRect l="-2162" t="-1821" r="-5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7298B1F8-30CD-B9FD-863C-32BD61FA4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882" y="85917"/>
            <a:ext cx="6908118" cy="679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15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752</Words>
  <Application>Microsoft Office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Statistical Analysis of Sub-Poisson Light</vt:lpstr>
      <vt:lpstr>Anti bunch light</vt:lpstr>
      <vt:lpstr>Poisson and Expoenential Distribution</vt:lpstr>
      <vt:lpstr>Antibunching photon data</vt:lpstr>
      <vt:lpstr>Linearizing exponential distribution</vt:lpstr>
      <vt:lpstr>Methods of obtaining λ</vt:lpstr>
      <vt:lpstr>More on Method of Moments</vt:lpstr>
      <vt:lpstr>PowerPoint Presentation</vt:lpstr>
      <vt:lpstr>Issues with 〖λ=e〗^b</vt:lpstr>
      <vt:lpstr>λ Hypothesis Testing</vt:lpstr>
      <vt:lpstr>Sub-Poisson Hypothesis Test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Linearizing exponential fits</dc:title>
  <dc:creator>John Hummel</dc:creator>
  <cp:lastModifiedBy>John Hummel</cp:lastModifiedBy>
  <cp:revision>10</cp:revision>
  <dcterms:created xsi:type="dcterms:W3CDTF">2023-05-16T22:00:34Z</dcterms:created>
  <dcterms:modified xsi:type="dcterms:W3CDTF">2023-05-17T07:26:13Z</dcterms:modified>
</cp:coreProperties>
</file>