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7" r:id="rId2"/>
    <p:sldId id="298" r:id="rId3"/>
    <p:sldId id="256" r:id="rId4"/>
    <p:sldId id="29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F6DAB-DFD4-46C3-9054-6B33B95579FE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91652-F25E-43A1-AB6E-D9F703694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5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B465-032F-1D4E-A86F-56CAA084038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43FA2-C759-9C1A-2C74-D45F8E58A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8AEEC-24E8-F4D1-1A43-ED4130D8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12AA4-22FB-0DCB-960D-B8B16837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C9C78F-A79C-BC0C-A609-2C3E7F19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059E0-4BAD-0E15-54BA-5282758B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88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08FC9-2577-8F42-E83D-E818625F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EB1A1F-0D3B-A7A3-EBD2-FF8DAB3B3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599D-3959-347F-CF11-3F350924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AEA6A-A39E-50A1-B59A-FE9E6C2F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92567-4B1E-9F9C-EB9B-69FE2C64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8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6C32CB-7E55-0ECC-0B54-C0BDBCD00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A7573-5399-5978-9416-ACEA1939C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DE18B-7C06-DB2D-2D6A-F11C3FE1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9DA72-C7C3-4B4E-B4C3-FB6276ED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DDD3E-7E79-1E9C-3AA4-01152C07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7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858"/>
            <a:ext cx="12192000" cy="6857143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7125269" y="1463849"/>
            <a:ext cx="2706371" cy="3476011"/>
            <a:chOff x="6231890" y="1610995"/>
            <a:chExt cx="2706370" cy="347601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1890" y="1610995"/>
              <a:ext cx="2706370" cy="3031490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6695086" y="4845269"/>
              <a:ext cx="1923396" cy="241736"/>
            </a:xfrm>
            <a:prstGeom prst="ellipse">
              <a:avLst/>
            </a:prstGeom>
            <a:gradFill flip="none" rotWithShape="1">
              <a:gsLst>
                <a:gs pos="100000">
                  <a:srgbClr val="ADCFEC">
                    <a:alpha val="0"/>
                  </a:srgbClr>
                </a:gs>
                <a:gs pos="21000">
                  <a:srgbClr val="ADCDEA"/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1"/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957121" y="1563372"/>
            <a:ext cx="5643705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5000">
                <a:gradFill>
                  <a:gsLst>
                    <a:gs pos="0">
                      <a:srgbClr val="A2D1F3"/>
                    </a:gs>
                    <a:gs pos="100000">
                      <a:srgbClr val="E3F0FD">
                        <a:alpha val="53000"/>
                      </a:srgbClr>
                    </a:gs>
                  </a:gsLst>
                  <a:lin ang="5400000" scaled="1"/>
                </a:gradFill>
                <a:latin typeface="HarmonyOS Sans SC Medium" panose="00000600000000000000" pitchFamily="2" charset="-122"/>
                <a:ea typeface="HarmonyOS Sans SC Medium" panose="00000600000000000000" pitchFamily="2" charset="-122"/>
                <a:sym typeface="+mn-ea"/>
              </a:rPr>
              <a:t>2025 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08701" y="598993"/>
            <a:ext cx="1186536" cy="4687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7823402" y="-1428149"/>
            <a:ext cx="357790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1"/>
              <a:t>，</a:t>
            </a:r>
            <a:endParaRPr lang="zh-CN" altLang="en-US" sz="1400" kern="1200">
              <a:solidFill>
                <a:schemeClr val="tx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25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0E5A5-FECD-2B96-B952-28071745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FFDB6-841A-E419-C1BC-68CE88DC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A79DE5-0DD5-63A2-A994-E5B0F6EF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92B25D-61F2-D4CB-7649-9ADC99C9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8DCC65-955D-1A26-751A-E557A948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5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28BBC-994D-D748-7231-D6079075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1BCDAB-F06B-0933-DC93-54E70443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DD63E-47BA-4411-8EB9-223F6C4E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002BE4-0547-30B5-9A5E-0F821908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CE271-610B-ED6D-8F2A-86B333B1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23A72-0FC8-8201-8CE8-66C3369A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E4C57-C948-E459-DDD9-A688B2ED5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D13A3A-096D-7EEE-5246-D9F8D4904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54C5F6-9FE8-FEA1-DF73-FD628B0D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230993-674B-5180-D0E1-3BE1A4F3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BA35E4-EAE7-CCA9-309C-F20D2A6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9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EA48F-1727-3ECF-3F0E-AFCD7502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469895-BE75-37A9-731A-90CFBA1E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5D3F2A-677A-1F8B-4FBD-F08B6E90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BF5231-6227-056A-63B9-ABC7D957B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BE829-CE00-ED56-7C90-F2BFCCAD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840681-99C5-283F-67C7-66128381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0958BF-AB48-4C89-6D3F-933203E2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A87182-421C-B9BC-E918-B4E29573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769F7-7573-9FF8-2702-1623136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25B9F8-87BE-6F68-C35B-642A5D48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11A52-594F-8336-5333-AFC25120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D24296-E1A0-D9E9-6C4F-300F5CE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BD619-0B01-527B-6CA7-D72436FD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0F310D-C090-4524-209F-94133080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C61DC7-92B0-61E9-E4EC-058AA5CF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2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79616-8338-1BD4-C5C3-8BF58323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684726-FCAD-D456-2673-B92D5AA4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69B7D-806B-AE90-A322-FB5629C0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36F32-148F-F69E-4FC6-4C6F2284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E2A85-14B8-BBEF-BC43-0534F883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3952A-CA0A-4031-DA86-DFB938C2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B0926-ADAD-1131-A69C-FA4B8FF3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2CE395-CA0F-D4A8-75B5-C448A62F7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E19B76-FFC0-9C8A-B6E2-1F699516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07605A-61BE-02FC-B6CF-56695DFF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A4CFE0-087F-BFE7-3EC2-621EDE97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FB6419-2103-304C-13C6-96920573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A0B0D6-BF2B-1DF1-7964-7B57C108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1E6F09-D97E-6C85-2380-B9AADAE7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A7C6E2-8B4B-0DAE-7452-FA26857E6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54109-B7A8-46E3-A1C6-86C683043E56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E8471-CBF4-F609-6FD7-D80CAFF63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18193-967E-9CA5-017D-D98ECC4E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EC882-BA5F-4E13-A986-697378D4D3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25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0184" y="4017579"/>
            <a:ext cx="116269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を活用してルールベース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AD</a:t>
            </a:r>
            <a:r>
              <a:rPr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システムの</a:t>
            </a:r>
            <a:endParaRPr lang="en-US" altLang="ja-JP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未走行道路における仮想評価方策について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1557A1-6302-C3D3-6E62-73E34352ED10}"/>
              </a:ext>
            </a:extLst>
          </p:cNvPr>
          <p:cNvSpPr txBox="1"/>
          <p:nvPr/>
        </p:nvSpPr>
        <p:spPr>
          <a:xfrm>
            <a:off x="10648857" y="639633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2025/10/2</a:t>
            </a:r>
            <a:endParaRPr kumimoji="1" lang="ja-JP" alt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136073-8C17-4DCA-2B0A-8924034B5FA2}"/>
              </a:ext>
            </a:extLst>
          </p:cNvPr>
          <p:cNvSpPr txBox="1"/>
          <p:nvPr/>
        </p:nvSpPr>
        <p:spPr>
          <a:xfrm>
            <a:off x="995680" y="132080"/>
            <a:ext cx="973328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シミュレータは生成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AI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による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AD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システムだけでなく、ルールベースの</a:t>
            </a:r>
            <a:r>
              <a:rPr kumimoji="1"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AD</a:t>
            </a:r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システムの開発、評価が実行できるツールである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DC71BF-4663-55D8-7481-296CC170F16F}"/>
              </a:ext>
            </a:extLst>
          </p:cNvPr>
          <p:cNvSpPr txBox="1"/>
          <p:nvPr/>
        </p:nvSpPr>
        <p:spPr>
          <a:xfrm>
            <a:off x="139438" y="1203083"/>
            <a:ext cx="11915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arenR"/>
            </a:pP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2017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年に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が公表された以降、主に車載生成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AI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開発や評価に利用され、特に各社、各機関のシステムのベンチマーク基盤になっている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arenR"/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ルールベースの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AD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システムへの適用例の公表は見つからない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道路環境情報は走行画像から抽出したもので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HD-MAP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や衛星画像の利用について可能性があるとされている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D4CA1A-E70A-9F23-745E-CD60519B5F89}"/>
              </a:ext>
            </a:extLst>
          </p:cNvPr>
          <p:cNvSpPr txBox="1"/>
          <p:nvPr/>
        </p:nvSpPr>
        <p:spPr>
          <a:xfrm>
            <a:off x="138036" y="2520308"/>
            <a:ext cx="11915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光庭は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2017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年以降、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OEM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FOT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のデータ採取代行を行っており、社内内部では 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Reverse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Simulation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等の仮想化対応を実施てきた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光庭は、従来よりグローバルなナビゲーションデータのオーサリングシステムの開発やオーサリング運用を担ってきており、ナビデータの知見を蓄えてきている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HD-MAP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の利用によるルールベースの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AD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システムの商品化が行われたが、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HD-MAP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の作成費用、工期などから普及せず代替手段が模索されてきている</a:t>
            </a:r>
            <a:endParaRPr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ナビデータが道路中心線データであることに対し、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HD-MAP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は道路に関わるジオメトリを高精度に表現したものであるが、メインで使用されるのはレーン中心線であることから、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DGM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（道路中心線データからレーン中心線データに「変換したもの）が検討された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6C149-BD1F-F5DD-14FF-BF82DB280303}"/>
              </a:ext>
            </a:extLst>
          </p:cNvPr>
          <p:cNvSpPr txBox="1"/>
          <p:nvPr/>
        </p:nvSpPr>
        <p:spPr>
          <a:xfrm>
            <a:off x="138036" y="4945528"/>
            <a:ext cx="11915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社内調査項目</a:t>
            </a:r>
            <a:endParaRPr kumimoji="1" lang="en-US" altLang="ja-JP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研究院における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活用の状況（どのような機能が実現されているのか）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研究院での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Reverse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Simulation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の内容（そのような入力から、どのようなコンテンツが生成されたか！）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Reverse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Simulation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の変換ツールが存在しているか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3D</a:t>
            </a:r>
            <a:r>
              <a:rPr kumimoji="1"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メッシュデータ生成ツールが存在するか</a:t>
            </a:r>
            <a:endParaRPr kumimoji="1"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駐車場アプリにおける仮想評価の内容調査</a:t>
            </a: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A57F6-CC2D-B75E-409E-C8FBAC64C6BC}"/>
              </a:ext>
            </a:extLst>
          </p:cNvPr>
          <p:cNvSpPr txBox="1"/>
          <p:nvPr/>
        </p:nvSpPr>
        <p:spPr>
          <a:xfrm>
            <a:off x="8097432" y="6264255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次ページの　　　　　に注力する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8AFEE46-A6FF-1139-7943-D885E54B1BE0}"/>
              </a:ext>
            </a:extLst>
          </p:cNvPr>
          <p:cNvSpPr/>
          <p:nvPr/>
        </p:nvSpPr>
        <p:spPr>
          <a:xfrm>
            <a:off x="9728200" y="6264255"/>
            <a:ext cx="800100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23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9FC255A-D17D-A611-DD37-814EF9920994}"/>
              </a:ext>
            </a:extLst>
          </p:cNvPr>
          <p:cNvSpPr/>
          <p:nvPr/>
        </p:nvSpPr>
        <p:spPr>
          <a:xfrm>
            <a:off x="293508" y="670923"/>
            <a:ext cx="2558143" cy="8164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ナビデータ</a:t>
            </a:r>
            <a:r>
              <a:rPr kumimoji="1" lang="en-US" altLang="ja-JP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衛星画像</a:t>
            </a:r>
            <a:r>
              <a:rPr kumimoji="1" lang="en-US" altLang="ja-JP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その他</a:t>
            </a:r>
            <a:endParaRPr kumimoji="1" lang="en-US" altLang="ja-JP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道路形状、車線、信号、</a:t>
            </a: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POI</a:t>
            </a: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等</a:t>
            </a:r>
            <a:endParaRPr kumimoji="1" lang="ja-JP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2CC55C9-F2B6-0088-2598-6258D88F048C}"/>
              </a:ext>
            </a:extLst>
          </p:cNvPr>
          <p:cNvSpPr/>
          <p:nvPr/>
        </p:nvSpPr>
        <p:spPr>
          <a:xfrm>
            <a:off x="293508" y="1910443"/>
            <a:ext cx="2558143" cy="4767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OpenDRIVE</a:t>
            </a:r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kumimoji="1" lang="en-US" altLang="ja-JP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.</a:t>
            </a:r>
            <a:r>
              <a:rPr kumimoji="1" lang="en-US" altLang="ja-JP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xodr</a:t>
            </a:r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）</a:t>
            </a:r>
            <a:endParaRPr kumimoji="1" lang="en-US" altLang="ja-JP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標準化道路モデル形式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BC1B34-1443-31E3-6B06-3BE6E09CC99E}"/>
              </a:ext>
            </a:extLst>
          </p:cNvPr>
          <p:cNvSpPr/>
          <p:nvPr/>
        </p:nvSpPr>
        <p:spPr>
          <a:xfrm>
            <a:off x="293508" y="2922089"/>
            <a:ext cx="2558143" cy="1791788"/>
          </a:xfrm>
          <a:prstGeom prst="roundRect">
            <a:avLst>
              <a:gd name="adj" fmla="val 75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セットアップ</a:t>
            </a:r>
            <a:endParaRPr kumimoji="1" lang="en-US" altLang="ja-JP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BAE130E-F027-D613-0D27-652CB57AD71C}"/>
              </a:ext>
            </a:extLst>
          </p:cNvPr>
          <p:cNvSpPr/>
          <p:nvPr/>
        </p:nvSpPr>
        <p:spPr>
          <a:xfrm>
            <a:off x="1613229" y="3340401"/>
            <a:ext cx="1086757" cy="58504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３</a:t>
            </a:r>
            <a:r>
              <a:rPr kumimoji="1" lang="en-US" altLang="ja-JP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D</a:t>
            </a:r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メッシュ</a:t>
            </a:r>
            <a:endParaRPr kumimoji="1" lang="en-US" altLang="ja-JP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景観</a:t>
            </a:r>
            <a:endParaRPr kumimoji="1" lang="ja-JP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30E8C83-D256-063F-873E-87A6AF19F8AD}"/>
              </a:ext>
            </a:extLst>
          </p:cNvPr>
          <p:cNvSpPr/>
          <p:nvPr/>
        </p:nvSpPr>
        <p:spPr>
          <a:xfrm>
            <a:off x="384222" y="4021121"/>
            <a:ext cx="1086757" cy="5850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カメラ</a:t>
            </a:r>
            <a:endParaRPr kumimoji="1" lang="en-US" altLang="ja-JP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(RGB</a:t>
            </a:r>
            <a:r>
              <a:rPr lang="ja-JP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深度</a:t>
            </a:r>
            <a:r>
              <a:rPr lang="en-US" altLang="ja-JP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)</a:t>
            </a:r>
            <a:endParaRPr kumimoji="1" lang="ja-JP" altLang="en-US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81A7C7F-0A7B-D9C4-2C58-527A5811533C}"/>
              </a:ext>
            </a:extLst>
          </p:cNvPr>
          <p:cNvSpPr/>
          <p:nvPr/>
        </p:nvSpPr>
        <p:spPr>
          <a:xfrm>
            <a:off x="1612674" y="4021121"/>
            <a:ext cx="1086757" cy="5850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LiDAR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/DVS</a:t>
            </a:r>
            <a:endParaRPr kumimoji="1" lang="ja-JP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B07C91-DEAE-34A9-0EDA-10236F1D7F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72580" y="1487351"/>
            <a:ext cx="0" cy="423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1AF5F9-B689-76F9-4C54-763B4D2186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72580" y="2387237"/>
            <a:ext cx="0" cy="534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0C4E9A-D6F5-37F3-FE2B-6E54CD2A3471}"/>
              </a:ext>
            </a:extLst>
          </p:cNvPr>
          <p:cNvSpPr txBox="1"/>
          <p:nvPr/>
        </p:nvSpPr>
        <p:spPr>
          <a:xfrm>
            <a:off x="1755822" y="151295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変換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781D3C-7B20-9787-1246-CF8D20E1F2E5}"/>
              </a:ext>
            </a:extLst>
          </p:cNvPr>
          <p:cNvSpPr txBox="1"/>
          <p:nvPr/>
        </p:nvSpPr>
        <p:spPr>
          <a:xfrm>
            <a:off x="293508" y="247582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インポート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9C3214-4C41-FD57-1A5C-8181F363F66C}"/>
              </a:ext>
            </a:extLst>
          </p:cNvPr>
          <p:cNvGrpSpPr/>
          <p:nvPr/>
        </p:nvGrpSpPr>
        <p:grpSpPr>
          <a:xfrm>
            <a:off x="7956486" y="4947982"/>
            <a:ext cx="1340577" cy="1791788"/>
            <a:chOff x="7137041" y="5055689"/>
            <a:chExt cx="1340577" cy="1791788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4A4A09F8-612D-43B7-3694-869702568FA3}"/>
                </a:ext>
              </a:extLst>
            </p:cNvPr>
            <p:cNvSpPr/>
            <p:nvPr/>
          </p:nvSpPr>
          <p:spPr>
            <a:xfrm>
              <a:off x="7137041" y="5055689"/>
              <a:ext cx="1340577" cy="1791788"/>
            </a:xfrm>
            <a:prstGeom prst="roundRect">
              <a:avLst>
                <a:gd name="adj" fmla="val 759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eiryo UI" panose="020B0604030504040204" pitchFamily="50" charset="-128"/>
                  <a:cs typeface="Times New Roman" panose="02020603050405020304" pitchFamily="18" charset="0"/>
                </a:rPr>
                <a:t>外部操作</a:t>
              </a:r>
              <a:endParaRPr kumimoji="1" lang="en-US" altLang="ja-JP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eiryo UI" panose="020B0604030504040204" pitchFamily="50" charset="-128"/>
                  <a:cs typeface="Times New Roman" panose="02020603050405020304" pitchFamily="18" charset="0"/>
                </a:rPr>
                <a:t>デバイス接続</a:t>
              </a:r>
              <a:endParaRPr kumimoji="1" lang="ja-JP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DC61F446-0BF0-366F-C669-384B46EA1577}"/>
                </a:ext>
              </a:extLst>
            </p:cNvPr>
            <p:cNvSpPr/>
            <p:nvPr/>
          </p:nvSpPr>
          <p:spPr>
            <a:xfrm>
              <a:off x="7248075" y="5697521"/>
              <a:ext cx="1096552" cy="290649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eiryo UI" panose="020B0604030504040204" pitchFamily="50" charset="-128"/>
                  <a:cs typeface="Times New Roman" panose="02020603050405020304" pitchFamily="18" charset="0"/>
                </a:rPr>
                <a:t>ステアリング</a:t>
              </a:r>
              <a:endParaRPr kumimoji="1" lang="ja-JP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92E72467-AF50-C646-89E9-7D781C66B85F}"/>
                </a:ext>
              </a:extLst>
            </p:cNvPr>
            <p:cNvSpPr/>
            <p:nvPr/>
          </p:nvSpPr>
          <p:spPr>
            <a:xfrm>
              <a:off x="7237915" y="6083601"/>
              <a:ext cx="1096552" cy="290649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eiryo UI" panose="020B0604030504040204" pitchFamily="50" charset="-128"/>
                  <a:cs typeface="Times New Roman" panose="02020603050405020304" pitchFamily="18" charset="0"/>
                </a:rPr>
                <a:t>アクセル</a:t>
              </a:r>
              <a:endParaRPr kumimoji="1" lang="ja-JP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55542C48-3158-728C-00A3-36E0301B2360}"/>
                </a:ext>
              </a:extLst>
            </p:cNvPr>
            <p:cNvSpPr/>
            <p:nvPr/>
          </p:nvSpPr>
          <p:spPr>
            <a:xfrm>
              <a:off x="7227755" y="6469681"/>
              <a:ext cx="1096552" cy="290649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Meiryo UI" panose="020B0604030504040204" pitchFamily="50" charset="-128"/>
                  <a:cs typeface="Times New Roman" panose="02020603050405020304" pitchFamily="18" charset="0"/>
                </a:rPr>
                <a:t>ブレーキ</a:t>
              </a:r>
              <a:endParaRPr kumimoji="1" lang="ja-JP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C10E83C-ED7D-25D7-F913-7EBD200A3621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7402740" y="5843876"/>
            <a:ext cx="553746" cy="7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86C8ECE-BCC4-63BA-0CF1-527A587E23F3}"/>
              </a:ext>
            </a:extLst>
          </p:cNvPr>
          <p:cNvSpPr/>
          <p:nvPr/>
        </p:nvSpPr>
        <p:spPr>
          <a:xfrm>
            <a:off x="4364901" y="2280133"/>
            <a:ext cx="1828800" cy="585049"/>
          </a:xfrm>
          <a:prstGeom prst="roundRect">
            <a:avLst>
              <a:gd name="adj" fmla="val 1319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評価仕様設定</a:t>
            </a:r>
            <a:endParaRPr kumimoji="1" lang="ja-JP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E47BF08-967D-4C3F-9A8B-FB81646FEAB6}"/>
              </a:ext>
            </a:extLst>
          </p:cNvPr>
          <p:cNvSpPr/>
          <p:nvPr/>
        </p:nvSpPr>
        <p:spPr>
          <a:xfrm>
            <a:off x="4363769" y="3528299"/>
            <a:ext cx="1828800" cy="585049"/>
          </a:xfrm>
          <a:prstGeom prst="roundRect">
            <a:avLst>
              <a:gd name="adj" fmla="val 131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仮想空間</a:t>
            </a:r>
            <a:endParaRPr kumimoji="1" lang="en-US" altLang="ja-JP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走行</a:t>
            </a:r>
            <a:endParaRPr kumimoji="1" lang="ja-JP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F3D9969-554E-C0BF-6F04-67C5B3E8601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276716" y="4113348"/>
            <a:ext cx="1453" cy="761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DBBCA7-BE72-863B-D160-CB70217B07C7}"/>
              </a:ext>
            </a:extLst>
          </p:cNvPr>
          <p:cNvSpPr txBox="1"/>
          <p:nvPr/>
        </p:nvSpPr>
        <p:spPr>
          <a:xfrm>
            <a:off x="5248821" y="4245610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走行ログ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センサー出力</a:t>
            </a:r>
            <a:endParaRPr kumimoji="1" lang="ja-JP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68FA17E-2B6B-8784-9B46-56BCC8DBA63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5278169" y="2865182"/>
            <a:ext cx="1132" cy="663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B56FCD0-1CA3-80E1-BFB7-09E50FCF2CA5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9297063" y="5843876"/>
            <a:ext cx="412320" cy="6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72F12CCD-A3B1-3C7B-9C19-44E7F6362444}"/>
              </a:ext>
            </a:extLst>
          </p:cNvPr>
          <p:cNvSpPr/>
          <p:nvPr/>
        </p:nvSpPr>
        <p:spPr>
          <a:xfrm>
            <a:off x="9709383" y="5476006"/>
            <a:ext cx="446806" cy="748254"/>
          </a:xfrm>
          <a:prstGeom prst="roundRect">
            <a:avLst>
              <a:gd name="adj" fmla="val 1319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none" lIns="36000" tIns="0" rIns="36000" bIns="36000" rtlCol="0" anchor="ctr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評価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9F2DDF6-E7DE-FCAA-262B-E93649EBC903}"/>
              </a:ext>
            </a:extLst>
          </p:cNvPr>
          <p:cNvSpPr/>
          <p:nvPr/>
        </p:nvSpPr>
        <p:spPr>
          <a:xfrm>
            <a:off x="3347993" y="5407961"/>
            <a:ext cx="1828800" cy="585049"/>
          </a:xfrm>
          <a:prstGeom prst="roundRect">
            <a:avLst>
              <a:gd name="adj" fmla="val 131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経路計画</a:t>
            </a:r>
            <a:endParaRPr kumimoji="1" lang="ja-JP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6D28304-191A-F6E4-BBB1-20F91D01C9D8}"/>
              </a:ext>
            </a:extLst>
          </p:cNvPr>
          <p:cNvSpPr/>
          <p:nvPr/>
        </p:nvSpPr>
        <p:spPr>
          <a:xfrm>
            <a:off x="5358130" y="5380746"/>
            <a:ext cx="1828800" cy="585049"/>
          </a:xfrm>
          <a:prstGeom prst="roundRect">
            <a:avLst>
              <a:gd name="adj" fmla="val 131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信号・標識遵守</a:t>
            </a:r>
            <a:endParaRPr kumimoji="1" lang="en-US" altLang="ja-JP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14BD054-1701-4F78-592E-FD6768BBBE19}"/>
              </a:ext>
            </a:extLst>
          </p:cNvPr>
          <p:cNvSpPr/>
          <p:nvPr/>
        </p:nvSpPr>
        <p:spPr>
          <a:xfrm>
            <a:off x="3347993" y="6098841"/>
            <a:ext cx="1828800" cy="585049"/>
          </a:xfrm>
          <a:prstGeom prst="roundRect">
            <a:avLst>
              <a:gd name="adj" fmla="val 131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車両・歩行者との</a:t>
            </a:r>
            <a:endParaRPr kumimoji="1" lang="en-US" altLang="ja-JP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相互作用</a:t>
            </a:r>
            <a:endParaRPr kumimoji="1" lang="ja-JP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FD6DF83-0336-513C-AC7F-FB42DA5DCB9F}"/>
              </a:ext>
            </a:extLst>
          </p:cNvPr>
          <p:cNvSpPr/>
          <p:nvPr/>
        </p:nvSpPr>
        <p:spPr>
          <a:xfrm>
            <a:off x="5358130" y="6071626"/>
            <a:ext cx="1828800" cy="585049"/>
          </a:xfrm>
          <a:prstGeom prst="roundRect">
            <a:avLst>
              <a:gd name="adj" fmla="val 131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>
            <a:no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運転スタイルの調整</a:t>
            </a:r>
            <a:endParaRPr kumimoji="1" lang="ja-JP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571A7B-59CB-EFD7-87C5-05E3FEA569CD}"/>
              </a:ext>
            </a:extLst>
          </p:cNvPr>
          <p:cNvSpPr txBox="1"/>
          <p:nvPr/>
        </p:nvSpPr>
        <p:spPr>
          <a:xfrm>
            <a:off x="4424045" y="4889984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BehaviorAgent</a:t>
            </a:r>
            <a:endParaRPr kumimoji="1" lang="ja-JP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D04B351-30ED-04F7-1CBB-3270A44B01B9}"/>
              </a:ext>
            </a:extLst>
          </p:cNvPr>
          <p:cNvSpPr/>
          <p:nvPr/>
        </p:nvSpPr>
        <p:spPr>
          <a:xfrm>
            <a:off x="3144793" y="4889984"/>
            <a:ext cx="4257947" cy="1921933"/>
          </a:xfrm>
          <a:prstGeom prst="roundRect">
            <a:avLst>
              <a:gd name="adj" fmla="val 64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253BF07-22FB-0047-634D-5CA23D050E53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2851651" y="3817983"/>
            <a:ext cx="1512118" cy="28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90BC5A-A8F9-0D00-7241-2A4AB668F379}"/>
              </a:ext>
            </a:extLst>
          </p:cNvPr>
          <p:cNvSpPr txBox="1"/>
          <p:nvPr/>
        </p:nvSpPr>
        <p:spPr>
          <a:xfrm>
            <a:off x="4734556" y="-11720"/>
            <a:ext cx="7228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lang="ja-JP" altLang="ja-JP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内で </a:t>
            </a:r>
            <a:r>
              <a:rPr lang="en-US" altLang="ja-JP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Actor</a:t>
            </a:r>
            <a:r>
              <a:rPr lang="ja-JP" altLang="ja-JP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（車両・歩行者・障害物など）を評価用に動かすサンプル</a:t>
            </a: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485B288-C796-87CB-D4FA-149BC4E5300D}"/>
              </a:ext>
            </a:extLst>
          </p:cNvPr>
          <p:cNvSpPr/>
          <p:nvPr/>
        </p:nvSpPr>
        <p:spPr>
          <a:xfrm>
            <a:off x="8355559" y="3354818"/>
            <a:ext cx="3542933" cy="1404747"/>
          </a:xfrm>
          <a:prstGeom prst="roundRect">
            <a:avLst>
              <a:gd name="adj" fmla="val 123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en-US" altLang="ja-JP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TrafficManager</a:t>
            </a:r>
            <a:endParaRPr lang="en-US" altLang="ja-JP" sz="1200" kern="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ja-JP" altLang="ja-JP" sz="1200" kern="1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直進・加減速・停止（基本挙動）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ja-JP" altLang="ja-JP" sz="1200" kern="1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交差点での右左折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ja-JP" altLang="ja-JP" sz="1200" kern="1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歩行者の横断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ja-JP" altLang="ja-JP" sz="1200" kern="1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車線変更や追い越し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ja-JP" altLang="ja-JP" sz="1200" kern="1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障害物回避（静止車両や飛び出し歩行者）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0B2D88A-E3BC-DB31-B4FE-2A590F2B6785}"/>
              </a:ext>
            </a:extLst>
          </p:cNvPr>
          <p:cNvSpPr/>
          <p:nvPr/>
        </p:nvSpPr>
        <p:spPr>
          <a:xfrm>
            <a:off x="6830367" y="357612"/>
            <a:ext cx="5359350" cy="2676290"/>
          </a:xfrm>
          <a:prstGeom prst="roundRect">
            <a:avLst>
              <a:gd name="adj" fmla="val 123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en-US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Examples </a:t>
            </a:r>
            <a:r>
              <a:rPr lang="ja-JP" altLang="ja-JP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ディレクトリ</a:t>
            </a:r>
            <a:endParaRPr lang="en-US" altLang="ja-JP" sz="1200" kern="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US" altLang="ja-JP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1. manual_control.py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車両を手動（キーボードやジョイスティック）で動かすサンプル。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カメラやセンサーのアタッチ例も含まれる。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US" altLang="ja-JP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2.automatic_control.py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車両を自動で</a:t>
            </a:r>
            <a:r>
              <a:rPr lang="en-US" altLang="ja-JP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Waypoint</a:t>
            </a: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に沿って走行させるサンプル。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簡易的な「自動運転」挙動を確認できる。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US" altLang="ja-JP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3.spawn_npc.py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複数の</a:t>
            </a:r>
            <a:r>
              <a:rPr lang="en-US" altLang="ja-JP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NPC</a:t>
            </a: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車両や歩行者を自動生成し、トラフィックマネージャ（</a:t>
            </a:r>
            <a:r>
              <a:rPr lang="en-US" altLang="ja-JP" sz="1200" kern="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TrafficManager</a:t>
            </a: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）で制御する例。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大規模な交通シナリオを作るときの基本。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n-US" altLang="ja-JP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4.dynamic_weather.py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環境条件を時間経過で変化させるサンプル。</a:t>
            </a:r>
          </a:p>
          <a:p>
            <a:pPr marL="628650" lvl="1" indent="-1714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評価用に「天候 </a:t>
            </a:r>
            <a:r>
              <a:rPr lang="en-US" altLang="ja-JP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× Actor</a:t>
            </a:r>
            <a:r>
              <a:rPr lang="ja-JP" altLang="en-US" sz="12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の挙動」のパターンを作るときに役立つ。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E74D7043-8A0D-525A-E5E2-195E44F04F57}"/>
              </a:ext>
            </a:extLst>
          </p:cNvPr>
          <p:cNvCxnSpPr>
            <a:stCxn id="35" idx="1"/>
            <a:endCxn id="21" idx="3"/>
          </p:cNvCxnSpPr>
          <p:nvPr/>
        </p:nvCxnSpPr>
        <p:spPr>
          <a:xfrm rot="10800000">
            <a:off x="6192569" y="3820824"/>
            <a:ext cx="2162990" cy="2363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4EF42AD-01DC-DD37-6A85-0B0BA04DAA01}"/>
              </a:ext>
            </a:extLst>
          </p:cNvPr>
          <p:cNvSpPr txBox="1"/>
          <p:nvPr/>
        </p:nvSpPr>
        <p:spPr>
          <a:xfrm>
            <a:off x="8032768" y="3038848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車両台数、歩行者数、</a:t>
            </a:r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2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輪車数など</a:t>
            </a:r>
          </a:p>
        </p:txBody>
      </p:sp>
      <p:sp>
        <p:nvSpPr>
          <p:cNvPr id="40" name="思考の吹き出し: 雲形 39">
            <a:extLst>
              <a:ext uri="{FF2B5EF4-FFF2-40B4-BE49-F238E27FC236}">
                <a16:creationId xmlns:a16="http://schemas.microsoft.com/office/drawing/2014/main" id="{9BF5121D-267C-78A1-0A69-535676818EC6}"/>
              </a:ext>
            </a:extLst>
          </p:cNvPr>
          <p:cNvSpPr/>
          <p:nvPr/>
        </p:nvSpPr>
        <p:spPr>
          <a:xfrm>
            <a:off x="3716716" y="707759"/>
            <a:ext cx="1747283" cy="749618"/>
          </a:xfrm>
          <a:prstGeom prst="cloudCallout">
            <a:avLst>
              <a:gd name="adj1" fmla="val -45495"/>
              <a:gd name="adj2" fmla="val 28639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衛星画像</a:t>
            </a:r>
            <a:endParaRPr kumimoji="1" lang="en-US" altLang="ja-JP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Street View</a:t>
            </a:r>
            <a:endParaRPr kumimoji="1" lang="ja-JP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9FCB7668-15E2-9988-5CCC-6EF1F4412F41}"/>
              </a:ext>
            </a:extLst>
          </p:cNvPr>
          <p:cNvCxnSpPr>
            <a:cxnSpLocks/>
            <a:stCxn id="40" idx="0"/>
            <a:endCxn id="7" idx="3"/>
          </p:cNvCxnSpPr>
          <p:nvPr/>
        </p:nvCxnSpPr>
        <p:spPr>
          <a:xfrm rot="10800000" flipV="1">
            <a:off x="2699986" y="1082568"/>
            <a:ext cx="1022150" cy="2550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007A7A-076A-CD9C-B736-010D6A18F49E}"/>
              </a:ext>
            </a:extLst>
          </p:cNvPr>
          <p:cNvSpPr txBox="1"/>
          <p:nvPr/>
        </p:nvSpPr>
        <p:spPr>
          <a:xfrm>
            <a:off x="9772858" y="6227142"/>
            <a:ext cx="21900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 Leaderboard /</a:t>
            </a:r>
          </a:p>
          <a:p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ScenarioRunner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  <a:r>
              <a:rPr lang="ja-JP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で評価</a:t>
            </a:r>
            <a:endParaRPr lang="ja-JP" altLang="en-US" sz="1600" dirty="0"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F944D-0220-8357-2DB5-247C8A5ADDA3}"/>
              </a:ext>
            </a:extLst>
          </p:cNvPr>
          <p:cNvSpPr txBox="1"/>
          <p:nvPr/>
        </p:nvSpPr>
        <p:spPr>
          <a:xfrm>
            <a:off x="-44821" y="4772967"/>
            <a:ext cx="30315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ja-JP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対象エリアの仮想環境を</a:t>
            </a:r>
            <a:r>
              <a:rPr lang="en-US" altLang="ja-JP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lang="ja-JP" altLang="ja-JP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の</a:t>
            </a:r>
            <a:endParaRPr lang="en-US" altLang="ja-JP" sz="16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r>
              <a:rPr lang="en-US" altLang="ja-JP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Town</a:t>
            </a:r>
            <a:r>
              <a:rPr lang="ja-JP" altLang="ja-JP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として再現</a:t>
            </a:r>
            <a:r>
              <a:rPr lang="ja-JP" altLang="en-US" sz="16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することになる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5F890A-22EF-DC05-67BA-C41F4542A455}"/>
              </a:ext>
            </a:extLst>
          </p:cNvPr>
          <p:cNvSpPr txBox="1"/>
          <p:nvPr/>
        </p:nvSpPr>
        <p:spPr>
          <a:xfrm>
            <a:off x="2312893" y="2496117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インポート</a:t>
            </a:r>
          </a:p>
        </p:txBody>
      </p:sp>
    </p:spTree>
    <p:extLst>
      <p:ext uri="{BB962C8B-B14F-4D97-AF65-F5344CB8AC3E}">
        <p14:creationId xmlns:p14="http://schemas.microsoft.com/office/powerpoint/2010/main" val="77254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1EDA-2F8B-E7F2-0128-417BF7E1A8DE}"/>
              </a:ext>
            </a:extLst>
          </p:cNvPr>
          <p:cNvSpPr txBox="1"/>
          <p:nvPr/>
        </p:nvSpPr>
        <p:spPr>
          <a:xfrm>
            <a:off x="-2364" y="84083"/>
            <a:ext cx="11426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Action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CARLA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モジュールをダウンロードして、全ての機能を確認すること</a:t>
            </a:r>
            <a:endParaRPr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ナビデータ</a:t>
            </a:r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/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衛星画像から</a:t>
            </a:r>
            <a:r>
              <a:rPr kumimoji="1"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OpenDri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ve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変換前データ作成や該当路線内の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3D</a:t>
            </a: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eiryo UI" panose="020B0604030504040204" pitchFamily="50" charset="-128"/>
                <a:cs typeface="Times New Roman" panose="02020603050405020304" pitchFamily="18" charset="0"/>
              </a:rPr>
              <a:t>メッシュを作成</a:t>
            </a:r>
            <a:endPara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925DCE2-8F90-1162-13DD-0CFA13C2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20224"/>
              </p:ext>
            </p:extLst>
          </p:nvPr>
        </p:nvGraphicFramePr>
        <p:xfrm>
          <a:off x="734267" y="2091704"/>
          <a:ext cx="11127530" cy="357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243">
                  <a:extLst>
                    <a:ext uri="{9D8B030D-6E8A-4147-A177-3AD203B41FA5}">
                      <a16:colId xmlns:a16="http://schemas.microsoft.com/office/drawing/2014/main" val="3155402170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2534666544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1821470047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591954583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351633591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3394713008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3154371424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589876222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1112670147"/>
                    </a:ext>
                  </a:extLst>
                </a:gridCol>
                <a:gridCol w="792143">
                  <a:extLst>
                    <a:ext uri="{9D8B030D-6E8A-4147-A177-3AD203B41FA5}">
                      <a16:colId xmlns:a16="http://schemas.microsoft.com/office/drawing/2014/main" val="4108516767"/>
                    </a:ext>
                  </a:extLst>
                </a:gridCol>
              </a:tblGrid>
              <a:tr h="595416">
                <a:tc rowSpan="2"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交差点１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交差点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交差点</a:t>
                      </a:r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3021"/>
                  </a:ext>
                </a:extLst>
              </a:tr>
              <a:tr h="59541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819159"/>
                  </a:ext>
                </a:extLst>
              </a:tr>
              <a:tr h="595416">
                <a:tc>
                  <a:txBody>
                    <a:bodyPr/>
                    <a:lstStyle/>
                    <a:p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DGM only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565502"/>
                  </a:ext>
                </a:extLst>
              </a:tr>
              <a:tr h="595416">
                <a:tc>
                  <a:txBody>
                    <a:bodyPr/>
                    <a:lstStyle/>
                    <a:p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DGM+Satellite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104122"/>
                  </a:ext>
                </a:extLst>
              </a:tr>
              <a:tr h="595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DGM+Satellite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3Dmesh1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36160"/>
                  </a:ext>
                </a:extLst>
              </a:tr>
              <a:tr h="5954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DGM+Satellite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3Dmesh2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Meiryo UI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301320"/>
                  </a:ext>
                </a:extLst>
              </a:tr>
            </a:tbl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id="{E5F2DE14-D4DE-C0B4-1CB8-AFB9FD8C540E}"/>
              </a:ext>
            </a:extLst>
          </p:cNvPr>
          <p:cNvSpPr/>
          <p:nvPr/>
        </p:nvSpPr>
        <p:spPr>
          <a:xfrm>
            <a:off x="4902200" y="2628900"/>
            <a:ext cx="20066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車両台数、歩行者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06CE581-ED51-733C-3C09-6BF6A556772A}"/>
              </a:ext>
            </a:extLst>
          </p:cNvPr>
          <p:cNvSpPr/>
          <p:nvPr/>
        </p:nvSpPr>
        <p:spPr>
          <a:xfrm>
            <a:off x="7378698" y="2628900"/>
            <a:ext cx="20066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車両台数、歩行者</a:t>
            </a:r>
          </a:p>
        </p:txBody>
      </p:sp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EB71958D-5A08-A4B1-8CB8-0E92C386D3C1}"/>
              </a:ext>
            </a:extLst>
          </p:cNvPr>
          <p:cNvSpPr/>
          <p:nvPr/>
        </p:nvSpPr>
        <p:spPr>
          <a:xfrm>
            <a:off x="5710899" y="3670300"/>
            <a:ext cx="4687468" cy="1430648"/>
          </a:xfrm>
          <a:prstGeom prst="cloudCallout">
            <a:avLst>
              <a:gd name="adj1" fmla="val -14872"/>
              <a:gd name="adj2" fmla="val 37644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Driving Score</a:t>
            </a:r>
            <a:endParaRPr kumimoji="1"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9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704</Words>
  <Application>Microsoft Office PowerPoint</Application>
  <PresentationFormat>ワイド画面</PresentationFormat>
  <Paragraphs>90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HarmonyOS Sans SC Medium</vt:lpstr>
      <vt:lpstr>Meiryo UI</vt:lpstr>
      <vt:lpstr>游ゴシック</vt:lpstr>
      <vt:lpstr>游ゴシック Light</vt:lpstr>
      <vt:lpstr>Arial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角田 政一</dc:creator>
  <cp:lastModifiedBy>角田 政一</cp:lastModifiedBy>
  <cp:revision>3</cp:revision>
  <dcterms:created xsi:type="dcterms:W3CDTF">2025-10-01T07:47:15Z</dcterms:created>
  <dcterms:modified xsi:type="dcterms:W3CDTF">2025-10-02T01:20:57Z</dcterms:modified>
</cp:coreProperties>
</file>