
<file path=[Content_Types].xml><?xml version="1.0" encoding="utf-8"?>
<Types xmlns="http://schemas.openxmlformats.org/package/2006/content-types">
  <Default Extension="jpeg" ContentType="image/jpeg"/>
  <Default Extension="JPG" ContentType="image/.jpg"/>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handoutMasters/handoutMaster1.xml" ContentType="application/vnd.openxmlformats-officedocument.presentationml.handoutMaster+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theme/theme3.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4"/>
  </p:notesMasterIdLst>
  <p:handoutMasterIdLst>
    <p:handoutMasterId r:id="rId66"/>
  </p:handoutMasterIdLst>
  <p:sldIdLst>
    <p:sldId id="297" r:id="rId3"/>
    <p:sldId id="16767465" r:id="rId5"/>
    <p:sldId id="16767486" r:id="rId6"/>
    <p:sldId id="16767442" r:id="rId7"/>
    <p:sldId id="256" r:id="rId8"/>
    <p:sldId id="16767441" r:id="rId9"/>
    <p:sldId id="16767466" r:id="rId10"/>
    <p:sldId id="16767468" r:id="rId11"/>
    <p:sldId id="16767467" r:id="rId12"/>
    <p:sldId id="257" r:id="rId13"/>
    <p:sldId id="16767503" r:id="rId14"/>
    <p:sldId id="16767477" r:id="rId15"/>
    <p:sldId id="16767487" r:id="rId16"/>
    <p:sldId id="16767488" r:id="rId17"/>
    <p:sldId id="16767490" r:id="rId18"/>
    <p:sldId id="16767489" r:id="rId19"/>
    <p:sldId id="16767491" r:id="rId20"/>
    <p:sldId id="16767492" r:id="rId21"/>
    <p:sldId id="16767493" r:id="rId22"/>
    <p:sldId id="16767494" r:id="rId23"/>
    <p:sldId id="16767495" r:id="rId24"/>
    <p:sldId id="16767478" r:id="rId25"/>
    <p:sldId id="16767479" r:id="rId26"/>
    <p:sldId id="16767480" r:id="rId27"/>
    <p:sldId id="16767481" r:id="rId28"/>
    <p:sldId id="16767482" r:id="rId29"/>
    <p:sldId id="16767483" r:id="rId30"/>
    <p:sldId id="16767484" r:id="rId31"/>
    <p:sldId id="16767496" r:id="rId32"/>
    <p:sldId id="16767499" r:id="rId33"/>
    <p:sldId id="16767500" r:id="rId34"/>
    <p:sldId id="16767501" r:id="rId35"/>
    <p:sldId id="16767502" r:id="rId36"/>
    <p:sldId id="16767497" r:id="rId37"/>
    <p:sldId id="16767443" r:id="rId38"/>
    <p:sldId id="16767444" r:id="rId39"/>
    <p:sldId id="16767445" r:id="rId40"/>
    <p:sldId id="16767446" r:id="rId41"/>
    <p:sldId id="16767447" r:id="rId42"/>
    <p:sldId id="16767448" r:id="rId43"/>
    <p:sldId id="16767449" r:id="rId44"/>
    <p:sldId id="16767450" r:id="rId45"/>
    <p:sldId id="16767451" r:id="rId46"/>
    <p:sldId id="16767452" r:id="rId47"/>
    <p:sldId id="16767453" r:id="rId48"/>
    <p:sldId id="16767504" r:id="rId49"/>
    <p:sldId id="16767454" r:id="rId50"/>
    <p:sldId id="16767455" r:id="rId51"/>
    <p:sldId id="16767505" r:id="rId52"/>
    <p:sldId id="351" r:id="rId53"/>
    <p:sldId id="16767456" r:id="rId54"/>
    <p:sldId id="16767459" r:id="rId55"/>
    <p:sldId id="16767458" r:id="rId56"/>
    <p:sldId id="16767463" r:id="rId57"/>
    <p:sldId id="16767464" r:id="rId58"/>
    <p:sldId id="16767469" r:id="rId59"/>
    <p:sldId id="16767470" r:id="rId60"/>
    <p:sldId id="16767471" r:id="rId61"/>
    <p:sldId id="16767472" r:id="rId62"/>
    <p:sldId id="16767473" r:id="rId63"/>
    <p:sldId id="16767474" r:id="rId64"/>
    <p:sldId id="16767475" r:id="rId65"/>
  </p:sldIdLst>
  <p:sldSz cx="12192000" cy="6858000"/>
  <p:notesSz cx="6858000" cy="9144000"/>
  <p:defaultText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a:tblStyle styleId="{5C22544A-7EE6-4342-B048-85BDC9FD1C3A}" styleName="中度样式 2 - 强调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78" autoAdjust="0"/>
    <p:restoredTop sz="94660"/>
  </p:normalViewPr>
  <p:slideViewPr>
    <p:cSldViewPr snapToGrid="0">
      <p:cViewPr>
        <p:scale>
          <a:sx n="60" d="100"/>
          <a:sy n="60" d="100"/>
        </p:scale>
        <p:origin x="168" y="11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6.xml"/><Relationship Id="rId8" Type="http://schemas.openxmlformats.org/officeDocument/2006/relationships/slide" Target="slides/slide5.xml"/><Relationship Id="rId7" Type="http://schemas.openxmlformats.org/officeDocument/2006/relationships/slide" Target="slides/slide4.xml"/><Relationship Id="rId69" Type="http://schemas.openxmlformats.org/officeDocument/2006/relationships/tableStyles" Target="tableStyles.xml"/><Relationship Id="rId68" Type="http://schemas.openxmlformats.org/officeDocument/2006/relationships/viewProps" Target="viewProps.xml"/><Relationship Id="rId67" Type="http://schemas.openxmlformats.org/officeDocument/2006/relationships/presProps" Target="presProps.xml"/><Relationship Id="rId66" Type="http://schemas.openxmlformats.org/officeDocument/2006/relationships/handoutMaster" Target="handoutMasters/handoutMaster1.xml"/><Relationship Id="rId65" Type="http://schemas.openxmlformats.org/officeDocument/2006/relationships/slide" Target="slides/slide62.xml"/><Relationship Id="rId64" Type="http://schemas.openxmlformats.org/officeDocument/2006/relationships/slide" Target="slides/slide61.xml"/><Relationship Id="rId63" Type="http://schemas.openxmlformats.org/officeDocument/2006/relationships/slide" Target="slides/slide60.xml"/><Relationship Id="rId62" Type="http://schemas.openxmlformats.org/officeDocument/2006/relationships/slide" Target="slides/slide59.xml"/><Relationship Id="rId61" Type="http://schemas.openxmlformats.org/officeDocument/2006/relationships/slide" Target="slides/slide58.xml"/><Relationship Id="rId60" Type="http://schemas.openxmlformats.org/officeDocument/2006/relationships/slide" Target="slides/slide57.xml"/><Relationship Id="rId6" Type="http://schemas.openxmlformats.org/officeDocument/2006/relationships/slide" Target="slides/slide3.xml"/><Relationship Id="rId59" Type="http://schemas.openxmlformats.org/officeDocument/2006/relationships/slide" Target="slides/slide56.xml"/><Relationship Id="rId58" Type="http://schemas.openxmlformats.org/officeDocument/2006/relationships/slide" Target="slides/slide55.xml"/><Relationship Id="rId57" Type="http://schemas.openxmlformats.org/officeDocument/2006/relationships/slide" Target="slides/slide54.xml"/><Relationship Id="rId56" Type="http://schemas.openxmlformats.org/officeDocument/2006/relationships/slide" Target="slides/slide53.xml"/><Relationship Id="rId55" Type="http://schemas.openxmlformats.org/officeDocument/2006/relationships/slide" Target="slides/slide52.xml"/><Relationship Id="rId54" Type="http://schemas.openxmlformats.org/officeDocument/2006/relationships/slide" Target="slides/slide51.xml"/><Relationship Id="rId53" Type="http://schemas.openxmlformats.org/officeDocument/2006/relationships/slide" Target="slides/slide50.xml"/><Relationship Id="rId52" Type="http://schemas.openxmlformats.org/officeDocument/2006/relationships/slide" Target="slides/slide49.xml"/><Relationship Id="rId51" Type="http://schemas.openxmlformats.org/officeDocument/2006/relationships/slide" Target="slides/slide48.xml"/><Relationship Id="rId50" Type="http://schemas.openxmlformats.org/officeDocument/2006/relationships/slide" Target="slides/slide47.xml"/><Relationship Id="rId5" Type="http://schemas.openxmlformats.org/officeDocument/2006/relationships/slide" Target="slides/slide2.xml"/><Relationship Id="rId49" Type="http://schemas.openxmlformats.org/officeDocument/2006/relationships/slide" Target="slides/slide46.xml"/><Relationship Id="rId48" Type="http://schemas.openxmlformats.org/officeDocument/2006/relationships/slide" Target="slides/slide45.xml"/><Relationship Id="rId47" Type="http://schemas.openxmlformats.org/officeDocument/2006/relationships/slide" Target="slides/slide44.xml"/><Relationship Id="rId46" Type="http://schemas.openxmlformats.org/officeDocument/2006/relationships/slide" Target="slides/slide43.xml"/><Relationship Id="rId45" Type="http://schemas.openxmlformats.org/officeDocument/2006/relationships/slide" Target="slides/slide42.xml"/><Relationship Id="rId44" Type="http://schemas.openxmlformats.org/officeDocument/2006/relationships/slide" Target="slides/slide41.xml"/><Relationship Id="rId43" Type="http://schemas.openxmlformats.org/officeDocument/2006/relationships/slide" Target="slides/slide40.xml"/><Relationship Id="rId42" Type="http://schemas.openxmlformats.org/officeDocument/2006/relationships/slide" Target="slides/slide39.xml"/><Relationship Id="rId41" Type="http://schemas.openxmlformats.org/officeDocument/2006/relationships/slide" Target="slides/slide38.xml"/><Relationship Id="rId40" Type="http://schemas.openxmlformats.org/officeDocument/2006/relationships/slide" Target="slides/slide37.xml"/><Relationship Id="rId4" Type="http://schemas.openxmlformats.org/officeDocument/2006/relationships/notesMaster" Target="notesMasters/notesMaster1.xml"/><Relationship Id="rId39" Type="http://schemas.openxmlformats.org/officeDocument/2006/relationships/slide" Target="slides/slide36.xml"/><Relationship Id="rId38" Type="http://schemas.openxmlformats.org/officeDocument/2006/relationships/slide" Target="slides/slide35.xml"/><Relationship Id="rId37" Type="http://schemas.openxmlformats.org/officeDocument/2006/relationships/slide" Target="slides/slide34.xml"/><Relationship Id="rId36" Type="http://schemas.openxmlformats.org/officeDocument/2006/relationships/slide" Target="slides/slide33.xml"/><Relationship Id="rId35" Type="http://schemas.openxmlformats.org/officeDocument/2006/relationships/slide" Target="slides/slide32.xml"/><Relationship Id="rId34" Type="http://schemas.openxmlformats.org/officeDocument/2006/relationships/slide" Target="slides/slide31.xml"/><Relationship Id="rId33" Type="http://schemas.openxmlformats.org/officeDocument/2006/relationships/slide" Target="slides/slide30.xml"/><Relationship Id="rId32" Type="http://schemas.openxmlformats.org/officeDocument/2006/relationships/slide" Target="slides/slide29.xml"/><Relationship Id="rId31" Type="http://schemas.openxmlformats.org/officeDocument/2006/relationships/slide" Target="slides/slide28.xml"/><Relationship Id="rId30" Type="http://schemas.openxmlformats.org/officeDocument/2006/relationships/slide" Target="slides/slide27.xml"/><Relationship Id="rId3" Type="http://schemas.openxmlformats.org/officeDocument/2006/relationships/slide" Target="slides/slide1.xml"/><Relationship Id="rId29" Type="http://schemas.openxmlformats.org/officeDocument/2006/relationships/slide" Target="slides/slide26.xml"/><Relationship Id="rId28" Type="http://schemas.openxmlformats.org/officeDocument/2006/relationships/slide" Target="slides/slide25.xml"/><Relationship Id="rId27" Type="http://schemas.openxmlformats.org/officeDocument/2006/relationships/slide" Target="slides/slide24.xml"/><Relationship Id="rId26" Type="http://schemas.openxmlformats.org/officeDocument/2006/relationships/slide" Target="slides/slide23.xml"/><Relationship Id="rId25" Type="http://schemas.openxmlformats.org/officeDocument/2006/relationships/slide" Target="slides/slide22.xml"/><Relationship Id="rId24" Type="http://schemas.openxmlformats.org/officeDocument/2006/relationships/slide" Target="slides/slide21.xml"/><Relationship Id="rId23" Type="http://schemas.openxmlformats.org/officeDocument/2006/relationships/slide" Target="slides/slide20.xml"/><Relationship Id="rId22" Type="http://schemas.openxmlformats.org/officeDocument/2006/relationships/slide" Target="slides/slide19.xml"/><Relationship Id="rId21" Type="http://schemas.openxmlformats.org/officeDocument/2006/relationships/slide" Target="slides/slide18.xml"/><Relationship Id="rId20" Type="http://schemas.openxmlformats.org/officeDocument/2006/relationships/slide" Target="slides/slide17.xml"/><Relationship Id="rId2" Type="http://schemas.openxmlformats.org/officeDocument/2006/relationships/theme" Target="theme/theme1.xml"/><Relationship Id="rId19" Type="http://schemas.openxmlformats.org/officeDocument/2006/relationships/slide" Target="slides/slide16.xml"/><Relationship Id="rId18" Type="http://schemas.openxmlformats.org/officeDocument/2006/relationships/slide" Target="slides/slide15.xml"/><Relationship Id="rId17" Type="http://schemas.openxmlformats.org/officeDocument/2006/relationships/slide" Target="slides/slide14.xml"/><Relationship Id="rId16" Type="http://schemas.openxmlformats.org/officeDocument/2006/relationships/slide" Target="slides/slide13.xml"/><Relationship Id="rId15" Type="http://schemas.openxmlformats.org/officeDocument/2006/relationships/slide" Target="slides/slide12.xml"/><Relationship Id="rId14" Type="http://schemas.openxmlformats.org/officeDocument/2006/relationships/slide" Target="slides/slide11.xml"/><Relationship Id="rId13" Type="http://schemas.openxmlformats.org/officeDocument/2006/relationships/slide" Target="slides/slide10.xml"/><Relationship Id="rId12" Type="http://schemas.openxmlformats.org/officeDocument/2006/relationships/slide" Target="slides/slide9.xml"/><Relationship Id="rId11" Type="http://schemas.openxmlformats.org/officeDocument/2006/relationships/slide" Target="slides/slide8.xml"/><Relationship Id="rId10" Type="http://schemas.openxmlformats.org/officeDocument/2006/relationships/slide" Target="slides/slide7.xml"/><Relationship Id="rId1" Type="http://schemas.openxmlformats.org/officeDocument/2006/relationships/slideMaster" Target="slideMasters/slideMaster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8788"/>
          </a:xfrm>
          <a:prstGeom prst="rect">
            <a:avLst/>
          </a:prstGeom>
        </p:spPr>
        <p:txBody>
          <a:bodyPr vert="horz" lIns="91440" tIns="45720" rIns="91440" bIns="45720" rtlCol="0"/>
          <a:lstStyle>
            <a:lvl1pPr algn="r">
              <a:defRPr sz="1200"/>
            </a:lvl1pPr>
          </a:lstStyle>
          <a:p>
            <a:fld id="{0F9B84EA-7D68-4D60-9CB1-D50884785D1C}" type="datetimeFigureOut">
              <a:rPr lang="zh-CN" altLang="en-US" smtClean="0"/>
            </a:fld>
            <a:endParaRPr lang="zh-CN" altLang="en-US"/>
          </a:p>
        </p:txBody>
      </p:sp>
      <p:sp>
        <p:nvSpPr>
          <p:cNvPr id="4" name="页脚占位符 3"/>
          <p:cNvSpPr>
            <a:spLocks noGrp="1"/>
          </p:cNvSpPr>
          <p:nvPr>
            <p:ph type="ftr" sz="quarter" idx="2"/>
          </p:nvPr>
        </p:nvSpPr>
        <p:spPr>
          <a:xfrm>
            <a:off x="0" y="8685213"/>
            <a:ext cx="2971800" cy="458787"/>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8787"/>
          </a:xfrm>
          <a:prstGeom prst="rect">
            <a:avLst/>
          </a:prstGeom>
        </p:spPr>
        <p:txBody>
          <a:bodyPr vert="horz" lIns="91440" tIns="45720" rIns="91440" bIns="45720" rtlCol="0" anchor="b"/>
          <a:lstStyle>
            <a:lvl1pPr algn="r">
              <a:defRPr sz="1200"/>
            </a:lvl1pPr>
          </a:lstStyle>
          <a:p>
            <a:fld id="{8D4E0FC9-F1F8-4FAE-9988-3BA365CFD46F}" type="slidenum">
              <a:rPr lang="zh-CN" altLang="en-US" smtClean="0"/>
            </a:fld>
            <a:endParaRPr lang="zh-CN" altLang="en-US"/>
          </a:p>
        </p:txBody>
      </p:sp>
    </p:spTree>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ヘッダー プレースホルダー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kumimoji="1" lang="ja-JP" altLang="en-US"/>
          </a:p>
        </p:txBody>
      </p:sp>
      <p:sp>
        <p:nvSpPr>
          <p:cNvPr id="3" name="日付プレースホルダー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AB4E1228-6F04-4669-B0B6-EEC24F52F4D8}" type="datetimeFigureOut">
              <a:rPr kumimoji="1" lang="ja-JP" altLang="en-US" smtClean="0"/>
            </a:fld>
            <a:endParaRPr kumimoji="1" lang="ja-JP" altLang="en-US"/>
          </a:p>
        </p:txBody>
      </p:sp>
      <p:sp>
        <p:nvSpPr>
          <p:cNvPr id="4" name="スライド イメージ プレースホルダー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ja-JP" altLang="en-US"/>
          </a:p>
        </p:txBody>
      </p:sp>
      <p:sp>
        <p:nvSpPr>
          <p:cNvPr id="5" name="ノート プレースホルダー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6" name="フッター プレースホルダー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kumimoji="1" lang="ja-JP" altLang="en-US"/>
          </a:p>
        </p:txBody>
      </p:sp>
      <p:sp>
        <p:nvSpPr>
          <p:cNvPr id="7" name="スライド番号プレースホルダー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40711B98-3C71-401E-87B1-7CCB4D2599ED}"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kumimoji="1" sz="1200" kern="1200">
        <a:solidFill>
          <a:schemeClr val="tx1"/>
        </a:solidFill>
        <a:latin typeface="+mn-lt"/>
        <a:ea typeface="+mn-ea"/>
        <a:cs typeface="+mn-cs"/>
      </a:defRPr>
    </a:lvl1pPr>
    <a:lvl2pPr marL="457200" algn="l" defTabSz="914400" rtl="0" eaLnBrk="1" latinLnBrk="0" hangingPunct="1">
      <a:defRPr kumimoji="1" sz="1200" kern="1200">
        <a:solidFill>
          <a:schemeClr val="tx1"/>
        </a:solidFill>
        <a:latin typeface="+mn-lt"/>
        <a:ea typeface="+mn-ea"/>
        <a:cs typeface="+mn-cs"/>
      </a:defRPr>
    </a:lvl2pPr>
    <a:lvl3pPr marL="914400" algn="l" defTabSz="914400" rtl="0" eaLnBrk="1" latinLnBrk="0" hangingPunct="1">
      <a:defRPr kumimoji="1" sz="1200" kern="1200">
        <a:solidFill>
          <a:schemeClr val="tx1"/>
        </a:solidFill>
        <a:latin typeface="+mn-lt"/>
        <a:ea typeface="+mn-ea"/>
        <a:cs typeface="+mn-cs"/>
      </a:defRPr>
    </a:lvl3pPr>
    <a:lvl4pPr marL="1371600" algn="l" defTabSz="914400" rtl="0" eaLnBrk="1" latinLnBrk="0" hangingPunct="1">
      <a:defRPr kumimoji="1" sz="1200" kern="1200">
        <a:solidFill>
          <a:schemeClr val="tx1"/>
        </a:solidFill>
        <a:latin typeface="+mn-lt"/>
        <a:ea typeface="+mn-ea"/>
        <a:cs typeface="+mn-cs"/>
      </a:defRPr>
    </a:lvl4pPr>
    <a:lvl5pPr marL="1828800" algn="l" defTabSz="914400" rtl="0" eaLnBrk="1" latinLnBrk="0" hangingPunct="1">
      <a:defRPr kumimoji="1" sz="1200" kern="1200">
        <a:solidFill>
          <a:schemeClr val="tx1"/>
        </a:solidFill>
        <a:latin typeface="+mn-lt"/>
        <a:ea typeface="+mn-ea"/>
        <a:cs typeface="+mn-cs"/>
      </a:defRPr>
    </a:lvl5pPr>
    <a:lvl6pPr marL="2286000" algn="l" defTabSz="914400" rtl="0" eaLnBrk="1" latinLnBrk="0" hangingPunct="1">
      <a:defRPr kumimoji="1" sz="1200" kern="1200">
        <a:solidFill>
          <a:schemeClr val="tx1"/>
        </a:solidFill>
        <a:latin typeface="+mn-lt"/>
        <a:ea typeface="+mn-ea"/>
        <a:cs typeface="+mn-cs"/>
      </a:defRPr>
    </a:lvl6pPr>
    <a:lvl7pPr marL="2743200" algn="l" defTabSz="914400" rtl="0" eaLnBrk="1" latinLnBrk="0" hangingPunct="1">
      <a:defRPr kumimoji="1" sz="1200" kern="1200">
        <a:solidFill>
          <a:schemeClr val="tx1"/>
        </a:solidFill>
        <a:latin typeface="+mn-lt"/>
        <a:ea typeface="+mn-ea"/>
        <a:cs typeface="+mn-cs"/>
      </a:defRPr>
    </a:lvl7pPr>
    <a:lvl8pPr marL="3200400" algn="l" defTabSz="914400" rtl="0" eaLnBrk="1" latinLnBrk="0" hangingPunct="1">
      <a:defRPr kumimoji="1" sz="1200" kern="1200">
        <a:solidFill>
          <a:schemeClr val="tx1"/>
        </a:solidFill>
        <a:latin typeface="+mn-lt"/>
        <a:ea typeface="+mn-ea"/>
        <a:cs typeface="+mn-cs"/>
      </a:defRPr>
    </a:lvl8pPr>
    <a:lvl9pPr marL="3657600" algn="l" defTabSz="914400" rtl="0" eaLnBrk="1" latinLnBrk="0" hangingPunct="1">
      <a:defRPr kumimoji="1"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11.xml"/></Relationships>
</file>

<file path=ppt/notesSlides/_rels/notesSlide3.xml.rels><?xml version="1.0" encoding="UTF-8" standalone="yes"?>
<Relationships xmlns="http://schemas.openxmlformats.org/package/2006/relationships"><Relationship Id="rId2" Type="http://schemas.openxmlformats.org/officeDocument/2006/relationships/notesMaster" Target="../notesMasters/notesMaster1.xml"/><Relationship Id="rId1" Type="http://schemas.openxmlformats.org/officeDocument/2006/relationships/slide" Target="../slides/slide35.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1C3DB465-032F-1D4E-A86F-56CAA0840380}" type="slidenum">
              <a:rPr kumimoji="1" lang="zh-CN" altLang="en-US" smtClean="0"/>
            </a:fld>
            <a:endParaRPr kumimoji="1" lang="zh-CN" altLang="en-US"/>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p:sp>
        <p:nvSpPr>
          <p:cNvPr id="2" name="幻灯片图像占位符 1"/>
          <p:cNvSpPr>
            <a:spLocks noGrp="1"/>
          </p:cNvSpPr>
          <p:nvPr>
            <p:ph type="sldImg" idx="2"/>
          </p:nvPr>
        </p:nvSpPr>
        <p:spPr/>
      </p:sp>
      <p:sp>
        <p:nvSpPr>
          <p:cNvPr id="3" name="文本占位符 2"/>
          <p:cNvSpPr>
            <a:spLocks noGrp="1"/>
          </p:cNvSpPr>
          <p:nvPr>
            <p:ph type="body" idx="3"/>
          </p:nvPr>
        </p:nvSpPr>
        <p:spPr/>
        <p:txBody>
          <a:bodyPr/>
          <a:p>
            <a:endParaRPr lang="zh-CN" altLang="en-US"/>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スライド イメージ プレースホルダー 1"/>
          <p:cNvSpPr>
            <a:spLocks noGrp="1" noRot="1" noChangeAspect="1"/>
          </p:cNvSpPr>
          <p:nvPr>
            <p:ph type="sldImg"/>
          </p:nvPr>
        </p:nvSpPr>
        <p:spPr/>
      </p:sp>
      <p:sp>
        <p:nvSpPr>
          <p:cNvPr id="3" name="ノート プレースホルダー 2"/>
          <p:cNvSpPr>
            <a:spLocks noGrp="1"/>
          </p:cNvSpPr>
          <p:nvPr>
            <p:ph type="body" idx="1"/>
          </p:nvPr>
        </p:nvSpPr>
        <p:spPr/>
        <p:txBody>
          <a:bodyPr/>
          <a:lstStyle/>
          <a:p>
            <a:endParaRPr kumimoji="1" lang="ja-JP" altLang="en-US" dirty="0"/>
          </a:p>
        </p:txBody>
      </p:sp>
      <p:sp>
        <p:nvSpPr>
          <p:cNvPr id="4" name="スライド番号プレースホルダー 3"/>
          <p:cNvSpPr>
            <a:spLocks noGrp="1"/>
          </p:cNvSpPr>
          <p:nvPr>
            <p:ph type="sldNum" sz="quarter" idx="5"/>
          </p:nvPr>
        </p:nvSpPr>
        <p:spPr/>
        <p:txBody>
          <a:bodyPr/>
          <a:lstStyle/>
          <a:p>
            <a:fld id="{40711B98-3C71-401E-87B1-7CCB4D2599ED}" type="slidenum">
              <a:rPr kumimoji="1" lang="ja-JP" altLang="en-US" smtClean="0"/>
            </a:fld>
            <a:endParaRPr kumimoji="1" lang="ja-JP" altLang="en-US"/>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4" Type="http://schemas.openxmlformats.org/officeDocument/2006/relationships/image" Target="../media/image3.png"/><Relationship Id="rId3" Type="http://schemas.openxmlformats.org/officeDocument/2006/relationships/image" Target="../media/image2.png"/><Relationship Id="rId2" Type="http://schemas.openxmlformats.org/officeDocument/2006/relationships/image" Target="../media/image1.jpeg"/><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タイトル 1"/>
          <p:cNvSpPr>
            <a:spLocks noGrp="1"/>
          </p:cNvSpPr>
          <p:nvPr>
            <p:ph type="ctrTitle"/>
          </p:nvPr>
        </p:nvSpPr>
        <p:spPr>
          <a:xfrm>
            <a:off x="1524000" y="1122363"/>
            <a:ext cx="9144000" cy="2387600"/>
          </a:xfrm>
        </p:spPr>
        <p:txBody>
          <a:bodyPr anchor="b"/>
          <a:lstStyle>
            <a:lvl1pPr algn="ctr">
              <a:defRPr sz="6000"/>
            </a:lvl1pPr>
          </a:lstStyle>
          <a:p>
            <a:r>
              <a:rPr kumimoji="1" lang="ja-JP" altLang="en-US"/>
              <a:t>マスター タイトルの書式設定</a:t>
            </a:r>
            <a:endParaRPr kumimoji="1" lang="ja-JP" altLang="en-US"/>
          </a:p>
        </p:txBody>
      </p:sp>
      <p:sp>
        <p:nvSpPr>
          <p:cNvPr id="3" name="字幕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kumimoji="1" lang="ja-JP" altLang="en-US"/>
              <a:t>マスター サブタイトルの書式設定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縦書きタイトル 1"/>
          <p:cNvSpPr>
            <a:spLocks noGrp="1"/>
          </p:cNvSpPr>
          <p:nvPr>
            <p:ph type="title" orient="vert"/>
          </p:nvPr>
        </p:nvSpPr>
        <p:spPr>
          <a:xfrm>
            <a:off x="8724900" y="365125"/>
            <a:ext cx="2628900" cy="5811838"/>
          </a:xfrm>
        </p:spPr>
        <p:txBody>
          <a:bodyPr vert="eaVert"/>
          <a:lstStyle/>
          <a:p>
            <a:r>
              <a:rPr kumimoji="1" lang="ja-JP" altLang="en-US"/>
              <a:t>マスター タイトルの書式設定</a:t>
            </a:r>
            <a:endParaRPr kumimoji="1" lang="ja-JP" altLang="en-US"/>
          </a:p>
        </p:txBody>
      </p:sp>
      <p:sp>
        <p:nvSpPr>
          <p:cNvPr id="3" name="縦書きテキスト プレースホルダー 2"/>
          <p:cNvSpPr>
            <a:spLocks noGrp="1"/>
          </p:cNvSpPr>
          <p:nvPr>
            <p:ph type="body" orient="vert" idx="1"/>
          </p:nvPr>
        </p:nvSpPr>
        <p:spPr>
          <a:xfrm>
            <a:off x="838200" y="365125"/>
            <a:ext cx="7734300" cy="5811838"/>
          </a:xfrm>
        </p:spPr>
        <p:txBody>
          <a:bodyPr vert="eaVert"/>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userDrawn="1">
  <p:cSld name="标题幻灯片">
    <p:bg>
      <p:bgPr>
        <a:solidFill>
          <a:schemeClr val="bg1"/>
        </a:solidFill>
        <a:effectLst/>
      </p:bgPr>
    </p:bg>
    <p:spTree>
      <p:nvGrpSpPr>
        <p:cNvPr id="1" name=""/>
        <p:cNvGrpSpPr/>
        <p:nvPr/>
      </p:nvGrpSpPr>
      <p:grpSpPr>
        <a:xfrm>
          <a:off x="0" y="0"/>
          <a:ext cx="0" cy="0"/>
          <a:chOff x="0" y="0"/>
          <a:chExt cx="0" cy="0"/>
        </a:xfrm>
      </p:grpSpPr>
      <p:pic>
        <p:nvPicPr>
          <p:cNvPr id="8" name="图片 7"/>
          <p:cNvPicPr>
            <a:picLocks noChangeAspect="1"/>
          </p:cNvPicPr>
          <p:nvPr userDrawn="1"/>
        </p:nvPicPr>
        <p:blipFill rotWithShape="1">
          <a:blip r:embed="rId2" cstate="print"/>
          <a:srcRect/>
          <a:stretch>
            <a:fillRect/>
          </a:stretch>
        </p:blipFill>
        <p:spPr>
          <a:xfrm>
            <a:off x="0" y="858"/>
            <a:ext cx="12192000" cy="6857143"/>
          </a:xfrm>
          <a:prstGeom prst="rect">
            <a:avLst/>
          </a:prstGeom>
        </p:spPr>
      </p:pic>
      <p:grpSp>
        <p:nvGrpSpPr>
          <p:cNvPr id="9" name="组合 8"/>
          <p:cNvGrpSpPr/>
          <p:nvPr userDrawn="1"/>
        </p:nvGrpSpPr>
        <p:grpSpPr>
          <a:xfrm>
            <a:off x="7125269" y="1463849"/>
            <a:ext cx="2706371" cy="3476011"/>
            <a:chOff x="6231890" y="1610995"/>
            <a:chExt cx="2706370" cy="3476010"/>
          </a:xfrm>
        </p:grpSpPr>
        <p:pic>
          <p:nvPicPr>
            <p:cNvPr id="12" name="图片 11"/>
            <p:cNvPicPr>
              <a:picLocks noChangeAspect="1"/>
            </p:cNvPicPr>
            <p:nvPr/>
          </p:nvPicPr>
          <p:blipFill>
            <a:blip r:embed="rId3"/>
            <a:stretch>
              <a:fillRect/>
            </a:stretch>
          </p:blipFill>
          <p:spPr>
            <a:xfrm>
              <a:off x="6231890" y="1610995"/>
              <a:ext cx="2706370" cy="3031490"/>
            </a:xfrm>
            <a:prstGeom prst="rect">
              <a:avLst/>
            </a:prstGeom>
          </p:spPr>
        </p:pic>
        <p:sp>
          <p:nvSpPr>
            <p:cNvPr id="15" name="椭圆 14"/>
            <p:cNvSpPr/>
            <p:nvPr/>
          </p:nvSpPr>
          <p:spPr>
            <a:xfrm>
              <a:off x="6695086" y="4845269"/>
              <a:ext cx="1923396" cy="241736"/>
            </a:xfrm>
            <a:prstGeom prst="ellipse">
              <a:avLst/>
            </a:prstGeom>
            <a:gradFill flip="none" rotWithShape="1">
              <a:gsLst>
                <a:gs pos="100000">
                  <a:srgbClr val="ADCFEC">
                    <a:alpha val="0"/>
                  </a:srgbClr>
                </a:gs>
                <a:gs pos="21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
        <p:nvSpPr>
          <p:cNvPr id="16" name="文本框 15"/>
          <p:cNvSpPr txBox="1"/>
          <p:nvPr userDrawn="1"/>
        </p:nvSpPr>
        <p:spPr>
          <a:xfrm>
            <a:off x="957121" y="1563372"/>
            <a:ext cx="5643705" cy="2400657"/>
          </a:xfrm>
          <a:prstGeom prst="rect">
            <a:avLst/>
          </a:prstGeom>
          <a:noFill/>
        </p:spPr>
        <p:txBody>
          <a:bodyPr wrap="square" rtlCol="0" anchor="t">
            <a:spAutoFit/>
          </a:bodyPr>
          <a:lstStyle/>
          <a:p>
            <a:pPr algn="ctr"/>
            <a:r>
              <a:rPr lang="en-US" altLang="zh-CN" sz="15000">
                <a:gradFill>
                  <a:gsLst>
                    <a:gs pos="0">
                      <a:srgbClr val="A2D1F3"/>
                    </a:gs>
                    <a:gs pos="100000">
                      <a:srgbClr val="E3F0FD">
                        <a:alpha val="53000"/>
                      </a:srgbClr>
                    </a:gs>
                  </a:gsLst>
                  <a:lin ang="5400000" scaled="1"/>
                </a:gradFill>
                <a:latin typeface="AR Fruda Sans Flat" panose="020B0600000000000000" charset="0"/>
                <a:ea typeface="AR Fruda Sans Flat" panose="020B0600000000000000" charset="0"/>
                <a:sym typeface="+mn-ea"/>
              </a:rPr>
              <a:t>2025 </a:t>
            </a:r>
            <a:endParaRPr lang="en-US" altLang="zh-CN" sz="15000">
              <a:gradFill>
                <a:gsLst>
                  <a:gs pos="0">
                    <a:srgbClr val="A2D1F3"/>
                  </a:gs>
                  <a:gs pos="100000">
                    <a:srgbClr val="E3F0FD">
                      <a:alpha val="53000"/>
                    </a:srgbClr>
                  </a:gs>
                </a:gsLst>
                <a:lin ang="5400000" scaled="1"/>
              </a:gradFill>
              <a:latin typeface="AR Fruda Sans Flat" panose="020B0600000000000000" charset="0"/>
              <a:ea typeface="AR Fruda Sans Flat" panose="020B0600000000000000" charset="0"/>
              <a:sym typeface="+mn-ea"/>
            </a:endParaRPr>
          </a:p>
        </p:txBody>
      </p:sp>
      <p:pic>
        <p:nvPicPr>
          <p:cNvPr id="17" name="图片 16"/>
          <p:cNvPicPr>
            <a:picLocks noChangeAspect="1"/>
          </p:cNvPicPr>
          <p:nvPr userDrawn="1"/>
        </p:nvPicPr>
        <p:blipFill>
          <a:blip r:embed="rId4" cstate="print"/>
          <a:stretch>
            <a:fillRect/>
          </a:stretch>
        </p:blipFill>
        <p:spPr>
          <a:xfrm>
            <a:off x="508701" y="598993"/>
            <a:ext cx="1186536" cy="468700"/>
          </a:xfrm>
          <a:prstGeom prst="rect">
            <a:avLst/>
          </a:prstGeom>
        </p:spPr>
      </p:pic>
      <p:sp>
        <p:nvSpPr>
          <p:cNvPr id="2" name="矩形 1"/>
          <p:cNvSpPr/>
          <p:nvPr userDrawn="1"/>
        </p:nvSpPr>
        <p:spPr>
          <a:xfrm>
            <a:off x="7823402" y="-1428149"/>
            <a:ext cx="357790" cy="300210"/>
          </a:xfrm>
          <a:prstGeom prst="rect">
            <a:avLst/>
          </a:prstGeom>
        </p:spPr>
        <p:txBody>
          <a:bodyPr wrap="none">
            <a:spAutoFit/>
          </a:bodyPr>
          <a:lstStyle/>
          <a:p>
            <a:r>
              <a:rPr lang="zh-CN" altLang="en-US" sz="1350"/>
              <a:t>，</a:t>
            </a:r>
            <a:endParaRPr lang="zh-CN" altLang="en-US" sz="1400" kern="1200">
              <a:solidFill>
                <a:schemeClr val="tx1"/>
              </a:solidFill>
              <a:latin typeface="AR Fruda Sans Flat" panose="020B0600000000000000" charset="0"/>
              <a:ea typeface="AR Fruda Sans Flat" panose="020B0600000000000000" charset="0"/>
              <a:cs typeface="+mn-cs"/>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userDrawn="1">
  <p:cSld name="标题和竖排文字">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タイトル 1"/>
          <p:cNvSpPr>
            <a:spLocks noGrp="1"/>
          </p:cNvSpPr>
          <p:nvPr>
            <p:ph type="title"/>
          </p:nvPr>
        </p:nvSpPr>
        <p:spPr>
          <a:xfrm>
            <a:off x="831850" y="1709738"/>
            <a:ext cx="10515600" cy="2852737"/>
          </a:xfrm>
        </p:spPr>
        <p:txBody>
          <a:bodyPr anchor="b"/>
          <a:lstStyle>
            <a:lvl1pPr>
              <a:defRPr sz="6000"/>
            </a:lvl1p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kumimoji="1" lang="ja-JP" altLang="en-US"/>
              <a:t>マスター テキストの書式設定</a:t>
            </a:r>
            <a:endParaRPr kumimoji="1" lang="ja-JP" altLang="en-US"/>
          </a:p>
        </p:txBody>
      </p:sp>
      <p:sp>
        <p:nvSpPr>
          <p:cNvPr id="4" name="日付プレースホルダー 3"/>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11"/>
          </p:nvPr>
        </p:nvSpPr>
        <p:spPr/>
        <p:txBody>
          <a:bodyPr/>
          <a:lstStyle/>
          <a:p>
            <a:endParaRPr kumimoji="1" lang="ja-JP" altLang="en-US"/>
          </a:p>
        </p:txBody>
      </p:sp>
      <p:sp>
        <p:nvSpPr>
          <p:cNvPr id="6" name="スライド番号プレースホルダー 5"/>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コンテンツ プレースホルダー 2"/>
          <p:cNvSpPr>
            <a:spLocks noGrp="1"/>
          </p:cNvSpPr>
          <p:nvPr>
            <p:ph sz="half" idx="1"/>
          </p:nvPr>
        </p:nvSpPr>
        <p:spPr>
          <a:xfrm>
            <a:off x="838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コンテンツ プレースホルダー 3"/>
          <p:cNvSpPr>
            <a:spLocks noGrp="1"/>
          </p:cNvSpPr>
          <p:nvPr>
            <p:ph sz="half" idx="2"/>
          </p:nvPr>
        </p:nvSpPr>
        <p:spPr>
          <a:xfrm>
            <a:off x="6172200" y="1825625"/>
            <a:ext cx="5181600" cy="435133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365125"/>
            <a:ext cx="10515600" cy="1325563"/>
          </a:xfrm>
        </p:spPr>
        <p:txBody>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4" name="コンテンツ プレースホルダー 3"/>
          <p:cNvSpPr>
            <a:spLocks noGrp="1"/>
          </p:cNvSpPr>
          <p:nvPr>
            <p:ph sz="half" idx="2"/>
          </p:nvPr>
        </p:nvSpPr>
        <p:spPr>
          <a:xfrm>
            <a:off x="839788" y="2505075"/>
            <a:ext cx="5157787"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5" name="テキスト プレースホルダー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kumimoji="1" lang="ja-JP" altLang="en-US"/>
              <a:t>マスター テキストの書式設定</a:t>
            </a:r>
            <a:endParaRPr kumimoji="1" lang="ja-JP" altLang="en-US"/>
          </a:p>
        </p:txBody>
      </p:sp>
      <p:sp>
        <p:nvSpPr>
          <p:cNvPr id="6" name="コンテンツ プレースホルダー 5"/>
          <p:cNvSpPr>
            <a:spLocks noGrp="1"/>
          </p:cNvSpPr>
          <p:nvPr>
            <p:ph sz="quarter" idx="4"/>
          </p:nvPr>
        </p:nvSpPr>
        <p:spPr>
          <a:xfrm>
            <a:off x="6172200" y="2505075"/>
            <a:ext cx="5183188" cy="3684588"/>
          </a:xfrm>
        </p:spPr>
        <p:txBody>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7" name="日付プレースホルダー 6"/>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8" name="フッター プレースホルダー 7"/>
          <p:cNvSpPr>
            <a:spLocks noGrp="1"/>
          </p:cNvSpPr>
          <p:nvPr>
            <p:ph type="ftr" sz="quarter" idx="11"/>
          </p:nvPr>
        </p:nvSpPr>
        <p:spPr/>
        <p:txBody>
          <a:bodyPr/>
          <a:lstStyle/>
          <a:p>
            <a:endParaRPr kumimoji="1" lang="ja-JP" altLang="en-US"/>
          </a:p>
        </p:txBody>
      </p:sp>
      <p:sp>
        <p:nvSpPr>
          <p:cNvPr id="9" name="スライド番号プレースホルダー 8"/>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タイトル 1"/>
          <p:cNvSpPr>
            <a:spLocks noGrp="1"/>
          </p:cNvSpPr>
          <p:nvPr>
            <p:ph type="title"/>
          </p:nvPr>
        </p:nvSpPr>
        <p:spPr/>
        <p:txBody>
          <a:bodyPr/>
          <a:lstStyle/>
          <a:p>
            <a:r>
              <a:rPr kumimoji="1" lang="ja-JP" altLang="en-US"/>
              <a:t>マスター タイトルの書式設定</a:t>
            </a:r>
            <a:endParaRPr kumimoji="1" lang="ja-JP" altLang="en-US"/>
          </a:p>
        </p:txBody>
      </p:sp>
      <p:sp>
        <p:nvSpPr>
          <p:cNvPr id="3" name="日付プレースホルダー 2"/>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4" name="フッター プレースホルダー 3"/>
          <p:cNvSpPr>
            <a:spLocks noGrp="1"/>
          </p:cNvSpPr>
          <p:nvPr>
            <p:ph type="ftr" sz="quarter" idx="11"/>
          </p:nvPr>
        </p:nvSpPr>
        <p:spPr/>
        <p:txBody>
          <a:bodyPr/>
          <a:lstStyle/>
          <a:p>
            <a:endParaRPr kumimoji="1" lang="ja-JP" altLang="en-US"/>
          </a:p>
        </p:txBody>
      </p:sp>
      <p:sp>
        <p:nvSpPr>
          <p:cNvPr id="5" name="スライド番号プレースホルダー 4"/>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日付プレースホルダー 1"/>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3" name="フッター プレースホルダー 2"/>
          <p:cNvSpPr>
            <a:spLocks noGrp="1"/>
          </p:cNvSpPr>
          <p:nvPr>
            <p:ph type="ftr" sz="quarter" idx="11"/>
          </p:nvPr>
        </p:nvSpPr>
        <p:spPr/>
        <p:txBody>
          <a:bodyPr/>
          <a:lstStyle/>
          <a:p>
            <a:endParaRPr kumimoji="1" lang="ja-JP" altLang="en-US"/>
          </a:p>
        </p:txBody>
      </p:sp>
      <p:sp>
        <p:nvSpPr>
          <p:cNvPr id="4" name="スライド番号プレースホルダー 3"/>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コンテンツ プレースホルダー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タイトル 1"/>
          <p:cNvSpPr>
            <a:spLocks noGrp="1"/>
          </p:cNvSpPr>
          <p:nvPr>
            <p:ph type="title"/>
          </p:nvPr>
        </p:nvSpPr>
        <p:spPr>
          <a:xfrm>
            <a:off x="839788" y="457200"/>
            <a:ext cx="3932237" cy="1600200"/>
          </a:xfrm>
        </p:spPr>
        <p:txBody>
          <a:bodyPr anchor="b"/>
          <a:lstStyle>
            <a:lvl1pPr>
              <a:defRPr sz="3200"/>
            </a:lvl1pPr>
          </a:lstStyle>
          <a:p>
            <a:r>
              <a:rPr kumimoji="1" lang="ja-JP" altLang="en-US"/>
              <a:t>マスター タイトルの書式設定</a:t>
            </a:r>
            <a:endParaRPr kumimoji="1" lang="ja-JP" altLang="en-US"/>
          </a:p>
        </p:txBody>
      </p:sp>
      <p:sp>
        <p:nvSpPr>
          <p:cNvPr id="3" name="図プレースホルダー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kumimoji="1" lang="ja-JP" altLang="en-US"/>
          </a:p>
        </p:txBody>
      </p:sp>
      <p:sp>
        <p:nvSpPr>
          <p:cNvPr id="4" name="テキスト プレースホルダー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kumimoji="1" lang="ja-JP" altLang="en-US"/>
              <a:t>マスター テキストの書式設定</a:t>
            </a:r>
            <a:endParaRPr kumimoji="1" lang="ja-JP" altLang="en-US"/>
          </a:p>
        </p:txBody>
      </p:sp>
      <p:sp>
        <p:nvSpPr>
          <p:cNvPr id="5" name="日付プレースホルダー 4"/>
          <p:cNvSpPr>
            <a:spLocks noGrp="1"/>
          </p:cNvSpPr>
          <p:nvPr>
            <p:ph type="dt" sz="half" idx="10"/>
          </p:nvPr>
        </p:nvSpPr>
        <p:spPr/>
        <p:txBody>
          <a:bodyPr/>
          <a:lstStyle/>
          <a:p>
            <a:fld id="{E4EB41D2-0E11-40D1-B877-FF6FCB854148}" type="datetimeFigureOut">
              <a:rPr kumimoji="1" lang="ja-JP" altLang="en-US" smtClean="0"/>
            </a:fld>
            <a:endParaRPr kumimoji="1" lang="ja-JP" altLang="en-US"/>
          </a:p>
        </p:txBody>
      </p:sp>
      <p:sp>
        <p:nvSpPr>
          <p:cNvPr id="6" name="フッター プレースホルダー 5"/>
          <p:cNvSpPr>
            <a:spLocks noGrp="1"/>
          </p:cNvSpPr>
          <p:nvPr>
            <p:ph type="ftr" sz="quarter" idx="11"/>
          </p:nvPr>
        </p:nvSpPr>
        <p:spPr/>
        <p:txBody>
          <a:bodyPr/>
          <a:lstStyle/>
          <a:p>
            <a:endParaRPr kumimoji="1" lang="ja-JP" altLang="en-US"/>
          </a:p>
        </p:txBody>
      </p:sp>
      <p:sp>
        <p:nvSpPr>
          <p:cNvPr id="7" name="スライド番号プレースホルダー 6"/>
          <p:cNvSpPr>
            <a:spLocks noGrp="1"/>
          </p:cNvSpPr>
          <p:nvPr>
            <p:ph type="sldNum" sz="quarter" idx="12"/>
          </p:nvPr>
        </p:nvSpPr>
        <p:spPr/>
        <p:txBody>
          <a:bodyPr/>
          <a:lstStyle/>
          <a:p>
            <a:fld id="{E96D7F98-848A-432B-AA5A-14033CA34787}" type="slidenum">
              <a:rPr kumimoji="1" lang="ja-JP" altLang="en-US" smtClean="0"/>
            </a:fld>
            <a:endParaRPr kumimoji="1" lang="ja-JP" altLang="en-US"/>
          </a:p>
        </p:txBody>
      </p:sp>
    </p:spTree>
  </p:cSld>
  <p:clrMapOvr>
    <a:masterClrMapping/>
  </p:clrMapOvr>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4" Type="http://schemas.openxmlformats.org/officeDocument/2006/relationships/theme" Target="../theme/theme1.xml"/><Relationship Id="rId13" Type="http://schemas.openxmlformats.org/officeDocument/2006/relationships/slideLayout" Target="../slideLayouts/slideLayout13.xml"/><Relationship Id="rId12" Type="http://schemas.openxmlformats.org/officeDocument/2006/relationships/slideLayout" Target="../slideLayouts/slideLayout12.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タイトル プレースホルダー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kumimoji="1" lang="ja-JP" altLang="en-US"/>
              <a:t>マスター タイトルの書式設定</a:t>
            </a:r>
            <a:endParaRPr kumimoji="1" lang="ja-JP" altLang="en-US"/>
          </a:p>
        </p:txBody>
      </p:sp>
      <p:sp>
        <p:nvSpPr>
          <p:cNvPr id="3" name="テキスト プレースホルダー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kumimoji="1" lang="ja-JP" altLang="en-US"/>
              <a:t>マスター テキストの書式設定</a:t>
            </a:r>
            <a:endParaRPr kumimoji="1" lang="ja-JP" altLang="en-US"/>
          </a:p>
          <a:p>
            <a:pPr lvl="1"/>
            <a:r>
              <a:rPr kumimoji="1" lang="ja-JP" altLang="en-US"/>
              <a:t>第 </a:t>
            </a:r>
            <a:r>
              <a:rPr kumimoji="1" lang="en-US" altLang="ja-JP"/>
              <a:t>2 </a:t>
            </a:r>
            <a:r>
              <a:rPr kumimoji="1" lang="ja-JP" altLang="en-US"/>
              <a:t>レベル</a:t>
            </a:r>
            <a:endParaRPr kumimoji="1" lang="ja-JP" altLang="en-US"/>
          </a:p>
          <a:p>
            <a:pPr lvl="2"/>
            <a:r>
              <a:rPr kumimoji="1" lang="ja-JP" altLang="en-US"/>
              <a:t>第 </a:t>
            </a:r>
            <a:r>
              <a:rPr kumimoji="1" lang="en-US" altLang="ja-JP"/>
              <a:t>3 </a:t>
            </a:r>
            <a:r>
              <a:rPr kumimoji="1" lang="ja-JP" altLang="en-US"/>
              <a:t>レベル</a:t>
            </a:r>
            <a:endParaRPr kumimoji="1" lang="ja-JP" altLang="en-US"/>
          </a:p>
          <a:p>
            <a:pPr lvl="3"/>
            <a:r>
              <a:rPr kumimoji="1" lang="ja-JP" altLang="en-US"/>
              <a:t>第 </a:t>
            </a:r>
            <a:r>
              <a:rPr kumimoji="1" lang="en-US" altLang="ja-JP"/>
              <a:t>4 </a:t>
            </a:r>
            <a:r>
              <a:rPr kumimoji="1" lang="ja-JP" altLang="en-US"/>
              <a:t>レベル</a:t>
            </a:r>
            <a:endParaRPr kumimoji="1" lang="ja-JP" altLang="en-US"/>
          </a:p>
          <a:p>
            <a:pPr lvl="4"/>
            <a:r>
              <a:rPr kumimoji="1" lang="ja-JP" altLang="en-US"/>
              <a:t>第 </a:t>
            </a:r>
            <a:r>
              <a:rPr kumimoji="1" lang="en-US" altLang="ja-JP"/>
              <a:t>5 </a:t>
            </a:r>
            <a:r>
              <a:rPr kumimoji="1" lang="ja-JP" altLang="en-US"/>
              <a:t>レベル</a:t>
            </a:r>
            <a:endParaRPr kumimoji="1" lang="ja-JP" altLang="en-US"/>
          </a:p>
        </p:txBody>
      </p:sp>
      <p:sp>
        <p:nvSpPr>
          <p:cNvPr id="4" name="日付プレースホルダー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E4EB41D2-0E11-40D1-B877-FF6FCB854148}" type="datetimeFigureOut">
              <a:rPr kumimoji="1" lang="ja-JP" altLang="en-US" smtClean="0"/>
            </a:fld>
            <a:endParaRPr kumimoji="1" lang="ja-JP" altLang="en-US"/>
          </a:p>
        </p:txBody>
      </p:sp>
      <p:sp>
        <p:nvSpPr>
          <p:cNvPr id="5" name="フッター プレースホルダー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kumimoji="1" lang="ja-JP" altLang="en-US"/>
          </a:p>
        </p:txBody>
      </p:sp>
      <p:sp>
        <p:nvSpPr>
          <p:cNvPr id="6" name="スライド番号プレースホルダー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E96D7F98-848A-432B-AA5A-14033CA34787}" type="slidenum">
              <a:rPr kumimoji="1" lang="ja-JP" altLang="en-US" smtClean="0"/>
            </a:fld>
            <a:endParaRPr kumimoji="1" lang="ja-JP"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 id="2147483661" r:id="rId13"/>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ja-JP"/>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5.png"/></Relationships>
</file>

<file path=ppt/slides/_rels/slide16.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6.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7.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8.png"/></Relationships>
</file>

<file path=ppt/slides/_rels/slide21.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9.png"/></Relationships>
</file>

<file path=ppt/slides/_rels/slide22.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image" Target="../media/image10.png"/><Relationship Id="rId5" Type="http://schemas.openxmlformats.org/officeDocument/2006/relationships/hyperlink" Target="https://leaderboard.carla.org/scenarios/" TargetMode="External"/><Relationship Id="rId4" Type="http://schemas.openxmlformats.org/officeDocument/2006/relationships/hyperlink" Target="https://www.nhtsa.gov/sites/nhtsa.dot.gov/files/pre-crash_scenario_typology-final_pdf_version_5-2-07.pdf" TargetMode="External"/><Relationship Id="rId3" Type="http://schemas.openxmlformats.org/officeDocument/2006/relationships/hyperlink" Target="https://leaderboard.carla.org/#scenarios" TargetMode="External"/><Relationship Id="rId2" Type="http://schemas.openxmlformats.org/officeDocument/2006/relationships/hyperlink" Target="https://leaderboard.carla.org/" TargetMode="External"/><Relationship Id="rId1" Type="http://schemas.openxmlformats.org/officeDocument/2006/relationships/hyperlink" Target="https://leaderboard.carla.org/evaluation_v2_1/#evaluation-and-metrics" TargetMode="Externa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3" Type="http://schemas.openxmlformats.org/officeDocument/2006/relationships/notesSlide" Target="../notesSlides/notesSlide3.xml"/><Relationship Id="rId2" Type="http://schemas.openxmlformats.org/officeDocument/2006/relationships/slideLayout" Target="../slideLayouts/slideLayout7.xml"/><Relationship Id="rId1" Type="http://schemas.openxmlformats.org/officeDocument/2006/relationships/hyperlink" Target="https://ar5iv.labs.arxiv.org/html/1711.03938?utm_source=chatgpt.com" TargetMode="External"/></Relationships>
</file>

<file path=ppt/slides/_rels/slide36.xml.rels><?xml version="1.0" encoding="UTF-8" standalone="yes"?>
<Relationships xmlns="http://schemas.openxmlformats.org/package/2006/relationships"><Relationship Id="rId7" Type="http://schemas.openxmlformats.org/officeDocument/2006/relationships/slideLayout" Target="../slideLayouts/slideLayout7.xml"/><Relationship Id="rId6" Type="http://schemas.openxmlformats.org/officeDocument/2006/relationships/hyperlink" Target="https://www.researchgate.net/publication/358131403_CARLA_Car_Learning_to_Act_-_An_Inside_Out?utm_source=chatgpt.com" TargetMode="External"/><Relationship Id="rId5" Type="http://schemas.openxmlformats.org/officeDocument/2006/relationships/hyperlink" Target="https://ar5iv.labs.arxiv.org/html/1711.03938?utm_source=chatgpt.com" TargetMode="External"/><Relationship Id="rId4" Type="http://schemas.openxmlformats.org/officeDocument/2006/relationships/hyperlink" Target="https://arxiv.org/abs/2206.00337?utm_source=chatgpt.com" TargetMode="External"/><Relationship Id="rId3" Type="http://schemas.openxmlformats.org/officeDocument/2006/relationships/hyperlink" Target="https://www.reddit.com/r/SelfDrivingCars/comments/swllys?utm_source=chatgpt.com" TargetMode="External"/><Relationship Id="rId2" Type="http://schemas.openxmlformats.org/officeDocument/2006/relationships/hyperlink" Target="https://arxiv.org/abs/2410.18238?utm_source=chatgpt.com" TargetMode="External"/><Relationship Id="rId1" Type="http://schemas.openxmlformats.org/officeDocument/2006/relationships/hyperlink" Target="https://arxiv.org/html/2410.18238v1?utm_source=chatgpt.com" TargetMode="External"/></Relationships>
</file>

<file path=ppt/slides/_rels/slide37.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www.semanticscholar.org/paper/CARLA2Real%3A-A-Tool-for-Reducing-the-Sim2real-Gap-in-Pasios-Nikolaidis/9c88c828acdbcf2436a1ade31e6ac67d76ab38ae?utm_source=chatgpt.com" TargetMode="External"/><Relationship Id="rId4" Type="http://schemas.openxmlformats.org/officeDocument/2006/relationships/hyperlink" Target="https://github.com/carla-simulator/carla?utm_source=chatgpt.com" TargetMode="External"/><Relationship Id="rId3" Type="http://schemas.openxmlformats.org/officeDocument/2006/relationships/hyperlink" Target="https://arxiv.org/html/2506.13722v1?utm_source=chatgpt.com" TargetMode="External"/><Relationship Id="rId2" Type="http://schemas.openxmlformats.org/officeDocument/2006/relationships/hyperlink" Target="https://carla.readthedocs.io/en/latest/download/?utm_source=chatgpt.com" TargetMode="External"/><Relationship Id="rId1" Type="http://schemas.openxmlformats.org/officeDocument/2006/relationships/hyperlink" Target="https://eusipco2025.org/wp-content/uploads/pdfs/0000671.pdf?utm_source=chatgpt.com" TargetMode="External"/></Relationships>
</file>

<file path=ppt/slides/_rels/slide38.xml.rels><?xml version="1.0" encoding="UTF-8" standalone="yes"?>
<Relationships xmlns="http://schemas.openxmlformats.org/package/2006/relationships"><Relationship Id="rId6" Type="http://schemas.openxmlformats.org/officeDocument/2006/relationships/slideLayout" Target="../slideLayouts/slideLayout7.xml"/><Relationship Id="rId5" Type="http://schemas.openxmlformats.org/officeDocument/2006/relationships/hyperlink" Target="https://carla.org/2025/06/11/release-0.9.16-pre/?utm_source=chatgpt.com" TargetMode="External"/><Relationship Id="rId4" Type="http://schemas.openxmlformats.org/officeDocument/2006/relationships/hyperlink" Target="https://deepsense.ai/wp-content/uploads/2025/01/CARLA-Real-Traffic-Scenarios-%E2%80%93-novel-training-ground-and-benchmark-for-autonomous-driving.pdf?utm_source=chatgpt.com" TargetMode="External"/><Relationship Id="rId3" Type="http://schemas.openxmlformats.org/officeDocument/2006/relationships/hyperlink" Target="https://github.com/carla-simulator/carla?utm_source=chatgpt.com" TargetMode="External"/><Relationship Id="rId2" Type="http://schemas.openxmlformats.org/officeDocument/2006/relationships/hyperlink" Target="https://arxiv.org/html/2506.13722v1?utm_source=chatgpt.com" TargetMode="External"/><Relationship Id="rId1" Type="http://schemas.openxmlformats.org/officeDocument/2006/relationships/hyperlink" Target="https://carla.org/?utm_source=chatgpt.com" TargetMode="External"/></Relationships>
</file>

<file path=ppt/slides/_rels/slide39.xml.rels><?xml version="1.0" encoding="UTF-8" standalone="yes"?>
<Relationships xmlns="http://schemas.openxmlformats.org/package/2006/relationships"><Relationship Id="rId8" Type="http://schemas.openxmlformats.org/officeDocument/2006/relationships/slideLayout" Target="../slideLayouts/slideLayout7.xml"/><Relationship Id="rId7" Type="http://schemas.openxmlformats.org/officeDocument/2006/relationships/hyperlink" Target="https://arxiv.org/html/2501.12296v3?utm_source=chatgpt.com" TargetMode="External"/><Relationship Id="rId6" Type="http://schemas.openxmlformats.org/officeDocument/2006/relationships/hyperlink" Target="https://github.com/carla-simulator/carla?utm_source=chatgpt.com" TargetMode="External"/><Relationship Id="rId5" Type="http://schemas.openxmlformats.org/officeDocument/2006/relationships/hyperlink" Target="https://deepsense.ai/wp-content/uploads/2025/01/CARLA-Real-Traffic-Scenarios-%E2%80%93-novel-training-ground-and-benchmark-for-autonomous-driving.pdf?utm_source=chatgpt.com" TargetMode="External"/><Relationship Id="rId4" Type="http://schemas.openxmlformats.org/officeDocument/2006/relationships/hyperlink" Target="https://github.com/carla-simulator/carla/releases?utm_source=chatgpt.com" TargetMode="External"/><Relationship Id="rId3" Type="http://schemas.openxmlformats.org/officeDocument/2006/relationships/hyperlink" Target="https://www.semanticscholar.org/paper/CARLA2Real%3A-A-Tool-for-Reducing-the-Sim2real-Gap-in-Pasios-Nikolaidis/9c88c828acdbcf2436a1ade31e6ac67d76ab38ae?utm_source=chatgpt.com" TargetMode="External"/><Relationship Id="rId2" Type="http://schemas.openxmlformats.org/officeDocument/2006/relationships/hyperlink" Target="https://www.mdpi.com/2076-3417/15/16/8972?utm_source=chatgpt.com" TargetMode="External"/><Relationship Id="rId1" Type="http://schemas.openxmlformats.org/officeDocument/2006/relationships/hyperlink" Target="https://arxiv.org/html/2506.13722v1?utm_source=chatgpt.com" TargetMode="Externa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4" Type="http://schemas.openxmlformats.org/officeDocument/2006/relationships/slideLayout" Target="../slideLayouts/slideLayout13.xml"/><Relationship Id="rId3" Type="http://schemas.openxmlformats.org/officeDocument/2006/relationships/image" Target="../media/image2.png"/><Relationship Id="rId2" Type="http://schemas.openxmlformats.org/officeDocument/2006/relationships/image" Target="../media/image3.png"/><Relationship Id="rId1" Type="http://schemas.openxmlformats.org/officeDocument/2006/relationships/image" Target="../media/image1.jpe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5" Type="http://schemas.openxmlformats.org/officeDocument/2006/relationships/slideLayout" Target="../slideLayouts/slideLayout13.xml"/><Relationship Id="rId4" Type="http://schemas.openxmlformats.org/officeDocument/2006/relationships/hyperlink" Target="https://carla.org/" TargetMode="External"/><Relationship Id="rId3" Type="http://schemas.openxmlformats.org/officeDocument/2006/relationships/hyperlink" Target="https://www.researchgate.net/publication/358131403_CARLA_Car_Learning_to_Act_-_An_Inside_Out" TargetMode="External"/><Relationship Id="rId2" Type="http://schemas.openxmlformats.org/officeDocument/2006/relationships/hyperlink" Target="https://vitalab.github.io/article/2019/09/26/VQ-VAE.html" TargetMode="External"/><Relationship Id="rId1" Type="http://schemas.openxmlformats.org/officeDocument/2006/relationships/hyperlink" Target="https://ameroyer.github.io/generative%20models/neural_discrete_representation_learning/" TargetMode="Externa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3.xml"/></Relationships>
</file>

<file path=ppt/slides/_rels/slide7.xml.rels><?xml version="1.0" encoding="UTF-8" standalone="yes"?>
<Relationships xmlns="http://schemas.openxmlformats.org/package/2006/relationships"><Relationship Id="rId2" Type="http://schemas.openxmlformats.org/officeDocument/2006/relationships/slideLayout" Target="../slideLayouts/slideLayout7.xml"/><Relationship Id="rId1" Type="http://schemas.openxmlformats.org/officeDocument/2006/relationships/image" Target="../media/image4.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文本框 4"/>
          <p:cNvSpPr txBox="1"/>
          <p:nvPr/>
        </p:nvSpPr>
        <p:spPr>
          <a:xfrm>
            <a:off x="119676" y="1305342"/>
            <a:ext cx="7786106" cy="2123658"/>
          </a:xfrm>
          <a:prstGeom prst="rect">
            <a:avLst/>
          </a:prstGeom>
          <a:noFill/>
        </p:spPr>
        <p:txBody>
          <a:bodyPr wrap="none" rtlCol="0">
            <a:spAutoFit/>
          </a:bodyPr>
          <a:lstStyle/>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ADAS</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a:t>
            </a:r>
            <a:endPar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と仮想評価</a:t>
            </a:r>
            <a:endParaRPr lang="ja-JP" altLang="en-US" sz="66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10722429" y="6396335"/>
            <a:ext cx="1431802" cy="461665"/>
          </a:xfrm>
          <a:prstGeom prst="rect">
            <a:avLst/>
          </a:prstGeom>
          <a:noFill/>
        </p:spPr>
        <p:txBody>
          <a:bodyPr wrap="none" rtlCol="0">
            <a:spAutoFit/>
          </a:bodyPr>
          <a:lstStyle/>
          <a:p>
            <a:r>
              <a:rPr kumimoji="1" lang="en-US" altLang="ja-JP"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2025/9/26</a:t>
            </a:r>
            <a:endParaRPr kumimoji="1" lang="ja-JP" altLang="en-US" sz="2400" i="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文本框 4"/>
          <p:cNvSpPr txBox="1"/>
          <p:nvPr/>
        </p:nvSpPr>
        <p:spPr>
          <a:xfrm>
            <a:off x="2574575" y="3945761"/>
            <a:ext cx="8315097" cy="830997"/>
          </a:xfrm>
          <a:prstGeom prst="rect">
            <a:avLst/>
          </a:prstGeom>
          <a:noFill/>
        </p:spPr>
        <p:txBody>
          <a:bodyPr wrap="none" rtlCol="0">
            <a:spAutoFit/>
          </a:bodyPr>
          <a:lstStyle/>
          <a:p>
            <a:pPr algn="ctr"/>
            <a:r>
              <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未走行道路の仮想評価に向けて</a:t>
            </a:r>
            <a:endParaRPr lang="ja-JP" altLang="en-US" sz="4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159478"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2964764" y="4471269"/>
            <a:ext cx="5349895" cy="2031325"/>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a:t>
            </a:r>
            <a:r>
              <a:rPr lang="ja-JP"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735545"/>
            <a:ext cx="1552843" cy="923330"/>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ルールベースの</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 ➡ </a:t>
            </a:r>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197326" y="161347"/>
            <a:ext cx="11813836" cy="523220"/>
          </a:xfrm>
          <a:prstGeom prst="rect">
            <a:avLst/>
          </a:prstGeom>
          <a:noFill/>
          <a:ln>
            <a:solidFill>
              <a:schemeClr val="tx1"/>
            </a:solidFill>
          </a:ln>
        </p:spPr>
        <p:txBody>
          <a:bodyPr wrap="squar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ナビデータベースで一般道における</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システム用評価環境の構築と評価が可能か</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テキスト ボックス 16"/>
          <p:cNvSpPr txBox="1"/>
          <p:nvPr/>
        </p:nvSpPr>
        <p:spPr>
          <a:xfrm>
            <a:off x="197326" y="2247046"/>
            <a:ext cx="1971744" cy="626701"/>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課題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リアルとどう異なるか</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テキスト ボックス 17"/>
          <p:cNvSpPr txBox="1"/>
          <p:nvPr/>
        </p:nvSpPr>
        <p:spPr>
          <a:xfrm>
            <a:off x="197325" y="3429000"/>
            <a:ext cx="2609669" cy="996033"/>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仙台根岸交差点など数か所で仮想環境作成し、無限の走行評価を実施</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テキスト ボックス 18"/>
          <p:cNvSpPr txBox="1"/>
          <p:nvPr/>
        </p:nvSpPr>
        <p:spPr>
          <a:xfrm>
            <a:off x="197325" y="4490898"/>
            <a:ext cx="2609669" cy="1303809"/>
          </a:xfrm>
          <a:prstGeom prst="rect">
            <a:avLst/>
          </a:prstGeom>
          <a:noFill/>
          <a:ln>
            <a:solidFill>
              <a:srgbClr val="FF0000"/>
            </a:solidFill>
          </a:ln>
        </p:spPr>
        <p:txBody>
          <a:bodyPr wrap="square" lIns="72000" tIns="36000" rIns="36000" bIns="36000">
            <a:spAutoFit/>
          </a:bodyPr>
          <a:lstStyle/>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交通量、速度</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センサー限界値のあとどうなるか！</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CPU</a:t>
            </a:r>
            <a:r>
              <a:rPr lang="ja-JP" altLang="en-US"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能力差比較</a:t>
            </a:r>
            <a:endParaRPr lang="en-US" altLang="ja-JP" sz="2000"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四角形: 角を丸くする 1"/>
          <p:cNvSpPr/>
          <p:nvPr/>
        </p:nvSpPr>
        <p:spPr>
          <a:xfrm>
            <a:off x="3107422" y="2277004"/>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右 2"/>
          <p:cNvSpPr/>
          <p:nvPr/>
        </p:nvSpPr>
        <p:spPr>
          <a:xfrm>
            <a:off x="8009974" y="2560397"/>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四角形: 角を丸くする 3"/>
          <p:cNvSpPr/>
          <p:nvPr/>
        </p:nvSpPr>
        <p:spPr>
          <a:xfrm>
            <a:off x="6574940" y="2455944"/>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9199147" y="2645065"/>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6" name="矢印: 上 5"/>
          <p:cNvSpPr/>
          <p:nvPr/>
        </p:nvSpPr>
        <p:spPr>
          <a:xfrm>
            <a:off x="5765280" y="3741929"/>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テキスト ボックス 6"/>
          <p:cNvSpPr txBox="1"/>
          <p:nvPr/>
        </p:nvSpPr>
        <p:spPr>
          <a:xfrm>
            <a:off x="3666052" y="4444981"/>
            <a:ext cx="4910460" cy="2308324"/>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a:t>
            </a:r>
            <a:r>
              <a:rPr lang="ja-JP"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1" name="テキスト ボックス 10"/>
          <p:cNvSpPr txBox="1"/>
          <p:nvPr/>
        </p:nvSpPr>
        <p:spPr>
          <a:xfrm>
            <a:off x="4813753" y="907002"/>
            <a:ext cx="1552843" cy="646331"/>
          </a:xfrm>
          <a:prstGeom prst="rect">
            <a:avLst/>
          </a:prstGeom>
          <a:noFill/>
          <a:ln>
            <a:solidFill>
              <a:schemeClr val="tx1"/>
            </a:solidFill>
          </a:ln>
        </p:spPr>
        <p:txBody>
          <a:bodyPr wrap="none" lIns="72000" rIns="72000" rtlCol="0">
            <a:spAutoFit/>
          </a:bodyPr>
          <a:lstStyle/>
          <a:p>
            <a:pPr algn="ct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矢印: 上 11"/>
          <p:cNvSpPr/>
          <p:nvPr/>
        </p:nvSpPr>
        <p:spPr>
          <a:xfrm rot="10800000">
            <a:off x="5419995" y="1686247"/>
            <a:ext cx="340360" cy="488518"/>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3" name="矢印: 左 12"/>
          <p:cNvSpPr/>
          <p:nvPr/>
        </p:nvSpPr>
        <p:spPr>
          <a:xfrm>
            <a:off x="8779408" y="4920205"/>
            <a:ext cx="612786" cy="1088572"/>
          </a:xfrm>
          <a:prstGeom prst="leftArrow">
            <a:avLst/>
          </a:prstGeom>
          <a:solidFill>
            <a:schemeClr val="bg1">
              <a:lumMod val="7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4" name="テキスト ボックス 13"/>
          <p:cNvSpPr txBox="1"/>
          <p:nvPr/>
        </p:nvSpPr>
        <p:spPr>
          <a:xfrm>
            <a:off x="9601528" y="4908005"/>
            <a:ext cx="2409634" cy="1015663"/>
          </a:xfrm>
          <a:prstGeom prst="rect">
            <a:avLst/>
          </a:prstGeom>
          <a:noFill/>
          <a:ln>
            <a:solidFill>
              <a:schemeClr val="tx1"/>
            </a:solidFill>
          </a:ln>
        </p:spPr>
        <p:txBody>
          <a:bodyPr wrap="none" rtlCol="0">
            <a:spAutoFit/>
          </a:bodyPr>
          <a:lstStyle/>
          <a:p>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 ➡ </a:t>
            </a:r>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endParaRPr kumimoji="1"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テキスト ボックス 14"/>
          <p:cNvSpPr txBox="1"/>
          <p:nvPr/>
        </p:nvSpPr>
        <p:spPr>
          <a:xfrm>
            <a:off x="866859" y="173327"/>
            <a:ext cx="10152844" cy="523220"/>
          </a:xfrm>
          <a:prstGeom prst="rect">
            <a:avLst/>
          </a:prstGeom>
          <a:noFill/>
          <a:ln>
            <a:solidFill>
              <a:schemeClr val="tx1"/>
            </a:solidFill>
          </a:ln>
        </p:spPr>
        <p:txBody>
          <a:bodyPr wrap="none" lIns="0" rIns="0">
            <a:spAutoFit/>
          </a:bodyPr>
          <a:lstStyle/>
          <a:p>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ナビデータベースで</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システム用</a:t>
            </a:r>
            <a:r>
              <a:rPr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の構築と評価が可能か</a:t>
            </a:r>
            <a:endParaRPr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7525641" y="829459"/>
            <a:ext cx="4543184" cy="1322070"/>
          </a:xfrm>
          <a:prstGeom prst="rect">
            <a:avLst/>
          </a:prstGeom>
          <a:noFill/>
          <a:ln w="38100">
            <a:solidFill>
              <a:schemeClr val="accent1"/>
            </a:solidFill>
          </a:ln>
        </p:spPr>
        <p:txBody>
          <a:bodyPr wrap="square" rtlCol="0">
            <a:spAutoFit/>
          </a:bodyPr>
          <a:lstStyle/>
          <a:p>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高速道路の</a:t>
            </a:r>
            <a:r>
              <a:rPr kumimoji="1"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から生成する</a:t>
            </a:r>
            <a:r>
              <a:rPr kumimoji="1"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a:t>
            </a:r>
            <a:r>
              <a:rPr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ナビデータ等から生成する</a:t>
            </a:r>
            <a:r>
              <a:rPr lang="en-US" altLang="ja-JP"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0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を比較すると</a:t>
            </a:r>
            <a:r>
              <a:rPr lang="ja-JP" altLang="en-US" sz="2000" b="1" dirty="0">
                <a:solidFill>
                  <a:srgbClr val="FF0000"/>
                </a:solidFill>
                <a:effectLst>
                  <a:outerShdw blurRad="38100" dist="38100" dir="2700000" algn="tl">
                    <a:srgbClr val="000000">
                      <a:alpha val="43137"/>
                    </a:srgbClr>
                  </a:outerShdw>
                </a:effectLst>
                <a:latin typeface="AR Fruda Sans Flat" panose="020B0600000000000000" charset="0"/>
                <a:ea typeface="Meiryo UI" panose="020B0604030504040204" pitchFamily="50" charset="-128"/>
                <a:cs typeface="Times New Roman" panose="02020603050405020304" pitchFamily="18" charset="0"/>
                <a:sym typeface="AR Fruda Sans Flat" panose="020B0600000000000000" charset="0"/>
              </a:rPr>
              <a:t>ナビデータから生成する仮想環境が有用であると証明できる！</a:t>
            </a:r>
            <a:endParaRPr kumimoji="1" lang="ja-JP" altLang="en-US" sz="2000" b="1" dirty="0">
              <a:solidFill>
                <a:srgbClr val="FF0000"/>
              </a:solidFill>
              <a:effectLst>
                <a:outerShdw blurRad="38100" dist="38100" dir="2700000" algn="tl">
                  <a:srgbClr val="000000">
                    <a:alpha val="43137"/>
                  </a:srgbClr>
                </a:outerShdw>
              </a:effectLst>
              <a:latin typeface="AR Fruda Sans Flat" panose="020B0600000000000000" charset="0"/>
              <a:ea typeface="Meiryo UI" panose="020B0604030504040204" pitchFamily="50" charset="-128"/>
              <a:cs typeface="Times New Roman" panose="02020603050405020304" pitchFamily="18" charset="0"/>
              <a:sym typeface="AR Fruda Sans Flat" panose="020B0600000000000000" charset="0"/>
            </a:endParaRPr>
          </a:p>
        </p:txBody>
      </p:sp>
      <p:sp>
        <p:nvSpPr>
          <p:cNvPr id="9" name="矢印: 上 8"/>
          <p:cNvSpPr/>
          <p:nvPr/>
        </p:nvSpPr>
        <p:spPr>
          <a:xfrm rot="2596604">
            <a:off x="3384626" y="3635325"/>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6" name="テキスト ボックス 15"/>
          <p:cNvSpPr txBox="1"/>
          <p:nvPr/>
        </p:nvSpPr>
        <p:spPr>
          <a:xfrm>
            <a:off x="106191" y="4179156"/>
            <a:ext cx="3559861" cy="1457698"/>
          </a:xfrm>
          <a:prstGeom prst="rect">
            <a:avLst/>
          </a:prstGeom>
          <a:noFill/>
          <a:ln>
            <a:solidFill>
              <a:schemeClr val="accent1"/>
            </a:solidFill>
          </a:ln>
        </p:spPr>
        <p:txBody>
          <a:bodyPr wrap="square" lIns="72000" tIns="36000" rIns="36000" bIns="36000">
            <a:spAutoFit/>
          </a:bodyPr>
          <a:lstStyle/>
          <a:p>
            <a:pPr lvl="0">
              <a:buSzPts val="1000"/>
              <a:tabLst>
                <a:tab pos="457200" algn="l"/>
              </a:tabLst>
            </a:pPr>
            <a:r>
              <a:rPr lang="ja-JP" altLang="en-US"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ドライブシミュレータモードで意図的に</a:t>
            </a:r>
            <a:r>
              <a:rPr lang="en-US" altLang="ja-JP"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を生成したいエリアを走行し、ステアリング操作、アクセル、ブレーキ、車両挙動などをシミュレータ内に持ち込む</a:t>
            </a:r>
            <a:endParaRPr lang="ja-JP" altLang="ja-JP"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17" name="テキスト ボックス 16"/>
          <p:cNvSpPr txBox="1"/>
          <p:nvPr/>
        </p:nvSpPr>
        <p:spPr>
          <a:xfrm>
            <a:off x="721945" y="5849605"/>
            <a:ext cx="2734773" cy="903700"/>
          </a:xfrm>
          <a:prstGeom prst="rect">
            <a:avLst/>
          </a:prstGeom>
          <a:noFill/>
          <a:ln>
            <a:solidFill>
              <a:srgbClr val="FF0000"/>
            </a:solidFill>
          </a:ln>
        </p:spPr>
        <p:txBody>
          <a:bodyPr wrap="none" lIns="72000" tIns="36000" rIns="36000" bIns="36000">
            <a:spAutoFit/>
          </a:bodyPr>
          <a:lstStyle/>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課題</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リアルとどう異なるか</a:t>
            </a:r>
            <a:endPar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b="1"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用の検証に使えるか</a:t>
            </a:r>
            <a:endParaRPr lang="ja-JP" altLang="ja-JP" kern="100" dirty="0">
              <a:solidFill>
                <a:srgbClr val="FF0000"/>
              </a:solidFill>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cxnSp>
        <p:nvCxnSpPr>
          <p:cNvPr id="18" name="直線矢印コネクタ 17"/>
          <p:cNvCxnSpPr/>
          <p:nvPr/>
        </p:nvCxnSpPr>
        <p:spPr>
          <a:xfrm>
            <a:off x="721945" y="2813488"/>
            <a:ext cx="144914" cy="1303651"/>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19" name="テキスト ボックス 18"/>
          <p:cNvSpPr txBox="1"/>
          <p:nvPr/>
        </p:nvSpPr>
        <p:spPr>
          <a:xfrm>
            <a:off x="194693" y="2309512"/>
            <a:ext cx="2279791" cy="369332"/>
          </a:xfrm>
          <a:prstGeom prst="rect">
            <a:avLst/>
          </a:prstGeom>
          <a:noFill/>
        </p:spPr>
        <p:txBody>
          <a:bodyPr wrap="none" rtlCol="0">
            <a:spAutoFit/>
          </a:bodyPr>
          <a:lstStyle/>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自動で出来るのでは？</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234406" y="71846"/>
            <a:ext cx="2558143" cy="816428"/>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lnSpc>
                <a:spcPct val="150000"/>
              </a:lnSpc>
            </a:pP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pP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道路形状、車線、信号、</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234406" y="1311366"/>
            <a:ext cx="2558143" cy="476794"/>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標準化道路モデル形式</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234406" y="2323012"/>
            <a:ext cx="2558143"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セットアップ</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345440"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573892" y="274132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交通シナリオ生成</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325120"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2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553572" y="3422044"/>
            <a:ext cx="1086757" cy="585049"/>
          </a:xfrm>
          <a:prstGeom prst="roundRect">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3422377" y="2430479"/>
            <a:ext cx="1340577" cy="1791788"/>
          </a:xfrm>
          <a:prstGeom prst="roundRect">
            <a:avLst>
              <a:gd name="adj" fmla="val 7594"/>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t"/>
          <a:lstStyle/>
          <a:p>
            <a:pPr algn="ct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デバイス接続</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3533411" y="307231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3523251" y="345839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3513091" y="3844471"/>
            <a:ext cx="1096552" cy="290649"/>
          </a:xfrm>
          <a:prstGeom prst="roundRect">
            <a:avLst>
              <a:gd name="adj" fmla="val 50000"/>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36000" rIns="36000" bIns="36000" rtlCol="0" anchor="ctr">
            <a:noAutofit/>
          </a:bodyPr>
          <a:lstStyle/>
          <a:p>
            <a:pPr algn="ct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782320" y="528132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Encoder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2792457" y="525410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782320" y="5972204"/>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600" dirty="0" err="1">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Decodar</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2792457" y="5944989"/>
            <a:ext cx="1828800" cy="585049"/>
          </a:xfrm>
          <a:prstGeom prst="roundRect">
            <a:avLst>
              <a:gd name="adj" fmla="val 13194"/>
            </a:avLst>
          </a:prstGeom>
          <a:noFill/>
        </p:spPr>
        <p:style>
          <a:lnRef idx="2">
            <a:schemeClr val="accent1">
              <a:shade val="15000"/>
            </a:schemeClr>
          </a:lnRef>
          <a:fillRef idx="1">
            <a:schemeClr val="accent1"/>
          </a:fillRef>
          <a:effectRef idx="0">
            <a:schemeClr val="accent1"/>
          </a:effectRef>
          <a:fontRef idx="minor">
            <a:schemeClr val="lt1"/>
          </a:fontRef>
        </p:style>
        <p:txBody>
          <a:bodyPr lIns="36000" tIns="0" rIns="36000" bIns="36000" rtlCol="0" anchor="ctr">
            <a:noAutofit/>
          </a:bodyPr>
          <a:lstStyle/>
          <a:p>
            <a:pPr algn="ct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endParaRPr kumimoji="1" lang="ja-JP" altLang="en-US" sz="14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1858372" y="4763347"/>
            <a:ext cx="1643655" cy="400110"/>
          </a:xfrm>
          <a:prstGeom prst="rect">
            <a:avLst/>
          </a:prstGeom>
          <a:noFill/>
        </p:spPr>
        <p:txBody>
          <a:bodyPr wrap="none" rtlCol="0">
            <a:spAutoFit/>
          </a:bodyPr>
          <a:lstStyle/>
          <a:p>
            <a:r>
              <a:rPr kumimoji="1" lang="en-US" altLang="ja-JP" sz="2000" b="1" dirty="0">
                <a:latin typeface="Times New Roman" panose="02020603050405020304" pitchFamily="18" charset="0"/>
                <a:cs typeface="Times New Roman" panose="02020603050405020304" pitchFamily="18" charset="0"/>
              </a:rPr>
              <a:t>World Model</a:t>
            </a:r>
            <a:endParaRPr kumimoji="1" lang="ja-JP" altLang="en-US" sz="2000" b="1" dirty="0">
              <a:latin typeface="Times New Roman" panose="02020603050405020304" pitchFamily="18" charset="0"/>
              <a:cs typeface="Times New Roman" panose="02020603050405020304" pitchFamily="18" charset="0"/>
            </a:endParaRPr>
          </a:p>
        </p:txBody>
      </p:sp>
      <p:sp>
        <p:nvSpPr>
          <p:cNvPr id="22" name="四角形: 角を丸くする 21"/>
          <p:cNvSpPr/>
          <p:nvPr/>
        </p:nvSpPr>
        <p:spPr>
          <a:xfrm>
            <a:off x="579120" y="4763347"/>
            <a:ext cx="4257947" cy="1921933"/>
          </a:xfrm>
          <a:prstGeom prst="roundRect">
            <a:avLst>
              <a:gd name="adj" fmla="val 6473"/>
            </a:avLst>
          </a:prstGeom>
          <a:no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24" name="直線矢印コネクタ 23"/>
          <p:cNvCxnSpPr/>
          <p:nvPr/>
        </p:nvCxnSpPr>
        <p:spPr>
          <a:xfrm>
            <a:off x="1573892" y="4135120"/>
            <a:ext cx="0" cy="585049"/>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28" name="直線矢印コネクタ 27"/>
          <p:cNvCxnSpPr/>
          <p:nvPr/>
        </p:nvCxnSpPr>
        <p:spPr>
          <a:xfrm>
            <a:off x="3991972" y="4222267"/>
            <a:ext cx="0" cy="103184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0" name="直線矢印コネクタ 29"/>
          <p:cNvCxnSpPr>
            <a:stCxn id="3" idx="2"/>
            <a:endCxn id="4" idx="0"/>
          </p:cNvCxnSpPr>
          <p:nvPr/>
        </p:nvCxnSpPr>
        <p:spPr>
          <a:xfrm>
            <a:off x="1513478" y="888274"/>
            <a:ext cx="0" cy="42309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cxnSp>
        <p:nvCxnSpPr>
          <p:cNvPr id="33" name="直線矢印コネクタ 32"/>
          <p:cNvCxnSpPr>
            <a:stCxn id="4" idx="2"/>
            <a:endCxn id="5" idx="0"/>
          </p:cNvCxnSpPr>
          <p:nvPr/>
        </p:nvCxnSpPr>
        <p:spPr>
          <a:xfrm>
            <a:off x="1513478" y="1788160"/>
            <a:ext cx="0" cy="534852"/>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36" name="テキスト ボックス 35"/>
          <p:cNvSpPr txBox="1"/>
          <p:nvPr/>
        </p:nvSpPr>
        <p:spPr>
          <a:xfrm>
            <a:off x="1696720" y="913879"/>
            <a:ext cx="59503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変換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7" name="テキスト ボックス 36"/>
          <p:cNvSpPr txBox="1"/>
          <p:nvPr/>
        </p:nvSpPr>
        <p:spPr>
          <a:xfrm>
            <a:off x="1799432" y="1856431"/>
            <a:ext cx="995785" cy="338554"/>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インポート</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8" name="テキスト ボックス 37"/>
          <p:cNvSpPr txBox="1"/>
          <p:nvPr/>
        </p:nvSpPr>
        <p:spPr>
          <a:xfrm>
            <a:off x="1655172" y="4142121"/>
            <a:ext cx="1253869"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走行ログ</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センサー出力</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0" name="テキスト ボックス 39"/>
          <p:cNvSpPr txBox="1"/>
          <p:nvPr/>
        </p:nvSpPr>
        <p:spPr>
          <a:xfrm>
            <a:off x="3065147" y="323881"/>
            <a:ext cx="3706464" cy="584775"/>
          </a:xfrm>
          <a:prstGeom prst="rect">
            <a:avLst/>
          </a:prstGeom>
          <a:noFill/>
        </p:spPr>
        <p:txBody>
          <a:bodyPr wrap="none" rtlCol="0">
            <a:spAutoFit/>
          </a:bodyPr>
          <a:lstStyle/>
          <a:p>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に相当</a:t>
            </a:r>
            <a:r>
              <a:rPr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するものとして</a:t>
            </a:r>
            <a:r>
              <a:rPr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を利用</a:t>
            </a:r>
            <a:endParaRPr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景観は衛星画像や</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 View</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42" name="直線矢印コネクタ 41"/>
          <p:cNvCxnSpPr/>
          <p:nvPr/>
        </p:nvCxnSpPr>
        <p:spPr>
          <a:xfrm flipV="1">
            <a:off x="2823029" y="3217635"/>
            <a:ext cx="539931" cy="1271"/>
          </a:xfrm>
          <a:prstGeom prst="straightConnector1">
            <a:avLst/>
          </a:prstGeom>
          <a:ln>
            <a:tailEnd type="triangle"/>
          </a:ln>
        </p:spPr>
        <p:style>
          <a:lnRef idx="2">
            <a:schemeClr val="dk1"/>
          </a:lnRef>
          <a:fillRef idx="0">
            <a:schemeClr val="dk1"/>
          </a:fillRef>
          <a:effectRef idx="1">
            <a:schemeClr val="dk1"/>
          </a:effectRef>
          <a:fontRef idx="minor">
            <a:schemeClr val="tx1"/>
          </a:fontRef>
        </p:style>
      </p:cxnSp>
      <p:sp>
        <p:nvSpPr>
          <p:cNvPr id="44" name="テキスト ボックス 43"/>
          <p:cNvSpPr txBox="1"/>
          <p:nvPr/>
        </p:nvSpPr>
        <p:spPr>
          <a:xfrm>
            <a:off x="5040267" y="5482238"/>
            <a:ext cx="4753224" cy="1323439"/>
          </a:xfrm>
          <a:prstGeom prst="rect">
            <a:avLst/>
          </a:prstGeom>
          <a:noFill/>
        </p:spPr>
        <p:txBody>
          <a:bodyPr wrap="none">
            <a:spAutoFit/>
          </a:bodyPr>
          <a:lstStyle/>
          <a:p>
            <a:pPr lvl="0">
              <a:tabLst>
                <a:tab pos="457200" algn="l"/>
              </a:tabLst>
            </a:pPr>
            <a:r>
              <a:rPr lang="en-US"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で観測を</a:t>
            </a: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で操作に対する次状態予測を学習</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で未来の観測を再構成</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en-US"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Planner/Policy</a:t>
            </a: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で行動計画へ接続</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6" name="テキスト ボックス 45"/>
          <p:cNvSpPr txBox="1"/>
          <p:nvPr/>
        </p:nvSpPr>
        <p:spPr>
          <a:xfrm>
            <a:off x="3362960" y="1592536"/>
            <a:ext cx="2894693" cy="830997"/>
          </a:xfrm>
          <a:prstGeom prst="rect">
            <a:avLst/>
          </a:prstGeom>
          <a:noFill/>
        </p:spPr>
        <p:txBody>
          <a:bodyPr wrap="square">
            <a:spAutoFit/>
          </a:bodyPr>
          <a:lstStyle/>
          <a:p>
            <a:pPr lvl="0">
              <a:tabLst>
                <a:tab pos="457200" algn="l"/>
              </a:tabLst>
            </a:pPr>
            <a:r>
              <a:rPr lang="ja-JP" altLang="ja-JP" sz="1600" b="1"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外部操作で走行模擬</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SzPts val="1000"/>
              <a:buFont typeface="Arial" panose="020B0604020202020204" pitchFamily="34" charset="0"/>
              <a:buChar char="•"/>
              <a:tabLst>
                <a:tab pos="914400" algn="l"/>
              </a:tabLst>
            </a:pPr>
            <a:r>
              <a:rPr lang="ja-JP" altLang="ja-JP" sz="1600" kern="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ステアリング・ペダルを接続して「人間運転データ」生成</a:t>
            </a:r>
            <a:endParaRPr lang="ja-JP" altLang="ja-JP" sz="1600" kern="1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7" name="テキスト ボックス 46"/>
          <p:cNvSpPr txBox="1"/>
          <p:nvPr/>
        </p:nvSpPr>
        <p:spPr>
          <a:xfrm>
            <a:off x="6969763" y="187672"/>
            <a:ext cx="5222238" cy="830997"/>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ルールベースシステムに対して、シミュレーションで総合評価するツールはないので（？）、</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の中の</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Driving Score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を算出するモジュールを利用</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8" name="テキスト ボックス 47"/>
          <p:cNvSpPr txBox="1"/>
          <p:nvPr/>
        </p:nvSpPr>
        <p:spPr>
          <a:xfrm>
            <a:off x="6969763" y="1224589"/>
            <a:ext cx="5222238" cy="584775"/>
          </a:xfrm>
          <a:prstGeom prst="rect">
            <a:avLst/>
          </a:prstGeom>
          <a:noFill/>
        </p:spPr>
        <p:txBody>
          <a:bodyPr wrap="square" rtlCol="0">
            <a:spAutoFit/>
          </a:bodyPr>
          <a:lstStyle/>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HD-MAP</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の存在する路線で、ナビデータ由来の</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DGM</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で生成したものとの比較</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9" name="テキスト ボックス 48"/>
          <p:cNvSpPr txBox="1"/>
          <p:nvPr/>
        </p:nvSpPr>
        <p:spPr>
          <a:xfrm>
            <a:off x="6969763" y="1965173"/>
            <a:ext cx="5222238" cy="338554"/>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リアルな走行に基づく情報からなる</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と比較</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0" name="テキスト ボックス 49"/>
          <p:cNvSpPr txBox="1"/>
          <p:nvPr/>
        </p:nvSpPr>
        <p:spPr>
          <a:xfrm>
            <a:off x="6969762" y="3207174"/>
            <a:ext cx="5222238" cy="2062103"/>
          </a:xfrm>
          <a:prstGeom prst="rect">
            <a:avLst/>
          </a:prstGeom>
          <a:noFill/>
        </p:spPr>
        <p:txBody>
          <a:bodyPr wrap="square" rtlCol="0">
            <a:spAutoFit/>
          </a:bodyPr>
          <a:lstStyle/>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事故多発地点、ナビゲーションで案内が難しいとされる難交差点を対象に、その地点の仮想空間を生成。</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OpenDrive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へ変換して</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へインポート</a:t>
            </a:r>
            <a:endPar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同時にその地点での実走行データを取得し、仮想空間から生成した</a:t>
            </a:r>
            <a:r>
              <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と実データから生成した</a:t>
            </a:r>
            <a:r>
              <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World Model</a:t>
            </a:r>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を準備。</a:t>
            </a:r>
            <a:endParaRPr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評価モジュール内の設定（車両数、人、天候など）し、</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CARLA</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内で様々なコースを走行させ</a:t>
            </a:r>
            <a:r>
              <a:rPr kumimoji="1" lang="en-US" altLang="ja-JP"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Driving Score</a:t>
            </a:r>
            <a:r>
              <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を算出</a:t>
            </a:r>
            <a:endParaRPr kumimoji="1"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1" name="テキスト ボックス 50"/>
          <p:cNvSpPr txBox="1"/>
          <p:nvPr/>
        </p:nvSpPr>
        <p:spPr>
          <a:xfrm>
            <a:off x="6969761" y="2416479"/>
            <a:ext cx="5222239" cy="565146"/>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より生成した</a:t>
            </a: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が自動運転の学習や評価に使えるか</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2" name="テキスト ボックス 51"/>
          <p:cNvSpPr txBox="1"/>
          <p:nvPr/>
        </p:nvSpPr>
        <p:spPr>
          <a:xfrm>
            <a:off x="4938668" y="3117007"/>
            <a:ext cx="1929494" cy="1057588"/>
          </a:xfrm>
          <a:prstGeom prst="rect">
            <a:avLst/>
          </a:prstGeom>
          <a:noFill/>
          <a:ln>
            <a:solidFill>
              <a:srgbClr val="FF0000"/>
            </a:solidFill>
          </a:ln>
        </p:spPr>
        <p:txBody>
          <a:bodyPr wrap="square" lIns="36000" tIns="36000" rIns="36000" bIns="36000">
            <a:spAutoFit/>
          </a:bodyPr>
          <a:lstStyle/>
          <a:p>
            <a:pPr lvl="0">
              <a:tabLst>
                <a:tab pos="457200" algn="l"/>
              </a:tabLst>
            </a:pPr>
            <a:r>
              <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を生成しないで、ルールベースを評価するためには</a:t>
            </a:r>
            <a:endParaRPr lang="en-US" altLang="ja-JP"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ja-JP" altLang="en-US" sz="16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どうするか！</a:t>
            </a:r>
            <a:endParaRPr lang="ja-JP" altLang="ja-JP" sz="16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3095146" y="951834"/>
            <a:ext cx="3518562" cy="584775"/>
          </a:xfrm>
          <a:prstGeom prst="rect">
            <a:avLst/>
          </a:prstGeom>
          <a:noFill/>
        </p:spPr>
        <p:txBody>
          <a:bodyPr wrap="square" rtlCol="0">
            <a:spAutoFit/>
          </a:bodyPr>
          <a:lstStyle/>
          <a:p>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景観は３</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メッシュで記述して</a:t>
            </a:r>
            <a:r>
              <a:rPr kumimoji="1" lang="en-US" altLang="ja-JP"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へインポート</a:t>
            </a:r>
            <a:endParaRPr kumimoji="1" lang="ja-JP" altLang="en-US" sz="1600" dirty="0">
              <a:solidFill>
                <a:schemeClr val="accent4">
                  <a:lumMod val="75000"/>
                </a:schemeClr>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を評価する方法</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１</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4401205"/>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ナビデータから仮想空間を生成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 OpenStreetMap(OSM),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国産ナビデータ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地物（建物・標識・信号など）は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メッシュや外部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GIS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データから追加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結果：対象エリアの仮想環境を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として再現</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の設計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基本構成は「</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 Planning → Control</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」ですが、生成</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ではなくルールで記述：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経路計画（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 Planner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：ナビデータから経路を生成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行動計画（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Planner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：交通ルールベース（例：赤信号停止、優先権ルール、速度制限）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モーション制御（</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PID Controller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：車線維持、加減速制御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BasicAgent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はルールベースの代表例です。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895600" y="145534"/>
            <a:ext cx="6061275" cy="461665"/>
          </a:xfrm>
          <a:prstGeom prst="rect">
            <a:avLst/>
          </a:prstGeom>
          <a:noFill/>
          <a:ln>
            <a:solidFill>
              <a:schemeClr val="tx1"/>
            </a:solidFill>
          </a:ln>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を評価する方法</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２</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8479"/>
            <a:ext cx="12192000" cy="5940088"/>
          </a:xfrm>
          <a:prstGeom prst="rect">
            <a:avLst/>
          </a:prstGeom>
          <a:noFill/>
        </p:spPr>
        <p:txBody>
          <a:bodyPr wrap="square">
            <a:spAutoFit/>
          </a:bodyPr>
          <a:lstStyle/>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CARLA Leaderboard /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に基づくシナリオ（交差点、追い越し、歩行者飛び出しなど）を再現</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が「ルール通りに動けるか」を検証</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評価基準</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ゴール到達率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衝突・ルール違反（赤信号無視、逆走）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走行効率・快適性</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の比較ポイント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強み：ルール遵守が保証されやすい</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弱み：想定外のシナリオ（例：複雑な合流、歩行者の予測不能行動）で限界</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強み：複雑な環境変動に適応可能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弱み：ルールを厳密に守らない場合あり</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仮想空間生成</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実装</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で評価</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という流れで、生成</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同様にルールベースの</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システムを評価できます。</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580248" y="586879"/>
            <a:ext cx="8467661" cy="6271121"/>
          </a:xfrm>
          <a:prstGeom prst="rect">
            <a:avLst/>
          </a:prstGeom>
        </p:spPr>
      </p:pic>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05990" y="624720"/>
            <a:ext cx="7863840" cy="6233280"/>
          </a:xfrm>
          <a:prstGeom prst="rect">
            <a:avLst/>
          </a:prstGeom>
        </p:spPr>
      </p:pic>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99143"/>
            <a:ext cx="12192000" cy="5016758"/>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このコードのポイント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に標準実装されている「ルールベース</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信号を守る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前方車両への追従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追い越し判断（設定による）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set_destination</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に目的地を渡すと、ナビゲーション（</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経由の道路地図）を参照して自動走行する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run_step</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で逐次、アクセル／ブレーキ／ハンドル操作を計算</a:t>
            </a: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拡張ポイント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の外部変換結果）から目的地を生成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交通ルール（速度制限・優先権）をカスタマイズ可能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と組み合わせれば、交差点シナリオや歩行者飛び出しを再現して「ルールベース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の限界」を評価可能</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endPar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buSzPts val="1000"/>
              <a:tabLst>
                <a:tab pos="457200" algn="l"/>
              </a:tabLst>
            </a:pP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つまり、この仕組みを使えば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 →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 →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が可能になります。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042160" y="125214"/>
            <a:ext cx="7738657" cy="461665"/>
          </a:xfrm>
          <a:prstGeom prst="rect">
            <a:avLst/>
          </a:prstGeom>
          <a:noFill/>
          <a:ln>
            <a:solidFill>
              <a:schemeClr val="tx1"/>
            </a:solidFill>
          </a:ln>
        </p:spPr>
        <p:txBody>
          <a:bodyPr wrap="none">
            <a:spAutoFit/>
          </a:bodyPr>
          <a:lstStyle/>
          <a:p>
            <a:pPr>
              <a:buNone/>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の最小構成サンプル（</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689712" y="91440"/>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を拡張して「日本の交通ルールに合わせた評価モジュール」を作る方法</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10136"/>
            <a:ext cx="12192000" cy="6247864"/>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日本仕様にカスタマイズすべき主なポイント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のデフォルトは欧米仕様なので、日本向けに以下を調整する必要があります。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左側通行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デフォルトは右側通行</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から入力する際に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車線属性を「</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left-hand traffic</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車両スポーン時の向き、追い越し判断のロジックを修正</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道路標識・信号ルール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一時停止（</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STOP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：全車輪が停止してから進行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青信号でも右折時の歩行者優先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横断歩道前での減速・歩行者優先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速度制限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日本では制限速度が地域ごとに細かく設定されている（</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30km/h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ゾーン、生活道路など）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内の「</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max_speed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」や道路ごとの速度属性をナビデータから参照して制御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優先道路・ラウンドアバウト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優先道路標識に従った進入可否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欧米式と異なるラウンドアバウト挙動の調整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安全性評価基準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JAMA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adus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のテストシナリオを反映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歩行者の飛び出し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自転車の併走・右側通行車両</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踏切停止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実装イメージ（</a:t>
            </a:r>
            <a:r>
              <a:rPr lang="en-US"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拡張）</a:t>
            </a:r>
            <a:r>
              <a:rPr lang="ja-JP" altLang="en-US" sz="2400" b="1" dirty="0">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5" name="図 4"/>
          <p:cNvPicPr>
            <a:picLocks noChangeAspect="1"/>
          </p:cNvPicPr>
          <p:nvPr/>
        </p:nvPicPr>
        <p:blipFill>
          <a:blip r:embed="rId1"/>
          <a:stretch>
            <a:fillRect/>
          </a:stretch>
        </p:blipFill>
        <p:spPr>
          <a:xfrm>
            <a:off x="1746567" y="652462"/>
            <a:ext cx="8158950" cy="6090484"/>
          </a:xfrm>
          <a:prstGeom prst="rect">
            <a:avLst/>
          </a:prstGeom>
        </p:spPr>
      </p:pic>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3730092"/>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システムの評価</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4">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事故多</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発地点</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Intersection</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センシング評価</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車両性能（対感</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3" name="直線コネクタ 2"/>
          <p:cNvCxnSpPr/>
          <p:nvPr/>
        </p:nvCxnSpPr>
        <p:spPr>
          <a:xfrm>
            <a:off x="-20320" y="5728040"/>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4" name="四角形: 角を丸くする 3"/>
          <p:cNvSpPr/>
          <p:nvPr/>
        </p:nvSpPr>
        <p:spPr>
          <a:xfrm>
            <a:off x="7711440" y="5038807"/>
            <a:ext cx="4328160" cy="1386980"/>
          </a:xfrm>
          <a:prstGeom prst="roundRect">
            <a:avLst/>
          </a:prstGeom>
          <a:solidFill>
            <a:srgbClr val="00B0F0">
              <a:alpha val="21000"/>
            </a:srgbClr>
          </a:solidFill>
          <a:ln w="76200">
            <a:solidFill>
              <a:schemeClr val="accent1">
                <a:lumMod val="60000"/>
                <a:lumOff val="40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5" name="四角形: 角を丸くする 4"/>
          <p:cNvSpPr/>
          <p:nvPr/>
        </p:nvSpPr>
        <p:spPr>
          <a:xfrm>
            <a:off x="2834640" y="5014300"/>
            <a:ext cx="2438400"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センサーベンダー</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アプリベンダー</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6" name="四角形: 角を丸くする 5"/>
          <p:cNvSpPr/>
          <p:nvPr/>
        </p:nvSpPr>
        <p:spPr>
          <a:xfrm>
            <a:off x="2834640" y="5728040"/>
            <a:ext cx="2438400"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a:t>
            </a:r>
            <a:r>
              <a:rPr lang="ja-JP" altLang="en-US" b="1" dirty="0">
                <a:solidFill>
                  <a:schemeClr val="tx1"/>
                </a:solidFill>
                <a:latin typeface="Meiryo UI" panose="020B0604030504040204" pitchFamily="50" charset="-128"/>
                <a:ea typeface="Meiryo UI" panose="020B0604030504040204" pitchFamily="50" charset="-128"/>
              </a:rPr>
              <a:t>の責任範囲</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8" name="テキスト ボックス 7"/>
          <p:cNvSpPr txBox="1"/>
          <p:nvPr/>
        </p:nvSpPr>
        <p:spPr>
          <a:xfrm>
            <a:off x="-20320" y="32459"/>
            <a:ext cx="2549096" cy="646331"/>
          </a:xfrm>
          <a:prstGeom prst="rect">
            <a:avLst/>
          </a:prstGeom>
          <a:noFill/>
        </p:spPr>
        <p:txBody>
          <a:bodyPr wrap="none" rtlCol="0">
            <a:spAutoFit/>
          </a:bodyPr>
          <a:lstStyle/>
          <a:p>
            <a:r>
              <a:rPr kumimoji="1" lang="ja-JP" altLang="en-US"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従来の</a:t>
            </a:r>
            <a:r>
              <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対象部分</a:t>
            </a:r>
            <a:endParaRPr kumimoji="1"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当初は網羅走行より開始</a:t>
            </a:r>
            <a:endPar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2660856" y="5595959"/>
            <a:ext cx="9531144" cy="979409"/>
          </a:xfrm>
          <a:prstGeom prst="roundRect">
            <a:avLst/>
          </a:prstGeom>
          <a:solidFill>
            <a:schemeClr val="accent2">
              <a:lumMod val="20000"/>
              <a:lumOff val="80000"/>
              <a:alpha val="47000"/>
            </a:schemeClr>
          </a:solidFill>
          <a:ln w="76200">
            <a:solidFill>
              <a:schemeClr val="accent2"/>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cxnSp>
        <p:nvCxnSpPr>
          <p:cNvPr id="7" name="直線矢印コネクタ 6"/>
          <p:cNvCxnSpPr>
            <a:stCxn id="8" idx="3"/>
          </p:cNvCxnSpPr>
          <p:nvPr/>
        </p:nvCxnSpPr>
        <p:spPr>
          <a:xfrm>
            <a:off x="2528776" y="355625"/>
            <a:ext cx="793544" cy="2330516"/>
          </a:xfrm>
          <a:prstGeom prst="straightConnector1">
            <a:avLst/>
          </a:prstGeom>
          <a:ln w="41275">
            <a:tailEnd type="stealth" w="lg" len="lg"/>
          </a:ln>
        </p:spPr>
        <p:style>
          <a:lnRef idx="2">
            <a:schemeClr val="accent1"/>
          </a:lnRef>
          <a:fillRef idx="0">
            <a:schemeClr val="accent1"/>
          </a:fillRef>
          <a:effectRef idx="1">
            <a:schemeClr val="accent1"/>
          </a:effectRef>
          <a:fontRef idx="minor">
            <a:schemeClr val="tx1"/>
          </a:fontRef>
        </p:style>
      </p:cxnSp>
      <p:graphicFrame>
        <p:nvGraphicFramePr>
          <p:cNvPr id="28" name="表 27"/>
          <p:cNvGraphicFramePr>
            <a:graphicFrameLocks noGrp="1"/>
          </p:cNvGraphicFramePr>
          <p:nvPr/>
        </p:nvGraphicFramePr>
        <p:xfrm>
          <a:off x="114533" y="715353"/>
          <a:ext cx="11948159" cy="2743200"/>
        </p:xfrm>
        <a:graphic>
          <a:graphicData uri="http://schemas.openxmlformats.org/drawingml/2006/table">
            <a:tbl>
              <a:tblPr firstRow="1" bandRow="1">
                <a:tableStyleId>{5C22544A-7EE6-4342-B048-85BDC9FD1C3A}</a:tableStyleId>
              </a:tblPr>
              <a:tblGrid>
                <a:gridCol w="2701687"/>
                <a:gridCol w="1301353"/>
                <a:gridCol w="1158240"/>
                <a:gridCol w="1270000"/>
                <a:gridCol w="1148080"/>
                <a:gridCol w="1158240"/>
                <a:gridCol w="1026160"/>
                <a:gridCol w="1036320"/>
                <a:gridCol w="1148079"/>
              </a:tblGrid>
              <a:tr h="370840">
                <a:tc rowSpan="3">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ADAS</a:t>
                      </a:r>
                      <a:endParaRPr kumimoji="1" lang="en-US" altLang="ja-JP"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rPr>
                        <a:t>システムの評価</a:t>
                      </a:r>
                      <a:endParaRPr kumimoji="1" lang="ja-JP" altLang="en-US" sz="2400" dirty="0">
                        <a:solidFill>
                          <a:schemeClr val="tx1"/>
                        </a:solidFill>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8">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ルールベースシステム</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2">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gridSpan="5">
                  <a:txBody>
                    <a:bodyPr/>
                    <a:lstStyle/>
                    <a:p>
                      <a:pPr algn="ct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一般道</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h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marL="0" marR="0" lvl="0" indent="0" algn="ctr" defTabSz="914400" rtl="0" eaLnBrk="1" fontAlgn="auto" latinLnBrk="0" hangingPunct="1">
                        <a:lnSpc>
                          <a:spcPct val="100000"/>
                        </a:lnSpc>
                        <a:spcBef>
                          <a:spcPts val="0"/>
                        </a:spcBef>
                        <a:spcAft>
                          <a:spcPts val="0"/>
                        </a:spcAft>
                        <a:buClrTx/>
                        <a:buSzTx/>
                        <a:buFontTx/>
                        <a:buNone/>
                        <a:defRPr/>
                      </a:pP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駐車場</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vMerge="1">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Junction</a:t>
                      </a:r>
                      <a:endParaRPr kumimoji="1" lang="ja-JP" altLang="en-US" sz="18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a:t>
                      </a:r>
                      <a:endParaRPr kumimoji="1" lang="en-US" altLang="ja-JP"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停止線</a:t>
                      </a:r>
                      <a:endParaRPr kumimoji="1" lang="ja-JP"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速度標識</a:t>
                      </a:r>
                      <a:endParaRPr kumimoji="1" lang="ja-JP" altLang="en-US" sz="16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標識</a:t>
                      </a:r>
                      <a:r>
                        <a:rPr kumimoji="1" lang="en-US" altLang="zh-TW"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停止線</a:t>
                      </a:r>
                      <a:r>
                        <a:rPr kumimoji="1" lang="en-US" altLang="zh-TW"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a:t>
                      </a:r>
                      <a:endParaRPr kumimoji="1" lang="zh-TW" altLang="en-US" sz="14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pPr algn="ctr"/>
                      <a:r>
                        <a:rPr kumimoji="1" lang="en-US" altLang="ja-JP"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MPA</a:t>
                      </a:r>
                      <a:endParaRPr kumimoji="1" lang="ja-JP" altLang="en-US" sz="2000"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nchor="ct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センシング評価</a:t>
                      </a:r>
                      <a:endPar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車両性能（対感</a:t>
                      </a:r>
                      <a:r>
                        <a:rPr kumimoji="1" lang="en-US" altLang="ja-JP"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t>
                      </a:r>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r h="370840">
                <a:tc>
                  <a:txBody>
                    <a:bodyPr/>
                    <a:lstStyle/>
                    <a:p>
                      <a:r>
                        <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c>
                  <a:txBody>
                    <a:bodyPr/>
                    <a:lstStyle/>
                    <a:p>
                      <a:endParaRPr kumimoji="1" lang="ja-JP" altLang="en-US" b="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a:lnL w="12700" cap="flat" cmpd="sng" algn="ctr">
                      <a:solidFill>
                        <a:schemeClr val="tx1"/>
                      </a:solidFill>
                      <a:prstDash val="solid"/>
                      <a:round/>
                      <a:headEnd type="none" w="med" len="med"/>
                      <a:tailEnd type="none" w="med" len="med"/>
                    </a:lnL>
                    <a:lnR w="12700" cap="flat" cmpd="sng" algn="ctr">
                      <a:solidFill>
                        <a:schemeClr val="tx1"/>
                      </a:solidFill>
                      <a:prstDash val="solid"/>
                      <a:round/>
                      <a:headEnd type="none" w="med" len="med"/>
                      <a:tailEnd type="none" w="med" len="med"/>
                    </a:lnR>
                    <a:lnT w="12700" cap="flat" cmpd="sng" algn="ctr">
                      <a:solidFill>
                        <a:schemeClr val="tx1"/>
                      </a:solidFill>
                      <a:prstDash val="solid"/>
                      <a:round/>
                      <a:headEnd type="none" w="med" len="med"/>
                      <a:tailEnd type="none" w="med" len="med"/>
                    </a:lnT>
                    <a:lnB w="12700" cap="flat" cmpd="sng" algn="ctr">
                      <a:solidFill>
                        <a:schemeClr val="tx1"/>
                      </a:solidFill>
                      <a:prstDash val="solid"/>
                      <a:round/>
                      <a:headEnd type="none" w="med" len="med"/>
                      <a:tailEnd type="none" w="med" len="med"/>
                    </a:lnB>
                    <a:noFill/>
                  </a:tcPr>
                </a:tc>
              </a:tr>
            </a:tbl>
          </a:graphicData>
        </a:graphic>
      </p:graphicFrame>
      <p:cxnSp>
        <p:nvCxnSpPr>
          <p:cNvPr id="29" name="直線コネクタ 28"/>
          <p:cNvCxnSpPr/>
          <p:nvPr/>
        </p:nvCxnSpPr>
        <p:spPr>
          <a:xfrm>
            <a:off x="-17547" y="2713301"/>
            <a:ext cx="12192000" cy="0"/>
          </a:xfrm>
          <a:prstGeom prst="line">
            <a:avLst/>
          </a:prstGeom>
          <a:ln w="76200"/>
        </p:spPr>
        <p:style>
          <a:lnRef idx="2">
            <a:schemeClr val="accent1"/>
          </a:lnRef>
          <a:fillRef idx="0">
            <a:schemeClr val="accent1"/>
          </a:fillRef>
          <a:effectRef idx="1">
            <a:schemeClr val="accent1"/>
          </a:effectRef>
          <a:fontRef idx="minor">
            <a:schemeClr val="tx1"/>
          </a:fontRef>
        </p:style>
      </p:cxnSp>
      <p:sp>
        <p:nvSpPr>
          <p:cNvPr id="31" name="四角形: 角を丸くする 30"/>
          <p:cNvSpPr/>
          <p:nvPr/>
        </p:nvSpPr>
        <p:spPr>
          <a:xfrm>
            <a:off x="2837412" y="1999561"/>
            <a:ext cx="9202187" cy="697746"/>
          </a:xfrm>
          <a:prstGeom prst="roundRect">
            <a:avLst/>
          </a:prstGeom>
          <a:solidFill>
            <a:srgbClr val="00B050">
              <a:alpha val="31000"/>
            </a:srgbClr>
          </a:solidFill>
          <a:ln w="76200">
            <a:solidFill>
              <a:schemeClr val="accent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ja-JP" altLang="en-US" b="1">
                <a:solidFill>
                  <a:schemeClr val="tx1"/>
                </a:solidFill>
                <a:latin typeface="Meiryo UI" panose="020B0604030504040204" pitchFamily="50" charset="-128"/>
                <a:ea typeface="Meiryo UI" panose="020B0604030504040204" pitchFamily="50" charset="-128"/>
              </a:rPr>
              <a:t>センサーベンダー</a:t>
            </a:r>
            <a:endParaRPr lang="en-US" altLang="ja-JP" b="1">
              <a:solidFill>
                <a:schemeClr val="tx1"/>
              </a:solidFill>
              <a:latin typeface="Meiryo UI" panose="020B0604030504040204" pitchFamily="50" charset="-128"/>
              <a:ea typeface="Meiryo UI" panose="020B0604030504040204" pitchFamily="50" charset="-128"/>
            </a:endParaRPr>
          </a:p>
          <a:p>
            <a:pPr algn="ctr"/>
            <a:r>
              <a:rPr lang="ja-JP" altLang="en-US" b="1">
                <a:solidFill>
                  <a:schemeClr val="tx1"/>
                </a:solidFill>
                <a:latin typeface="Meiryo UI" panose="020B0604030504040204" pitchFamily="50" charset="-128"/>
                <a:ea typeface="Meiryo UI" panose="020B0604030504040204" pitchFamily="50" charset="-128"/>
              </a:rPr>
              <a:t>アプリベンダー</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2" name="四角形: 角を丸くする 31"/>
          <p:cNvSpPr/>
          <p:nvPr/>
        </p:nvSpPr>
        <p:spPr>
          <a:xfrm>
            <a:off x="2837413" y="2713301"/>
            <a:ext cx="9202186" cy="697746"/>
          </a:xfrm>
          <a:prstGeom prst="roundRect">
            <a:avLst/>
          </a:prstGeom>
          <a:solidFill>
            <a:schemeClr val="accent1">
              <a:alpha val="18000"/>
            </a:schemeClr>
          </a:solidFill>
          <a:ln w="76200">
            <a:solidFill>
              <a:schemeClr val="accent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lang="en-US" altLang="ja-JP" b="1" dirty="0">
                <a:solidFill>
                  <a:schemeClr val="tx1"/>
                </a:solidFill>
                <a:latin typeface="Meiryo UI" panose="020B0604030504040204" pitchFamily="50" charset="-128"/>
                <a:ea typeface="Meiryo UI" panose="020B0604030504040204" pitchFamily="50" charset="-128"/>
              </a:rPr>
              <a:t>OEM</a:t>
            </a:r>
            <a:r>
              <a:rPr lang="ja-JP" altLang="en-US" b="1" dirty="0">
                <a:solidFill>
                  <a:schemeClr val="tx1"/>
                </a:solidFill>
                <a:latin typeface="Meiryo UI" panose="020B0604030504040204" pitchFamily="50" charset="-128"/>
                <a:ea typeface="Meiryo UI" panose="020B0604030504040204" pitchFamily="50" charset="-128"/>
              </a:rPr>
              <a:t>の責任範囲</a:t>
            </a:r>
            <a:endParaRPr lang="ja-JP" altLang="en-US" b="1" dirty="0">
              <a:solidFill>
                <a:schemeClr val="tx1"/>
              </a:solidFill>
              <a:latin typeface="Meiryo UI" panose="020B0604030504040204" pitchFamily="50" charset="-128"/>
              <a:ea typeface="Meiryo UI" panose="020B0604030504040204" pitchFamily="50" charset="-128"/>
            </a:endParaRPr>
          </a:p>
        </p:txBody>
      </p:sp>
      <p:sp>
        <p:nvSpPr>
          <p:cNvPr id="34" name="四角形: 角を丸くする 33"/>
          <p:cNvSpPr/>
          <p:nvPr/>
        </p:nvSpPr>
        <p:spPr>
          <a:xfrm>
            <a:off x="2834640" y="2697307"/>
            <a:ext cx="2438400" cy="684223"/>
          </a:xfrm>
          <a:prstGeom prst="roundRect">
            <a:avLst/>
          </a:prstGeom>
          <a:noFill/>
          <a:ln w="571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6" name="テキスト ボックス 35"/>
          <p:cNvSpPr txBox="1"/>
          <p:nvPr/>
        </p:nvSpPr>
        <p:spPr>
          <a:xfrm>
            <a:off x="2925548" y="2780642"/>
            <a:ext cx="2238113" cy="584775"/>
          </a:xfrm>
          <a:prstGeom prst="rect">
            <a:avLst/>
          </a:prstGeom>
          <a:noFill/>
        </p:spPr>
        <p:txBody>
          <a:bodyPr wrap="none" rtlCol="0">
            <a:spAutoFit/>
          </a:bodyPr>
          <a:lstStyle/>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先行車追従</a:t>
            </a:r>
            <a:r>
              <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レーンキープ</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障害物検知</a:t>
            </a:r>
            <a:r>
              <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7" name="テキスト ボックス 36"/>
          <p:cNvSpPr txBox="1"/>
          <p:nvPr/>
        </p:nvSpPr>
        <p:spPr>
          <a:xfrm>
            <a:off x="3740969" y="140180"/>
            <a:ext cx="8451031" cy="430887"/>
          </a:xfrm>
          <a:prstGeom prst="rect">
            <a:avLst/>
          </a:prstGeom>
          <a:noFill/>
        </p:spPr>
        <p:txBody>
          <a:bodyPr wrap="none" lIns="0" tIns="0" rIns="0" bIns="0" rtlCol="0">
            <a:spAutoFit/>
          </a:bodyPr>
          <a:lstStyle/>
          <a:p>
            <a:r>
              <a:rPr kumimoji="1" lang="ja-JP" altLang="en-US"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どのような目的の為に誰に代って、何を評価してきたのか！</a:t>
            </a:r>
            <a:endParaRPr kumimoji="1" lang="en-US" altLang="ja-JP" sz="28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図 2"/>
          <p:cNvPicPr>
            <a:picLocks noChangeAspect="1"/>
          </p:cNvPicPr>
          <p:nvPr/>
        </p:nvPicPr>
        <p:blipFill>
          <a:blip r:embed="rId1"/>
          <a:stretch>
            <a:fillRect/>
          </a:stretch>
        </p:blipFill>
        <p:spPr>
          <a:xfrm>
            <a:off x="2245042" y="1454467"/>
            <a:ext cx="8361383" cy="3254693"/>
          </a:xfrm>
          <a:prstGeom prst="rect">
            <a:avLst/>
          </a:prstGeom>
        </p:spPr>
      </p:pic>
      <p:sp>
        <p:nvSpPr>
          <p:cNvPr id="4" name="テキスト ボックス 3"/>
          <p:cNvSpPr txBox="1"/>
          <p:nvPr/>
        </p:nvSpPr>
        <p:spPr>
          <a:xfrm>
            <a:off x="3119120" y="115054"/>
            <a:ext cx="4307589" cy="461665"/>
          </a:xfrm>
          <a:prstGeom prst="rect">
            <a:avLst/>
          </a:prstGeom>
          <a:noFill/>
          <a:ln>
            <a:solidFill>
              <a:schemeClr val="tx1"/>
            </a:solidFill>
          </a:ln>
        </p:spPr>
        <p:txBody>
          <a:bodyPr wrap="none">
            <a:spAutoFit/>
          </a:bodyPr>
          <a:lstStyle/>
          <a:p>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実装イメージ（</a:t>
            </a:r>
            <a:r>
              <a:rPr lang="en-US"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sz="2400" b="1" dirty="0">
                <a:effectLst/>
                <a:latin typeface="Times New Roman" panose="02020603050405020304" pitchFamily="18" charset="0"/>
                <a:ea typeface="Meiryo UI" panose="020B0604030504040204" pitchFamily="50" charset="-128"/>
                <a:cs typeface="Times New Roman" panose="02020603050405020304" pitchFamily="18" charset="0"/>
              </a:rPr>
              <a:t>拡張）</a:t>
            </a:r>
            <a:r>
              <a:rPr lang="ja-JP" altLang="en-US" sz="2400" b="1" dirty="0">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400" dirty="0">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6" name="図 5"/>
          <p:cNvPicPr>
            <a:picLocks noChangeAspect="1"/>
          </p:cNvPicPr>
          <p:nvPr/>
        </p:nvPicPr>
        <p:blipFill>
          <a:blip r:embed="rId1"/>
          <a:stretch>
            <a:fillRect/>
          </a:stretch>
        </p:blipFill>
        <p:spPr>
          <a:xfrm>
            <a:off x="7946730" y="479793"/>
            <a:ext cx="4245269" cy="6378207"/>
          </a:xfrm>
          <a:prstGeom prst="rect">
            <a:avLst/>
          </a:prstGeom>
        </p:spPr>
      </p:pic>
      <p:sp>
        <p:nvSpPr>
          <p:cNvPr id="3" name="テキスト ボックス 2"/>
          <p:cNvSpPr txBox="1"/>
          <p:nvPr/>
        </p:nvSpPr>
        <p:spPr>
          <a:xfrm>
            <a:off x="0" y="556181"/>
            <a:ext cx="12192000" cy="3170099"/>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評価モジュール設計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日本のシナリオで評価する場合、</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に以下を追加：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：歩行者が青信号で渡る、車が停止するか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一時停止シナリオ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：停止標識のある交差点で完全停止するか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踏切シナリオ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：遮断機前で停止するか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生活道路シナリオ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30km/h</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制限を守れるか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評価基準は以下をスコア化：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道路交通法に則った停止・減速ができたか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歩行者、自転車との接触ゼロか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ゴール到達率・効率性</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35560" y="3879056"/>
            <a:ext cx="8244840" cy="1631216"/>
          </a:xfrm>
          <a:prstGeom prst="rect">
            <a:avLst/>
          </a:prstGeom>
          <a:noFill/>
        </p:spPr>
        <p:txBody>
          <a:bodyPr wrap="square">
            <a:spAutoFit/>
          </a:bodyPr>
          <a:lstStyle/>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し、日本仕様の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交通ルール・標識・速度制限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を反映させることで、</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ナビデータから生成した日本の道路環境で</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システムを評価</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できます。</a:t>
            </a:r>
            <a:b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さらに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を組み合わせれば、</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adus</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の日本独自シナリオ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にも対応可能です。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1552" y="18128"/>
            <a:ext cx="10812575" cy="461665"/>
          </a:xfrm>
          <a:prstGeom prst="rect">
            <a:avLst/>
          </a:prstGeom>
          <a:noFill/>
          <a:ln>
            <a:solidFill>
              <a:schemeClr val="tx1"/>
            </a:solidFill>
          </a:ln>
        </p:spPr>
        <p:txBody>
          <a:bodyPr wrap="none">
            <a:spAutoFit/>
          </a:bodyPr>
          <a:lstStyle/>
          <a:p>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BehaviorAgent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を拡張して「日本の交通ルールに合わせた評価モジュール」を作る方法</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00110"/>
            <a:ext cx="8067040" cy="707886"/>
          </a:xfrm>
          <a:prstGeom prst="rect">
            <a:avLst/>
          </a:prstGeom>
          <a:noFill/>
        </p:spPr>
        <p:txBody>
          <a:bodyPr wrap="square">
            <a:spAutoFit/>
          </a:bodyPr>
          <a:lstStyle/>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リーダーボード</a:t>
            </a:r>
            <a:r>
              <a:rPr lang="en-US" altLang="ja-JP"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2.1</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の評価基準 </a:t>
            </a:r>
            <a:r>
              <a:rPr lang="en-US" altLang="ja-JP"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CARLA </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自動運転リーダーボード</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None/>
            </a:pPr>
            <a:r>
              <a:rPr lang="ja-JP" altLang="en-US"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リーダーボードの評価基準 </a:t>
            </a:r>
            <a:r>
              <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2.1</a:t>
            </a:r>
            <a:endParaRPr lang="en-US" altLang="ja-JP" sz="2000" b="1"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0"/>
            <a:ext cx="6096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CARLA</a:t>
            </a:r>
            <a:r>
              <a:rPr lang="ja-JP" altLang="en-US" sz="200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自動運転リーダーボード</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107996"/>
            <a:ext cx="12192000" cy="3477875"/>
          </a:xfrm>
          <a:prstGeom prst="rect">
            <a:avLst/>
          </a:prstGeom>
          <a:noFill/>
        </p:spPr>
        <p:txBody>
          <a:bodyPr wrap="square">
            <a:spAutoFit/>
          </a:bodyPr>
          <a:lstStyle/>
          <a:p>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tooltip="Permalink"/>
              </a:rPr>
              <a:t>固定リンク</a:t>
            </a:r>
            <a:endParaRPr lang="ja-JP" altLang="en-US"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エージェントは、</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NHTSA</a:t>
            </a:r>
            <a:r>
              <a:rPr lang="ja-JP" altLang="en-US" sz="2000" b="1"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の類型に基づいて</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複数のトラフィックシナリオに直面します。トラフィックシナリオの完全なリストは</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、このページで</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確認できますが、ここにいくつかの例を示します。</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l">
              <a:buFont typeface="Arial" panose="020B0604020202020204" pitchFamily="34" charset="0"/>
              <a:buChar char="•"/>
            </a:pPr>
            <a:endParaRPr lang="en-US" altLang="ja-JP"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車線の合流。</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車線変更。</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交差点での交渉。</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ラウンドアバウトでの交渉。</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信号機や交通標識の取り扱い。</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緊急車両に道を譲る。</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歩行者、自転車、その他の要素への対処。</a:t>
            </a:r>
            <a:endParaRPr lang="ja-JP" altLang="en-US" sz="2000" b="0" i="0" dirty="0">
              <a:solidFill>
                <a:srgbClr val="3D4144"/>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pic>
        <p:nvPicPr>
          <p:cNvPr id="9" name="図 8"/>
          <p:cNvPicPr>
            <a:picLocks noChangeAspect="1"/>
          </p:cNvPicPr>
          <p:nvPr/>
        </p:nvPicPr>
        <p:blipFill>
          <a:blip r:embed="rId6"/>
          <a:stretch>
            <a:fillRect/>
          </a:stretch>
        </p:blipFill>
        <p:spPr>
          <a:xfrm>
            <a:off x="0" y="4693319"/>
            <a:ext cx="12192000" cy="2113369"/>
          </a:xfrm>
          <a:prstGeom prst="rect">
            <a:avLst/>
          </a:prstGeom>
        </p:spPr>
      </p:pic>
      <p:sp>
        <p:nvSpPr>
          <p:cNvPr id="11" name="テキスト ボックス 10"/>
          <p:cNvSpPr txBox="1"/>
          <p:nvPr/>
        </p:nvSpPr>
        <p:spPr>
          <a:xfrm>
            <a:off x="6096000" y="4293209"/>
            <a:ext cx="5443029" cy="400110"/>
          </a:xfrm>
          <a:prstGeom prst="rect">
            <a:avLst/>
          </a:prstGeom>
          <a:noFill/>
        </p:spPr>
        <p:txBody>
          <a:bodyPr wrap="none">
            <a:spAutoFit/>
          </a:bodyPr>
          <a:lstStyle/>
          <a:p>
            <a:r>
              <a:rPr lang="en-US" altLang="ja-JP" sz="2000" b="0" i="0" dirty="0">
                <a:solidFill>
                  <a:srgbClr val="64676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AD</a:t>
            </a:r>
            <a:r>
              <a:rPr lang="ja-JP" altLang="en-US" sz="2000" b="0" i="0" dirty="0">
                <a:solidFill>
                  <a:srgbClr val="64676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リーダーボードに存在する交通状況の図</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 name="テキスト ボックス 1"/>
          <p:cNvSpPr txBox="1"/>
          <p:nvPr/>
        </p:nvSpPr>
        <p:spPr>
          <a:xfrm>
            <a:off x="7086445" y="324032"/>
            <a:ext cx="4396570" cy="503590"/>
          </a:xfrm>
          <a:prstGeom prst="rect">
            <a:avLst/>
          </a:prstGeom>
          <a:noFill/>
          <a:ln w="57150">
            <a:solidFill>
              <a:srgbClr val="FF0000"/>
            </a:solidFill>
          </a:ln>
        </p:spPr>
        <p:txBody>
          <a:bodyPr wrap="none" lIns="72000" tIns="36000" rIns="72000" bIns="36000">
            <a:spAutoFit/>
          </a:bodyPr>
          <a:lstStyle/>
          <a:p>
            <a:pPr lvl="0">
              <a:tabLst>
                <a:tab pos="457200" algn="l"/>
              </a:tabLst>
            </a:pPr>
            <a:r>
              <a:rPr lang="en-US" altLang="ja-JP" sz="28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b="1" kern="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の評価基準に関して</a:t>
            </a:r>
            <a:endParaRPr lang="ja-JP" altLang="ja-JP" sz="2800" kern="1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48856"/>
            <a:ext cx="12192000" cy="830997"/>
          </a:xfrm>
          <a:prstGeom prst="rect">
            <a:avLst/>
          </a:prstGeom>
          <a:noFill/>
        </p:spPr>
        <p:txBody>
          <a:bodyPr wrap="square">
            <a:spAutoFit/>
          </a:bodyPr>
          <a:lstStyle/>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Autonomous Driving Leaderboard</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では、評価基準を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（米国道路交通安全局）</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が定義している「自動運転システム評価類型</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テストシナリオ分類</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」をベースに設計しています。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1685846"/>
            <a:ext cx="12192000" cy="4088620"/>
          </a:xfrm>
          <a:prstGeom prst="rect">
            <a:avLst/>
          </a:prstGeom>
          <a:noFill/>
        </p:spPr>
        <p:txBody>
          <a:bodyPr wrap="square">
            <a:spAutoFit/>
          </a:bodyPr>
          <a:lstStyle/>
          <a:p>
            <a:pPr>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NHTSA(</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National Highway Traffic Safety Administration </a:t>
            </a:r>
            <a:r>
              <a:rPr lang="zh-TW" altLang="en-US"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米国運輸省道路交通安全局</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の自動運転評価類型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は自動運転車のテストシナリオをいくつかの典型的状況に分類しています。例として：</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車両同士の遭遇</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（交差点、合流、追い越し）</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歩行者との遭遇</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（横断歩道横断、飛び出し）</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障害物シナリオ</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（停車車両、落下物、工事区間）</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環境要因</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（雨・霧・夜間）</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交通ルール遵守</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（信号、標識、優先権ルール）</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lnSpc>
                <a:spcPct val="150000"/>
              </a:lnSpc>
              <a:tabLst>
                <a:tab pos="457200" algn="l"/>
              </a:tabLst>
            </a:pP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2000" cy="6894195"/>
          </a:xfrm>
          <a:prstGeom prst="rect">
            <a:avLst/>
          </a:prstGeom>
          <a:noFill/>
        </p:spPr>
        <p:txBody>
          <a:bodyPr wrap="square">
            <a:spAutoFit/>
          </a:bodyPr>
          <a:lstStyle/>
          <a:p>
            <a:pPr>
              <a:lnSpc>
                <a:spcPct val="150000"/>
              </a:lnSpc>
            </a:pP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Leaderboard</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での評価基準</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は、上記</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類型に対応するシナリオを </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で生成し、エージェントの性能を次のように評価します。</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Safety Infractions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（他車両、歩行者、固定物）：減点方式</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車線逸脱・逆走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交通ルール違反</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（信号無視、速度超過、優先違反）</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タスク成功度（</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ゴール地点到達率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経路の完遂度（部分的に走破した距離でも加点）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無事故での完遂を高評価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効率性（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Efficiency</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走行時間（短い方が良いが安全優先）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停車時間（信号待ち以外は減点）</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快適性（</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Comfort Metrics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急ブレーキ・急加速・急ハンドルの頻度</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振動の多さ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endParaRPr lang="en-US" altLang="ja-JP" sz="11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tabLst>
                <a:tab pos="4572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Leaderboard</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の評価基準は、</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の「典型走行シナリオ類型」をベースに 安全性・効率性・ルール遵守・快適性 を定量評価する仕組みで、最終的に </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 </a:t>
            </a:r>
            <a:r>
              <a:rPr lang="ja-JP" alt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として統合されます。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263120" cy="5656164"/>
          </a:xfrm>
          <a:prstGeom prst="rect">
            <a:avLst/>
          </a:prstGeom>
          <a:noFill/>
        </p:spPr>
        <p:txBody>
          <a:bodyPr wrap="square">
            <a:spAutoFit/>
          </a:bodyPr>
          <a:lstStyle/>
          <a:p>
            <a:pPr>
              <a:lnSpc>
                <a:spcPct val="150000"/>
              </a:lnSpc>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評価スコアの算出方法（簡略イメージ）</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では以下のような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総合スコア（</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を算出します：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lnSpc>
                <a:spcPct val="150000"/>
              </a:lnSpc>
              <a:buNone/>
            </a:pP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DrivingScore</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RouteCompletion</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i="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PenaltyFactors</a:t>
            </a:r>
            <a:r>
              <a:rPr lang="en-US"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RouteCompletion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：ゴールまで走破した割合（</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PenaltyFactors</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：違反（</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infraction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）があればその分だけ減点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–0.5</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–0.5</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–0.3</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速度違反（</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–0.1</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これにより「速くても違反が多ければ低スコア、安全でルールを守れば高スコア」という評価が可能。</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182357"/>
            <a:ext cx="12192000" cy="3901837"/>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Town02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の概要</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a:lnSpc>
                <a:spcPct val="150000"/>
              </a:lnSpc>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は複数の「</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」マップを持っており、それぞれ道路形状や交通環境が異なります。</a:t>
            </a:r>
            <a:b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は以下の特徴を持つマップです：</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グリッド状の都市部道路</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が中心（碁盤の目レイアウト）。</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複数の交差点、信号機、歩道、横断歩道が配置。</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直線・右左折・</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ターンなど多様な経路パターンを評価可能。</a:t>
            </a:r>
            <a:endParaRPr lang="ja-JP" altLang="ja-JP" sz="24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歩行者や車両のシナリオを組み込みやすく、</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都市部運転のベンチマーク</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としてよく利用される。</a:t>
            </a:r>
            <a:endPar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427497" y="463808"/>
            <a:ext cx="5462329"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Town10</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まで用意されている。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461665"/>
            <a:ext cx="12192000" cy="6124754"/>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評価モジュールの役割</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では「評価モジュール（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evaluation module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）」を使い、</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などの環境で自動運転アルゴリズムの性能を測定します。評価基準は以下の通りです：</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衝突回数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（他車両、歩行者、障害物との衝突）。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車線逸脱回数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（道路外に出る、中央線越え）。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逆走</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の有無。</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走行効率</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目標地点までの到達率</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（ゴールに到着できるか）。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走行時間</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（最短経路との比較）。</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渋滞や遅延への対応</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交通ルール遵守</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信号無視、速度超過、優先道路の違反など。</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横断歩道で歩行者優先を守れているか。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lnSpc>
                <a:spcPct val="150000"/>
              </a:lnSpc>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快適性・滑らかさ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急加速や急ブレーキの発生回数。</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ステアリング操作の滑らかさ。</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99819"/>
            <a:ext cx="11676993" cy="4455835"/>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Town02 +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評価モジュールの利用例</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研究者や開発者は次のように</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を使っています：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End-to-End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モデルの訓練後、性能を比較評価</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 Cloning, Imitation Learning, RL </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ベースの制御。</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Autonomous Driving 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（公式ベンチマーク）でのテスト。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の標準評価マップのひとつ。</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センサー構成の比較</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（カメラ単独</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LiDAR</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併用）。</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Font typeface="+mj-lt"/>
              <a:buAutoNum type="arabicPeriod"/>
              <a:tabLst>
                <a:tab pos="457200" algn="l"/>
              </a:tabLst>
            </a:pP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環境変化（天候・時間帯・交通量）による頑健性テスト。</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0"/>
            <a:ext cx="10293972"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は学習用、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は評価用の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r>
              <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を掘り下げると以下。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0" y="5750582"/>
            <a:ext cx="12192000" cy="830997"/>
          </a:xfrm>
          <a:prstGeom prst="rect">
            <a:avLst/>
          </a:prstGeom>
          <a:noFill/>
        </p:spPr>
        <p:txBody>
          <a:bodyPr wrap="square">
            <a:spAutoFit/>
          </a:bodyPr>
          <a:lstStyle/>
          <a:p>
            <a:pPr>
              <a:buNone/>
            </a:pP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Town02</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都市型環境の基本マップ</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であり、</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の評価モジュールは </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安全性・効率性・ルール遵守・快適性</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a:t>
            </a:r>
            <a:r>
              <a:rPr lang="en-US"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軸で自動運転の性能を定量評価します。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１</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713131"/>
            <a:ext cx="12192000" cy="830997"/>
          </a:xfrm>
          <a:prstGeom prst="rect">
            <a:avLst/>
          </a:prstGeom>
          <a:noFill/>
        </p:spPr>
        <p:txBody>
          <a:bodyPr wrap="square">
            <a:spAutoFit/>
          </a:bodyPr>
          <a:lstStyle/>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）」「センサー」「シナリオ」「車両制御」「評価」「通信インターフェース」など多層的に構成されてい</a:t>
            </a:r>
            <a:r>
              <a:rPr lang="ja-JP" altLang="en-US"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1752177"/>
            <a:ext cx="12192000" cy="3785652"/>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コアシミュレーションモジュール</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（ワールド）</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Town01</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Town10 </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など）、天候、時間帯の設定を管理。</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に基づく道路ネットワークを保持。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4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形式の地図データを内部で利用。</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車線、交差点、信号機などの情報を取得可能。</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vehicles</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pedestrians</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）、自転車、センサー、信号機など。</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生成・削除・状態制御が可能。</a:t>
            </a:r>
            <a:endPar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64160" y="264694"/>
            <a:ext cx="11663680" cy="830997"/>
          </a:xfrm>
          <a:prstGeom prst="rect">
            <a:avLst/>
          </a:prstGeom>
          <a:noFill/>
        </p:spPr>
        <p:txBody>
          <a:bodyPr wrap="square" lIns="0" rIns="0"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は品質保証の為、</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を実施し、自社製品の機能や性能を確認し限界値を把握して、顧客に対し使用上の安全、安心を保証する責任がある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64160" y="1074550"/>
            <a:ext cx="11663680" cy="830997"/>
          </a:xfrm>
          <a:prstGeom prst="rect">
            <a:avLst/>
          </a:prstGeom>
          <a:noFill/>
        </p:spPr>
        <p:txBody>
          <a:bodyPr wrap="square" lIns="0" rIns="0"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Tier1,</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センサーベンダーはシステムの機能、性能、限界値を把握するため</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を実行し、システムアーキテクチャーなどを構築する参考とする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264160" y="1905547"/>
            <a:ext cx="11663680" cy="461665"/>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どういう組織のどういう目的のための評価を代行しているのか、認識しないと！</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233429" y="2367212"/>
            <a:ext cx="11663680" cy="830997"/>
          </a:xfrm>
          <a:prstGeom prst="rect">
            <a:avLst/>
          </a:prstGeom>
          <a:noFill/>
        </p:spPr>
        <p:txBody>
          <a:bodyPr wrap="square" lIns="0" rIns="0"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モノづくりを行っていない組織の出来ることは、ユーザーの立場に立って機能、性能、安全性などを評価することか！</a:t>
            </a:r>
            <a:endPar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911039" y="6316205"/>
            <a:ext cx="6080982" cy="287134"/>
          </a:xfrm>
          <a:prstGeom prst="rightArrow">
            <a:avLst/>
          </a:prstGeom>
          <a:solidFill>
            <a:srgbClr val="FF0000">
              <a:alpha val="29000"/>
            </a:srgbClr>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b="1">
              <a:solidFill>
                <a:schemeClr val="tx1"/>
              </a:solidFill>
            </a:endParaRPr>
          </a:p>
        </p:txBody>
      </p:sp>
      <p:sp>
        <p:nvSpPr>
          <p:cNvPr id="7" name="テキスト ボックス 6"/>
          <p:cNvSpPr txBox="1"/>
          <p:nvPr/>
        </p:nvSpPr>
        <p:spPr>
          <a:xfrm>
            <a:off x="233429" y="6228940"/>
            <a:ext cx="3677610"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評価コースの仮想環境構築</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4870879" y="6180188"/>
            <a:ext cx="3281668"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評価に耐えうる環境か？</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9992021" y="6177468"/>
            <a:ext cx="1697901" cy="461665"/>
          </a:xfrm>
          <a:prstGeom prst="rect">
            <a:avLst/>
          </a:prstGeom>
          <a:solidFill>
            <a:schemeClr val="bg1"/>
          </a:solidFill>
          <a:ln>
            <a:solidFill>
              <a:srgbClr val="FF0000"/>
            </a:solidFill>
          </a:ln>
        </p:spPr>
        <p:txBody>
          <a:bodyPr wrap="none" rtlCol="0">
            <a:spAutoFit/>
          </a:bodyPr>
          <a:lstStyle/>
          <a:p>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評価の実行</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テキスト ボックス 9"/>
          <p:cNvSpPr txBox="1"/>
          <p:nvPr/>
        </p:nvSpPr>
        <p:spPr>
          <a:xfrm>
            <a:off x="264160" y="3500234"/>
            <a:ext cx="11663680" cy="2215991"/>
          </a:xfrm>
          <a:prstGeom prst="rect">
            <a:avLst/>
          </a:prstGeom>
          <a:noFill/>
          <a:ln>
            <a:solidFill>
              <a:schemeClr val="tx1"/>
            </a:solidFill>
          </a:ln>
        </p:spPr>
        <p:txBody>
          <a:bodyPr wrap="square" lIns="72000" rIns="72000" rtlCol="0">
            <a:spAutoFit/>
          </a:bodyPr>
          <a:lstStyle/>
          <a:p>
            <a:pPr>
              <a:lnSpc>
                <a:spcPct val="150000"/>
              </a:lnSpc>
            </a:pPr>
            <a:r>
              <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kumimoji="1" lang="ja-JP" altLang="en-US"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の問題点</a:t>
            </a:r>
            <a:endParaRPr kumimoji="1" lang="en-US" altLang="ja-JP" sz="2800" b="1" u="sng"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費用、工数、工期が多大</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対象路線での網羅評価ではない</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再現評価は困難（リバースシミュレーションによる仮想評価による確認）</a:t>
            </a:r>
            <a:endParaRPr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対象道路が自動車専用道から一般道に拡大することに伴い、網羅走行は困難となる</a:t>
            </a:r>
            <a:endPar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２</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4524315"/>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の最大の特徴の一つ。仮想的に車載センサーを取り付け可能。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 Camera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（通常カメラ）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（距離情報付き）</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Semantic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Instance Segmentation Camera</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Optical Flow</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（複数設定可能、回転速度・レンジ・ノイズモデルあり）</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Dynamic Vision Sensor,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３</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92110"/>
            <a:ext cx="12192000" cy="5632311"/>
          </a:xfrm>
          <a:prstGeom prst="rect">
            <a:avLst/>
          </a:prstGeom>
          <a:noFill/>
        </p:spPr>
        <p:txBody>
          <a:bodyPr wrap="squar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&amp;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ScenarioRunner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交通ルール違反、追い越し、横断歩行者、悪天候などのシナリオを再現。</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NHTSA</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安全評価を参考にした一連のタスク評価基準。</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成功率、インフラクションスコア（違反度）、走行効率。</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制御モジュール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throttle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（アクセル）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brake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（ブレーキ）</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steer</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gear</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（ギア）など。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内蔵のルールベース走行モジュール（信号、標識に従う）。</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複数車両の自動交通制御を提供。</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車間距離、速度制御、信号応答など。</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6478055"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４</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6093976"/>
          </a:xfrm>
          <a:prstGeom prst="rect">
            <a:avLst/>
          </a:prstGeom>
          <a:noFill/>
        </p:spPr>
        <p:txBody>
          <a:bodyPr wrap="square" tIns="0" bIns="0">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外部接続モジュール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（メインの操作手段）</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 API</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（低レベル制御向け）</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ROS1/ROS2</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と連携、実車制御スタックのテストが可能。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OpenScenario</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マップやシナリオデータとの互換。</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12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6. </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拡張</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ツール</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CarlaUE4 Editor</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を直接使ってマップやアセットを編集可能。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Recording &amp; Replay</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走行データやセンサーデータの記録と再生。</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 Noise Models</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現実のセンサーノイズを模擬可能。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Plug-in System</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新しいセンサーや物理モデルを追加可能。</a:t>
            </a:r>
            <a:endParaRPr lang="ja-JP"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820883" y="93811"/>
            <a:ext cx="11389656" cy="523220"/>
          </a:xfrm>
          <a:prstGeom prst="rect">
            <a:avLst/>
          </a:prstGeom>
          <a:noFill/>
          <a:ln>
            <a:solidFill>
              <a:schemeClr val="tx1"/>
            </a:solidFill>
          </a:ln>
        </p:spPr>
        <p:txBody>
          <a:bodyPr wrap="none">
            <a:spAutoFit/>
          </a:bodyPr>
          <a:lstStyle/>
          <a:p>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に準備されている主要モジュール</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の全体像（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a:t>
            </a:r>
            <a:r>
              <a:rPr lang="ja-JP" altLang="en-US"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701111"/>
            <a:ext cx="12192000" cy="5816977"/>
          </a:xfrm>
          <a:prstGeom prst="rect">
            <a:avLst/>
          </a:prstGeom>
          <a:noFill/>
        </p:spPr>
        <p:txBody>
          <a:bodyPr wrap="square" tIns="0" bIns="0">
            <a:spAutoFit/>
          </a:bodyPr>
          <a:lstStyle/>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import carla</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client = carla.Client('localhost', 2000)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 client.get_world()</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マップ取得</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 world.get_map()</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車両生成</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blueprint_library = world.get_blueprint_library()</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vehicle_bp = blueprint_library.filter('model3')[0]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spawn_point = map.get_spawn_points()[0]</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 world.spawn_actor(vehicle_bp, spawn_point)</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センサー追加</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camera_bp = blueprint_library.find('sensor.camera.rgb')</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camera = world.spawn_actor(camera_bp, carla.Transform(), attach_to=vehicle)</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車両制御</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control = carla.VehicleControl(throttle=0.5, steer=0.1)</a:t>
            </a:r>
            <a:endParaRPr lang="ja-JP"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2"/>
            <a:r>
              <a:rPr lang="en-US" altLang="ja-JP" b="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vehicle.apply_control(control)</a:t>
            </a:r>
            <a:endPar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5462750" y="1561575"/>
            <a:ext cx="6603125" cy="1200329"/>
          </a:xfrm>
          <a:prstGeom prst="rect">
            <a:avLst/>
          </a:prstGeom>
          <a:noFill/>
          <a:ln>
            <a:solidFill>
              <a:schemeClr val="tx1"/>
            </a:solidFill>
          </a:ln>
        </p:spPr>
        <p:txBody>
          <a:bodyPr wrap="square">
            <a:spAutoFit/>
          </a:bodyPr>
          <a:lstStyle/>
          <a:p>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街</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制御</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」を統合的に扱えるプラットフォームで、外部の</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HD-Map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の入力とも接続でき</a:t>
            </a:r>
            <a:r>
              <a:rPr lang="ja-JP" altLang="en-US"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四角形: 角を丸くする 2"/>
          <p:cNvSpPr/>
          <p:nvPr/>
        </p:nvSpPr>
        <p:spPr>
          <a:xfrm>
            <a:off x="4235092" y="2624250"/>
            <a:ext cx="1676400" cy="578882"/>
          </a:xfrm>
          <a:prstGeom prst="roundRect">
            <a:avLst/>
          </a:prstGeom>
        </p:spPr>
        <p:style>
          <a:lnRef idx="2">
            <a:schemeClr val="accent6"/>
          </a:lnRef>
          <a:fillRef idx="1">
            <a:schemeClr val="lt1"/>
          </a:fillRef>
          <a:effectRef idx="0">
            <a:schemeClr val="accent6"/>
          </a:effectRef>
          <a:fontRef idx="minor">
            <a:schemeClr val="dk1"/>
          </a:fontRef>
        </p:style>
        <p:txBody>
          <a:bodyPr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Towns</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天候、時間</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四角形: 角を丸くする 3"/>
          <p:cNvSpPr/>
          <p:nvPr/>
        </p:nvSpPr>
        <p:spPr>
          <a:xfrm>
            <a:off x="4354367" y="289185"/>
            <a:ext cx="1179421"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 Scenario</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四角形: 角を丸くする 4"/>
          <p:cNvSpPr/>
          <p:nvPr/>
        </p:nvSpPr>
        <p:spPr>
          <a:xfrm>
            <a:off x="10500137" y="100557"/>
            <a:ext cx="10777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四角形: 角を丸くする 5"/>
          <p:cNvSpPr/>
          <p:nvPr/>
        </p:nvSpPr>
        <p:spPr>
          <a:xfrm>
            <a:off x="10470070" y="673742"/>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四角形: 角を丸くする 6"/>
          <p:cNvSpPr/>
          <p:nvPr/>
        </p:nvSpPr>
        <p:spPr>
          <a:xfrm>
            <a:off x="10470070" y="1246927"/>
            <a:ext cx="1137850"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Camera</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四角形: 角を丸くする 7"/>
          <p:cNvSpPr/>
          <p:nvPr/>
        </p:nvSpPr>
        <p:spPr>
          <a:xfrm>
            <a:off x="10493539" y="1820112"/>
            <a:ext cx="109091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Segmentation</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四角形: 角を丸くする 8"/>
          <p:cNvSpPr/>
          <p:nvPr/>
        </p:nvSpPr>
        <p:spPr>
          <a:xfrm>
            <a:off x="10718558" y="2393297"/>
            <a:ext cx="64087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四角形: 角を丸くする 9"/>
          <p:cNvSpPr/>
          <p:nvPr/>
        </p:nvSpPr>
        <p:spPr>
          <a:xfrm>
            <a:off x="10773268" y="2966482"/>
            <a:ext cx="53145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四角形: 角を丸くする 10"/>
          <p:cNvSpPr/>
          <p:nvPr/>
        </p:nvSpPr>
        <p:spPr>
          <a:xfrm>
            <a:off x="10760572" y="3539667"/>
            <a:ext cx="55684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四角形: 角を丸くする 11"/>
          <p:cNvSpPr/>
          <p:nvPr/>
        </p:nvSpPr>
        <p:spPr>
          <a:xfrm>
            <a:off x="10813626" y="4112852"/>
            <a:ext cx="450738"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3" name="四角形: 角を丸くする 12"/>
          <p:cNvSpPr/>
          <p:nvPr/>
        </p:nvSpPr>
        <p:spPr>
          <a:xfrm>
            <a:off x="6453134" y="289185"/>
            <a:ext cx="1625355"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4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ベース道路）</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5" name="四角形: 角を丸くする 14"/>
          <p:cNvSpPr/>
          <p:nvPr/>
        </p:nvSpPr>
        <p:spPr>
          <a:xfrm>
            <a:off x="6257292" y="1414339"/>
            <a:ext cx="1963024" cy="557164"/>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Actors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gn="ct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（車両、歩行者、信号）</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6" name="四角形: 角を丸くする 15"/>
          <p:cNvSpPr/>
          <p:nvPr/>
        </p:nvSpPr>
        <p:spPr>
          <a:xfrm>
            <a:off x="6603093" y="2752547"/>
            <a:ext cx="66271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Sensors</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7" name="四角形: 角を丸くする 16"/>
          <p:cNvSpPr/>
          <p:nvPr/>
        </p:nvSpPr>
        <p:spPr>
          <a:xfrm>
            <a:off x="6165266" y="4198510"/>
            <a:ext cx="1299616"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Scenario Runner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8" name="四角形: 角を丸くする 17"/>
          <p:cNvSpPr/>
          <p:nvPr/>
        </p:nvSpPr>
        <p:spPr>
          <a:xfrm>
            <a:off x="1083876" y="2079389"/>
            <a:ext cx="1265302"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Python/C++API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9" name="四角形: 角を丸くする 18"/>
          <p:cNvSpPr/>
          <p:nvPr/>
        </p:nvSpPr>
        <p:spPr>
          <a:xfrm>
            <a:off x="1324530" y="2761315"/>
            <a:ext cx="98369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Bridge</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四角形: 角を丸くする 19"/>
          <p:cNvSpPr/>
          <p:nvPr/>
        </p:nvSpPr>
        <p:spPr>
          <a:xfrm>
            <a:off x="481627" y="3643334"/>
            <a:ext cx="302782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Tools: Recorder,Replay,</a:t>
            </a:r>
            <a:r>
              <a:rPr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Nise,UE4 Editor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22" name="直線矢印コネクタ 21"/>
          <p:cNvCxnSpPr>
            <a:stCxn id="19" idx="3"/>
            <a:endCxn id="3" idx="1"/>
          </p:cNvCxnSpPr>
          <p:nvPr/>
        </p:nvCxnSpPr>
        <p:spPr>
          <a:xfrm flipV="1">
            <a:off x="2308224" y="2913691"/>
            <a:ext cx="1926868" cy="702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4" name="直線矢印コネクタ 23"/>
          <p:cNvCxnSpPr>
            <a:stCxn id="4" idx="3"/>
            <a:endCxn id="13" idx="1"/>
          </p:cNvCxnSpPr>
          <p:nvPr/>
        </p:nvCxnSpPr>
        <p:spPr>
          <a:xfrm>
            <a:off x="5533788" y="567767"/>
            <a:ext cx="919346" cy="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26" name="直線矢印コネクタ 25"/>
          <p:cNvCxnSpPr>
            <a:stCxn id="3" idx="3"/>
            <a:endCxn id="16" idx="1"/>
          </p:cNvCxnSpPr>
          <p:nvPr/>
        </p:nvCxnSpPr>
        <p:spPr>
          <a:xfrm flipV="1">
            <a:off x="5911492" y="2911948"/>
            <a:ext cx="691601" cy="174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28" name="四角形: 角を丸くする 27"/>
          <p:cNvSpPr/>
          <p:nvPr/>
        </p:nvSpPr>
        <p:spPr>
          <a:xfrm>
            <a:off x="5911492" y="5845063"/>
            <a:ext cx="1558509"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 Control API</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四角形: 角を丸くする 28"/>
          <p:cNvSpPr/>
          <p:nvPr/>
        </p:nvSpPr>
        <p:spPr>
          <a:xfrm>
            <a:off x="10644092" y="6405597"/>
            <a:ext cx="78980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Autopilot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四角形: 角を丸くする 29"/>
          <p:cNvSpPr/>
          <p:nvPr/>
        </p:nvSpPr>
        <p:spPr>
          <a:xfrm>
            <a:off x="10404678" y="5832407"/>
            <a:ext cx="1268635"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Traffic Manager</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1" name="四角形: 角を丸くする 30"/>
          <p:cNvSpPr/>
          <p:nvPr/>
        </p:nvSpPr>
        <p:spPr>
          <a:xfrm>
            <a:off x="10000437" y="5259222"/>
            <a:ext cx="2077117"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Leaderboard</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（標準規準）</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四角形: 角を丸くする 31"/>
          <p:cNvSpPr/>
          <p:nvPr/>
        </p:nvSpPr>
        <p:spPr>
          <a:xfrm>
            <a:off x="10123443" y="4686037"/>
            <a:ext cx="1831104" cy="318801"/>
          </a:xfrm>
          <a:prstGeom prst="roundRect">
            <a:avLst/>
          </a:prstGeom>
        </p:spPr>
        <p:style>
          <a:lnRef idx="2">
            <a:schemeClr val="accent6"/>
          </a:lnRef>
          <a:fillRef idx="1">
            <a:schemeClr val="lt1"/>
          </a:fillRef>
          <a:effectRef idx="0">
            <a:schemeClr val="accent6"/>
          </a:effectRef>
          <a:fontRef idx="minor">
            <a:schemeClr val="dk1"/>
          </a:fontRef>
        </p:style>
        <p:txBody>
          <a:bodyPr wrap="none" lIns="36000" tIns="36000" rIns="36000" bIns="36000" rtlCol="0" anchor="ctr">
            <a:spAutoFit/>
          </a:bodyPr>
          <a:lstStyle/>
          <a:p>
            <a:pPr algn="ct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Event Camera</a:t>
            </a:r>
            <a:r>
              <a:rPr kumimoji="1" lang="ja-JP" altLang="en-US"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en-US" altLang="ja-JP" sz="1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34" name="直線矢印コネクタ 33"/>
          <p:cNvCxnSpPr>
            <a:stCxn id="28" idx="3"/>
            <a:endCxn id="30" idx="1"/>
          </p:cNvCxnSpPr>
          <p:nvPr/>
        </p:nvCxnSpPr>
        <p:spPr>
          <a:xfrm flipV="1">
            <a:off x="7470001" y="5991808"/>
            <a:ext cx="2934677" cy="1265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6" name="直線矢印コネクタ 35"/>
          <p:cNvCxnSpPr>
            <a:stCxn id="28" idx="2"/>
            <a:endCxn id="29" idx="1"/>
          </p:cNvCxnSpPr>
          <p:nvPr/>
        </p:nvCxnSpPr>
        <p:spPr>
          <a:xfrm>
            <a:off x="6690747" y="6163864"/>
            <a:ext cx="3953345" cy="40113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38" name="直線矢印コネクタ 37"/>
          <p:cNvCxnSpPr>
            <a:stCxn id="17" idx="2"/>
            <a:endCxn id="31" idx="1"/>
          </p:cNvCxnSpPr>
          <p:nvPr/>
        </p:nvCxnSpPr>
        <p:spPr>
          <a:xfrm>
            <a:off x="6815074" y="4517311"/>
            <a:ext cx="3185363" cy="90131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1" name="コネクタ: 曲線 40"/>
          <p:cNvCxnSpPr>
            <a:stCxn id="16" idx="2"/>
            <a:endCxn id="32" idx="1"/>
          </p:cNvCxnSpPr>
          <p:nvPr/>
        </p:nvCxnSpPr>
        <p:spPr>
          <a:xfrm rot="16200000" flipH="1">
            <a:off x="7641903" y="2363898"/>
            <a:ext cx="1774090" cy="3188990"/>
          </a:xfrm>
          <a:prstGeom prst="curvedConnector2">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3" name="直線矢印コネクタ 42"/>
          <p:cNvCxnSpPr>
            <a:stCxn id="16" idx="3"/>
            <a:endCxn id="11" idx="1"/>
          </p:cNvCxnSpPr>
          <p:nvPr/>
        </p:nvCxnSpPr>
        <p:spPr>
          <a:xfrm>
            <a:off x="7265812" y="2911948"/>
            <a:ext cx="3494760" cy="787120"/>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5" name="直線矢印コネクタ 44"/>
          <p:cNvCxnSpPr>
            <a:stCxn id="16" idx="3"/>
            <a:endCxn id="12" idx="1"/>
          </p:cNvCxnSpPr>
          <p:nvPr/>
        </p:nvCxnSpPr>
        <p:spPr>
          <a:xfrm>
            <a:off x="7265812" y="2911948"/>
            <a:ext cx="3547814" cy="136030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47" name="直線矢印コネクタ 46"/>
          <p:cNvCxnSpPr>
            <a:stCxn id="16" idx="3"/>
            <a:endCxn id="10" idx="1"/>
          </p:cNvCxnSpPr>
          <p:nvPr/>
        </p:nvCxnSpPr>
        <p:spPr>
          <a:xfrm>
            <a:off x="7265812" y="2911948"/>
            <a:ext cx="3507456" cy="21393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1" name="コネクタ: 曲線 50"/>
          <p:cNvCxnSpPr>
            <a:stCxn id="16" idx="3"/>
            <a:endCxn id="9" idx="1"/>
          </p:cNvCxnSpPr>
          <p:nvPr/>
        </p:nvCxnSpPr>
        <p:spPr>
          <a:xfrm flipV="1">
            <a:off x="7265812" y="2552698"/>
            <a:ext cx="3452746" cy="35925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3" name="コネクタ: 曲線 52"/>
          <p:cNvCxnSpPr>
            <a:stCxn id="16" idx="3"/>
            <a:endCxn id="8" idx="1"/>
          </p:cNvCxnSpPr>
          <p:nvPr/>
        </p:nvCxnSpPr>
        <p:spPr>
          <a:xfrm flipV="1">
            <a:off x="7265812" y="1979513"/>
            <a:ext cx="3227727" cy="93243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5" name="コネクタ: 曲線 54"/>
          <p:cNvCxnSpPr>
            <a:stCxn id="16" idx="3"/>
            <a:endCxn id="7" idx="1"/>
          </p:cNvCxnSpPr>
          <p:nvPr/>
        </p:nvCxnSpPr>
        <p:spPr>
          <a:xfrm flipV="1">
            <a:off x="7265812" y="1406328"/>
            <a:ext cx="3204258" cy="150562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7" name="コネクタ: 曲線 56"/>
          <p:cNvCxnSpPr>
            <a:stCxn id="16" idx="3"/>
            <a:endCxn id="6" idx="1"/>
          </p:cNvCxnSpPr>
          <p:nvPr/>
        </p:nvCxnSpPr>
        <p:spPr>
          <a:xfrm flipV="1">
            <a:off x="7265812" y="833143"/>
            <a:ext cx="3204258" cy="2078805"/>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59" name="コネクタ: 曲線 58"/>
          <p:cNvCxnSpPr>
            <a:stCxn id="16" idx="3"/>
            <a:endCxn id="5" idx="1"/>
          </p:cNvCxnSpPr>
          <p:nvPr/>
        </p:nvCxnSpPr>
        <p:spPr>
          <a:xfrm flipV="1">
            <a:off x="7265812" y="259958"/>
            <a:ext cx="3234325" cy="2651990"/>
          </a:xfrm>
          <a:prstGeom prst="curvedConnector3">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6" name="直線矢印コネクタ 65"/>
          <p:cNvCxnSpPr>
            <a:stCxn id="3" idx="2"/>
            <a:endCxn id="17" idx="0"/>
          </p:cNvCxnSpPr>
          <p:nvPr/>
        </p:nvCxnSpPr>
        <p:spPr>
          <a:xfrm>
            <a:off x="5073292" y="3203132"/>
            <a:ext cx="1741782" cy="99537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68" name="直線矢印コネクタ 67"/>
          <p:cNvCxnSpPr>
            <a:stCxn id="3" idx="2"/>
            <a:endCxn id="28" idx="1"/>
          </p:cNvCxnSpPr>
          <p:nvPr/>
        </p:nvCxnSpPr>
        <p:spPr>
          <a:xfrm>
            <a:off x="5073292" y="3203132"/>
            <a:ext cx="838200" cy="2801332"/>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0" name="直線矢印コネクタ 69"/>
          <p:cNvCxnSpPr>
            <a:stCxn id="3" idx="0"/>
            <a:endCxn id="15" idx="1"/>
          </p:cNvCxnSpPr>
          <p:nvPr/>
        </p:nvCxnSpPr>
        <p:spPr>
          <a:xfrm flipV="1">
            <a:off x="5073292" y="1692921"/>
            <a:ext cx="1184000" cy="93132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2" name="直線矢印コネクタ 71"/>
          <p:cNvCxnSpPr/>
          <p:nvPr/>
        </p:nvCxnSpPr>
        <p:spPr>
          <a:xfrm flipV="1">
            <a:off x="4572000" y="853536"/>
            <a:ext cx="1881134" cy="1770714"/>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4" name="直線矢印コネクタ 73"/>
          <p:cNvCxnSpPr>
            <a:stCxn id="20" idx="3"/>
          </p:cNvCxnSpPr>
          <p:nvPr/>
        </p:nvCxnSpPr>
        <p:spPr>
          <a:xfrm flipV="1">
            <a:off x="3509454" y="3203132"/>
            <a:ext cx="725638" cy="599603"/>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76" name="直線矢印コネクタ 75"/>
          <p:cNvCxnSpPr>
            <a:stCxn id="18" idx="3"/>
          </p:cNvCxnSpPr>
          <p:nvPr/>
        </p:nvCxnSpPr>
        <p:spPr>
          <a:xfrm>
            <a:off x="2349178" y="2238790"/>
            <a:ext cx="1885914" cy="473308"/>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
        <p:nvSpPr>
          <p:cNvPr id="81" name="テキスト ボックス 80"/>
          <p:cNvSpPr txBox="1"/>
          <p:nvPr/>
        </p:nvSpPr>
        <p:spPr>
          <a:xfrm>
            <a:off x="839321" y="5702199"/>
            <a:ext cx="3252814" cy="584775"/>
          </a:xfrm>
          <a:prstGeom prst="rect">
            <a:avLst/>
          </a:prstGeom>
          <a:noFill/>
          <a:ln w="57150">
            <a:solidFill>
              <a:schemeClr val="tx1"/>
            </a:solidFill>
          </a:ln>
        </p:spPr>
        <p:txBody>
          <a:bodyPr wrap="none">
            <a:spAutoFit/>
          </a:bodyPr>
          <a:lstStyle/>
          <a:p>
            <a:r>
              <a:rPr lang="en-US" altLang="ja-JP" sz="32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32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の体系図</a:t>
            </a:r>
            <a:endParaRPr lang="ja-JP" altLang="en-US" sz="3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8090" y="610136"/>
            <a:ext cx="12173910" cy="5632311"/>
          </a:xfrm>
          <a:prstGeom prst="rect">
            <a:avLst/>
          </a:prstGeom>
          <a:noFill/>
        </p:spPr>
        <p:txBody>
          <a:bodyPr wrap="square">
            <a:spAutoFit/>
          </a:bodyPr>
          <a:lstStyle/>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センサー種類の制限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現在のバージョンでは、エージェントにとって利用可能なセンサーは主に</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RGB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カメラおよび擬似</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(pseudo)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センサーとしての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セマンティックセグメンテーション</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のみ。</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他のセンサー（例：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、ノイズ付きセンサー、カメラの欠損など）は組み込まれておらず、拡張可能とはいえデフォルトで使えるものは限られている。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環境の多様性の限界（地理的・構造的な新しさへの一般化の困難さ）</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トレーニングで使われる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“Town 1”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とテスト用</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“Town 2”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の構造が異なるため、未知の町（新しい環境）への一般化に苦戦する。例えば、町の見た目／建築モデル／テクスチャなどが異なるので，見た目に依存する部分での性能低下が顕著。</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天候の一般化は比較的マシだが（トレーニング時使っていない天候でもそれなりに動く），環境（町）が変わると性能が大きく下がる。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タスクの難易度・成功率の限界</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も単純なタスク（「直線を走る」「動的オブジェクトなし」など）ですら，すべて完璧に成功できるわけではない。より難しいナビゲーションタスクや動的障害物の存在する条件では成功率が大幅に落ち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強化学習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(reinforcement learning, 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を使った手法は，模倣学習（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imitation learning, IL</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）やモジュール型（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modular pipeline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）に比べて一般的に性能が低い。これは学習安定性、ハイパーパラメータ探索のコスト、入力の変動性などが原因とされている。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データ量・計算コストの制約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の実験では約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1000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万ステップのシミュレーションで訓練を行っており，計算コストが大きい。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ただし，それでも</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の一般に要求されるような</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何億ステップもの経験</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とは比べ物にならないほど少ない。</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描画・環境シミュレーション・動的エージェントなどを含むと，シミュレータのリソース要求が高くなる。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ar5iv+1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111760" y="86916"/>
            <a:ext cx="4305987"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発表時の制限事項</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2347575"/>
            <a:ext cx="6096000" cy="461665"/>
          </a:xfrm>
          <a:prstGeom prst="rect">
            <a:avLst/>
          </a:prstGeom>
          <a:noFill/>
          <a:ln>
            <a:solidFill>
              <a:schemeClr val="tx1"/>
            </a:solidFill>
          </a:ln>
        </p:spPr>
        <p:txBody>
          <a:bodyPr wrap="square">
            <a:spAutoFit/>
          </a:bodyPr>
          <a:lstStyle/>
          <a:p>
            <a:pPr>
              <a:buNone/>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最新の研究・実践で指摘されている追加の制限</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809240"/>
            <a:ext cx="12192000" cy="4093428"/>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グラフィックやアセットの質のばらつき</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古い環境（</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old maps / towns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）では、ポリゴン数が少ない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テクスチャが粗い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マテリアル情報（</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G‑buffer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の情報）が不十分といった点があり、リアリティ（特に視覚系のタスクで）を高めるためには改善の余地あり。</a:t>
            </a:r>
            <a:r>
              <a:rPr lang="en-US" altLang="ja-JP" sz="2000" u="sng"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arXiv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現実とのギャップ</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(“sim‑to‑real gap”)</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ションで学んだモデルが現実環境でうまく動かないこと。特にセンサー雑音、ライティングや反射／シャドウの複雑さ、車両や歩行者の動きの予測不能性などが現実にはあるが、シミュレータでは簡略化されていることが多い。</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arXiv+2arXiv+2</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ハードウェア／実行速度の制約</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高精度な描画や複数のカメラ／センサーを付けると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GPU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メモリや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CPU / GPU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の処理能力の要求が増すということ。実行フレームレートが低下するか、描画を切るなどして軽量化する必要があることがある。</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Reddit+1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エージェント（</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非プレイヤーキャラクター）の行動モデルの簡易さ</a:t>
            </a:r>
            <a:b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信号遵守、レーン維持など基本的な挙動は備えているが、交通の複雑な相互作用（予測困難な歩行者行動・他車両のややランダムまたは異常な動きなど）のモデリングが十分ではないという声もある。</a:t>
            </a:r>
            <a:r>
              <a:rPr lang="en-US" altLang="ja-JP" sz="2000" u="sng"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61575"/>
            <a:ext cx="12192000" cy="2246769"/>
          </a:xfrm>
          <a:prstGeom prst="rect">
            <a:avLst/>
          </a:prstGeom>
          <a:noFill/>
        </p:spPr>
        <p:txBody>
          <a:bodyPr wrap="square">
            <a:spAutoFit/>
          </a:bodyPr>
          <a:lstStyle/>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希少事象</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(rare events)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の扱いの難しさ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歩行者が突発的に車道へ出る、事故、異常な運転行動など、訓練中にはあまり発生しないが実際の都市走行で起こりうる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コーナーケース</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(corner cases)”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を十分に再現・学習させるのが難しい。これらが性能を落とす要因になる。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ar5iv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startAt="5"/>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オフロードや多様な路面環境のサポート欠如</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論文中では「道路／町中の舗装道路」「交差点」「歩行者／車両／信号」など都市環境の標準的要素には対応しているが、未舗装路（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off-road</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）、高速道路、非常に特殊な地形などは対象外。</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6"/>
              </a:rPr>
              <a:t>ResearchGate</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355600" y="125214"/>
            <a:ext cx="9154160"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のバージョンでの</a:t>
            </a:r>
            <a:r>
              <a:rPr lang="ja-JP" altLang="en-US"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シミュレータと実世界とのギャップついて</a:t>
            </a:r>
            <a:endParaRPr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29928"/>
            <a:ext cx="12192000" cy="4401205"/>
          </a:xfrm>
          <a:prstGeom prst="rect">
            <a:avLst/>
          </a:prstGeom>
          <a:noFill/>
        </p:spPr>
        <p:txBody>
          <a:bodyPr wrap="square">
            <a:spAutoFit/>
          </a:bodyPr>
          <a:lstStyle/>
          <a:p>
            <a:pPr marL="342900" lvl="0" indent="-342900">
              <a:buFont typeface="+mj-lt"/>
              <a:buAutoNum type="arabicPeriod"/>
              <a:tabLst>
                <a:tab pos="4572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は外観（レンダリング）面で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UE5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導入などにより改善が進んでいるが、</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外観だけ改善してもセンサーレベル（</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LiDAR,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カメラノイズやマテリアルの物理特性）の本質的差は残る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Eusipco</a:t>
            </a:r>
            <a:r>
              <a:rPr lang="en-US" altLang="ja-JP" sz="2000" kern="0"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2025+1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最新の公開リリース（</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0.9.14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系列）と開発発表では、</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0.9.16</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（夏予定）や</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UE5.5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0.10.0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へ進行中</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で、デジタルツインや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NVIDIA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Omniverse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等との統合が強化される予定だが、機能は段階的で「まだ全機能が同等で揃っているわけではない」という注記がある。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carla.readthedocs.io+2CARLA Simulator+2</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研究報告では、イベントカメラ（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）やセマンティックタスク等で</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実データの性能劣化が定量化</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されており、シミュレーション単体で学習すると実世界への一般化に限界があることが示されている。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実務的なギャップ要因は大きく「外観（見た目）」「物理・運動挙動」「センサーモデル（ノイズ・応答）」「交通エージェントの挙動」の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つに分けて考えるのが有用。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はこれらのうち外観・シナリオ制御・センサ設定で強みがあるが、</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マテリアル光学特性・複雑なセンサ現象（例えばセンサー固有の量子効果や相互散乱）・リアルな人間的運転</a:t>
            </a: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歩行者挙動</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などはまだ不完全。</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ギャップ低減には「ドメインランダム化」「実データでの微調整（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）」「画像翻訳（</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Sim2Real enhancement</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）」「リアルデータを使った</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Retrieval-augmented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学習」などの組合せが効果的で、最近の研究（</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 / RALAD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等）が有望な手法を示している。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Semantic Scholar+1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52400" y="135374"/>
            <a:ext cx="2954655"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詳細説明（原因別）</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89927"/>
            <a:ext cx="12192000" cy="6093976"/>
          </a:xfrm>
          <a:prstGeom prst="rect">
            <a:avLst/>
          </a:prstGeom>
          <a:noFill/>
        </p:spPr>
        <p:txBody>
          <a:bodyPr wrap="square">
            <a:spAutoFit/>
          </a:bodyPr>
          <a:lstStyle/>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見た目（</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Appearance</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UE5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導入でジオメトリ／ライティング／ポスト処理が向上し、</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写真的リアリズムはかなり良くなった</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が、実世界のカメラ特有の色域、センサー応答、レンズゴーストや汚れ、ガラス反射の微妙な挙動など細部は違う。これがセグメンテーションや検出モデルの一般化を阻害する。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CARLA Simulator+1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センサーモデル（カメラ、</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はカメラ・</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等を指定できるが、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実センサのノイズスペクトル、受光素子の非線形性、電子ノイズ、</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HDR</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の実装差（ノイズ発生メカニズムやオフセット）などを完全再現するのは難しい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に関する研究では、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DVS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を用いた学習モデルが実世界で性能低下を示したという定量結果が出ている。</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arXiv+1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物理・運動（車両ダイナミクス・タイヤ摩擦・サスペンション）</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サスペンションの非線形性、タイヤ路面相互作用、ホイールスリップ、振動によるカメラブレなどを高精度で再現するには専門的な物理モデルが必要。</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の物理は研究向けに柔軟だが、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高周波での振動やバネ・ダンパの挙動、サブフレームで起きる現象</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を忠実に再現するには追加のモデリングや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HIL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が必要。</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GitHub</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シナリオ・交通・ヒューマンビヘイビア</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（非プレイヤー車両）や歩行者の挙動はスクリプト化・ポリシーベースで作れるが、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実世界の意図的な予測困難な動きや人間運転の文化差（例：日本の交差点での独特のマナー）は完全には表現できない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。実データ由来のシナリオ抽出（デジタルツイン）や実トラフィックの再生が有効。</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deepsense.ai</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バックエンド・統合面（ツール連携・パフォーマンス）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Omniverse / NVIDIA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連携や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ROS2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サポート強化など拡張を進めているが、</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統合済みの</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高忠実度デジタルツイン</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環境を一度にすべて提供するわけではなく、各機能は段階的で限定的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0.10.0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は一部機能サブセットで提供、</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0.9.16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予告あり）。導入で期待する機能がバージョンで異なる点に注意。</a:t>
            </a:r>
            <a:r>
              <a:rPr lang="en-US" altLang="ja-JP"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CARLA Simulator+1</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203200" y="125214"/>
            <a:ext cx="5530681" cy="461665"/>
          </a:xfrm>
          <a:prstGeom prst="rect">
            <a:avLst/>
          </a:prstGeom>
          <a:noFill/>
          <a:ln>
            <a:solidFill>
              <a:schemeClr val="tx1"/>
            </a:solidFill>
          </a:ln>
        </p:spPr>
        <p:txBody>
          <a:bodyPr wrap="none">
            <a:spAutoFit/>
          </a:bodyPr>
          <a:lstStyle/>
          <a:p>
            <a:pPr>
              <a:buNone/>
            </a:pPr>
            <a:r>
              <a:rPr lang="ja-JP" altLang="ja-JP" sz="2400" b="1" kern="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実務で使える「優先度付きギャップ低減策」</a:t>
            </a:r>
            <a:endParaRPr lang="ja-JP" altLang="ja-JP" sz="11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612844"/>
            <a:ext cx="12192000" cy="6247864"/>
          </a:xfrm>
          <a:prstGeom prst="rect">
            <a:avLst/>
          </a:prstGeom>
          <a:noFill/>
        </p:spPr>
        <p:txBody>
          <a:bodyPr wrap="square">
            <a:spAutoFit/>
          </a:bodyPr>
          <a:lstStyle/>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データ中心の混合学習（高優先）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シミュデータで事前学習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実世界データで微調整（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）。これが最も効果的。研究でも実データ混入が効果ありと示されている。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arXiv+1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ドメインランダム化（高）</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照明、マテリアル、天候、カメラ位置やレンズパラメータを大幅にランダム化して学習。過剰適合を防げる。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MDPI</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Sim-Enhancement</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（画像翻訳）ツール導入（中〜高）</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などの後処理で見た目を実世界に近づける。セマンティックラベルを保持しつつ外観変換する手法がある。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Semantic Scholar+1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精密センサーモデリング（中）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のノイズ特性を計測して</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のセンサパラメータ（ガウスノイズ、歪み、量子効率、</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の閾値など）に反映する。</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GBuffer</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やセンサコールバックを使って生データに近い出力を得る。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GitHub+1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シナリオの実データ化（中）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実世界トラフィックデータを元にシナリオを復元（デジタルツイン的アプローチ）。</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 Traffic Scenarios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」系研究やデジタルツイン機能の活用が有効。</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5"/>
              </a:rPr>
              <a:t>deepsense.ai+1</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HIL /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車載カメラのインジェクション（高コストだが強力）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実ハードウェアを閉ループで組み込む（カメラを実装してスクリーンや光学経路で入力する、またはセンサデータを直接注入）して最終検証する。これによりセンサ固有の挙動を捕まえやすくなる。</a:t>
            </a:r>
            <a:r>
              <a:rPr lang="en-US" altLang="ja-JP" sz="2000" kern="0" dirty="0">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6"/>
              </a:rPr>
              <a:t>GitHub</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Font typeface="+mj-lt"/>
              <a:buAutoNum type="arabicPeriod"/>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Retrieval / Augmented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学習（新しい有望手法：中）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RALAD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のようにリアルデータを検索・組合せて学習に使う方法は、データ収集コストを抑えつつ性能改善できる可能性がある。実験的に検討すると良い。</a:t>
            </a:r>
            <a:r>
              <a:rPr lang="en-US" altLang="ja-JP" sz="2000" kern="0" dirty="0" err="1">
                <a:solidFill>
                  <a:srgbClr val="0000FF"/>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7"/>
              </a:rPr>
              <a:t>arXiv</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59052" y="97618"/>
            <a:ext cx="7673896" cy="523220"/>
          </a:xfrm>
          <a:prstGeom prst="rect">
            <a:avLst/>
          </a:prstGeom>
          <a:noFill/>
          <a:ln>
            <a:solidFill>
              <a:schemeClr val="tx1"/>
            </a:solidFill>
          </a:ln>
        </p:spPr>
        <p:txBody>
          <a:bodyPr wrap="none" rtlCol="0">
            <a:spAutoFit/>
          </a:bodyPr>
          <a:lstStyle/>
          <a:p>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AD</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システムの一般道における仮想評価とベンチマーク</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0" y="614251"/>
            <a:ext cx="12192000" cy="461665"/>
          </a:xfrm>
          <a:prstGeom prst="rect">
            <a:avLst/>
          </a:prstGeom>
          <a:noFill/>
        </p:spPr>
        <p:txBody>
          <a:bodyPr wrap="square" rtlCol="0">
            <a:spAutoFit/>
          </a:bodyPr>
          <a:lstStyle/>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目的：</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ナビデータ等</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を活用して一般道における仮想空間における評価をリアル空間波に実行すること</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80754" y="1097293"/>
            <a:ext cx="12029966" cy="3785652"/>
          </a:xfrm>
          <a:prstGeom prst="rect">
            <a:avLst/>
          </a:prstGeom>
          <a:noFill/>
        </p:spPr>
        <p:txBody>
          <a:bodyPr wrap="square" rtlCol="0">
            <a:spAutoFit/>
          </a:bodyPr>
          <a:lstStyle/>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の評価において、</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によるベンチマークがある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におけるこの評価は機能として完全ではなく、リアルとの一致性に難があるものの、開発された生成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レベル想定</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には有用</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向けの学習モデルや評価モデル（</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）が用意されて生成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のベンチマークが可能であるだけでなく、ルールベースの車載アプリも用意され米国運輸省のちぇえく項目を踏まえた評価システムが用意されている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から、日本国内の難交差点（根岸交差点）を仮想化し、</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シミュレータで評価するとともに、実走行に基づいた結果と比較し、リアリティ性を確認</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から、生成</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向けの学習用モデルが</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作成可能かを確認する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6829531" y="4220213"/>
            <a:ext cx="5346335" cy="1015663"/>
          </a:xfrm>
          <a:prstGeom prst="rect">
            <a:avLst/>
          </a:prstGeom>
          <a:noFill/>
        </p:spPr>
        <p:txBody>
          <a:bodyPr wrap="none" rtlCol="0">
            <a:spAutoFit/>
          </a:bodyPr>
          <a:lstStyle/>
          <a:p>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車載生成</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は、これまでの研究結果からは</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オンライン評価とオフライン評価は相関していない</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未経験なエッジケースには対処できない</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80754" y="5219476"/>
            <a:ext cx="7181197" cy="1569660"/>
          </a:xfrm>
          <a:prstGeom prst="rect">
            <a:avLst/>
          </a:prstGeom>
          <a:noFill/>
          <a:ln>
            <a:solidFill>
              <a:schemeClr val="accent3"/>
            </a:solidFill>
          </a:ln>
        </p:spPr>
        <p:txBody>
          <a:bodyPr wrap="none" rtlCol="0">
            <a:spAutoFit/>
          </a:bodyPr>
          <a:lstStyle/>
          <a:p>
            <a:r>
              <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OEM</a:t>
            </a:r>
            <a:r>
              <a:rPr kumimoji="1" lang="ja-JP" altLang="en-US"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の視点</a:t>
            </a:r>
            <a:endParaRPr kumimoji="1" lang="en-US" altLang="ja-JP" sz="2400" b="1"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未走行道路の確認がないと、商品保証できないのでは？</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ナビデータ＋</a:t>
            </a:r>
            <a:r>
              <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による評価が</a:t>
            </a:r>
            <a:r>
              <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FOT</a:t>
            </a:r>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の代替となりうるか？</a:t>
            </a:r>
            <a:endParaRPr kumimoji="1"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リアル性の評価をどうするか！</a:t>
            </a:r>
            <a:endParaRPr lang="en-US" altLang="ja-JP" sz="2400" dirty="0">
              <a:solidFill>
                <a:schemeClr val="accent3"/>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7261951" y="5588807"/>
            <a:ext cx="4964939" cy="1200329"/>
          </a:xfrm>
          <a:prstGeom prst="rect">
            <a:avLst/>
          </a:prstGeom>
          <a:noFill/>
        </p:spPr>
        <p:txBody>
          <a:bodyPr wrap="square" rtlCol="0">
            <a:spAutoFit/>
          </a:bodyPr>
          <a:lstStyle/>
          <a:p>
            <a:r>
              <a:rPr kumimoji="1"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の評価モードを使用して、ナビデータ＋</a:t>
            </a:r>
            <a:r>
              <a:rPr kumimoji="1"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α</a:t>
            </a:r>
            <a:r>
              <a:rPr kumimoji="1" lang="ja-JP" altLang="en-US"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で構築する仮想環境での網羅テストが実行できるか！</a:t>
            </a:r>
            <a:endParaRPr lang="en-US" altLang="ja-JP" sz="24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108623" y="91440"/>
            <a:ext cx="11974753" cy="461665"/>
          </a:xfrm>
          <a:prstGeom prst="rect">
            <a:avLst/>
          </a:prstGeom>
          <a:noFill/>
          <a:ln>
            <a:solidFill>
              <a:schemeClr val="tx1"/>
            </a:solidFill>
          </a:ln>
        </p:spPr>
        <p:txBody>
          <a:bodyPr wrap="none">
            <a:spAutoFit/>
          </a:bodyPr>
          <a:lstStyle/>
          <a:p>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どの程度シミュレーション結果を現実に一般化できるか（</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ギャップ）を検証する研究</a:t>
            </a:r>
            <a:endParaRPr lang="ja-JP" altLang="en-US" sz="24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5" name="テキスト ボックス 4"/>
          <p:cNvSpPr txBox="1"/>
          <p:nvPr/>
        </p:nvSpPr>
        <p:spPr>
          <a:xfrm>
            <a:off x="0" y="553105"/>
            <a:ext cx="12192000" cy="6309420"/>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検証の基本アプローチ</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の「リアル性」は以下の観点から検証されます：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外観のリアル性（</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Perceptual realism</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実カメラ画像と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生成画像を比較。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FID</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Fréchet Inception Distance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）などの画像距離指標や、人間の主観評価を用いる。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最近は「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」など、シミュ画像を実画像に近づける翻訳手法の効果を定量化。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センサーモデルの忠実度（</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Sensor fidelity</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の反射強度分布、カメラノイズスペクトル、</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（イベントカメラ）のスパイク統計を、実機と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例えば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2025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年の研究「</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How Real is CARLA's 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イベント分布を実機と比較し、学習モデルの性能低下を定量化。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運転タスクでの転移性能（</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Task transferability</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で訓練したモデルを実車データや実走行シナリオに適用し、性能を比較。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例：セマンティックセグメンテーション、物体検出、車線追従、衝突回避。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多くの論文で「シミュのみで学習すると実データで精度低下、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fine-tuning</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すると改善」という結果が得られている。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行動・シナリオのリアル性（</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Behavioral realism</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NPC</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車両や歩行者の動き方を、交通流データや自然</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istic</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driving data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（実運転ログ）と比較。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衝突回避率や走行速度分布などを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KPI</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にして検証。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00896"/>
            <a:ext cx="12192000" cy="6590907"/>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実際の検証例</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外観検証</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EUSIPCO 2025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の研究では、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画像と実走行データを比較し、セマンティックセグメント性能における</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ギャップを測定。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センサー検証</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How Real is CARLA’s 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（動イベントカメラ）の実データと</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生成データを比較。結果として、</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訓練</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実世界では性能低下が顕著と報告。</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タスク転移</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CARLA2Real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」研究では、</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で訓練した物体検出モデルを実データに適用。画像翻訳で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性能が向上することを確認。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行動シナリオ</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lnSpc>
                <a:spcPct val="150000"/>
              </a:lnSpc>
              <a:buSzPts val="1000"/>
              <a:buFont typeface="Courier New" panose="02070309020205020404" pitchFamily="49" charset="0"/>
              <a:buChar char="o"/>
              <a:tabLst>
                <a:tab pos="914400" algn="l"/>
              </a:tabLst>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Realistic Traffic Scenario</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構築研究では、実交通データ（</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NGSIM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やインターステート観測データ）を</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にインポートし、挙動分布を比較。</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2772100"/>
          </a:xfrm>
          <a:prstGeom prst="rect">
            <a:avLst/>
          </a:prstGeom>
          <a:noFill/>
        </p:spPr>
        <p:txBody>
          <a:bodyPr wrap="square" tIns="36000">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検証で用いられる指標</a:t>
            </a:r>
            <a:endParaRPr lang="ja-JP" altLang="ja-JP" sz="18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画像レベル</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FID, LPIPS, SSIM</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セグメンテーション／検出</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IoU</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Precision-Recall</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：成功率、衝突回避率、車線逸脱率</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センサーレベル</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：イベントレート分布、反射強度分布、ノイズスペクトル比較</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交通挙動</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：速度分布、加速度分布、車間距離分布</a:t>
            </a:r>
            <a:endParaRPr lang="ja-JP" altLang="ja-JP" sz="20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5" name="テキスト ボックス 4"/>
          <p:cNvSpPr txBox="1"/>
          <p:nvPr/>
        </p:nvSpPr>
        <p:spPr>
          <a:xfrm>
            <a:off x="0" y="2716123"/>
            <a:ext cx="12192000" cy="2774477"/>
          </a:xfrm>
          <a:prstGeom prst="rect">
            <a:avLst/>
          </a:prstGeom>
          <a:noFill/>
        </p:spPr>
        <p:txBody>
          <a:bodyPr wrap="squar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実務的なまとめ</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のリアル性は「完全に実世界と一致」ではなく、</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タスクごとに部分的に評価・検証されている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のが現状です。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外観：かなり改善（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UE5</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導入、翻訳技術でさらに向上）</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などでは差異が大きい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運転タスク：シミュだけでは不足、実データ混合で改善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lnSpc>
                <a:spcPct val="150000"/>
              </a:lnSpc>
              <a:buSzPts val="1000"/>
              <a:buFont typeface="Symbol" panose="05050102010706020507" pitchFamily="18" charset="2"/>
              <a:buChar char=""/>
              <a:tabLst>
                <a:tab pos="457200" algn="l"/>
              </a:tabLst>
            </a:pP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シナリオ：実データのインポートで信頼性向上中</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226828" y="5573283"/>
            <a:ext cx="11738344" cy="1200329"/>
          </a:xfrm>
          <a:prstGeom prst="rect">
            <a:avLst/>
          </a:prstGeom>
          <a:noFill/>
          <a:ln>
            <a:solidFill>
              <a:schemeClr val="tx1"/>
            </a:solidFill>
          </a:ln>
        </p:spPr>
        <p:txBody>
          <a:bodyPr wrap="square">
            <a:spAutoFit/>
          </a:bodyPr>
          <a:lstStyle/>
          <a:p>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まとめると、</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のリアル性は「定量的なタスク転移性能」や「センサーモデル比較」で検証され、研究によって</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ギャップの存在と、その縮小方法（</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fine-tuning, </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ドメインランダム化</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400" b="1"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Sim→Real</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翻訳）が提案されている</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、というのが現状です。</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707886"/>
          </a:xfrm>
          <a:prstGeom prst="rect">
            <a:avLst/>
          </a:prstGeom>
          <a:noFill/>
        </p:spPr>
        <p:txBody>
          <a:bodyPr wrap="square">
            <a:spAutoFit/>
          </a:bodyPr>
          <a:lstStyle/>
          <a:p>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のようなシミュレータで生成される「仮想センサー画像」と、実車カメラなどの「物理センサー画像」の大きな差はまさに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光や信号が空間を伝搬する際の物理的制約（減衰・限界・ノイズ）をどこまで再現するか</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にあ</a:t>
            </a:r>
            <a:r>
              <a:rPr lang="ja-JP" altLang="en-US"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る</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686554"/>
            <a:ext cx="12192000" cy="2339102"/>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CARLA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が標準で再現していること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をベースにしており、基本的にはゲーム用レンダリングエンジンの機能に依存します。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距離減衰（光強度 </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1/r²</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のライティングシェーダで近似的に実装され、遠方物体は暗くなる／コントラストが落ちる。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大気効果（霧、雨、霧散乱）</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の環境パラメータで設定可能（霧の濃度、雨の粒径、太陽高度など）。これにより視程の制約を表現。</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ダイナミックレンジ制約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カメラセンサーは「露光時間・ゲイン・ガンマ補正」をパラメータとして持ち、白飛び・黒潰れを模擬可能。</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3046988"/>
            <a:ext cx="12192000" cy="3693319"/>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CARLA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が簡略化している部分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実世界のカメラや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では以下が重要ですが、</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は標準では完全再現できていません：</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波長依存の減衰・吸収</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実大気中では霧・水滴・ガラス・塵で波長依存の散乱が生じます。</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は「見た目のシェーダ効果」として近似するだけで、物理忠実度は限定的。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センサ固有のノイズ源</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CMOS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カメラの暗電流、量子効率、</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ISO</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感度限界。</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のマルチパス反射、雨滴によるバック散乱。</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のイベント閾値ゆらぎ。</a:t>
            </a:r>
            <a:b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は簡単なガウスノイズやモーションブラーを注入できる程度。</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空気・材料による透過損失（減衰係数）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レンズ透過率、フロントガラスの反射・屈折。</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ではモデル化されていないため、別途シェーダやノイズモデルを拡張する必要あり。</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10567"/>
            <a:ext cx="12192000" cy="2893100"/>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実務での「把握」の仕方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研究や開発現場では、</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が出力する画像／センサーデータをそのまま信じるのではなく、次のように扱います：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基礎パラメータを測定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実車カメラでグレースケールチャート、照度試験、霧や夜間条件での視認距離を測定。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なら反射率テーブルや受信信号強度の距離依存性を測定。</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出力と比較</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同条件（距離・照度・霧密度）での輝度値や点群強度を比較し、「どの程度ズレがあるか」を定量化。</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補正レイヤを追加</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からの生出力に「追加ノイズ・減衰モデル」を</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レイヤで加える。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例：ガンマ補正、暗電流ノイズ、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反射率減衰関数をオーバーレイ。</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3166835"/>
            <a:ext cx="12192000" cy="2062103"/>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限界値の扱い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実世界では「センサーが検出できる限界」が存在します。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SNR</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閾値（最低照度）、飽和限界（白飛び）、ダイナミックレンジ</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最大レンジ（数百</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）、雨天での有効レンジ低下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イベント発火閾値</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標準では「見えなくなる」現象はシンプルにしか表現されず、</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限界値は実測データを元に外部でキャリブレーションするのが一般的</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0" y="5503783"/>
            <a:ext cx="12192000" cy="1231106"/>
          </a:xfrm>
          <a:prstGeom prst="rect">
            <a:avLst/>
          </a:prstGeom>
          <a:noFill/>
        </p:spPr>
        <p:txBody>
          <a:bodyPr wrap="square">
            <a:spAutoFit/>
          </a:bodyPr>
          <a:lstStyle/>
          <a:p>
            <a:pPr>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5.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基本的な距離減衰や天候効果をグラフィック的に近似</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している。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波長依存の散乱・センサ固有のノイズ・レンズ透過損失などの物理的効果は簡略化</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されている。</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実務では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実センサ計測と</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出力を比較</a:t>
            </a: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補正ノイズや減衰モデルを追加</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してギャップを埋めるのが標準的な方法。</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69456"/>
            <a:ext cx="12192000" cy="6278642"/>
          </a:xfrm>
          <a:prstGeom prst="rect">
            <a:avLst/>
          </a:prstGeom>
          <a:noFill/>
        </p:spPr>
        <p:txBody>
          <a:bodyPr wrap="square">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における「仮想空間画像」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「実車カメラセンシング」</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のようなシミュレータでは、仮想空間（</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シーン）</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レンダリング画像（カメラ模擬出力）の過程を通じて、自動車カメラや</a:t>
            </a: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のようなセンサーデータを生成します。</a:t>
            </a:r>
            <a:b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ただし実際の車載センシングとは異なり、以下の点に「伝搬特性や減衰の差」が存在します。</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光学的・電磁的な伝搬モデル</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大気散乱、光の波長依存減衰、雨・霧・雪による拡散、ガラス透過や反射、レンズの歪み・ゴースト・フレア。</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Unreal Engine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ベースの物理ベースレンダリング（</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PBR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）を使用。大気散乱モデルや天候効果（雨、霧、太陽光角度）はパラメータ化されています。ただし現実ほど精緻な</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波長依存減衰</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マイクロレベルの光学現象</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は再現されていません。</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センサー固有の制限</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ダイナミックレンジ、センサー感度、ノイズ、レンズ歪み、センサーパターン（</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Bayer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配列、</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rolling shutter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）によるアーチファクトが発生。</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「センサーモデル」としてカメラ出力を模擬可能ですが、標準は理想化画像。追加でノイズモデルやレンズ歪みパラメータを導入する必要があります。</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空間伝搬・限界値の扱い</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のデフォルトでは以下の扱いです：</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フォグや雨などの環境パラメータで制御。物理的大気伝搬の近似。</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限界値（視認距離）</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センサー設定（視野角、</a:t>
            </a:r>
            <a:r>
              <a:rPr lang="en-US" altLang="ja-JP"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clip_range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）で設定可能。例えばカメラや</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100m</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200m</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まで」のように。</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Gaussian</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shot noise</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motion blur</a:t>
            </a:r>
            <a:r>
              <a:rPr lang="ja-JP" altLang="ja-JP"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を人工的に加えることが多い。</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569345"/>
            <a:ext cx="12192000" cy="6309420"/>
          </a:xfrm>
          <a:prstGeom prst="rect">
            <a:avLst/>
          </a:prstGeom>
          <a:noFill/>
        </p:spPr>
        <p:txBody>
          <a:bodyPr wrap="square" tIns="0" bIns="0">
            <a:spAutoFit/>
          </a:bodyPr>
          <a:lstStyle/>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光学的・電磁的な伝搬モデル</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大気散乱、光の波長依存減衰、雨・霧・雪による拡散、ガラス透過や反射、レンズの歪み・ゴースト・フレア。</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Unreal Engine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ベースの物理ベースレンダリング（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PBR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）を使用。大気散乱モデルや天候効果（雨、霧、太陽光角度）はパラメータ化されています。ただし現実ほど精緻な</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波長依存減衰</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マイクロレベルの光学現象</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は再現されていません。</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センサー固有の制限</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ダイナミックレンジ、センサー感度、ノイズ、レンズ歪み、センサーパターン（</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Bayer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配列、</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rolling shutter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）によるアーチファクトが発生。</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「センサーモデル」としてカメラ出力を模擬可能ですが、標準は理想化画像。追加でノイズモデルやレンズ歪みパラメータを導入する必要があります。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空間伝搬・限界値の扱い</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のデフォルトでは以下の扱いです：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距離減衰</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フォグや雨などの環境パラメータで制御。物理的大気伝搬の近似。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限界値（視認距離）</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センサー設定（視野角、</a:t>
            </a:r>
            <a:r>
              <a:rPr lang="en-US" altLang="ja-JP" sz="2000" kern="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clip_range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）で設定可能。例えばカメラや</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100m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200m</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まで」のように。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Gaussian</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ノイズ、</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shot noise</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motion blur</a:t>
            </a:r>
            <a:r>
              <a:rPr lang="ja-JP"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を人工的に加えることが多い。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テキスト ボックス 6"/>
          <p:cNvSpPr txBox="1"/>
          <p:nvPr/>
        </p:nvSpPr>
        <p:spPr>
          <a:xfrm>
            <a:off x="1721174" y="46125"/>
            <a:ext cx="9052478" cy="523220"/>
          </a:xfrm>
          <a:prstGeom prst="rect">
            <a:avLst/>
          </a:prstGeom>
          <a:noFill/>
          <a:ln>
            <a:solidFill>
              <a:schemeClr val="tx1"/>
            </a:solidFill>
          </a:ln>
        </p:spPr>
        <p:txBody>
          <a:bodyPr wrap="none">
            <a:spAutoFit/>
          </a:bodyPr>
          <a:lstStyle/>
          <a:p>
            <a:pPr>
              <a:buNone/>
            </a:pP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における「仮想空間画像」</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vs </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「実車カメラセンシング」</a:t>
            </a:r>
            <a:endParaRPr lang="ja-JP" altLang="ja-JP"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936010"/>
            <a:ext cx="12192000" cy="3724096"/>
          </a:xfrm>
          <a:prstGeom prst="rect">
            <a:avLst/>
          </a:prstGeom>
          <a:noFill/>
        </p:spPr>
        <p:txBody>
          <a:bodyPr wrap="square">
            <a:spAutoFit/>
          </a:bodyPr>
          <a:lstStyle/>
          <a:p>
            <a:pPr>
              <a:buNone/>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日本政府（内閣府</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「自動運転システム」）の枠組みで開発された </a:t>
            </a:r>
            <a:r>
              <a:rPr lang="en-US"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は、シミュレータや実車試験を統合して</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安全性評価を効率化</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するためのプラットフォームです。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endParaRPr lang="en-US" altLang="ja-JP" sz="20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との関係で重要な点は：</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仮想環境で生成されたセンサーデータ</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（例：カメラ、</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実機センサーでの物理現象を考慮したデータ</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を比較・校正。</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特に日本の道路環境や気象条件を想定し、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伝搬特性のギャップ（雨、霧、夜間、逆光など）</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を評価する仕組みを導入。</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の一部の研究では、実測データをベースに「ノイズモデル」や「減衰パラメータ」を抽出し、</a:t>
            </a:r>
            <a:r>
              <a:rPr lang="en-US"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や他のシミュレータに適用して</a:t>
            </a:r>
            <a:r>
              <a:rPr lang="ja-JP" altLang="ja-JP" sz="24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リアル性を高める調整</a:t>
            </a:r>
            <a:r>
              <a:rPr lang="ja-JP" altLang="ja-JP" sz="24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が行われています。</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463689" y="235044"/>
            <a:ext cx="11264622" cy="523220"/>
          </a:xfrm>
          <a:prstGeom prst="rect">
            <a:avLst/>
          </a:prstGeom>
          <a:noFill/>
          <a:ln>
            <a:solidFill>
              <a:schemeClr val="tx1"/>
            </a:solidFill>
          </a:ln>
        </p:spPr>
        <p:txBody>
          <a:bodyPr wrap="none">
            <a:spAutoFit/>
          </a:bodyPr>
          <a:lstStyle/>
          <a:p>
            <a:pPr>
              <a:buNone/>
            </a:pP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DIVP</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Intelligence Validation Platform</a:t>
            </a:r>
            <a:r>
              <a:rPr lang="ja-JP" altLang="ja-JP" sz="2800" b="1"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）」との関係</a:t>
            </a:r>
            <a:endParaRPr lang="ja-JP" altLang="ja-JP" sz="2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2" name="テキスト ボックス 1"/>
          <p:cNvSpPr txBox="1"/>
          <p:nvPr/>
        </p:nvSpPr>
        <p:spPr>
          <a:xfrm>
            <a:off x="162560" y="853440"/>
            <a:ext cx="2480166" cy="646331"/>
          </a:xfrm>
          <a:prstGeom prst="rect">
            <a:avLst/>
          </a:prstGeom>
          <a:noFill/>
        </p:spPr>
        <p:txBody>
          <a:bodyPr wrap="none" rtlCol="0">
            <a:spAutoFit/>
          </a:bodyPr>
          <a:lstStyle/>
          <a:p>
            <a:r>
              <a:rPr kumimoji="1" lang="en-US" altLang="ja-JP"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Action plan</a:t>
            </a:r>
            <a:endParaRPr kumimoji="1" lang="ja-JP" altLang="en-US" sz="36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テキスト ボックス 2"/>
          <p:cNvSpPr txBox="1"/>
          <p:nvPr/>
        </p:nvSpPr>
        <p:spPr>
          <a:xfrm>
            <a:off x="162560" y="1530116"/>
            <a:ext cx="11288706" cy="4401205"/>
          </a:xfrm>
          <a:prstGeom prst="rect">
            <a:avLst/>
          </a:prstGeom>
          <a:noFill/>
        </p:spPr>
        <p:txBody>
          <a:bodyPr wrap="square" rtlCol="0">
            <a:spAutoFit/>
          </a:bodyPr>
          <a:lstStyle/>
          <a:p>
            <a:pPr marL="457200" indent="-457200">
              <a:buFont typeface="+mj-lt"/>
              <a:buAutoNum type="arabicPeriod"/>
            </a:pPr>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 Drive</a:t>
            </a:r>
            <a:r>
              <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へ変換できるか</a:t>
            </a:r>
            <a:endParaRPr kumimoji="1"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メッシュデータを生成できるか</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特定の地点の仮想空間を用意（</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＆衛星画像）</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上で取り込んで、様々な交通流の下でドライブシミュレータモードでデータ取得</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上記地点の実走行データを取得可能か（いろいろな走り方含め）</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根岸交差点などの仮想環境を</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シミュレータに取り込み、</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内臓のルールベースアプリケーションで、走行評価を実施し</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を算出</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457200" indent="-457200">
              <a:buFont typeface="+mj-lt"/>
              <a:buAutoNum type="arabicPeriod"/>
            </a:pP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アプリの性能を固定した上で、どのような条件変更で</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が向上するか検討</a:t>
            </a:r>
            <a:endPar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bg>
      <p:bgPr>
        <a:solidFill>
          <a:srgbClr val="FFC000">
            <a:alpha val="30000"/>
          </a:srgbClr>
        </a:solidFill>
        <a:effectLst/>
      </p:bgPr>
    </p:bg>
    <p:spTree>
      <p:nvGrpSpPr>
        <p:cNvPr id="1" name=""/>
        <p:cNvGrpSpPr/>
        <p:nvPr/>
      </p:nvGrpSpPr>
      <p:grpSpPr>
        <a:xfrm>
          <a:off x="0" y="0"/>
          <a:ext cx="0" cy="0"/>
          <a:chOff x="0" y="0"/>
          <a:chExt cx="0" cy="0"/>
        </a:xfrm>
      </p:grpSpPr>
      <p:sp>
        <p:nvSpPr>
          <p:cNvPr id="4" name="矢印: 右 3"/>
          <p:cNvSpPr/>
          <p:nvPr/>
        </p:nvSpPr>
        <p:spPr>
          <a:xfrm>
            <a:off x="1010095" y="1477929"/>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のダウンロード</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矢印: 右 4"/>
          <p:cNvSpPr/>
          <p:nvPr/>
        </p:nvSpPr>
        <p:spPr>
          <a:xfrm>
            <a:off x="1717160" y="3179138"/>
            <a:ext cx="213714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DGM</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準備</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矢印: 右 5"/>
          <p:cNvSpPr/>
          <p:nvPr/>
        </p:nvSpPr>
        <p:spPr>
          <a:xfrm>
            <a:off x="3854304" y="3179138"/>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変換</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7" name="矢印: 右 6"/>
          <p:cNvSpPr/>
          <p:nvPr/>
        </p:nvSpPr>
        <p:spPr>
          <a:xfrm>
            <a:off x="4649974" y="1477928"/>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矢印: 右 7"/>
          <p:cNvSpPr/>
          <p:nvPr/>
        </p:nvSpPr>
        <p:spPr>
          <a:xfrm>
            <a:off x="3684183" y="287083"/>
            <a:ext cx="1951075" cy="1073889"/>
          </a:xfrm>
          <a:prstGeom prst="rightArrow">
            <a:avLst>
              <a:gd name="adj1" fmla="val 50000"/>
              <a:gd name="adj2" fmla="val 56931"/>
            </a:avLst>
          </a:prstGeom>
        </p:spPr>
        <p:style>
          <a:lnRef idx="2">
            <a:schemeClr val="accent1">
              <a:shade val="15000"/>
            </a:schemeClr>
          </a:lnRef>
          <a:fillRef idx="1">
            <a:schemeClr val="accent1"/>
          </a:fillRef>
          <a:effectRef idx="0">
            <a:schemeClr val="accent1"/>
          </a:effectRef>
          <a:fontRef idx="minor">
            <a:schemeClr val="lt1"/>
          </a:fontRef>
        </p:style>
        <p:txBody>
          <a:bodyPr lIns="36000" rIns="36000" rtlCol="0" anchor="ctr"/>
          <a:lstStyle/>
          <a:p>
            <a:pPr algn="ctr"/>
            <a:r>
              <a:rPr kumimoji="1"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評価モジュール</a:t>
            </a:r>
            <a:endParaRPr kumimoji="1"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矢印: 右 8"/>
          <p:cNvSpPr/>
          <p:nvPr/>
        </p:nvSpPr>
        <p:spPr>
          <a:xfrm>
            <a:off x="5580323" y="5534248"/>
            <a:ext cx="3733800"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実走行データ採取</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0" name="矢印: 右 9"/>
          <p:cNvSpPr/>
          <p:nvPr/>
        </p:nvSpPr>
        <p:spPr>
          <a:xfrm>
            <a:off x="8289853" y="1477927"/>
            <a:ext cx="3551274" cy="1073889"/>
          </a:xfrm>
          <a:prstGeom prst="rightArrow">
            <a:avLst>
              <a:gd name="adj1" fmla="val 50000"/>
              <a:gd name="adj2" fmla="val 81683"/>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評価結果</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cxnSp>
        <p:nvCxnSpPr>
          <p:cNvPr id="12" name="直線矢印コネクタ 11"/>
          <p:cNvCxnSpPr>
            <a:stCxn id="9" idx="3"/>
          </p:cNvCxnSpPr>
          <p:nvPr/>
        </p:nvCxnSpPr>
        <p:spPr>
          <a:xfrm flipV="1">
            <a:off x="9314123" y="2551817"/>
            <a:ext cx="733646" cy="3519376"/>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4" name="直線矢印コネクタ 13"/>
          <p:cNvCxnSpPr>
            <a:stCxn id="6" idx="3"/>
          </p:cNvCxnSpPr>
          <p:nvPr/>
        </p:nvCxnSpPr>
        <p:spPr>
          <a:xfrm flipV="1">
            <a:off x="5805379" y="2283344"/>
            <a:ext cx="388974" cy="1432739"/>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cxnSp>
        <p:nvCxnSpPr>
          <p:cNvPr id="18" name="直線矢印コネクタ 17"/>
          <p:cNvCxnSpPr>
            <a:stCxn id="8" idx="3"/>
          </p:cNvCxnSpPr>
          <p:nvPr/>
        </p:nvCxnSpPr>
        <p:spPr>
          <a:xfrm>
            <a:off x="5635258" y="824028"/>
            <a:ext cx="531628" cy="877185"/>
          </a:xfrm>
          <a:prstGeom prst="straightConnector1">
            <a:avLst/>
          </a:prstGeom>
          <a:ln>
            <a:tailEnd type="triangle"/>
          </a:ln>
        </p:spPr>
        <p:style>
          <a:lnRef idx="2">
            <a:schemeClr val="accent1"/>
          </a:lnRef>
          <a:fillRef idx="0">
            <a:schemeClr val="accent1"/>
          </a:fillRef>
          <a:effectRef idx="1">
            <a:schemeClr val="accent1"/>
          </a:effectRef>
          <a:fontRef idx="minor">
            <a:schemeClr val="tx1"/>
          </a:fontRef>
        </p:style>
      </p:cxn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テキスト ボックス 3"/>
          <p:cNvSpPr txBox="1"/>
          <p:nvPr/>
        </p:nvSpPr>
        <p:spPr>
          <a:xfrm>
            <a:off x="0" y="0"/>
            <a:ext cx="6503127" cy="523220"/>
          </a:xfrm>
          <a:prstGeom prst="rect">
            <a:avLst/>
          </a:prstGeom>
          <a:noFill/>
        </p:spPr>
        <p:txBody>
          <a:bodyPr wrap="none" rtlCol="0">
            <a:spAutoFit/>
          </a:bodyPr>
          <a:lstStyle/>
          <a:p>
            <a:r>
              <a:rPr lang="en-US" altLang="ja-JP" sz="28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 Learning to Act</a:t>
            </a:r>
            <a:r>
              <a:rPr lang="en-US"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の略称）</a:t>
            </a:r>
            <a:endParaRPr kumimoji="1" lang="ja-JP" altLang="en-US" sz="2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6847114" y="61555"/>
            <a:ext cx="1706557" cy="461665"/>
          </a:xfrm>
          <a:prstGeom prst="rect">
            <a:avLst/>
          </a:prstGeom>
          <a:noFill/>
        </p:spPr>
        <p:txBody>
          <a:bodyPr wrap="none">
            <a:spAutoFit/>
          </a:bodyPr>
          <a:lstStyle/>
          <a:p>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a:t>
            </a:r>
            <a:r>
              <a:rPr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11</a:t>
            </a:r>
            <a:r>
              <a:rPr lang="ja-JP"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月</a:t>
            </a:r>
            <a:endPar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8" name="テキスト ボックス 7"/>
          <p:cNvSpPr txBox="1"/>
          <p:nvPr/>
        </p:nvSpPr>
        <p:spPr>
          <a:xfrm>
            <a:off x="170906" y="451751"/>
            <a:ext cx="12021094" cy="400110"/>
          </a:xfrm>
          <a:prstGeom prst="rect">
            <a:avLst/>
          </a:prstGeom>
          <a:noFill/>
        </p:spPr>
        <p:txBody>
          <a:bodyPr wrap="squar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オープンな都市型ドライビングシミュレーター</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Computer Vision Center (CVC, </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スペイン・バルセロナ</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1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3999347" y="829559"/>
            <a:ext cx="8446800" cy="1015663"/>
          </a:xfrm>
          <a:prstGeom prst="rect">
            <a:avLst/>
          </a:prstGeom>
          <a:noFill/>
        </p:spPr>
        <p:txBody>
          <a:bodyPr wrap="none">
            <a:spAutoFit/>
          </a:bodyPr>
          <a:lstStyle/>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Intel Labs</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Alexey </a:t>
            </a:r>
            <a:r>
              <a:rPr lang="en-US" altLang="ja-JP"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Dosovitskiy</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Felipe </a:t>
            </a:r>
            <a:r>
              <a:rPr lang="en-US" altLang="ja-JP" sz="2000" dirty="0" err="1">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Codevilla</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Toyota Research Institute</a:t>
            </a:r>
            <a:r>
              <a:rPr lang="ja-JP" altLang="en-US"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　                 </a:t>
            </a:r>
            <a:r>
              <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German Ros</a:t>
            </a:r>
            <a:endParaRPr lang="en-US" altLang="ja-JP" sz="2000"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buNone/>
            </a:pP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Computer Vision Center, Barcelona</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Felipe </a:t>
            </a:r>
            <a:r>
              <a:rPr lang="en-US" altLang="ja-JP" sz="2000" kern="1800" dirty="0" err="1">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Codevilla</a:t>
            </a:r>
            <a:r>
              <a:rPr lang="ja-JP" altLang="en-US"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80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Antonio López</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1" name="テキスト ボックス 10"/>
          <p:cNvSpPr txBox="1"/>
          <p:nvPr/>
        </p:nvSpPr>
        <p:spPr>
          <a:xfrm>
            <a:off x="0" y="1845222"/>
            <a:ext cx="12192000" cy="2246769"/>
          </a:xfrm>
          <a:prstGeom prst="rect">
            <a:avLst/>
          </a:prstGeom>
          <a:noFill/>
        </p:spPr>
        <p:txBody>
          <a:bodyPr wrap="square">
            <a:spAutoFit/>
          </a:bodyPr>
          <a:lstStyle/>
          <a:p>
            <a:r>
              <a:rPr lang="ja-JP" altLang="en-US"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は、都市型自動運転システムの開発、トレーニング、検証をサポートするためにゼロから開発されました。</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は、オープンソースのコードやプロトコルに加え、そのために作成され、自由に利用できるオープンなデジタルアセット</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都市レイアウト、建物、車両</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を提供しています。シミュレーションプラットフォームは、センサースイートと環境条件の柔軟な仕様をサポートします。</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を使用して、自動運転に対する</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のアプローチ、つまり古典的なモジュラーパイプライン、模倣学習によってトレーニングされたエンドツーエンドモデル、強化学習を介してトレーニングされたエンドツーエンドモデルのパフォーマンスを研究しています。これらのアプローチは、難易度が上がる制御されたシナリオで評価され、そのパフォーマンスは</a:t>
            </a:r>
            <a:r>
              <a:rPr lang="en-US"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0" dirty="0">
                <a:solidFill>
                  <a:srgbClr val="292929"/>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が提供する指標によって検査され、自動運転研究におけるプラットフォームの有用性を示しています。</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12" name="テキスト ボックス 11"/>
          <p:cNvSpPr txBox="1"/>
          <p:nvPr/>
        </p:nvSpPr>
        <p:spPr>
          <a:xfrm>
            <a:off x="189569" y="4142309"/>
            <a:ext cx="11809141" cy="2554545"/>
          </a:xfrm>
          <a:prstGeom prst="rect">
            <a:avLst/>
          </a:prstGeom>
          <a:noFill/>
          <a:ln>
            <a:solidFill>
              <a:srgbClr val="FF0000"/>
            </a:solidFill>
          </a:ln>
        </p:spPr>
        <p:txBody>
          <a:bodyPr wrap="square" rtlCol="0">
            <a:spAutoFit/>
          </a:bodyPr>
          <a:lstStyle/>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は自動運転アプリケーションの開発、評価の為に開発されている。</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と連携して、ある程度のリアリティを</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持たせている、</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天候条件、交通流条件など運転時のいろいろな状況を</a:t>
            </a:r>
            <a:r>
              <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の学習の為に用意され、</a:t>
            </a:r>
            <a:r>
              <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Driving Score</a:t>
            </a: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を設定して、性能ベンチマークに使用されている。</a:t>
            </a:r>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Arial" panose="020B0604020202020204" pitchFamily="34" charset="0"/>
              <a:buChar char="•"/>
            </a:pP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は運転学習は実際の都市部の運転経験により行い、評価を</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のひょうかに基づいて実施している</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Wingdings" panose="05000000000000000000" pitchFamily="2" charset="2"/>
              <a:buChar char="Ø"/>
            </a:pPr>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運転経験をごく一部の都市内での運転経験から取得していることや評価においてセンシングなど簡易的に処置していることから、未走行エリアにおける評価やリアルなセンシング状況での評価において道段階であることが課題である</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 name="图片 1"/>
          <p:cNvPicPr>
            <a:picLocks noChangeAspect="1"/>
          </p:cNvPicPr>
          <p:nvPr/>
        </p:nvPicPr>
        <p:blipFill rotWithShape="1">
          <a:blip r:embed="rId1" cstate="print"/>
          <a:srcRect/>
          <a:stretch>
            <a:fillRect/>
          </a:stretch>
        </p:blipFill>
        <p:spPr>
          <a:xfrm>
            <a:off x="0" y="2"/>
            <a:ext cx="12192000" cy="6857143"/>
          </a:xfrm>
          <a:prstGeom prst="rect">
            <a:avLst/>
          </a:prstGeom>
        </p:spPr>
      </p:pic>
      <p:pic>
        <p:nvPicPr>
          <p:cNvPr id="4" name="图片 3"/>
          <p:cNvPicPr>
            <a:picLocks noChangeAspect="1"/>
          </p:cNvPicPr>
          <p:nvPr/>
        </p:nvPicPr>
        <p:blipFill>
          <a:blip r:embed="rId2" cstate="print"/>
          <a:stretch>
            <a:fillRect/>
          </a:stretch>
        </p:blipFill>
        <p:spPr>
          <a:xfrm>
            <a:off x="508701" y="598993"/>
            <a:ext cx="1186536" cy="468700"/>
          </a:xfrm>
          <a:prstGeom prst="rect">
            <a:avLst/>
          </a:prstGeom>
        </p:spPr>
      </p:pic>
      <p:sp>
        <p:nvSpPr>
          <p:cNvPr id="5" name="文本框 4"/>
          <p:cNvSpPr txBox="1"/>
          <p:nvPr/>
        </p:nvSpPr>
        <p:spPr>
          <a:xfrm>
            <a:off x="2085658" y="2335749"/>
            <a:ext cx="4177554" cy="1107996"/>
          </a:xfrm>
          <a:prstGeom prst="rect">
            <a:avLst/>
          </a:prstGeom>
          <a:noFill/>
        </p:spPr>
        <p:txBody>
          <a:bodyPr wrap="none" rtlCol="0">
            <a:spAutoFit/>
          </a:bodyPr>
          <a:lstStyle/>
          <a:p>
            <a:r>
              <a:rPr lang="en-US" altLang="ja-JP"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 Fruda Sans Flat" panose="020B0600000000000000" charset="0"/>
                <a:cs typeface="Times New Roman" panose="02020603050405020304" pitchFamily="18" charset="0"/>
              </a:rPr>
              <a:t>Thank You</a:t>
            </a:r>
            <a:endParaRPr lang="en-US" altLang="zh-CN" sz="6600" b="1" dirty="0">
              <a:solidFill>
                <a:schemeClr val="tx1">
                  <a:lumMod val="75000"/>
                  <a:lumOff val="25000"/>
                </a:schemeClr>
              </a:solidFill>
              <a:effectLst>
                <a:outerShdw blurRad="38100" dist="38100" dir="2700000" algn="tl">
                  <a:srgbClr val="000000">
                    <a:alpha val="43137"/>
                  </a:srgbClr>
                </a:outerShdw>
              </a:effectLst>
              <a:latin typeface="Times New Roman" panose="02020603050405020304" pitchFamily="18" charset="0"/>
              <a:ea typeface="AR Fruda Sans Flat" panose="020B0600000000000000" charset="0"/>
              <a:cs typeface="Times New Roman" panose="02020603050405020304" pitchFamily="18" charset="0"/>
            </a:endParaRPr>
          </a:p>
        </p:txBody>
      </p:sp>
      <p:grpSp>
        <p:nvGrpSpPr>
          <p:cNvPr id="10" name="组合 9"/>
          <p:cNvGrpSpPr/>
          <p:nvPr/>
        </p:nvGrpSpPr>
        <p:grpSpPr>
          <a:xfrm>
            <a:off x="6659180" y="1610995"/>
            <a:ext cx="2706371" cy="3454991"/>
            <a:chOff x="6231890" y="1610995"/>
            <a:chExt cx="2706370" cy="3454990"/>
          </a:xfrm>
        </p:grpSpPr>
        <p:pic>
          <p:nvPicPr>
            <p:cNvPr id="226" name="图片 225"/>
            <p:cNvPicPr>
              <a:picLocks noChangeAspect="1"/>
            </p:cNvPicPr>
            <p:nvPr/>
          </p:nvPicPr>
          <p:blipFill>
            <a:blip r:embed="rId3"/>
            <a:stretch>
              <a:fillRect/>
            </a:stretch>
          </p:blipFill>
          <p:spPr>
            <a:xfrm>
              <a:off x="6231890" y="1610995"/>
              <a:ext cx="2706370" cy="3031490"/>
            </a:xfrm>
            <a:prstGeom prst="rect">
              <a:avLst/>
            </a:prstGeom>
          </p:spPr>
        </p:pic>
        <p:sp>
          <p:nvSpPr>
            <p:cNvPr id="8" name="椭圆 7"/>
            <p:cNvSpPr/>
            <p:nvPr/>
          </p:nvSpPr>
          <p:spPr>
            <a:xfrm>
              <a:off x="6642536" y="4824249"/>
              <a:ext cx="1923396" cy="241736"/>
            </a:xfrm>
            <a:prstGeom prst="ellipse">
              <a:avLst/>
            </a:prstGeom>
            <a:gradFill flip="none" rotWithShape="1">
              <a:gsLst>
                <a:gs pos="100000">
                  <a:srgbClr val="A2D1F3">
                    <a:alpha val="0"/>
                  </a:srgbClr>
                </a:gs>
                <a:gs pos="19000">
                  <a:srgbClr val="ADCDEA"/>
                </a:gs>
              </a:gsLst>
              <a:path path="shape">
                <a:fillToRect l="50000" t="50000" r="50000" b="50000"/>
              </a:path>
              <a:tileRect/>
            </a:gradFill>
            <a:ln w="6350">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noAutofit/>
            </a:bodyPr>
            <a:lstStyle/>
            <a:p>
              <a:pPr algn="ctr"/>
              <a:endParaRPr lang="zh-CN" altLang="en-US" sz="1350"/>
            </a:p>
          </p:txBody>
        </p:sp>
      </p:gr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5009833"/>
          </a:xfrm>
          <a:prstGeom prst="rect">
            <a:avLst/>
          </a:prstGeom>
          <a:noFill/>
        </p:spPr>
        <p:txBody>
          <a:bodyPr wrap="square">
            <a:spAutoFit/>
          </a:bodyPr>
          <a:lstStyle/>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2017_11_10_CARLA_ An Open Urban Driving Simulator</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2019_10_05_</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無料のオープンソース シミュレーター </a:t>
            </a: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が自動運転車の研究開発を民主化</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4"/>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の最初の構想は、現在の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のチーム リーダーを務めるリサーチ サイエンティスト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Germán Ros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氏とバルセロナのコンピュータ ビジョン センターの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Antonio M. López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教授の初期の研究から生まれました。</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Ros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氏は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2013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年以降自動運転車に関連するプロジェクトに携わっており、</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Lopez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教授は自動運転システムの分野における数十年の経験がありました。</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2024_03_14_</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「自動運転のためのアクションベース表現学習」の補足資料</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人間ドライバーの運転データ（行動・ステアリング・アクセル等）を使って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representation learning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を行い、その後その表現（特徴量）を使ってアフォーダンスを予測する。</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114550" lvl="4"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end-to-end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モデルや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ImageNet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事前学習、対照学習（</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contrastive </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ような </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ST-DIM</a:t>
            </a:r>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）などと比較し、「アクションに基づいた事前学習」が少ない注釈データであっても優れることを示している</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2025_06_16_CARLA</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のダイナミックビジョンセンサーはどの程度本物ですか</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lnSpc>
                <a:spcPct val="150000"/>
              </a:lnSpc>
            </a:pPr>
            <a:r>
              <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交通物体検出におけるシム対実数ギャップに関する研究</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786758" y="5009833"/>
            <a:ext cx="10405242" cy="1754326"/>
          </a:xfrm>
          <a:prstGeom prst="rect">
            <a:avLst/>
          </a:prstGeom>
          <a:noFill/>
        </p:spPr>
        <p:txBody>
          <a:bodyPr wrap="square">
            <a:spAutoFit/>
          </a:bodyPr>
          <a:lstStyle/>
          <a:p>
            <a:pPr>
              <a:buNone/>
            </a:pP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研究の目的</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）は、動きや光変化をピクセルごとに非同期で検出できるため、自動運転分野で注目されている。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しかし、シミュレータ上で生成された</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の実装）が、実際のハードウェア</a:t>
            </a:r>
            <a:r>
              <a:rPr lang="en-US"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とどの程度一致するかは未検証だった。</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本研究は、この </a:t>
            </a: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シミュレータ生成イベントデータと実機データのギャップ（</a:t>
            </a:r>
            <a:r>
              <a:rPr lang="en-US"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 Gap</a:t>
            </a:r>
            <a:r>
              <a:rPr lang="ja-JP" altLang="ja-JP" sz="18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を調査する。</a:t>
            </a:r>
            <a:endParaRPr lang="ja-JP" altLang="ja-JP" sz="18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1755228" y="0"/>
            <a:ext cx="10405242" cy="6586418"/>
          </a:xfrm>
          <a:prstGeom prst="rect">
            <a:avLst/>
          </a:prstGeom>
          <a:noFill/>
        </p:spPr>
        <p:txBody>
          <a:bodyPr wrap="square">
            <a:spAutoFit/>
          </a:bodyPr>
          <a:lstStyle/>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 DVS</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を用いてシミュレーションデータを収集。</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実機の</a:t>
            </a:r>
            <a:r>
              <a:rPr lang="en-US"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DAVIS</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でも同様の交通シーンを撮影。</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両者を比較し、物体検出タスク（交通車両・歩行者検出）での性能を評価。</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画素ごとのイベント分布、時系列特性、検出モデルの転移性能を検証。</a:t>
            </a:r>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主な知見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データは、</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イベントの統計的分布やノイズ特性が実機と異なる</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シミュレータは理想的すぎてノイズが少なく、イベント密度も異なる。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そのため、</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で訓練した物体検出モデルを実機</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に適用すると、</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精度が大きく低下</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Sim-to-Real</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ギャップは無視できず、シミュレーションでの直接学習には限界がある。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結論と提案</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は研究初期段階のプロトタイピングには有用だが、</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実世界適用には追加の補正・ドメイン適応が不可欠</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より現実に近いイベントノイズモデルやレンダリング方式を導入する必要がある。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742950" lvl="1" indent="-285750">
              <a:buFont typeface="Arial" panose="020B0604020202020204" pitchFamily="34" charset="0"/>
              <a:buChar char="•"/>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シミュレーションと実機データのブリッジとして、</a:t>
            </a:r>
            <a:r>
              <a:rPr lang="ja-JP" altLang="ja-JP"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ドメイン適応・データ拡張手法</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を組み合わせることが推奨される。</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簡単に言うと、</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のイベントカメラは便利だけど、現実のセンサとはかなり違う。研究用には使えるが、実車応用には補正が必要」</a:t>
            </a:r>
            <a:b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b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というのがこの論文の結論です。</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テキスト ボックス 1"/>
          <p:cNvSpPr txBox="1"/>
          <p:nvPr/>
        </p:nvSpPr>
        <p:spPr>
          <a:xfrm>
            <a:off x="223520" y="132080"/>
            <a:ext cx="6346033" cy="523220"/>
          </a:xfrm>
          <a:prstGeom prst="rect">
            <a:avLst/>
          </a:prstGeom>
          <a:noFill/>
          <a:ln>
            <a:solidFill>
              <a:schemeClr val="tx1"/>
            </a:solidFill>
          </a:ln>
        </p:spPr>
        <p:txBody>
          <a:bodyPr wrap="none" rtlCol="0">
            <a:spAutoFit/>
          </a:bodyP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の開発と評価法に関しての考察</a:t>
            </a:r>
            <a:endParaRPr kumimoji="1" lang="ja-JP" altLang="en-US" sz="28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223521" y="1026159"/>
            <a:ext cx="11968480" cy="3901837"/>
          </a:xfrm>
          <a:prstGeom prst="rect">
            <a:avLst/>
          </a:prstGeom>
          <a:noFill/>
        </p:spPr>
        <p:txBody>
          <a:bodyPr wrap="square" rtlCol="0">
            <a:spAutoFit/>
          </a:bodyPr>
          <a:lstStyle/>
          <a:p>
            <a:pPr marL="342900" indent="-342900">
              <a:lnSpc>
                <a:spcPct val="150000"/>
              </a:lnSpc>
              <a:buFont typeface="Arial" panose="020B0604020202020204" pitchFamily="34" charset="0"/>
              <a:buChar char="•"/>
            </a:pP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の生成</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アプリの機能確認は</a:t>
            </a:r>
            <a:r>
              <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のシミュレータ上で行われているが、ロンドン市内で学習した運転経験を性能的にリアルに評価出来ているかというと難がある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一般車両に搭載して販売する場合、使用できる地域を限定しても顧客は使えるところで使用してしまう</a:t>
            </a:r>
            <a:endParaRPr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これに対処するためには、都市部だけでなく、郊外、山間部また地域的特徴のある路線（例えば路面電車軌道内を走行可能な地域）等での運転経験と評価が必要である</a:t>
            </a:r>
            <a:endParaRPr kumimoji="1" lang="en-US" altLang="ja-JP"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lnSpc>
                <a:spcPct val="150000"/>
              </a:lnSpc>
              <a:buFont typeface="Arial" panose="020B0604020202020204" pitchFamily="34" charset="0"/>
              <a:buChar char="•"/>
            </a:pPr>
            <a:r>
              <a:rPr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これらを網羅するには、まだ時間が必要と思われる</a:t>
            </a:r>
            <a:endParaRPr kumimoji="1" lang="ja-JP" altLang="en-US" sz="24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bg>
      <p:bgPr>
        <a:solidFill>
          <a:schemeClr val="bg1">
            <a:alpha val="50000"/>
          </a:schemeClr>
        </a:solidFill>
        <a:effectLst/>
      </p:bgPr>
    </p:bg>
    <p:spTree>
      <p:nvGrpSpPr>
        <p:cNvPr id="1" name=""/>
        <p:cNvGrpSpPr/>
        <p:nvPr/>
      </p:nvGrpSpPr>
      <p:grpSpPr>
        <a:xfrm>
          <a:off x="0" y="0"/>
          <a:ext cx="0" cy="0"/>
          <a:chOff x="0" y="0"/>
          <a:chExt cx="0" cy="0"/>
        </a:xfrm>
      </p:grpSpPr>
      <p:sp>
        <p:nvSpPr>
          <p:cNvPr id="3" name="テキスト ボックス 2"/>
          <p:cNvSpPr txBox="1"/>
          <p:nvPr/>
        </p:nvSpPr>
        <p:spPr>
          <a:xfrm>
            <a:off x="132080" y="14655"/>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ニューラル離散表現学習 </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1"/>
              </a:rPr>
              <a:t>- Amélie Royer</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132080" y="387280"/>
            <a:ext cx="6096000" cy="369332"/>
          </a:xfrm>
          <a:prstGeom prst="rect">
            <a:avLst/>
          </a:prstGeom>
          <a:noFill/>
        </p:spPr>
        <p:txBody>
          <a:bodyPr wrap="square">
            <a:spAutoFit/>
          </a:bodyPr>
          <a:lstStyle/>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2"/>
              </a:rPr>
              <a:t>ニューラル離散表現学習</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テキスト ボックス 5"/>
          <p:cNvSpPr txBox="1"/>
          <p:nvPr/>
        </p:nvSpPr>
        <p:spPr>
          <a:xfrm>
            <a:off x="132079" y="801915"/>
            <a:ext cx="6718829"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(PDF</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ファイル</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カーラ</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車は行動を学ぶ </a:t>
            </a:r>
            <a:r>
              <a:rPr lang="en-US" altLang="ja-JP"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 </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3"/>
              </a:rPr>
              <a:t>インサイドアウト</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テキスト ボックス 8"/>
          <p:cNvSpPr txBox="1"/>
          <p:nvPr/>
        </p:nvSpPr>
        <p:spPr>
          <a:xfrm>
            <a:off x="6400800" y="801915"/>
            <a:ext cx="5551648" cy="369332"/>
          </a:xfrm>
          <a:prstGeom prst="rect">
            <a:avLst/>
          </a:prstGeom>
          <a:noFill/>
        </p:spPr>
        <p:txBody>
          <a:bodyPr wrap="non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2022_12_31_Carla_Car Learning to Act — An Inside Out</a:t>
            </a:r>
            <a:endParaRPr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14" name="テキスト ボックス 13"/>
          <p:cNvSpPr txBox="1"/>
          <p:nvPr/>
        </p:nvSpPr>
        <p:spPr>
          <a:xfrm>
            <a:off x="132080" y="1404509"/>
            <a:ext cx="6096000" cy="369332"/>
          </a:xfrm>
          <a:prstGeom prst="rect">
            <a:avLst/>
          </a:prstGeom>
          <a:noFill/>
        </p:spPr>
        <p:txBody>
          <a:bodyPr wrap="square">
            <a:spAutoFit/>
          </a:bodyPr>
          <a:lstStyle/>
          <a:p>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CARLA</a:t>
            </a:r>
            <a:r>
              <a:rPr lang="ja-JP" altLang="en-US" dirty="0">
                <a:solidFill>
                  <a:srgbClr val="467886"/>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hlinkClick r:id="rId4"/>
              </a:rPr>
              <a:t>シミュレータ</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830317"/>
            <a:ext cx="12192000" cy="2185214"/>
          </a:xfrm>
          <a:prstGeom prst="rect">
            <a:avLst/>
          </a:prstGeom>
          <a:noFill/>
        </p:spPr>
        <p:txBody>
          <a:bodyPr wrap="square">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で扱う</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メッシュデータとは？</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とは、物体や環境の立体形状を表現するためのデータ形式。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基本的には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点（頂点</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vertex</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面（</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polygon,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多くは三角形や四角形）</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の集合で構成されます。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外形（ジオメトリ）</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を定義し、テクスチャやマテリアル情報を貼り付けることで現実的な見た目になります。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よく使われる形式は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.obj, .ply,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glb</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例：建物の外壁</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頂点座標の集合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面で接続</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テクスチャを貼ると「ビル」に見える。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テキスト ボックス 4"/>
          <p:cNvSpPr txBox="1"/>
          <p:nvPr/>
        </p:nvSpPr>
        <p:spPr>
          <a:xfrm>
            <a:off x="0" y="0"/>
            <a:ext cx="12191999" cy="5262979"/>
          </a:xfrm>
          <a:prstGeom prst="rect">
            <a:avLst/>
          </a:prstGeom>
          <a:noFill/>
        </p:spPr>
        <p:txBody>
          <a:bodyPr wrap="square" tIns="0" bIns="0">
            <a:spAutoFit/>
          </a:bodyPr>
          <a:lstStyle/>
          <a:p>
            <a:pPr>
              <a:lnSpc>
                <a:spcPct val="150000"/>
              </a:lnSpc>
              <a:buNone/>
            </a:pP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における</a:t>
            </a:r>
            <a:r>
              <a:rPr lang="en-US"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メッシュの使われ方</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(UE4)</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上で動いており、</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メッシュはシミュレーション環境の構築に必須です。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道路・都市環境の表現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道路、交差点、歩道、縁石などはすべてメッシュで作られています。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形式のマップデータを入力すると、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はこれを基に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道路ジオメトリ＋</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を生成します。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静的オブジェクト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建物、街灯、標識、ガードレール、樹木などもすべてメッシュモデル。</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シーンの現実感を高め、センサー（カメラ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/LiDAR/DVS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）に正しい遮蔽や反射を与えます。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動的オブジェクト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車両や歩行者もメッシュデータで作成されています。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車両はメッシュに加えて「物理特性（質量・衝突形状・摩擦）」が与えられ、物理エンジンと組み合わせて動作。</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4.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センサーシミュレーション</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メッシュ表面をレンダリングして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RGB</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画像や深度画像を生成。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レーザー光がメッシュに当たり、反射点の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座標を計算。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DVS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（イベントカメラ）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メッシュの投影映像の輝度変化からイベントを生成。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つまり、</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センサーの見ているものはすべてメッシュがベース</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5135344"/>
            <a:ext cx="12192000" cy="1692771"/>
          </a:xfrm>
          <a:prstGeom prst="rect">
            <a:avLst/>
          </a:prstGeom>
          <a:noFill/>
        </p:spPr>
        <p:txBody>
          <a:bodyPr wrap="square">
            <a:spAutoFit/>
          </a:bodyPr>
          <a:lstStyle/>
          <a:p>
            <a:pPr>
              <a:buNone/>
            </a:pPr>
            <a:r>
              <a:rPr lang="ja-JP" altLang="ja-JP" sz="24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は「物体の形状を頂点と面で表現したデータ」。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では環境（道路・建物）、車両、歩行者などすべてがメッシュで構成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されている。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センサーの出力（カメラ画像、</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点群、イベントカメラ）はこのメッシュをレンダリング・シミュレーションすることで生成される。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92000" cy="400110"/>
          </a:xfrm>
          <a:prstGeom prst="rect">
            <a:avLst/>
          </a:prstGeom>
          <a:noFill/>
        </p:spPr>
        <p:txBody>
          <a:bodyPr wrap="square">
            <a:spAutoFit/>
          </a:bodyPr>
          <a:lstStyle/>
          <a:p>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メッシュのインポート方法</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と </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ナビゲーションデータからメッシュ化して取り込む方法</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400110"/>
            <a:ext cx="12192000" cy="6555641"/>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①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メッシュを</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にインポートする方法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(UE4)</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をベースにしているので、外部の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モデルを取り込むには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のワークフローを使います。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ステップ</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メッシュ準備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Blender, Maya, 3ds Max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などで建物や標識をモデリング。</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フォーマットは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形式が推奨（</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OBJ</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GLB</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でも可）。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法線、マテリアル、テクスチャを整理しておく。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付属の</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プロジェクト（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Unreal/CarlaUE4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）を開く。</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Content Browser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FBX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をドラッグ＆ドロップでインポート。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配置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インポートしたメッシュをシーン上に配置。</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必要に応じてスケール調整。</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衝突判定の設定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建物・標識</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Static Mesh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Collision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設定</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専用の物理ボディを定義（衝突ボリューム＋</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Blueprint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パッケージに反映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プロジェクトをリビルドして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CarlaUE4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を再エクスポート。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Python API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spawn()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で呼び出すことが可能になる。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日本仕様の「一時停止標識」メッシュを作り、シーンに配置すると、カメラや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に正しく認識される。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314960"/>
            <a:ext cx="12192000" cy="6247864"/>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② 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ナビゲーションデータからメッシュ化して</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に取り込む方法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ナビゲーションデータ（地図データ）を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メッシュに変換して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で使う方法です。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代表的な元データ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xodr</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標準の道路定義フォーマット。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OpenStreetMap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世界の地図。</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日本のナビデータ（</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VICS, SIP-DIVP,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国交省データ）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ワークフロー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道路データ変換</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SUMO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esmini</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などのツール利用）。</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 </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 Importer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機能で読み込む。</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の「道路中心線」や「レーン情報」を基に、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上で道路メッシュを自動生成。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道路以外（建物・ランドマーク）は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OSM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の建物ポリゴンや</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GIS</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データを使って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Blender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でモデリング</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FBX</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環境に組み込み</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道路メッシュは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CARLA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のマップとして利用可能。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建物・ランドマークのメッシュを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UE4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に追加して、都市シーンを再現。</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mj-lt"/>
              <a:buAutoNum type="arabicPeriod"/>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カメラ出力で「標識・道路形状が想定通りに見えるか」確認。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点群で「建物・道路形状が正しく反射されるか」確認。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82880"/>
            <a:ext cx="12192000" cy="1631216"/>
          </a:xfrm>
          <a:prstGeom prst="rect">
            <a:avLst/>
          </a:prstGeom>
          <a:noFill/>
        </p:spPr>
        <p:txBody>
          <a:bodyPr wrap="square">
            <a:spAutoFit/>
          </a:bodyPr>
          <a:lstStyle/>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仙台の根岸交差点の事故多発ポイント</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から抽出</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事故再現シナリオを検証。</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SIP-DIVP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のナビゲーションデータ</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を使えば、日本仕様の交差点形状（複雑な右折レーン、歩行者信号など）を再現可能。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1959878"/>
            <a:ext cx="12192000" cy="1938992"/>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独自メッシュのインポート</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Blender</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等でモデリング</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FBX → UE4</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に追加</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に反映。</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ナビゲーションデータからメッシュ化</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OSM</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を使い、道路・建物を</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化して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の環境に統合。</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日本仕様（標識、道路形状、信号器具）を再現するには、</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SIP-DIVP</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や国交省データをメッシュ化して</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に取り込む</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のが有効。</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 name="フリーフォーム: 図形 21"/>
          <p:cNvSpPr/>
          <p:nvPr/>
        </p:nvSpPr>
        <p:spPr>
          <a:xfrm>
            <a:off x="74428" y="42530"/>
            <a:ext cx="6953693" cy="3806456"/>
          </a:xfrm>
          <a:custGeom>
            <a:avLst/>
            <a:gdLst>
              <a:gd name="connsiteX0" fmla="*/ 21265 w 6953693"/>
              <a:gd name="connsiteY0" fmla="*/ 42530 h 3806456"/>
              <a:gd name="connsiteX1" fmla="*/ 21265 w 6953693"/>
              <a:gd name="connsiteY1" fmla="*/ 170121 h 3806456"/>
              <a:gd name="connsiteX2" fmla="*/ 0 w 6953693"/>
              <a:gd name="connsiteY2" fmla="*/ 3806456 h 3806456"/>
              <a:gd name="connsiteX3" fmla="*/ 2806995 w 6953693"/>
              <a:gd name="connsiteY3" fmla="*/ 3785191 h 3806456"/>
              <a:gd name="connsiteX4" fmla="*/ 2828260 w 6953693"/>
              <a:gd name="connsiteY4" fmla="*/ 2020186 h 3806456"/>
              <a:gd name="connsiteX5" fmla="*/ 6953693 w 6953693"/>
              <a:gd name="connsiteY5" fmla="*/ 1977656 h 3806456"/>
              <a:gd name="connsiteX6" fmla="*/ 6953693 w 6953693"/>
              <a:gd name="connsiteY6" fmla="*/ 0 h 3806456"/>
              <a:gd name="connsiteX7" fmla="*/ 21265 w 6953693"/>
              <a:gd name="connsiteY7" fmla="*/ 42530 h 380645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6953693" h="3806456">
                <a:moveTo>
                  <a:pt x="21265" y="42530"/>
                </a:moveTo>
                <a:lnTo>
                  <a:pt x="21265" y="170121"/>
                </a:lnTo>
                <a:lnTo>
                  <a:pt x="0" y="3806456"/>
                </a:lnTo>
                <a:lnTo>
                  <a:pt x="2806995" y="3785191"/>
                </a:lnTo>
                <a:lnTo>
                  <a:pt x="2828260" y="2020186"/>
                </a:lnTo>
                <a:lnTo>
                  <a:pt x="6953693" y="1977656"/>
                </a:lnTo>
                <a:lnTo>
                  <a:pt x="6953693" y="0"/>
                </a:lnTo>
                <a:lnTo>
                  <a:pt x="21265" y="42530"/>
                </a:lnTo>
                <a:close/>
              </a:path>
            </a:pathLst>
          </a:custGeom>
          <a:solidFill>
            <a:srgbClr val="FFFF00">
              <a:alpha val="30000"/>
            </a:srgb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四角形: 角を丸くする 1"/>
          <p:cNvSpPr/>
          <p:nvPr/>
        </p:nvSpPr>
        <p:spPr>
          <a:xfrm>
            <a:off x="3071137" y="2159000"/>
            <a:ext cx="4460114" cy="1151996"/>
          </a:xfrm>
          <a:prstGeom prst="round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r>
              <a:rPr kumimoji="1" lang="en-US" altLang="ja-JP"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Carla Simulator</a:t>
            </a:r>
            <a:endParaRPr kumimoji="1" lang="ja-JP" altLang="en-US" sz="2800" b="1"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3" name="矢印: 上 2"/>
          <p:cNvSpPr/>
          <p:nvPr/>
        </p:nvSpPr>
        <p:spPr>
          <a:xfrm>
            <a:off x="5112055" y="3930690"/>
            <a:ext cx="356002" cy="416411"/>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p:cNvSpPr txBox="1"/>
          <p:nvPr/>
        </p:nvSpPr>
        <p:spPr>
          <a:xfrm>
            <a:off x="3359187" y="1373888"/>
            <a:ext cx="1107996" cy="646331"/>
          </a:xfrm>
          <a:prstGeom prst="rect">
            <a:avLst/>
          </a:prstGeom>
          <a:noFill/>
          <a:ln>
            <a:solidFill>
              <a:schemeClr val="tx1"/>
            </a:solidFill>
          </a:ln>
        </p:spPr>
        <p:txBody>
          <a:bodyPr wrap="none" rtlCol="0">
            <a:spAutoFit/>
          </a:bodyPr>
          <a:lstStyle/>
          <a:p>
            <a:r>
              <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運転経験</a:t>
            </a:r>
            <a:endParaRPr kumimoji="1" lang="en-US" altLang="ja-JP"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r>
              <a:rPr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予測制御</a:t>
            </a:r>
            <a:endParaRPr kumimoji="1" lang="ja-JP" altLang="en-US"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5" name="矢印: 上 4"/>
          <p:cNvSpPr/>
          <p:nvPr/>
        </p:nvSpPr>
        <p:spPr>
          <a:xfrm rot="10800000">
            <a:off x="5786120" y="1373889"/>
            <a:ext cx="345440" cy="660400"/>
          </a:xfrm>
          <a:prstGeom prst="up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6" name="テキスト ボックス 5"/>
          <p:cNvSpPr txBox="1"/>
          <p:nvPr/>
        </p:nvSpPr>
        <p:spPr>
          <a:xfrm>
            <a:off x="4801773" y="602848"/>
            <a:ext cx="2121093" cy="646331"/>
          </a:xfrm>
          <a:prstGeom prst="rect">
            <a:avLst/>
          </a:prstGeom>
          <a:noFill/>
          <a:ln>
            <a:solidFill>
              <a:schemeClr val="tx1"/>
            </a:solidFill>
          </a:ln>
        </p:spPr>
        <p:txBody>
          <a:bodyPr wrap="none" rtlCol="0">
            <a:spAutoFit/>
          </a:bodyPr>
          <a:lstStyle/>
          <a:p>
            <a:pPr algn="ctr"/>
            <a:r>
              <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Wayve.AI</a:t>
            </a:r>
            <a:endParaRPr kumimoji="1" lang="en-US" altLang="ja-JP"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a:p>
            <a:pPr algn="ctr"/>
            <a:r>
              <a:rPr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（自動運転アプリ）</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4" name="矢印: 右 13"/>
          <p:cNvSpPr/>
          <p:nvPr/>
        </p:nvSpPr>
        <p:spPr>
          <a:xfrm>
            <a:off x="3254153" y="559181"/>
            <a:ext cx="1318064" cy="733663"/>
          </a:xfrm>
          <a:prstGeom prst="rightArrow">
            <a:avLst/>
          </a:prstGeom>
          <a:solidFill>
            <a:schemeClr val="accent6"/>
          </a:solidFill>
        </p:spPr>
        <p:style>
          <a:lnRef idx="2">
            <a:schemeClr val="accent1">
              <a:shade val="15000"/>
            </a:schemeClr>
          </a:lnRef>
          <a:fillRef idx="1">
            <a:schemeClr val="accent1"/>
          </a:fillRef>
          <a:effectRef idx="0">
            <a:schemeClr val="accent1"/>
          </a:effectRef>
          <a:fontRef idx="minor">
            <a:schemeClr val="lt1"/>
          </a:fontRef>
        </p:style>
        <p:txBody>
          <a:bodyPr wrap="none" lIns="108000" rIns="108000" rtlCol="0" anchor="ctr">
            <a:spAutoFit/>
          </a:bodyPr>
          <a:lstStyle/>
          <a:p>
            <a:pPr algn="ctr"/>
            <a:r>
              <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学習結果</a:t>
            </a:r>
            <a:endParaRPr kumimoji="1" lang="ja-JP" altLang="en-US" b="1"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nvGrpSpPr>
          <p:cNvPr id="24" name="グループ化 23"/>
          <p:cNvGrpSpPr/>
          <p:nvPr/>
        </p:nvGrpSpPr>
        <p:grpSpPr>
          <a:xfrm>
            <a:off x="146832" y="275129"/>
            <a:ext cx="2745377" cy="3518320"/>
            <a:chOff x="-53143" y="1564028"/>
            <a:chExt cx="2709386" cy="4935194"/>
          </a:xfrm>
        </p:grpSpPr>
        <p:grpSp>
          <p:nvGrpSpPr>
            <p:cNvPr id="13" name="グループ化 12"/>
            <p:cNvGrpSpPr/>
            <p:nvPr/>
          </p:nvGrpSpPr>
          <p:grpSpPr>
            <a:xfrm>
              <a:off x="694815" y="3769359"/>
              <a:ext cx="1724684" cy="1532697"/>
              <a:chOff x="141095" y="3400028"/>
              <a:chExt cx="1724684" cy="1273146"/>
            </a:xfrm>
          </p:grpSpPr>
          <p:sp>
            <p:nvSpPr>
              <p:cNvPr id="10" name="テキスト ボックス 9"/>
              <p:cNvSpPr txBox="1"/>
              <p:nvPr/>
            </p:nvSpPr>
            <p:spPr>
              <a:xfrm>
                <a:off x="141095" y="3400028"/>
                <a:ext cx="1724684"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ロンドン市内の実走行データ</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1" name="テキスト ボックス 10"/>
              <p:cNvSpPr txBox="1"/>
              <p:nvPr/>
            </p:nvSpPr>
            <p:spPr>
              <a:xfrm>
                <a:off x="577974" y="3914894"/>
                <a:ext cx="739105"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仮想環境</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2" name="テキスト ボックス 11"/>
              <p:cNvSpPr txBox="1"/>
              <p:nvPr/>
            </p:nvSpPr>
            <p:spPr>
              <a:xfrm>
                <a:off x="577974" y="4368353"/>
                <a:ext cx="992223" cy="304821"/>
              </a:xfrm>
              <a:prstGeom prst="rect">
                <a:avLst/>
              </a:prstGeom>
              <a:noFill/>
              <a:ln>
                <a:solidFill>
                  <a:schemeClr val="tx1"/>
                </a:solidFill>
              </a:ln>
            </p:spPr>
            <p:txBody>
              <a:bodyPr wrap="none" rtlCol="0">
                <a:spAutoFit/>
              </a:bodyPr>
              <a:lstStyle/>
              <a:p>
                <a:r>
                  <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様々なシナリオ</a:t>
                </a:r>
                <a:endParaRPr kumimoji="1" lang="ja-JP" altLang="en-US" sz="11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grpSp>
        <p:sp>
          <p:nvSpPr>
            <p:cNvPr id="15" name="テキスト ボックス 14"/>
            <p:cNvSpPr txBox="1"/>
            <p:nvPr/>
          </p:nvSpPr>
          <p:spPr>
            <a:xfrm>
              <a:off x="599440" y="3179103"/>
              <a:ext cx="623620" cy="366964"/>
            </a:xfrm>
            <a:prstGeom prst="rect">
              <a:avLst/>
            </a:prstGeom>
            <a:noFill/>
          </p:spPr>
          <p:txBody>
            <a:bodyPr wrap="none" rtlCol="0">
              <a:spAutoFit/>
            </a:bodyPr>
            <a:lstStyle/>
            <a:p>
              <a:r>
                <a:rPr kumimoji="1" lang="en-US" altLang="ja-JP"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a:t>
              </a:r>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万キロ</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6" name="テキスト ボックス 15"/>
            <p:cNvSpPr txBox="1"/>
            <p:nvPr/>
          </p:nvSpPr>
          <p:spPr>
            <a:xfrm>
              <a:off x="660033" y="5554923"/>
              <a:ext cx="902050"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数百</a:t>
              </a:r>
              <a:r>
                <a:rPr kumimoji="1" lang="en-US" altLang="ja-JP"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2</a:t>
              </a:r>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万キロ</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7" name="矢印: 下 16"/>
            <p:cNvSpPr/>
            <p:nvPr/>
          </p:nvSpPr>
          <p:spPr>
            <a:xfrm>
              <a:off x="152400" y="3363770"/>
              <a:ext cx="218440" cy="2732230"/>
            </a:xfrm>
            <a:prstGeom prst="downArrow">
              <a:avLst/>
            </a:prstGeom>
            <a:solidFill>
              <a:schemeClr val="bg1">
                <a:lumMod val="8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sz="1100"/>
            </a:p>
          </p:txBody>
        </p:sp>
        <p:sp>
          <p:nvSpPr>
            <p:cNvPr id="18" name="テキスト ボックス 17"/>
            <p:cNvSpPr txBox="1"/>
            <p:nvPr/>
          </p:nvSpPr>
          <p:spPr>
            <a:xfrm>
              <a:off x="-53143" y="6132258"/>
              <a:ext cx="857755" cy="366964"/>
            </a:xfrm>
            <a:prstGeom prst="rect">
              <a:avLst/>
            </a:prstGeom>
            <a:noFill/>
          </p:spPr>
          <p:txBody>
            <a:bodyPr wrap="none" rtlCol="0">
              <a:spAutoFit/>
            </a:bodyPr>
            <a:lstStyle/>
            <a:p>
              <a:r>
                <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膨大な計算</a:t>
              </a:r>
              <a:endParaRPr kumimoji="1" lang="ja-JP" altLang="en-US" sz="1100" dirty="0">
                <a:solidFill>
                  <a:srgbClr val="FF0000"/>
                </a:solidFill>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19" name="テキスト ボックス 18"/>
            <p:cNvSpPr txBox="1"/>
            <p:nvPr/>
          </p:nvSpPr>
          <p:spPr>
            <a:xfrm>
              <a:off x="1902899" y="2485476"/>
              <a:ext cx="753344" cy="841858"/>
            </a:xfrm>
            <a:prstGeom prst="rect">
              <a:avLst/>
            </a:prstGeom>
            <a:noFill/>
          </p:spPr>
          <p:txBody>
            <a:bodyPr wrap="none" rtlCol="0">
              <a:spAutoFit/>
            </a:bodyPr>
            <a:lstStyle/>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a:t>
              </a:r>
              <a:endParaRPr kumimoji="1"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GPS</a:t>
              </a:r>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0" name="テキスト ボックス 19"/>
            <p:cNvSpPr txBox="1"/>
            <p:nvPr/>
          </p:nvSpPr>
          <p:spPr>
            <a:xfrm>
              <a:off x="660033" y="1564028"/>
              <a:ext cx="1330768" cy="604411"/>
            </a:xfrm>
            <a:prstGeom prst="rect">
              <a:avLst/>
            </a:prstGeom>
            <a:noFill/>
            <a:ln>
              <a:solidFill>
                <a:schemeClr val="tx1"/>
              </a:solidFill>
            </a:ln>
          </p:spPr>
          <p:txBody>
            <a:bodyPr wrap="none" rtlCol="0">
              <a:spAutoFit/>
            </a:bodyPr>
            <a:lstStyle/>
            <a:p>
              <a:r>
                <a:rPr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車両モデル　　  未知</a:t>
              </a:r>
              <a:endParaRPr lang="en-US" altLang="ja-JP"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センサーモデル　未知</a:t>
              </a:r>
              <a:endParaRPr kumimoji="1" lang="ja-JP" altLang="en-US" sz="1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grpSp>
      <p:sp>
        <p:nvSpPr>
          <p:cNvPr id="25" name="テキスト ボックス 24"/>
          <p:cNvSpPr txBox="1"/>
          <p:nvPr/>
        </p:nvSpPr>
        <p:spPr>
          <a:xfrm>
            <a:off x="310322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Town1</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6" name="テキスト ボックス 25"/>
          <p:cNvSpPr txBox="1"/>
          <p:nvPr/>
        </p:nvSpPr>
        <p:spPr>
          <a:xfrm>
            <a:off x="3837725"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Town2</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7" name="テキスト ボックス 26"/>
          <p:cNvSpPr txBox="1"/>
          <p:nvPr/>
        </p:nvSpPr>
        <p:spPr>
          <a:xfrm>
            <a:off x="4572227"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Town3</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8" name="テキスト ボックス 27"/>
          <p:cNvSpPr txBox="1"/>
          <p:nvPr/>
        </p:nvSpPr>
        <p:spPr>
          <a:xfrm>
            <a:off x="5306729"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Town4</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9" name="テキスト ボックス 28"/>
          <p:cNvSpPr txBox="1"/>
          <p:nvPr/>
        </p:nvSpPr>
        <p:spPr>
          <a:xfrm>
            <a:off x="6041231"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Town5</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0" name="テキスト ボックス 29"/>
          <p:cNvSpPr txBox="1"/>
          <p:nvPr/>
        </p:nvSpPr>
        <p:spPr>
          <a:xfrm>
            <a:off x="6775733" y="3470882"/>
            <a:ext cx="622606" cy="276999"/>
          </a:xfrm>
          <a:prstGeom prst="rect">
            <a:avLst/>
          </a:prstGeom>
          <a:noFill/>
          <a:ln>
            <a:solidFill>
              <a:schemeClr val="tx1"/>
            </a:solidFill>
          </a:ln>
        </p:spPr>
        <p:txBody>
          <a:bodyPr wrap="none" rtlCol="0">
            <a:spAutoFit/>
          </a:bodyPr>
          <a:lstStyle/>
          <a:p>
            <a:r>
              <a:rPr kumimoji="1" lang="en-US" altLang="ja-JP"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Town6</a:t>
            </a:r>
            <a:endParaRPr kumimoji="1" lang="ja-JP" altLang="en-US" sz="12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2" name="テキスト ボックス 31"/>
          <p:cNvSpPr txBox="1"/>
          <p:nvPr/>
        </p:nvSpPr>
        <p:spPr>
          <a:xfrm>
            <a:off x="253678" y="4908762"/>
            <a:ext cx="2610779" cy="646331"/>
          </a:xfrm>
          <a:prstGeom prst="rect">
            <a:avLst/>
          </a:prstGeom>
          <a:noFill/>
        </p:spPr>
        <p:txBody>
          <a:bodyPr wrap="none">
            <a:spAutoFit/>
          </a:bodyPr>
          <a:lstStyle/>
          <a:p>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a:t>
            </a:r>
            <a:r>
              <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en-US" altLang="ja-JP" sz="18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を導入するには</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3" name="テキスト ボックス 32"/>
          <p:cNvSpPr txBox="1"/>
          <p:nvPr/>
        </p:nvSpPr>
        <p:spPr>
          <a:xfrm>
            <a:off x="3006987" y="3759247"/>
            <a:ext cx="1366080" cy="584775"/>
          </a:xfrm>
          <a:prstGeom prst="rect">
            <a:avLst/>
          </a:prstGeom>
          <a:noFill/>
        </p:spPr>
        <p:txBody>
          <a:bodyPr wrap="none">
            <a:spAutoFit/>
          </a:bodyPr>
          <a:lstStyle/>
          <a:p>
            <a:r>
              <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lang="en-US" altLang="ja-JP" sz="16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コース・シナリオ</a:t>
            </a:r>
            <a:endParaRPr lang="ja-JP" altLang="en-US" sz="16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35" name="テキスト ボックス 34"/>
          <p:cNvSpPr txBox="1"/>
          <p:nvPr/>
        </p:nvSpPr>
        <p:spPr>
          <a:xfrm>
            <a:off x="3134083" y="4468449"/>
            <a:ext cx="4365698" cy="2062103"/>
          </a:xfrm>
          <a:prstGeom prst="rect">
            <a:avLst/>
          </a:prstGeom>
          <a:noFill/>
        </p:spPr>
        <p:txBody>
          <a:bodyPr wrap="square">
            <a:spAutoFit/>
          </a:bodyPr>
          <a:lstStyle/>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道路トポロジーは</a:t>
            </a:r>
            <a:r>
              <a:rPr lang="en-US" altLang="ja-JP" sz="16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OSM</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や</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マップから変換）</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外観モデルは</a:t>
            </a:r>
            <a:r>
              <a:rPr lang="en-US"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で与える（点群や航空写真から生成）</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a:p>
            <a:pPr marL="342900" lvl="0" indent="-342900">
              <a:buSzPts val="1000"/>
              <a:buFont typeface="Symbol" panose="05050102010706020507" pitchFamily="18" charset="2"/>
              <a:buChar char=""/>
              <a:tabLst>
                <a:tab pos="457200" algn="l"/>
              </a:tabLst>
            </a:pP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最終的に、</a:t>
            </a:r>
            <a:r>
              <a:rPr lang="en-US"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Unreal Engine</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アセット＋</a:t>
            </a:r>
            <a:r>
              <a:rPr lang="en-US" altLang="ja-JP" sz="16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OpenDRIVE</a:t>
            </a:r>
            <a:r>
              <a:rPr lang="ja-JP" altLang="ja-JP" sz="16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ファイル</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に統合することで「現実の</a:t>
            </a:r>
            <a:r>
              <a:rPr lang="en-US"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16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ナビゲーションデータに基づく仮想都市」が構築できます。</a:t>
            </a:r>
            <a:endParaRPr lang="ja-JP" altLang="ja-JP" sz="1600" kern="100" dirty="0">
              <a:effectLst>
                <a:outerShdw blurRad="38100" dist="38100" dir="2700000" algn="tl">
                  <a:srgbClr val="000000">
                    <a:alpha val="43137"/>
                  </a:srgbClr>
                </a:outerShdw>
              </a:effectLst>
              <a:latin typeface="Yu Mincho" panose="02020400000000000000" pitchFamily="18" charset="-128"/>
              <a:ea typeface="Yu Mincho" panose="02020400000000000000" pitchFamily="18" charset="-128"/>
              <a:cs typeface="Times New Roman" panose="02020603050405020304" pitchFamily="18" charset="0"/>
            </a:endParaRPr>
          </a:p>
        </p:txBody>
      </p:sp>
      <p:sp>
        <p:nvSpPr>
          <p:cNvPr id="36" name="左大かっこ 35"/>
          <p:cNvSpPr/>
          <p:nvPr/>
        </p:nvSpPr>
        <p:spPr>
          <a:xfrm>
            <a:off x="3071137" y="4479815"/>
            <a:ext cx="157671" cy="2036995"/>
          </a:xfrm>
          <a:prstGeom prst="lef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7" name="右大かっこ 36"/>
          <p:cNvSpPr/>
          <p:nvPr/>
        </p:nvSpPr>
        <p:spPr>
          <a:xfrm>
            <a:off x="7232096" y="4454706"/>
            <a:ext cx="236209" cy="2062103"/>
          </a:xfrm>
          <a:prstGeom prst="rightBracket">
            <a:avLst/>
          </a:prstGeom>
        </p:spPr>
        <p:style>
          <a:lnRef idx="2">
            <a:schemeClr val="dk1"/>
          </a:lnRef>
          <a:fillRef idx="0">
            <a:schemeClr val="dk1"/>
          </a:fillRef>
          <a:effectRef idx="1">
            <a:schemeClr val="dk1"/>
          </a:effectRef>
          <a:fontRef idx="minor">
            <a:schemeClr val="tx1"/>
          </a:fontRef>
        </p:style>
        <p:txBody>
          <a:bodyPr rtlCol="0" anchor="ctr"/>
          <a:lstStyle/>
          <a:p>
            <a:pPr algn="ctr"/>
            <a:endParaRPr kumimoji="1" lang="ja-JP" altLang="en-US"/>
          </a:p>
        </p:txBody>
      </p:sp>
      <p:sp>
        <p:nvSpPr>
          <p:cNvPr id="38" name="矢印: 右 37"/>
          <p:cNvSpPr/>
          <p:nvPr/>
        </p:nvSpPr>
        <p:spPr>
          <a:xfrm>
            <a:off x="8044809" y="2442393"/>
            <a:ext cx="769434" cy="569447"/>
          </a:xfrm>
          <a:prstGeom prst="rightArrow">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39" name="四角形: 角を丸くする 38"/>
          <p:cNvSpPr/>
          <p:nvPr/>
        </p:nvSpPr>
        <p:spPr>
          <a:xfrm>
            <a:off x="6538655" y="2337940"/>
            <a:ext cx="859684" cy="715089"/>
          </a:xfrm>
          <a:prstGeom prst="roundRect">
            <a:avLst/>
          </a:prstGeom>
        </p:spPr>
        <p:style>
          <a:lnRef idx="2">
            <a:schemeClr val="dk1">
              <a:shade val="15000"/>
            </a:schemeClr>
          </a:lnRef>
          <a:fillRef idx="1">
            <a:schemeClr val="dk1"/>
          </a:fillRef>
          <a:effectRef idx="0">
            <a:schemeClr val="dk1"/>
          </a:effectRef>
          <a:fontRef idx="minor">
            <a:schemeClr val="lt1"/>
          </a:fontRef>
        </p:style>
        <p:txBody>
          <a:bodyPr wrap="none" lIns="36000" tIns="36000" rIns="36000" bIns="36000" rtlCol="0" anchor="ctr">
            <a:spAutoFit/>
          </a:bodyPr>
          <a:lstStyle/>
          <a:p>
            <a:pPr algn="ctr"/>
            <a:r>
              <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Driving</a:t>
            </a:r>
            <a:endParaRPr kumimoji="1"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a:p>
            <a:pPr algn="ctr"/>
            <a:r>
              <a:rPr lang="en-US" altLang="ja-JP"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rPr>
              <a:t>Score</a:t>
            </a:r>
            <a:endParaRPr kumimoji="1" lang="ja-JP" altLang="en-US" dirty="0">
              <a:effectLst>
                <a:outerShdw blurRad="38100" dist="38100" dir="2700000" algn="tl">
                  <a:srgbClr val="000000">
                    <a:alpha val="43137"/>
                  </a:srgbClr>
                </a:outerShdw>
              </a:effectLst>
              <a:latin typeface="Times New Roman" panose="02020603050405020304" pitchFamily="18" charset="0"/>
              <a:cs typeface="Times New Roman" panose="02020603050405020304" pitchFamily="18" charset="0"/>
            </a:endParaRPr>
          </a:p>
        </p:txBody>
      </p:sp>
      <p:sp>
        <p:nvSpPr>
          <p:cNvPr id="40" name="テキスト ボックス 39"/>
          <p:cNvSpPr txBox="1"/>
          <p:nvPr/>
        </p:nvSpPr>
        <p:spPr>
          <a:xfrm>
            <a:off x="9233982" y="2527061"/>
            <a:ext cx="1882247" cy="400110"/>
          </a:xfrm>
          <a:prstGeom prst="rect">
            <a:avLst/>
          </a:prstGeom>
          <a:noFill/>
        </p:spPr>
        <p:txBody>
          <a:bodyPr wrap="none" rtlCol="0">
            <a:spAutoFit/>
          </a:bodyPr>
          <a:lstStyle/>
          <a:p>
            <a:r>
              <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rPr>
              <a:t>ベンチマーク結果</a:t>
            </a:r>
            <a:endParaRPr kumimoji="1" lang="ja-JP" altLang="en-US" sz="2000" dirty="0">
              <a:effectLst>
                <a:outerShdw blurRad="38100" dist="38100" dir="2700000" algn="tl">
                  <a:srgbClr val="000000">
                    <a:alpha val="43137"/>
                  </a:srgbClr>
                </a:outerShdw>
              </a:effectLst>
              <a:latin typeface="Meiryo UI" panose="020B0604030504040204" pitchFamily="50" charset="-128"/>
              <a:ea typeface="Meiryo UI" panose="020B0604030504040204" pitchFamily="50" charset="-128"/>
            </a:endParaRPr>
          </a:p>
        </p:txBody>
      </p:sp>
      <p:sp>
        <p:nvSpPr>
          <p:cNvPr id="42" name="テキスト ボックス 41"/>
          <p:cNvSpPr txBox="1"/>
          <p:nvPr/>
        </p:nvSpPr>
        <p:spPr>
          <a:xfrm>
            <a:off x="7611677" y="3608594"/>
            <a:ext cx="4562244" cy="2031325"/>
          </a:xfrm>
          <a:prstGeom prst="rect">
            <a:avLst/>
          </a:prstGeom>
          <a:noFill/>
        </p:spPr>
        <p:txBody>
          <a:bodyPr wrap="square">
            <a:spAutoFit/>
          </a:bodyPr>
          <a:lstStyle/>
          <a:p>
            <a:pPr marL="342900" lvl="0" indent="-342900">
              <a:buFont typeface="+mj-lt"/>
              <a:buAutoNum type="arabicPeriod"/>
              <a:tabLst>
                <a:tab pos="457200" algn="l"/>
              </a:tabLst>
            </a:pPr>
            <a:r>
              <a:rPr lang="ja-JP"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センサー種類の制限</a:t>
            </a:r>
            <a:endParaRPr lang="en-US" altLang="ja-JP" sz="1800" kern="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環境の多様性の限界（地理的・構造的な新しさへの一般化の困難さ）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タスクの難易度・成功率の限界</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データ量・計算コストの制約</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希少事象</a:t>
            </a:r>
            <a:r>
              <a:rPr lang="en-US"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(rare events) </a:t>
            </a: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の扱いの難しさ</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342900" indent="-342900">
              <a:buFont typeface="+mj-lt"/>
              <a:buAutoNum type="arabicPeriod"/>
              <a:tabLst>
                <a:tab pos="457200" algn="l"/>
              </a:tabLst>
            </a:pPr>
            <a:r>
              <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オフロードや多様な路面環境のサポート欠如</a:t>
            </a:r>
            <a:endParaRPr lang="ja-JP" altLang="ja-JP"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3" name="矢印: 上 42"/>
          <p:cNvSpPr/>
          <p:nvPr/>
        </p:nvSpPr>
        <p:spPr>
          <a:xfrm>
            <a:off x="9568543" y="5685004"/>
            <a:ext cx="478971" cy="400110"/>
          </a:xfrm>
          <a:prstGeom prst="upArrow">
            <a:avLst/>
          </a:prstGeom>
          <a:solidFill>
            <a:srgbClr val="FF0000"/>
          </a:solidFill>
          <a:ln>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4" name="テキスト ボックス 43"/>
          <p:cNvSpPr txBox="1"/>
          <p:nvPr/>
        </p:nvSpPr>
        <p:spPr>
          <a:xfrm>
            <a:off x="8814243" y="6106571"/>
            <a:ext cx="2892138" cy="707886"/>
          </a:xfrm>
          <a:prstGeom prst="rect">
            <a:avLst/>
          </a:prstGeom>
          <a:noFill/>
        </p:spPr>
        <p:txBody>
          <a:bodyPr wrap="none" rtlCol="0">
            <a:spAutoFit/>
          </a:bodyPr>
          <a:lstStyle/>
          <a:p>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2017</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年</a:t>
            </a:r>
            <a:r>
              <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発表時の</a:t>
            </a:r>
            <a:endParaRPr kumimoji="1" lang="en-US" altLang="ja-JP"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限界や制約</a:t>
            </a:r>
            <a:endParaRPr kumimoji="1" lang="ja-JP" altLang="en-US" sz="20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9" name="思考の吹き出し: 雲形 8"/>
          <p:cNvSpPr/>
          <p:nvPr/>
        </p:nvSpPr>
        <p:spPr>
          <a:xfrm>
            <a:off x="7232096" y="43543"/>
            <a:ext cx="5138580" cy="1932198"/>
          </a:xfrm>
          <a:prstGeom prst="cloudCallout">
            <a:avLst>
              <a:gd name="adj1" fmla="val -61282"/>
              <a:gd name="adj2" fmla="val -5841"/>
            </a:avLst>
          </a:prstGeom>
          <a:solidFill>
            <a:schemeClr val="bg1">
              <a:lumMod val="95000"/>
            </a:schemeClr>
          </a:solidFill>
          <a:ln>
            <a:solidFill>
              <a:schemeClr val="bg1">
                <a:lumMod val="85000"/>
              </a:schemeClr>
            </a:solidFill>
          </a:ln>
        </p:spPr>
        <p:style>
          <a:lnRef idx="2">
            <a:schemeClr val="accent1">
              <a:shade val="15000"/>
            </a:schemeClr>
          </a:lnRef>
          <a:fillRef idx="1">
            <a:schemeClr val="accent1"/>
          </a:fillRef>
          <a:effectRef idx="0">
            <a:schemeClr val="accent1"/>
          </a:effectRef>
          <a:fontRef idx="minor">
            <a:schemeClr val="lt1"/>
          </a:fontRef>
        </p:style>
        <p:txBody>
          <a:bodyPr lIns="0" tIns="36000" rIns="0" bIns="36000" rtlCol="0" anchor="t"/>
          <a:lstStyle/>
          <a:p>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学習はマルチカメラ画像から生成した</a:t>
            </a:r>
            <a:r>
              <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にて行われる。</a:t>
            </a:r>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ベンチマークに使用される</a:t>
            </a: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内の</a:t>
            </a:r>
            <a:r>
              <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よりリアリティ性が高いのでは！</a:t>
            </a:r>
            <a:endParaRPr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en-US" altLang="ja-JP"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kumimoji="1" lang="ja-JP" altLang="en-US" sz="1600" dirty="0">
              <a:solidFill>
                <a:schemeClr val="tx1"/>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21" name="テキスト ボックス 20"/>
          <p:cNvSpPr txBox="1"/>
          <p:nvPr/>
        </p:nvSpPr>
        <p:spPr>
          <a:xfrm>
            <a:off x="3925325" y="19627"/>
            <a:ext cx="1692707" cy="584775"/>
          </a:xfrm>
          <a:prstGeom prst="rect">
            <a:avLst/>
          </a:prstGeom>
          <a:noFill/>
        </p:spPr>
        <p:txBody>
          <a:bodyPr wrap="none" rtlCol="0">
            <a:spAutoFit/>
          </a:bodyPr>
          <a:lstStyle/>
          <a:p>
            <a:r>
              <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専用</a:t>
            </a:r>
            <a:endParaRPr kumimoji="1"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a:t>
            </a:r>
            <a:endParaRPr kumimoji="1" lang="ja-JP" altLang="en-US" sz="1600"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0"/>
            <a:ext cx="12120880" cy="707886"/>
          </a:xfrm>
          <a:prstGeom prst="rect">
            <a:avLst/>
          </a:prstGeom>
          <a:noFill/>
        </p:spPr>
        <p:txBody>
          <a:bodyPr wrap="square">
            <a:spAutoFit/>
          </a:bodyPr>
          <a:lstStyle/>
          <a:p>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「道路走行時の前方ビデオ画像から</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メッシュデータを作る方法」</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Structure from Motion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Multi-View Stereo (MVS)</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Neural Reconstruction</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5" name="テキスト ボックス 4"/>
          <p:cNvSpPr txBox="1"/>
          <p:nvPr/>
        </p:nvSpPr>
        <p:spPr>
          <a:xfrm>
            <a:off x="0" y="956844"/>
            <a:ext cx="12192000" cy="4708981"/>
          </a:xfrm>
          <a:prstGeom prst="rect">
            <a:avLst/>
          </a:prstGeom>
          <a:noFill/>
        </p:spPr>
        <p:txBody>
          <a:bodyPr wrap="square">
            <a:spAutoFit/>
          </a:bodyPr>
          <a:lstStyle/>
          <a:p>
            <a:pPr>
              <a:buNone/>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方法の大分類</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1.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クラシカルな</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アプローチ</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：車載カメラで撮影した連続ビデオ（通常は前方視野）。</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処理手順</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特徴点抽出</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SIFT, ORB, SURF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各フレームの共通点（例えば道路標識や建物の角）を検出。</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カメラ位置推定（</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特徴点の対応から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カメラの動きと</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を同時に推定。</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 </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OpenMVG</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などのツールが有名。</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多視点ステレオ（</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）で高密度点群化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複数フレームから三角測量</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より密な</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Font typeface="+mj-lt"/>
              <a:buAutoNum type="arabicPeriod"/>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サーフェス再構成（</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Poisson Surface Reconstruction, Delaunay Triangulation</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600200" lvl="3" indent="-228600">
              <a:buSzPts val="1000"/>
              <a:buFont typeface="Wingdings" panose="05000000000000000000" pitchFamily="2" charset="2"/>
              <a:buChar char=""/>
              <a:tabLst>
                <a:tab pos="13716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テクスチャを貼り付けて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メッシュ完成。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この方法は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従来型の</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再構成</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で、精度は良いが計算コストが高い。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12680"/>
            <a:ext cx="12192000" cy="378565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2.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深層学習ベースの手法</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a:buNone/>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最近は</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を用いたアプローチが主流になっています。</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単眼深度推定（</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Monocular Depth Estimation</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ビデオの各フレームから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深度画像</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を推定（</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MiDaS</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Monodepth2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複数フレームを融合して</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点群を生成。</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a:t>
            </a:r>
            <a:r>
              <a:rPr lang="en-US" altLang="ja-JP" sz="2000" b="1"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Neural Radiance Fields</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連続フレームを入力し、</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視点に依存する放射輝度場</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をニューラルネットで学習。</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新しい視点からレンダリング可能</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点群からメッシュ化もできる。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特に「</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UrbanNeRF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kern="1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StreetNeRF</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」など自動運転向け拡張が研究されている。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1"/>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Depth Anything / Gaussian Splatting</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最新の手法では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ガウス分布の集合でシーンを表現</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し、リアルタイムに</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構築可能。</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57300" lvl="2"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動的オブジェクト（車・歩行者）を分離して扱える。</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4" name="テキスト ボックス 3"/>
          <p:cNvSpPr txBox="1"/>
          <p:nvPr/>
        </p:nvSpPr>
        <p:spPr>
          <a:xfrm>
            <a:off x="0" y="3914086"/>
            <a:ext cx="12192000" cy="1938992"/>
          </a:xfrm>
          <a:prstGeom prst="rect">
            <a:avLst/>
          </a:prstGeom>
          <a:noFill/>
        </p:spPr>
        <p:txBody>
          <a:bodyPr wrap="square">
            <a:spAutoFit/>
          </a:bodyPr>
          <a:lstStyle/>
          <a:p>
            <a:pPr>
              <a:buNone/>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 </a:t>
            </a: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センサーフュージョンによる補完</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車載カメラだけだと、奥行き精度が不安定になる場合が多い。</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SzPts val="1000"/>
              <a:buFont typeface="Symbol" panose="05050102010706020507" pitchFamily="18" charset="2"/>
              <a:buChar char=""/>
              <a:tabLst>
                <a:tab pos="457200" algn="l"/>
              </a:tabLst>
            </a:pP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実際の自動運転開発では：</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ja-JP"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ステレオカメラ</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三角測量で高精度な深度。</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点群を得て、カメラ映像に投影してカラー化。</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1200150" lvl="2" indent="-285750">
              <a:buSzPts val="1000"/>
              <a:buFont typeface="Courier New" panose="02070309020205020404" pitchFamily="49" charset="0"/>
              <a:buChar char="o"/>
              <a:tabLst>
                <a:tab pos="914400" algn="l"/>
              </a:tabLst>
            </a:pPr>
            <a:r>
              <a:rPr lang="en-US" altLang="ja-JP" sz="2000" b="1"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IMU/GNSS</a:t>
            </a:r>
            <a:r>
              <a:rPr lang="en-US"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カメラ軌跡を補正。</a:t>
            </a:r>
            <a:endParaRPr lang="ja-JP" alt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テキスト ボックス 2"/>
          <p:cNvSpPr txBox="1"/>
          <p:nvPr/>
        </p:nvSpPr>
        <p:spPr>
          <a:xfrm>
            <a:off x="0" y="490166"/>
            <a:ext cx="12192000" cy="4708981"/>
          </a:xfrm>
          <a:prstGeom prst="rect">
            <a:avLst/>
          </a:prstGeom>
          <a:noFill/>
        </p:spPr>
        <p:txBody>
          <a:bodyPr wrap="square">
            <a:spAutoFit/>
          </a:bodyPr>
          <a:lstStyle/>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具体的なツール例</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で高精度</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点群／メッシュ生成。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OpenSfM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Mapillary</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Meta</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大規模地図構築向け。</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系（</a:t>
            </a: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Instant-NGP,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Nerfstudio</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高品質なニューラル</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再構築。</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Depth Anything, </a:t>
            </a:r>
            <a:r>
              <a:rPr lang="en-US" altLang="ja-JP" sz="2000" b="1"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MiDaS</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単眼深度推定。</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lvl="0"/>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まとめ</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クラシカル</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SfM</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MVS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で「特徴点</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en-US"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ベース</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：深度推定や</a:t>
            </a:r>
            <a:r>
              <a:rPr lang="en-US" altLang="ja-JP" sz="2000" dirty="0" err="1">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NeRF</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で「映像</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密な</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再構成」。</a:t>
            </a:r>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r>
              <a:rPr lang="ja-JP" altLang="ja-JP" sz="20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実用開発</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GNSS</a:t>
            </a:r>
            <a:r>
              <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などを融合して高精度化。</a:t>
            </a: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800100" lvl="1" indent="-342900">
              <a:buFont typeface="Arial" panose="020B0604020202020204" pitchFamily="34" charset="0"/>
              <a:buChar char="•"/>
            </a:pPr>
            <a:endPar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に実際に取り込む」ことをゴールにするなら：</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実車ビデオから</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COLMAP</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で点群＋メッシュ化 → </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FBX/OBJ</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で書き出し。</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914400" lvl="1" indent="-457200">
              <a:buFont typeface="+mj-lt"/>
              <a:buAutoNum type="arabicPeriod"/>
            </a:pP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UE4</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にインポートして</a:t>
            </a:r>
            <a:r>
              <a:rPr lang="en-US"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マップに組み込む。</a:t>
            </a:r>
            <a:endParaRPr lang="ja-JP" altLang="en-US"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endParaRPr lang="ja-JP" altLang="ja-JP" sz="20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2309.17080] GAIA-1: A Generative World Model for Autonomous Driving"/>
          <p:cNvPicPr>
            <a:picLocks noChangeAspect="1" noChangeArrowheads="1"/>
          </p:cNvPicPr>
          <p:nvPr/>
        </p:nvPicPr>
        <p:blipFill>
          <a:blip r:embed="rId1">
            <a:extLst>
              <a:ext uri="{28A0092B-C50C-407E-A947-70E740481C1C}">
                <a14:useLocalDpi xmlns:a14="http://schemas.microsoft.com/office/drawing/2010/main" val="0"/>
              </a:ext>
            </a:extLst>
          </a:blip>
          <a:stretch>
            <a:fillRect/>
          </a:stretch>
        </p:blipFill>
        <p:spPr bwMode="auto">
          <a:xfrm>
            <a:off x="0" y="532244"/>
            <a:ext cx="12267936" cy="4937843"/>
          </a:xfrm>
          <a:prstGeom prst="rect">
            <a:avLst/>
          </a:prstGeom>
          <a:noFill/>
          <a:extLst>
            <a:ext uri="{909E8E84-426E-40DD-AFC4-6F175D3DCCD1}">
              <a14:hiddenFill xmlns:a14="http://schemas.microsoft.com/office/drawing/2010/main">
                <a:solidFill>
                  <a:srgbClr val="FFFFFF"/>
                </a:solidFill>
              </a14:hiddenFill>
            </a:ext>
          </a:extLst>
        </p:spPr>
      </p:pic>
      <p:sp>
        <p:nvSpPr>
          <p:cNvPr id="2" name="テキスト ボックス 1"/>
          <p:cNvSpPr txBox="1"/>
          <p:nvPr/>
        </p:nvSpPr>
        <p:spPr>
          <a:xfrm>
            <a:off x="300947" y="215462"/>
            <a:ext cx="5110373" cy="461665"/>
          </a:xfrm>
          <a:prstGeom prst="rect">
            <a:avLst/>
          </a:prstGeom>
          <a:noFill/>
          <a:ln>
            <a:solidFill>
              <a:schemeClr val="tx1"/>
            </a:solidFill>
          </a:ln>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の学習モデルと</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6" name="吹き出し: 四角形 5"/>
          <p:cNvSpPr/>
          <p:nvPr/>
        </p:nvSpPr>
        <p:spPr>
          <a:xfrm>
            <a:off x="5213131" y="5486400"/>
            <a:ext cx="6842235" cy="1371600"/>
          </a:xfrm>
          <a:prstGeom prst="wedgeRectCallout">
            <a:avLst>
              <a:gd name="adj1" fmla="val -23138"/>
              <a:gd name="adj2" fmla="val -150975"/>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現実世界をニューラルネットの内部に近似的に再現するモデル </a:t>
            </a:r>
            <a:endPar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カメラや</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で観測した環境を「状態空間の表現（</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space</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）」に変換し、将来の状態やセンサー入力を予測する仕組み</a:t>
            </a:r>
            <a:endPar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pPr marL="285750" indent="-285750">
              <a:buFont typeface="Arial" panose="020B0604020202020204" pitchFamily="34" charset="0"/>
              <a:buChar char="•"/>
            </a:pP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「自動運転</a:t>
            </a:r>
            <a:r>
              <a:rPr lang="en-US" altLang="ja-JP">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lang="ja-JP" altLang="en-US">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が頭の中に持つ仮想シミュレータ」に相当</a:t>
            </a:r>
            <a:endParaRPr lang="ja-JP" altLang="en-US"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
        <p:nvSpPr>
          <p:cNvPr id="3" name="テキスト ボックス 2"/>
          <p:cNvSpPr txBox="1"/>
          <p:nvPr/>
        </p:nvSpPr>
        <p:spPr>
          <a:xfrm>
            <a:off x="62203" y="5754471"/>
            <a:ext cx="5056449" cy="1015663"/>
          </a:xfrm>
          <a:prstGeom prst="rect">
            <a:avLst/>
          </a:prstGeom>
          <a:noFill/>
          <a:ln w="57150">
            <a:solidFill>
              <a:srgbClr val="FF0000"/>
            </a:solidFill>
          </a:ln>
        </p:spPr>
        <p:txBody>
          <a:bodyPr wrap="none" rtlCol="0">
            <a:spAutoFit/>
          </a:bodyPr>
          <a:lstStyle/>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光庭の目標は、生成</a:t>
            </a:r>
            <a:r>
              <a:rPr kumimoji="1"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AI</a:t>
            </a:r>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で学習に使用される</a:t>
            </a:r>
            <a:endParaRPr kumimoji="1"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をナビデータ等の廉価な情報から</a:t>
            </a:r>
            <a:endParaRPr lang="en-US" altLang="ja-JP"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p>
            <a:r>
              <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構築し、使用可能であることを証明すること</a:t>
            </a:r>
            <a:endParaRPr kumimoji="1" lang="ja-JP" altLang="en-US" sz="20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26999" y="774600"/>
          <a:ext cx="11938002" cy="5513760"/>
        </p:xfrm>
        <a:graphic>
          <a:graphicData uri="http://schemas.openxmlformats.org/drawingml/2006/table">
            <a:tbl>
              <a:tblPr firstRow="1" firstCol="1" bandRow="1">
                <a:tableStyleId>{5C22544A-7EE6-4342-B048-85BDC9FD1C3A}</a:tableStyleId>
              </a:tblPr>
              <a:tblGrid>
                <a:gridCol w="3362960"/>
                <a:gridCol w="3820160"/>
                <a:gridCol w="4754882"/>
              </a:tblGrid>
              <a:tr h="0">
                <a:tc>
                  <a:txBody>
                    <a:bodyPr/>
                    <a:lstStyle/>
                    <a:p>
                      <a:pPr algn="ctr">
                        <a:buNone/>
                      </a:pPr>
                      <a:r>
                        <a:rPr lang="en-US"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GAIA</a:t>
                      </a: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en-US"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での対応</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説明</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点群</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のレンダリング画像や点群を入力にして潜在表現に変換。</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3D</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メッシュはここで「観測データ生成元」として使える。</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の物理エンジン</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自動車操作ログ</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では物理エンジンが現実環境をシミュレーション。</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のダイナミクス部分は「</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の物理結果を</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に学習させる」形で置き換えられる。</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のカメラ</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/LiDAR</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レンダリング</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から未来のカメラ画像や</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BEV</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マップを生成。</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のレンダリング出力と比較して誤差を学習。</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の制御</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API</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vehicle.apply_control()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空間で操作生成</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 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上で実行。</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を使った予測制御が可能。</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上での障害物・信号情報</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の物理・シナリオ情報を使い、将来の危険予測を学習。例えば交差点横断歩行者、赤信号停止など。</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26999" y="198711"/>
            <a:ext cx="11532965" cy="461665"/>
          </a:xfrm>
          <a:prstGeom prst="rect">
            <a:avLst/>
          </a:prstGeom>
          <a:noFill/>
          <a:ln>
            <a:solidFill>
              <a:srgbClr val="FF0000"/>
            </a:solidFill>
          </a:ln>
        </p:spPr>
        <p:txBody>
          <a:bodyPr wrap="none" rtlCol="0">
            <a:spAutoFit/>
          </a:bodyPr>
          <a:lstStyle/>
          <a:p>
            <a:r>
              <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CARLA</a:t>
            </a: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のシナリオを考えると、</a:t>
            </a:r>
            <a:r>
              <a:rPr kumimoji="1" lang="en-US" altLang="ja-JP"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r>
              <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の各部分は 以下のように置き換え・対応可能 </a:t>
            </a:r>
            <a:endParaRPr kumimoji="1" lang="ja-JP" altLang="en-US" sz="2400" b="1" dirty="0">
              <a:solidFill>
                <a:srgbClr val="FF0000"/>
              </a:solidFill>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表 1"/>
          <p:cNvGraphicFramePr>
            <a:graphicFrameLocks noGrp="1"/>
          </p:cNvGraphicFramePr>
          <p:nvPr/>
        </p:nvGraphicFramePr>
        <p:xfrm>
          <a:off x="111760" y="532785"/>
          <a:ext cx="11968480" cy="3380160"/>
        </p:xfrm>
        <a:graphic>
          <a:graphicData uri="http://schemas.openxmlformats.org/drawingml/2006/table">
            <a:tbl>
              <a:tblPr firstRow="1" firstCol="1" bandRow="1">
                <a:tableStyleId>{5C22544A-7EE6-4342-B048-85BDC9FD1C3A}</a:tableStyleId>
              </a:tblPr>
              <a:tblGrid>
                <a:gridCol w="2956560"/>
                <a:gridCol w="3403600"/>
                <a:gridCol w="2783840"/>
                <a:gridCol w="2824480"/>
              </a:tblGrid>
              <a:tr h="0">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モジュール</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役割</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入力</a:t>
                      </a:r>
                      <a:endParaRPr lang="ja-JP" sz="24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c>
                  <a:txBody>
                    <a:bodyPr/>
                    <a:lstStyle/>
                    <a:p>
                      <a:pPr algn="ctr">
                        <a:buNone/>
                      </a:pPr>
                      <a:r>
                        <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出力</a:t>
                      </a:r>
                      <a:endParaRPr lang="ja-JP" sz="24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108000" marB="108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Perception Encoder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センサー情報を潜在表現に変換</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前方カメラ画像、</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HD</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Dynamics Model</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潜在空間上で環境変化を予測</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車両操作</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次時刻の</a:t>
                      </a: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 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Generative Decoder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 → </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観測再構成</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カメラ画像や</a:t>
                      </a: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BEV</a:t>
                      </a: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マップ、センサー信号再構成</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Planner / Policy Network</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a:t>
                      </a: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空間で行動評価・操作生成</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ステアリング、アクセル、ブレーキ</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r h="0">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Optional: Hazard / Affordance Predictor</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将来の危険予測</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en-US"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latent state</a:t>
                      </a:r>
                      <a:endParaRPr lang="ja-JP" sz="2000" kern="10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c>
                  <a:txBody>
                    <a:bodyPr/>
                    <a:lstStyle/>
                    <a:p>
                      <a:pPr>
                        <a:buNone/>
                      </a:pPr>
                      <a:r>
                        <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アフォーダンス指標（信号、障害物、交差点状況）</a:t>
                      </a:r>
                      <a:endParaRPr lang="ja-JP" sz="2000" kern="100"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a:txBody>
                  <a:tcPr marL="72000" marR="72000" marT="36000" marB="36000" anchor="ctr"/>
                </a:tc>
              </a:tr>
            </a:tbl>
          </a:graphicData>
        </a:graphic>
      </p:graphicFrame>
      <p:sp>
        <p:nvSpPr>
          <p:cNvPr id="3" name="テキスト ボックス 2"/>
          <p:cNvSpPr txBox="1"/>
          <p:nvPr/>
        </p:nvSpPr>
        <p:spPr>
          <a:xfrm>
            <a:off x="111760" y="71120"/>
            <a:ext cx="4741683" cy="461665"/>
          </a:xfrm>
          <a:prstGeom prst="rect">
            <a:avLst/>
          </a:prstGeom>
          <a:noFill/>
        </p:spPr>
        <p:txBody>
          <a:bodyPr wrap="none" rtlCol="0">
            <a:spAutoFit/>
          </a:bodyPr>
          <a:lstStyle/>
          <a:p>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Wayve.AI</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GAIA)</a:t>
            </a:r>
            <a:r>
              <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の</a:t>
            </a:r>
            <a:r>
              <a:rPr kumimoji="1" lang="en-US" altLang="ja-JP"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rPr>
              <a:t>World Model</a:t>
            </a:r>
            <a:endParaRPr kumimoji="1" lang="ja-JP" altLang="en-US" sz="2400" b="1" dirty="0">
              <a:effectLst>
                <a:outerShdw blurRad="38100" dist="38100" dir="2700000" algn="tl">
                  <a:srgbClr val="000000">
                    <a:alpha val="43137"/>
                  </a:srgbClr>
                </a:outerShdw>
              </a:effectLst>
              <a:latin typeface="Times New Roman" panose="02020603050405020304" pitchFamily="18" charset="0"/>
              <a:ea typeface="Meiryo UI" panose="020B0604030504040204" pitchFamily="50" charset="-128"/>
              <a:cs typeface="Times New Roman" panose="02020603050405020304" pitchFamily="18" charset="0"/>
            </a:endParaRPr>
          </a:p>
        </p:txBody>
      </p:sp>
    </p:spTree>
  </p:cSld>
  <p:clrMapOvr>
    <a:masterClrMapping/>
  </p:clrMapOvr>
</p:sld>
</file>

<file path=ppt/theme/theme1.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テーマ">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游ゴシック Light"/>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游ゴシック"/>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Lst>
    <a:ext uri="{05A4C25C-085E-4340-85A3-A5531E510DB2}">
      <thm15:themeFamily xmlns:thm15="http://schemas.microsoft.com/office/thememl/2012/main" name="Office Theme" id="{62F939B6-93AF-4DB8-9C6B-D6C7DFDC589F}" vid="{4A3C46E8-61CC-4603-A589-7422A47A8E4A}"/>
    </a:ext>
  </a:ext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0</TotalTime>
  <Words>26993</Words>
  <Application>WPS 演示</Application>
  <PresentationFormat>ワイド画面</PresentationFormat>
  <Paragraphs>1282</Paragraphs>
  <Slides>62</Slides>
  <Notes>2</Notes>
  <HiddenSlides>0</HiddenSlides>
  <MMClips>0</MMClips>
  <ScaleCrop>false</ScaleCrop>
  <HeadingPairs>
    <vt:vector size="6" baseType="variant">
      <vt:variant>
        <vt:lpstr>已用的字体</vt:lpstr>
      </vt:variant>
      <vt:variant>
        <vt:i4>14</vt:i4>
      </vt:variant>
      <vt:variant>
        <vt:lpstr>主题</vt:lpstr>
      </vt:variant>
      <vt:variant>
        <vt:i4>1</vt:i4>
      </vt:variant>
      <vt:variant>
        <vt:lpstr>幻灯片标题</vt:lpstr>
      </vt:variant>
      <vt:variant>
        <vt:i4>62</vt:i4>
      </vt:variant>
    </vt:vector>
  </HeadingPairs>
  <TitlesOfParts>
    <vt:vector size="77" baseType="lpstr">
      <vt:lpstr>Arial</vt:lpstr>
      <vt:lpstr>宋体</vt:lpstr>
      <vt:lpstr>Wingdings</vt:lpstr>
      <vt:lpstr>AR Fruda Sans Flat</vt:lpstr>
      <vt:lpstr>Times New Roman</vt:lpstr>
      <vt:lpstr>Meiryo UI</vt:lpstr>
      <vt:lpstr>Symbol</vt:lpstr>
      <vt:lpstr>Yu Mincho</vt:lpstr>
      <vt:lpstr>等线</vt:lpstr>
      <vt:lpstr>微软雅黑</vt:lpstr>
      <vt:lpstr>Arial Unicode MS</vt:lpstr>
      <vt:lpstr>Yu Gothic Light</vt:lpstr>
      <vt:lpstr>Yu Gothic</vt:lpstr>
      <vt:lpstr>Courier New</vt:lpstr>
      <vt:lpstr>Office テーマ</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角田 政一</dc:creator>
  <cp:lastModifiedBy>钱钱</cp:lastModifiedBy>
  <cp:revision>44</cp:revision>
  <dcterms:created xsi:type="dcterms:W3CDTF">2025-09-15T06:16:00Z</dcterms:created>
  <dcterms:modified xsi:type="dcterms:W3CDTF">2025-10-03T05:12:41Z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7D9B6174DD5E4B01ADF1CA193AE4480C_12</vt:lpwstr>
  </property>
  <property fmtid="{D5CDD505-2E9C-101B-9397-08002B2CF9AE}" pid="3" name="KSOProductBuildVer">
    <vt:lpwstr>2052-12.1.0.20784</vt:lpwstr>
  </property>
</Properties>
</file>