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http://www.w3schools.com/html/html_colors.asp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Команда для МК это число которое получит наш МК от блютуз модуля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Relationship Id="rId4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/>
              <a:t>Числа в компьютере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50" y="168724"/>
            <a:ext cx="6643224" cy="497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9813" y="371437"/>
            <a:ext cx="6024373" cy="440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Как компьютер хранит всё?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Текст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Цвет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Программы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Числа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396" y="1819300"/>
            <a:ext cx="4245216" cy="31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Текст - это числа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2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GB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2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97           </a:t>
            </a:r>
            <a:r>
              <a:rPr lang="en-GB"/>
              <a:t>Текстовый файл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2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2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98           64 65 66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2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GB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2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GB" sz="2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Цвет - это числа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82100" y="1919075"/>
            <a:ext cx="5511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Три компоненты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 sz="2400">
                <a:solidFill>
                  <a:srgbClr val="FF0000"/>
                </a:solidFill>
              </a:rPr>
              <a:t>R</a:t>
            </a:r>
            <a:r>
              <a:rPr lang="en-GB" sz="2400"/>
              <a:t> - 0 - 255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 sz="2400">
                <a:solidFill>
                  <a:srgbClr val="00FF00"/>
                </a:solidFill>
              </a:rPr>
              <a:t>G</a:t>
            </a:r>
            <a:r>
              <a:rPr lang="en-GB" sz="2400"/>
              <a:t> - 0 - 255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2400">
                <a:solidFill>
                  <a:srgbClr val="0000FF"/>
                </a:solidFill>
              </a:rPr>
              <a:t>B</a:t>
            </a:r>
            <a:r>
              <a:rPr lang="en-GB" sz="2400"/>
              <a:t> - 0 - 255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2710199" cy="27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Программа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Команда    Аргумент Аргумент         exe - файл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1 (add + )  12       14              </a:t>
            </a:r>
            <a:r>
              <a:rPr lang="en-GB">
                <a:solidFill>
                  <a:srgbClr val="FFFFFF"/>
                </a:solidFill>
                <a:highlight>
                  <a:srgbClr val="073763"/>
                </a:highlight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12 14 </a:t>
            </a:r>
            <a:r>
              <a:rPr lang="en-GB">
                <a:solidFill>
                  <a:srgbClr val="FFFFFF"/>
                </a:solidFill>
                <a:highlight>
                  <a:srgbClr val="073763"/>
                </a:highlight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36 16 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39(sub - )  36       16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Команда для МК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671" y="1919075"/>
            <a:ext cx="3257328" cy="271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1919075"/>
            <a:ext cx="4065288" cy="27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Программирование МК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Псевдокод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Если</a:t>
            </a:r>
            <a:r>
              <a:rPr lang="en-GB"/>
              <a:t> командаПолучена</a:t>
            </a:r>
            <a:br>
              <a:rPr lang="en-GB"/>
            </a:br>
            <a:r>
              <a:rPr lang="en-GB"/>
              <a:t>    переменная = прочитатьКоманду</a:t>
            </a:r>
            <a:br>
              <a:rPr lang="en-GB"/>
            </a:br>
            <a:r>
              <a:rPr lang="en-GB"/>
              <a:t>    </a:t>
            </a:r>
            <a:r>
              <a:rPr b="1" lang="en-GB"/>
              <a:t>Если</a:t>
            </a:r>
            <a:r>
              <a:rPr lang="en-GB"/>
              <a:t> переменная == 1 тогда</a:t>
            </a:r>
            <a:br>
              <a:rPr lang="en-GB"/>
            </a:br>
            <a:r>
              <a:rPr lang="en-GB"/>
              <a:t>              поворачивайВлево</a:t>
            </a:r>
            <a:br>
              <a:rPr lang="en-GB"/>
            </a:br>
            <a:r>
              <a:rPr lang="en-GB"/>
              <a:t>    </a:t>
            </a:r>
            <a:r>
              <a:rPr b="1" lang="en-GB"/>
              <a:t>Если</a:t>
            </a:r>
            <a:r>
              <a:rPr lang="en-GB"/>
              <a:t> переменная == 2 тогда</a:t>
            </a:r>
            <a:br>
              <a:rPr lang="en-GB"/>
            </a:br>
            <a:r>
              <a:rPr lang="en-GB"/>
              <a:t>              поворачивайВправо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Программирование МК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919075"/>
            <a:ext cx="36845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100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setup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br>
              <a:rPr lang="en-GB" sz="1100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406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GB" sz="1100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 Serial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begin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>
                <a:solidFill>
                  <a:srgbClr val="008C0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9600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GB" sz="1100">
                <a:solidFill>
                  <a:srgbClr val="406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GB" sz="1100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406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844675" y="1919075"/>
            <a:ext cx="38493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100">
                <a:solidFill>
                  <a:srgbClr val="200080"/>
                </a:solidFill>
                <a:highlight>
                  <a:srgbClr val="F6F8FF"/>
                </a:highlight>
              </a:rPr>
              <a:t>void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loop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</a:rPr>
              <a:t>()</a:t>
            </a:r>
            <a:b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</a:br>
            <a:r>
              <a:rPr lang="en-GB" sz="1100">
                <a:solidFill>
                  <a:srgbClr val="406080"/>
                </a:solidFill>
                <a:highlight>
                  <a:srgbClr val="F6F8FF"/>
                </a:highlight>
              </a:rPr>
              <a:t>{</a:t>
            </a:r>
            <a:b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</a:b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 </a:t>
            </a:r>
            <a:r>
              <a:rPr b="1" lang="en-GB" sz="1100">
                <a:solidFill>
                  <a:srgbClr val="200080"/>
                </a:solidFill>
                <a:highlight>
                  <a:srgbClr val="F6F8FF"/>
                </a:highlight>
              </a:rPr>
              <a:t>if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Serial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available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</a:rPr>
              <a:t>())</a:t>
            </a:r>
            <a:b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</a:b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 </a:t>
            </a:r>
            <a:r>
              <a:rPr lang="en-GB" sz="1100">
                <a:solidFill>
                  <a:srgbClr val="406080"/>
                </a:solidFill>
                <a:highlight>
                  <a:srgbClr val="F6F8FF"/>
                </a:highlight>
              </a:rPr>
              <a:t>{</a:t>
            </a:r>
            <a:b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</a:b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   </a:t>
            </a:r>
            <a:r>
              <a:rPr b="1" lang="en-GB" sz="1100">
                <a:solidFill>
                  <a:srgbClr val="200080"/>
                </a:solidFill>
                <a:highlight>
                  <a:srgbClr val="F6F8FF"/>
                </a:highlight>
              </a:rPr>
              <a:t>int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val 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</a:rPr>
              <a:t>=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Serial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</a:rPr>
              <a:t>.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read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</a:rPr>
              <a:t>()</a:t>
            </a:r>
            <a:r>
              <a:rPr lang="en-GB" sz="1100">
                <a:solidFill>
                  <a:srgbClr val="406080"/>
                </a:solidFill>
                <a:highlight>
                  <a:srgbClr val="F6F8FF"/>
                </a:highlight>
              </a:rPr>
              <a:t>;</a:t>
            </a:r>
            <a:b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</a:br>
            <a:b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</a:b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   </a:t>
            </a:r>
            <a:r>
              <a:rPr b="1" lang="en-GB" sz="1100">
                <a:solidFill>
                  <a:srgbClr val="200080"/>
                </a:solidFill>
                <a:highlight>
                  <a:srgbClr val="F6F8FF"/>
                </a:highlight>
              </a:rPr>
              <a:t>if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val 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</a:rPr>
              <a:t>==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-GB" sz="1100">
                <a:solidFill>
                  <a:srgbClr val="008C00"/>
                </a:solidFill>
                <a:highlight>
                  <a:srgbClr val="F6F8FF"/>
                </a:highlight>
              </a:rPr>
              <a:t>1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</a:rPr>
              <a:t>) 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-GB" sz="1100">
                <a:solidFill>
                  <a:srgbClr val="406080"/>
                </a:solidFill>
                <a:highlight>
                  <a:srgbClr val="F6F8FF"/>
                </a:highlight>
              </a:rPr>
              <a:t>{</a:t>
            </a:r>
            <a:b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</a:b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     </a:t>
            </a:r>
            <a:r>
              <a:rPr lang="en-GB" sz="1100">
                <a:solidFill>
                  <a:srgbClr val="595979"/>
                </a:solidFill>
                <a:highlight>
                  <a:srgbClr val="F6F8FF"/>
                </a:highlight>
              </a:rPr>
              <a:t>// Делаем что-то одно</a:t>
            </a:r>
            <a:b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</a:b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   </a:t>
            </a:r>
            <a:r>
              <a:rPr lang="en-GB" sz="1100">
                <a:solidFill>
                  <a:srgbClr val="406080"/>
                </a:solidFill>
                <a:highlight>
                  <a:srgbClr val="F6F8FF"/>
                </a:highlight>
              </a:rPr>
              <a:t>}</a:t>
            </a:r>
            <a:b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</a:b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   </a:t>
            </a:r>
            <a:r>
              <a:rPr b="1" lang="en-GB" sz="1100">
                <a:solidFill>
                  <a:srgbClr val="200080"/>
                </a:solidFill>
                <a:highlight>
                  <a:srgbClr val="F6F8FF"/>
                </a:highlight>
              </a:rPr>
              <a:t>if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</a:rPr>
              <a:t>(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val 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</a:rPr>
              <a:t>==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-GB" sz="1100">
                <a:solidFill>
                  <a:srgbClr val="008C00"/>
                </a:solidFill>
                <a:highlight>
                  <a:srgbClr val="F6F8FF"/>
                </a:highlight>
              </a:rPr>
              <a:t>0</a:t>
            </a:r>
            <a:r>
              <a:rPr lang="en-GB" sz="1100">
                <a:solidFill>
                  <a:srgbClr val="308080"/>
                </a:solidFill>
                <a:highlight>
                  <a:srgbClr val="F6F8FF"/>
                </a:highlight>
              </a:rPr>
              <a:t>) </a:t>
            </a: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</a:t>
            </a:r>
            <a:r>
              <a:rPr lang="en-GB" sz="1100">
                <a:solidFill>
                  <a:srgbClr val="406080"/>
                </a:solidFill>
                <a:highlight>
                  <a:srgbClr val="F6F8FF"/>
                </a:highlight>
              </a:rPr>
              <a:t>{</a:t>
            </a:r>
            <a:b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</a:b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     </a:t>
            </a:r>
            <a:r>
              <a:rPr lang="en-GB" sz="1100">
                <a:solidFill>
                  <a:srgbClr val="595979"/>
                </a:solidFill>
                <a:highlight>
                  <a:srgbClr val="F6F8FF"/>
                </a:highlight>
              </a:rPr>
              <a:t>// Делаем что-то другое</a:t>
            </a:r>
            <a:b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</a:b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   </a:t>
            </a:r>
            <a:r>
              <a:rPr lang="en-GB" sz="1100">
                <a:solidFill>
                  <a:srgbClr val="406080"/>
                </a:solidFill>
                <a:highlight>
                  <a:srgbClr val="F6F8FF"/>
                </a:highlight>
              </a:rPr>
              <a:t>}</a:t>
            </a:r>
            <a:b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</a:br>
            <a: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  <a:t>  </a:t>
            </a:r>
            <a:r>
              <a:rPr lang="en-GB" sz="1100">
                <a:solidFill>
                  <a:srgbClr val="406080"/>
                </a:solidFill>
                <a:highlight>
                  <a:srgbClr val="F6F8FF"/>
                </a:highlight>
              </a:rPr>
              <a:t>}</a:t>
            </a:r>
            <a:br>
              <a:rPr lang="en-GB" sz="1100">
                <a:solidFill>
                  <a:srgbClr val="000020"/>
                </a:solidFill>
                <a:highlight>
                  <a:srgbClr val="F6F8FF"/>
                </a:highlight>
              </a:rPr>
            </a:br>
            <a:r>
              <a:rPr lang="en-GB" sz="1100">
                <a:solidFill>
                  <a:srgbClr val="406080"/>
                </a:solidFill>
                <a:highlight>
                  <a:srgbClr val="F6F8FF"/>
                </a:highlight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