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tags/tag2.xml" ContentType="application/vnd.openxmlformats-officedocument.presentationml.tag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5" r:id="rId3"/>
    <p:sldId id="274" r:id="rId4"/>
    <p:sldId id="273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497B0"/>
    <a:srgbClr val="ADB9CA"/>
    <a:srgbClr val="D6DCE5"/>
    <a:srgbClr val="008000"/>
    <a:srgbClr val="222A35"/>
    <a:srgbClr val="44546A"/>
    <a:srgbClr val="000099"/>
    <a:srgbClr val="FFCC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3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sh\Desktop\KHTP\EV%20KHT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sh\Desktop\KHTP\EV%20KHT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sh\Desktop\KHTP\EV%20KHT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sh\Desktop\KHTP\EV%20KHT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sh\Desktop\KHTP\EV%20KHT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sh\Desktop\KHTP\EV%20KHTP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7653214241971E-2"/>
          <c:y val="8.5052259887005599E-2"/>
          <c:w val="0.90885157049232101"/>
          <c:h val="0.7229623583648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rgbClr val="00B050"/>
            </a:solidFill>
            <a:ln w="12691">
              <a:noFill/>
              <a:prstDash val="solid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 w="12691">
                <a:noFill/>
                <a:prstDash val="solid"/>
              </a:ln>
              <a:effectLst/>
            </c:spPr>
          </c:dPt>
          <c:dLbls>
            <c:numFmt formatCode="0" sourceLinked="0"/>
            <c:spPr>
              <a:noFill/>
              <a:ln w="25383">
                <a:noFill/>
              </a:ln>
            </c:spPr>
            <c:txPr>
              <a:bodyPr/>
              <a:lstStyle/>
              <a:p>
                <a:pPr>
                  <a:defRPr sz="1800" b="0" i="0" u="none" strike="noStrike" baseline="0">
                    <a:solidFill>
                      <a:srgbClr val="FFFFFF"/>
                    </a:solidFill>
                    <a:effectLst/>
                    <a:latin typeface="+mn-lt"/>
                    <a:ea typeface="Arial"/>
                    <a:cs typeface="Arial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Sheet1!$B$2:$F$2</c:f>
              <c:numCache>
                <c:formatCode>0.0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In Progress</c:v>
                </c:pt>
              </c:strCache>
            </c:strRef>
          </c:tx>
          <c:spPr>
            <a:solidFill>
              <a:srgbClr val="00B0F0"/>
            </a:solidFill>
            <a:ln w="12691">
              <a:noFill/>
              <a:prstDash val="solid"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numFmt formatCode="0" sourceLinked="0"/>
            <c:spPr>
              <a:noFill/>
              <a:ln w="25383">
                <a:noFill/>
              </a:ln>
            </c:spPr>
            <c:txPr>
              <a:bodyPr/>
              <a:lstStyle/>
              <a:p>
                <a:pPr>
                  <a:defRPr sz="1800" b="0" i="0" u="none" strike="noStrike" baseline="0">
                    <a:solidFill>
                      <a:srgbClr val="FFFFFF"/>
                    </a:solidFill>
                    <a:effectLst/>
                    <a:latin typeface="+mn-lt"/>
                    <a:ea typeface="Arial"/>
                    <a:cs typeface="Arial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Sheet1!$B$3:$F$3</c:f>
              <c:numCache>
                <c:formatCode>0.0</c:formatCode>
                <c:ptCount val="5"/>
                <c:pt idx="0">
                  <c:v>3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Not Started</c:v>
                </c:pt>
              </c:strCache>
            </c:strRef>
          </c:tx>
          <c:spPr>
            <a:solidFill>
              <a:srgbClr val="8497B0"/>
            </a:solidFill>
            <a:ln w="12691">
              <a:noFill/>
              <a:prstDash val="solid"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numFmt formatCode="0" sourceLinked="0"/>
            <c:spPr>
              <a:noFill/>
              <a:ln w="25383">
                <a:noFill/>
              </a:ln>
            </c:spPr>
            <c:txPr>
              <a:bodyPr/>
              <a:lstStyle/>
              <a:p>
                <a:pPr>
                  <a:defRPr sz="1800" b="0" i="0" u="none" strike="noStrike" baseline="0">
                    <a:solidFill>
                      <a:srgbClr val="FFFFFF"/>
                    </a:solidFill>
                    <a:effectLst/>
                    <a:latin typeface="+mn-lt"/>
                    <a:ea typeface="Arial"/>
                    <a:cs typeface="Arial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Sheet1!$B$4:$F$4</c:f>
              <c:numCache>
                <c:formatCode>0.0</c:formatCode>
                <c:ptCount val="5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Delayed</c:v>
                </c:pt>
              </c:strCache>
            </c:strRef>
          </c:tx>
          <c:spPr>
            <a:solidFill>
              <a:srgbClr val="FF0000"/>
            </a:solidFill>
            <a:ln w="12691">
              <a:noFill/>
              <a:prstDash val="solid"/>
            </a:ln>
            <a:effectLst/>
          </c:spPr>
          <c:invertIfNegative val="0"/>
          <c:dPt>
            <c:idx val="1"/>
            <c:invertIfNegative val="0"/>
            <c:bubble3D val="0"/>
          </c:dPt>
          <c:dLbls>
            <c:numFmt formatCode="0" sourceLinked="0"/>
            <c:spPr>
              <a:noFill/>
              <a:ln w="25383">
                <a:noFill/>
              </a:ln>
            </c:spPr>
            <c:txPr>
              <a:bodyPr/>
              <a:lstStyle/>
              <a:p>
                <a:pPr>
                  <a:defRPr sz="1800" b="0" i="0" u="none" strike="noStrike" baseline="0">
                    <a:solidFill>
                      <a:srgbClr val="FFFFFF"/>
                    </a:solidFill>
                    <a:effectLst/>
                    <a:latin typeface="+mn-lt"/>
                    <a:ea typeface="Arial"/>
                    <a:cs typeface="Arial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Sheet1!$B$5:$F$5</c:f>
              <c:numCache>
                <c:formatCode>0.0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5"/>
        <c:axId val="139035784"/>
        <c:axId val="139036960"/>
      </c:barChart>
      <c:catAx>
        <c:axId val="139035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5383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 sz="1599" b="1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</a:defRPr>
            </a:pPr>
            <a:endParaRPr lang="en-US"/>
          </a:p>
        </c:txPr>
        <c:crossAx val="139036960"/>
        <c:crosses val="autoZero"/>
        <c:auto val="1"/>
        <c:lblAlgn val="ctr"/>
        <c:lblOffset val="20"/>
        <c:tickLblSkip val="1"/>
        <c:tickMarkSkip val="1"/>
        <c:noMultiLvlLbl val="0"/>
      </c:catAx>
      <c:valAx>
        <c:axId val="139036960"/>
        <c:scaling>
          <c:orientation val="minMax"/>
        </c:scaling>
        <c:delete val="1"/>
        <c:axPos val="l"/>
        <c:majorGridlines>
          <c:spPr>
            <a:ln w="6350">
              <a:solidFill>
                <a:schemeClr val="bg2">
                  <a:lumMod val="85000"/>
                </a:schemeClr>
              </a:solidFill>
              <a:prstDash val="solid"/>
            </a:ln>
          </c:spPr>
        </c:majorGridlines>
        <c:numFmt formatCode="0.0" sourceLinked="1"/>
        <c:majorTickMark val="out"/>
        <c:minorTickMark val="none"/>
        <c:tickLblPos val="nextTo"/>
        <c:crossAx val="139035784"/>
        <c:crosses val="autoZero"/>
        <c:crossBetween val="between"/>
      </c:valAx>
      <c:spPr>
        <a:noFill/>
        <a:ln w="25383">
          <a:noFill/>
        </a:ln>
      </c:spPr>
    </c:plotArea>
    <c:legend>
      <c:legendPos val="b"/>
      <c:layout/>
      <c:overlay val="0"/>
      <c:txPr>
        <a:bodyPr/>
        <a:lstStyle/>
        <a:p>
          <a:pPr>
            <a:defRPr sz="1400" b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99" b="1" i="0" u="none" strike="noStrike" baseline="0">
          <a:solidFill>
            <a:schemeClr val="tx1"/>
          </a:solidFill>
          <a:latin typeface="MS P????"/>
          <a:ea typeface="MS P????"/>
          <a:cs typeface="MS P????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7653214241971E-2"/>
          <c:y val="8.5052259887005599E-2"/>
          <c:w val="0.90885157049232101"/>
          <c:h val="0.7229623583648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rgbClr val="00B050"/>
            </a:solidFill>
            <a:ln w="12691">
              <a:noFill/>
              <a:prstDash val="solid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 w="12691">
                <a:noFill/>
                <a:prstDash val="solid"/>
              </a:ln>
              <a:effectLst/>
            </c:spPr>
          </c:dPt>
          <c:dLbls>
            <c:numFmt formatCode="0" sourceLinked="0"/>
            <c:spPr>
              <a:noFill/>
              <a:ln w="25383">
                <a:noFill/>
              </a:ln>
            </c:spPr>
            <c:txPr>
              <a:bodyPr/>
              <a:lstStyle/>
              <a:p>
                <a:pPr>
                  <a:defRPr sz="1800" b="0" i="0" u="none" strike="noStrike" baseline="0">
                    <a:solidFill>
                      <a:srgbClr val="FFFFFF"/>
                    </a:solidFill>
                    <a:effectLst/>
                    <a:latin typeface="+mn-lt"/>
                    <a:ea typeface="Arial"/>
                    <a:cs typeface="Arial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Sheet1!$B$2:$F$2</c:f>
              <c:numCache>
                <c:formatCode>0.0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In Progress</c:v>
                </c:pt>
              </c:strCache>
            </c:strRef>
          </c:tx>
          <c:spPr>
            <a:solidFill>
              <a:srgbClr val="00B0F0"/>
            </a:solidFill>
            <a:ln w="12691">
              <a:noFill/>
              <a:prstDash val="solid"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numFmt formatCode="0" sourceLinked="0"/>
            <c:spPr>
              <a:noFill/>
              <a:ln w="25383">
                <a:noFill/>
              </a:ln>
            </c:spPr>
            <c:txPr>
              <a:bodyPr/>
              <a:lstStyle/>
              <a:p>
                <a:pPr>
                  <a:defRPr sz="1800" b="0" i="0" u="none" strike="noStrike" baseline="0">
                    <a:solidFill>
                      <a:srgbClr val="FFFFFF"/>
                    </a:solidFill>
                    <a:effectLst/>
                    <a:latin typeface="+mn-lt"/>
                    <a:ea typeface="Arial"/>
                    <a:cs typeface="Arial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Sheet1!$B$3:$F$3</c:f>
              <c:numCache>
                <c:formatCode>0.0</c:formatCode>
                <c:ptCount val="5"/>
                <c:pt idx="0">
                  <c:v>3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Not Started</c:v>
                </c:pt>
              </c:strCache>
            </c:strRef>
          </c:tx>
          <c:spPr>
            <a:solidFill>
              <a:srgbClr val="8497B0"/>
            </a:solidFill>
            <a:ln w="12691">
              <a:noFill/>
              <a:prstDash val="solid"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numFmt formatCode="0" sourceLinked="0"/>
            <c:spPr>
              <a:noFill/>
              <a:ln w="25383">
                <a:noFill/>
              </a:ln>
            </c:spPr>
            <c:txPr>
              <a:bodyPr/>
              <a:lstStyle/>
              <a:p>
                <a:pPr>
                  <a:defRPr sz="1800" b="0" i="0" u="none" strike="noStrike" baseline="0">
                    <a:solidFill>
                      <a:srgbClr val="FFFFFF"/>
                    </a:solidFill>
                    <a:effectLst/>
                    <a:latin typeface="+mn-lt"/>
                    <a:ea typeface="Arial"/>
                    <a:cs typeface="Arial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Sheet1!$B$4:$F$4</c:f>
              <c:numCache>
                <c:formatCode>0.0</c:formatCode>
                <c:ptCount val="5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Delayed</c:v>
                </c:pt>
              </c:strCache>
            </c:strRef>
          </c:tx>
          <c:spPr>
            <a:solidFill>
              <a:srgbClr val="FF0000"/>
            </a:solidFill>
            <a:ln w="12691">
              <a:noFill/>
              <a:prstDash val="solid"/>
            </a:ln>
            <a:effectLst/>
          </c:spPr>
          <c:invertIfNegative val="0"/>
          <c:dPt>
            <c:idx val="1"/>
            <c:invertIfNegative val="0"/>
            <c:bubble3D val="0"/>
          </c:dPt>
          <c:dLbls>
            <c:numFmt formatCode="0" sourceLinked="0"/>
            <c:spPr>
              <a:noFill/>
              <a:ln w="25383">
                <a:noFill/>
              </a:ln>
            </c:spPr>
            <c:txPr>
              <a:bodyPr/>
              <a:lstStyle/>
              <a:p>
                <a:pPr>
                  <a:defRPr sz="1800" b="0" i="0" u="none" strike="noStrike" baseline="0">
                    <a:solidFill>
                      <a:srgbClr val="FFFFFF"/>
                    </a:solidFill>
                    <a:effectLst/>
                    <a:latin typeface="+mn-lt"/>
                    <a:ea typeface="Arial"/>
                    <a:cs typeface="Arial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Sheet1!$B$5:$F$5</c:f>
              <c:numCache>
                <c:formatCode>0.0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5"/>
        <c:axId val="225082224"/>
        <c:axId val="225082616"/>
      </c:barChart>
      <c:catAx>
        <c:axId val="22508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5383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 sz="1599" b="1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</a:defRPr>
            </a:pPr>
            <a:endParaRPr lang="en-US"/>
          </a:p>
        </c:txPr>
        <c:crossAx val="225082616"/>
        <c:crosses val="autoZero"/>
        <c:auto val="1"/>
        <c:lblAlgn val="ctr"/>
        <c:lblOffset val="20"/>
        <c:tickLblSkip val="1"/>
        <c:tickMarkSkip val="1"/>
        <c:noMultiLvlLbl val="0"/>
      </c:catAx>
      <c:valAx>
        <c:axId val="225082616"/>
        <c:scaling>
          <c:orientation val="minMax"/>
        </c:scaling>
        <c:delete val="1"/>
        <c:axPos val="l"/>
        <c:majorGridlines>
          <c:spPr>
            <a:ln w="6350">
              <a:solidFill>
                <a:schemeClr val="bg2">
                  <a:lumMod val="85000"/>
                </a:schemeClr>
              </a:solidFill>
              <a:prstDash val="solid"/>
            </a:ln>
          </c:spPr>
        </c:majorGridlines>
        <c:numFmt formatCode="0.0" sourceLinked="1"/>
        <c:majorTickMark val="out"/>
        <c:minorTickMark val="none"/>
        <c:tickLblPos val="nextTo"/>
        <c:crossAx val="225082224"/>
        <c:crosses val="autoZero"/>
        <c:crossBetween val="between"/>
      </c:valAx>
      <c:spPr>
        <a:noFill/>
        <a:ln w="25383">
          <a:noFill/>
        </a:ln>
      </c:spPr>
    </c:plotArea>
    <c:legend>
      <c:legendPos val="b"/>
      <c:layout/>
      <c:overlay val="0"/>
      <c:txPr>
        <a:bodyPr/>
        <a:lstStyle/>
        <a:p>
          <a:pPr>
            <a:defRPr sz="1400" b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99" b="1" i="0" u="none" strike="noStrike" baseline="0">
          <a:solidFill>
            <a:schemeClr val="tx1"/>
          </a:solidFill>
          <a:latin typeface="MS P????"/>
          <a:ea typeface="MS P????"/>
          <a:cs typeface="MS P????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333571232568426E-2"/>
          <c:y val="2.5373299757357803E-2"/>
          <c:w val="0.88730874637679569"/>
          <c:h val="0.7921445983627653"/>
        </c:manualLayout>
      </c:layout>
      <c:lineChart>
        <c:grouping val="standar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Planned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Sheet1!$H$1:$AG$1</c:f>
              <c:numCache>
                <c:formatCode>[$-409]mmm/yy;@</c:formatCode>
                <c:ptCount val="26"/>
                <c:pt idx="0">
                  <c:v>42430</c:v>
                </c:pt>
                <c:pt idx="1">
                  <c:v>42461</c:v>
                </c:pt>
                <c:pt idx="2">
                  <c:v>42491</c:v>
                </c:pt>
                <c:pt idx="3">
                  <c:v>42522</c:v>
                </c:pt>
                <c:pt idx="4">
                  <c:v>42552</c:v>
                </c:pt>
                <c:pt idx="5">
                  <c:v>42583</c:v>
                </c:pt>
                <c:pt idx="6">
                  <c:v>42614</c:v>
                </c:pt>
                <c:pt idx="7">
                  <c:v>42644</c:v>
                </c:pt>
                <c:pt idx="8">
                  <c:v>42675</c:v>
                </c:pt>
                <c:pt idx="9">
                  <c:v>42705</c:v>
                </c:pt>
                <c:pt idx="10">
                  <c:v>42736</c:v>
                </c:pt>
                <c:pt idx="11">
                  <c:v>42767</c:v>
                </c:pt>
                <c:pt idx="12">
                  <c:v>42795</c:v>
                </c:pt>
                <c:pt idx="13">
                  <c:v>42826</c:v>
                </c:pt>
                <c:pt idx="14">
                  <c:v>42856</c:v>
                </c:pt>
                <c:pt idx="15">
                  <c:v>42887</c:v>
                </c:pt>
                <c:pt idx="16">
                  <c:v>42917</c:v>
                </c:pt>
                <c:pt idx="17">
                  <c:v>42948</c:v>
                </c:pt>
                <c:pt idx="18">
                  <c:v>42979</c:v>
                </c:pt>
                <c:pt idx="19">
                  <c:v>43009</c:v>
                </c:pt>
                <c:pt idx="20">
                  <c:v>43040</c:v>
                </c:pt>
                <c:pt idx="21">
                  <c:v>43070</c:v>
                </c:pt>
                <c:pt idx="22">
                  <c:v>43101</c:v>
                </c:pt>
                <c:pt idx="23">
                  <c:v>43132</c:v>
                </c:pt>
                <c:pt idx="24">
                  <c:v>43160</c:v>
                </c:pt>
                <c:pt idx="25">
                  <c:v>43191</c:v>
                </c:pt>
              </c:numCache>
            </c:numRef>
          </c:cat>
          <c:val>
            <c:numRef>
              <c:f>Sheet1!$H$16:$AG$16</c:f>
              <c:numCache>
                <c:formatCode>0%</c:formatCode>
                <c:ptCount val="26"/>
                <c:pt idx="0">
                  <c:v>0.18184285328832195</c:v>
                </c:pt>
                <c:pt idx="1">
                  <c:v>0.3636857065766439</c:v>
                </c:pt>
                <c:pt idx="2">
                  <c:v>0.52395257487434677</c:v>
                </c:pt>
                <c:pt idx="3">
                  <c:v>0.68421944317204964</c:v>
                </c:pt>
                <c:pt idx="4">
                  <c:v>0.78773209008138467</c:v>
                </c:pt>
                <c:pt idx="5">
                  <c:v>0.89124473699071971</c:v>
                </c:pt>
                <c:pt idx="6">
                  <c:v>0.89719640829029867</c:v>
                </c:pt>
                <c:pt idx="7">
                  <c:v>0.90314807958987764</c:v>
                </c:pt>
                <c:pt idx="8">
                  <c:v>0.9090997508894566</c:v>
                </c:pt>
                <c:pt idx="9">
                  <c:v>0.91505142218903557</c:v>
                </c:pt>
                <c:pt idx="10">
                  <c:v>0.92100309348861453</c:v>
                </c:pt>
                <c:pt idx="11">
                  <c:v>0.9269547647881935</c:v>
                </c:pt>
                <c:pt idx="12">
                  <c:v>0.93290643608777246</c:v>
                </c:pt>
                <c:pt idx="13">
                  <c:v>0.93885810738735143</c:v>
                </c:pt>
                <c:pt idx="14">
                  <c:v>0.94480977868693039</c:v>
                </c:pt>
                <c:pt idx="15">
                  <c:v>0.95076144998650935</c:v>
                </c:pt>
                <c:pt idx="16">
                  <c:v>0.95671312128608832</c:v>
                </c:pt>
                <c:pt idx="17">
                  <c:v>0.96266479258566728</c:v>
                </c:pt>
                <c:pt idx="18">
                  <c:v>0.96861646388524625</c:v>
                </c:pt>
                <c:pt idx="19">
                  <c:v>0.97456813518482521</c:v>
                </c:pt>
                <c:pt idx="20">
                  <c:v>0.98051980648440418</c:v>
                </c:pt>
                <c:pt idx="21">
                  <c:v>0.98647147778398314</c:v>
                </c:pt>
                <c:pt idx="22">
                  <c:v>0.99242314908356211</c:v>
                </c:pt>
                <c:pt idx="23">
                  <c:v>0.99494876605570814</c:v>
                </c:pt>
                <c:pt idx="24">
                  <c:v>0.99747438302785418</c:v>
                </c:pt>
                <c:pt idx="25">
                  <c:v>1.0000000000000002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Sheet1!$C$18</c:f>
              <c:strCache>
                <c:ptCount val="1"/>
                <c:pt idx="0">
                  <c:v>Actual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Sheet1!$H$1:$AG$1</c:f>
              <c:numCache>
                <c:formatCode>[$-409]mmm/yy;@</c:formatCode>
                <c:ptCount val="26"/>
                <c:pt idx="0">
                  <c:v>42430</c:v>
                </c:pt>
                <c:pt idx="1">
                  <c:v>42461</c:v>
                </c:pt>
                <c:pt idx="2">
                  <c:v>42491</c:v>
                </c:pt>
                <c:pt idx="3">
                  <c:v>42522</c:v>
                </c:pt>
                <c:pt idx="4">
                  <c:v>42552</c:v>
                </c:pt>
                <c:pt idx="5">
                  <c:v>42583</c:v>
                </c:pt>
                <c:pt idx="6">
                  <c:v>42614</c:v>
                </c:pt>
                <c:pt idx="7">
                  <c:v>42644</c:v>
                </c:pt>
                <c:pt idx="8">
                  <c:v>42675</c:v>
                </c:pt>
                <c:pt idx="9">
                  <c:v>42705</c:v>
                </c:pt>
                <c:pt idx="10">
                  <c:v>42736</c:v>
                </c:pt>
                <c:pt idx="11">
                  <c:v>42767</c:v>
                </c:pt>
                <c:pt idx="12">
                  <c:v>42795</c:v>
                </c:pt>
                <c:pt idx="13">
                  <c:v>42826</c:v>
                </c:pt>
                <c:pt idx="14">
                  <c:v>42856</c:v>
                </c:pt>
                <c:pt idx="15">
                  <c:v>42887</c:v>
                </c:pt>
                <c:pt idx="16">
                  <c:v>42917</c:v>
                </c:pt>
                <c:pt idx="17">
                  <c:v>42948</c:v>
                </c:pt>
                <c:pt idx="18">
                  <c:v>42979</c:v>
                </c:pt>
                <c:pt idx="19">
                  <c:v>43009</c:v>
                </c:pt>
                <c:pt idx="20">
                  <c:v>43040</c:v>
                </c:pt>
                <c:pt idx="21">
                  <c:v>43070</c:v>
                </c:pt>
                <c:pt idx="22">
                  <c:v>43101</c:v>
                </c:pt>
                <c:pt idx="23">
                  <c:v>43132</c:v>
                </c:pt>
                <c:pt idx="24">
                  <c:v>43160</c:v>
                </c:pt>
                <c:pt idx="25">
                  <c:v>43191</c:v>
                </c:pt>
              </c:numCache>
            </c:numRef>
          </c:cat>
          <c:val>
            <c:numRef>
              <c:f>Sheet1!$H$18:$AG$18</c:f>
              <c:numCache>
                <c:formatCode>0%</c:formatCode>
                <c:ptCount val="26"/>
                <c:pt idx="0">
                  <c:v>1.9699812382739212E-2</c:v>
                </c:pt>
                <c:pt idx="1">
                  <c:v>4.3151969981238276E-2</c:v>
                </c:pt>
                <c:pt idx="2">
                  <c:v>4.3151969981238276E-2</c:v>
                </c:pt>
                <c:pt idx="3">
                  <c:v>0.43902439024390244</c:v>
                </c:pt>
                <c:pt idx="4">
                  <c:v>0.60787992495309573</c:v>
                </c:pt>
                <c:pt idx="5">
                  <c:v>0.85553470919324581</c:v>
                </c:pt>
                <c:pt idx="6">
                  <c:v>0.85553470919324581</c:v>
                </c:pt>
                <c:pt idx="7">
                  <c:v>0.85553470919324581</c:v>
                </c:pt>
                <c:pt idx="8">
                  <c:v>0.85553470919324581</c:v>
                </c:pt>
                <c:pt idx="9">
                  <c:v>0.85553470919324581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234512"/>
        <c:axId val="224234904"/>
      </c:lineChart>
      <c:dateAx>
        <c:axId val="224234512"/>
        <c:scaling>
          <c:orientation val="minMax"/>
        </c:scaling>
        <c:delete val="0"/>
        <c:axPos val="b"/>
        <c:numFmt formatCode="[$-409]mmm/yy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24234904"/>
        <c:crosses val="autoZero"/>
        <c:auto val="1"/>
        <c:lblOffset val="100"/>
        <c:baseTimeUnit val="months"/>
      </c:dateAx>
      <c:valAx>
        <c:axId val="224234904"/>
        <c:scaling>
          <c:orientation val="minMax"/>
          <c:max val="1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24234512"/>
        <c:crossesAt val="42430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8521354140381742"/>
          <c:y val="0.40666747147348126"/>
          <c:w val="0.37751622076477315"/>
          <c:h val="0.155136397105801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cat>
            <c:strRef>
              <c:f>Sheet2!$A$1:$A$4</c:f>
              <c:strCache>
                <c:ptCount val="4"/>
                <c:pt idx="0">
                  <c:v>Budget</c:v>
                </c:pt>
                <c:pt idx="1">
                  <c:v>Cost</c:v>
                </c:pt>
                <c:pt idx="2">
                  <c:v>Cost Variance</c:v>
                </c:pt>
                <c:pt idx="3">
                  <c:v>Remaining Cost</c:v>
                </c:pt>
              </c:strCache>
            </c:strRef>
          </c:cat>
          <c:val>
            <c:numRef>
              <c:f>Sheet2!$B$1:$B$4</c:f>
              <c:numCache>
                <c:formatCode>_("$"* #,##0.00_);_("$"* \(#,##0.00\);_("$"* "-"??_);_(@_)</c:formatCode>
                <c:ptCount val="4"/>
                <c:pt idx="0">
                  <c:v>170560</c:v>
                </c:pt>
                <c:pt idx="1">
                  <c:v>145920</c:v>
                </c:pt>
                <c:pt idx="2">
                  <c:v>0</c:v>
                </c:pt>
                <c:pt idx="3">
                  <c:v>24640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4230200"/>
        <c:axId val="224232944"/>
      </c:barChart>
      <c:catAx>
        <c:axId val="224230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24232944"/>
        <c:crosses val="autoZero"/>
        <c:auto val="1"/>
        <c:lblAlgn val="ctr"/>
        <c:lblOffset val="100"/>
        <c:noMultiLvlLbl val="0"/>
      </c:catAx>
      <c:valAx>
        <c:axId val="224232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24230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623456886542438E-2"/>
          <c:y val="9.5566651411574846E-2"/>
          <c:w val="0.94219240561690698"/>
          <c:h val="0.57675211362867773"/>
        </c:manualLayout>
      </c:layout>
      <c:lineChart>
        <c:grouping val="standard"/>
        <c:varyColors val="0"/>
        <c:ser>
          <c:idx val="0"/>
          <c:order val="0"/>
          <c:tx>
            <c:v>Baseline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Sheet1!$H$1:$AG$1</c:f>
              <c:numCache>
                <c:formatCode>[$-409]mmm/yy;@</c:formatCode>
                <c:ptCount val="26"/>
                <c:pt idx="0">
                  <c:v>42430</c:v>
                </c:pt>
                <c:pt idx="1">
                  <c:v>42461</c:v>
                </c:pt>
                <c:pt idx="2">
                  <c:v>42491</c:v>
                </c:pt>
                <c:pt idx="3">
                  <c:v>42522</c:v>
                </c:pt>
                <c:pt idx="4">
                  <c:v>42552</c:v>
                </c:pt>
                <c:pt idx="5">
                  <c:v>42583</c:v>
                </c:pt>
                <c:pt idx="6">
                  <c:v>42614</c:v>
                </c:pt>
                <c:pt idx="7">
                  <c:v>42644</c:v>
                </c:pt>
                <c:pt idx="8">
                  <c:v>42675</c:v>
                </c:pt>
                <c:pt idx="9">
                  <c:v>42705</c:v>
                </c:pt>
                <c:pt idx="10">
                  <c:v>42736</c:v>
                </c:pt>
                <c:pt idx="11">
                  <c:v>42767</c:v>
                </c:pt>
                <c:pt idx="12">
                  <c:v>42795</c:v>
                </c:pt>
                <c:pt idx="13">
                  <c:v>42826</c:v>
                </c:pt>
                <c:pt idx="14">
                  <c:v>42856</c:v>
                </c:pt>
                <c:pt idx="15">
                  <c:v>42887</c:v>
                </c:pt>
                <c:pt idx="16">
                  <c:v>42917</c:v>
                </c:pt>
                <c:pt idx="17">
                  <c:v>42948</c:v>
                </c:pt>
                <c:pt idx="18">
                  <c:v>42979</c:v>
                </c:pt>
                <c:pt idx="19">
                  <c:v>43009</c:v>
                </c:pt>
                <c:pt idx="20">
                  <c:v>43040</c:v>
                </c:pt>
                <c:pt idx="21">
                  <c:v>43070</c:v>
                </c:pt>
                <c:pt idx="22">
                  <c:v>43101</c:v>
                </c:pt>
                <c:pt idx="23">
                  <c:v>43132</c:v>
                </c:pt>
                <c:pt idx="24">
                  <c:v>43160</c:v>
                </c:pt>
                <c:pt idx="25">
                  <c:v>43191</c:v>
                </c:pt>
              </c:numCache>
            </c:numRef>
          </c:cat>
          <c:val>
            <c:numRef>
              <c:f>Sheet1!$H$19:$AG$19</c:f>
              <c:numCache>
                <c:formatCode>General</c:formatCode>
                <c:ptCount val="26"/>
                <c:pt idx="0">
                  <c:v>12</c:v>
                </c:pt>
                <c:pt idx="1">
                  <c:v>11.54</c:v>
                </c:pt>
                <c:pt idx="2">
                  <c:v>11.079999999999998</c:v>
                </c:pt>
                <c:pt idx="3">
                  <c:v>10.619999999999997</c:v>
                </c:pt>
                <c:pt idx="4">
                  <c:v>10.159999999999997</c:v>
                </c:pt>
                <c:pt idx="5">
                  <c:v>9.6999999999999957</c:v>
                </c:pt>
                <c:pt idx="6">
                  <c:v>9.2399999999999949</c:v>
                </c:pt>
                <c:pt idx="7">
                  <c:v>8.779999999999994</c:v>
                </c:pt>
                <c:pt idx="8">
                  <c:v>8.3199999999999932</c:v>
                </c:pt>
                <c:pt idx="9">
                  <c:v>7.8599999999999932</c:v>
                </c:pt>
                <c:pt idx="10">
                  <c:v>7.3999999999999932</c:v>
                </c:pt>
                <c:pt idx="11">
                  <c:v>6.9399999999999933</c:v>
                </c:pt>
                <c:pt idx="12">
                  <c:v>6.4799999999999933</c:v>
                </c:pt>
                <c:pt idx="13">
                  <c:v>6.0199999999999934</c:v>
                </c:pt>
                <c:pt idx="14">
                  <c:v>5.5599999999999934</c:v>
                </c:pt>
                <c:pt idx="15">
                  <c:v>5.0999999999999934</c:v>
                </c:pt>
                <c:pt idx="16">
                  <c:v>4.6399999999999935</c:v>
                </c:pt>
                <c:pt idx="17">
                  <c:v>4.1799999999999935</c:v>
                </c:pt>
                <c:pt idx="18">
                  <c:v>3.7199999999999935</c:v>
                </c:pt>
                <c:pt idx="19">
                  <c:v>3.2599999999999936</c:v>
                </c:pt>
                <c:pt idx="20">
                  <c:v>2.7999999999999936</c:v>
                </c:pt>
                <c:pt idx="21">
                  <c:v>2.3399999999999936</c:v>
                </c:pt>
                <c:pt idx="22">
                  <c:v>1.8799999999999937</c:v>
                </c:pt>
                <c:pt idx="23">
                  <c:v>1.4199999999999937</c:v>
                </c:pt>
                <c:pt idx="24">
                  <c:v>0.95999999999999375</c:v>
                </c:pt>
                <c:pt idx="25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v>Completed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Sheet1!$H$1:$AG$1</c:f>
              <c:numCache>
                <c:formatCode>[$-409]mmm/yy;@</c:formatCode>
                <c:ptCount val="26"/>
                <c:pt idx="0">
                  <c:v>42430</c:v>
                </c:pt>
                <c:pt idx="1">
                  <c:v>42461</c:v>
                </c:pt>
                <c:pt idx="2">
                  <c:v>42491</c:v>
                </c:pt>
                <c:pt idx="3">
                  <c:v>42522</c:v>
                </c:pt>
                <c:pt idx="4">
                  <c:v>42552</c:v>
                </c:pt>
                <c:pt idx="5">
                  <c:v>42583</c:v>
                </c:pt>
                <c:pt idx="6">
                  <c:v>42614</c:v>
                </c:pt>
                <c:pt idx="7">
                  <c:v>42644</c:v>
                </c:pt>
                <c:pt idx="8">
                  <c:v>42675</c:v>
                </c:pt>
                <c:pt idx="9">
                  <c:v>42705</c:v>
                </c:pt>
                <c:pt idx="10">
                  <c:v>42736</c:v>
                </c:pt>
                <c:pt idx="11">
                  <c:v>42767</c:v>
                </c:pt>
                <c:pt idx="12">
                  <c:v>42795</c:v>
                </c:pt>
                <c:pt idx="13">
                  <c:v>42826</c:v>
                </c:pt>
                <c:pt idx="14">
                  <c:v>42856</c:v>
                </c:pt>
                <c:pt idx="15">
                  <c:v>42887</c:v>
                </c:pt>
                <c:pt idx="16">
                  <c:v>42917</c:v>
                </c:pt>
                <c:pt idx="17">
                  <c:v>42948</c:v>
                </c:pt>
                <c:pt idx="18">
                  <c:v>42979</c:v>
                </c:pt>
                <c:pt idx="19">
                  <c:v>43009</c:v>
                </c:pt>
                <c:pt idx="20">
                  <c:v>43040</c:v>
                </c:pt>
                <c:pt idx="21">
                  <c:v>43070</c:v>
                </c:pt>
                <c:pt idx="22">
                  <c:v>43101</c:v>
                </c:pt>
                <c:pt idx="23">
                  <c:v>43132</c:v>
                </c:pt>
                <c:pt idx="24">
                  <c:v>43160</c:v>
                </c:pt>
                <c:pt idx="25">
                  <c:v>43191</c:v>
                </c:pt>
              </c:numCache>
            </c:numRef>
          </c:cat>
          <c:val>
            <c:numRef>
              <c:f>Sheet1!$H$20:$AG$20</c:f>
              <c:numCache>
                <c:formatCode>General</c:formatCode>
                <c:ptCount val="26"/>
                <c:pt idx="0">
                  <c:v>12</c:v>
                </c:pt>
                <c:pt idx="1">
                  <c:v>10</c:v>
                </c:pt>
                <c:pt idx="2">
                  <c:v>10</c:v>
                </c:pt>
                <c:pt idx="3">
                  <c:v>7</c:v>
                </c:pt>
                <c:pt idx="4">
                  <c:v>7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230592"/>
        <c:axId val="226403544"/>
      </c:lineChart>
      <c:dateAx>
        <c:axId val="224230592"/>
        <c:scaling>
          <c:orientation val="minMax"/>
        </c:scaling>
        <c:delete val="0"/>
        <c:axPos val="b"/>
        <c:numFmt formatCode="[$-409]mmm/yy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26403544"/>
        <c:crosses val="autoZero"/>
        <c:auto val="1"/>
        <c:lblOffset val="100"/>
        <c:baseTimeUnit val="months"/>
      </c:dateAx>
      <c:valAx>
        <c:axId val="226403544"/>
        <c:scaling>
          <c:orientation val="minMax"/>
          <c:max val="1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23059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383954744016285"/>
          <c:y val="0.48948123097734197"/>
          <c:w val="0.33150710964631397"/>
          <c:h val="0.232506594521474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333571232568426E-2"/>
          <c:y val="2.5373299757357803E-2"/>
          <c:w val="0.88730874637679569"/>
          <c:h val="0.7921445983627653"/>
        </c:manualLayout>
      </c:layout>
      <c:lineChart>
        <c:grouping val="standar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Planned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Sheet1!$H$1:$AG$1</c:f>
              <c:numCache>
                <c:formatCode>[$-409]mmm/yy;@</c:formatCode>
                <c:ptCount val="26"/>
                <c:pt idx="0">
                  <c:v>42430</c:v>
                </c:pt>
                <c:pt idx="1">
                  <c:v>42461</c:v>
                </c:pt>
                <c:pt idx="2">
                  <c:v>42491</c:v>
                </c:pt>
                <c:pt idx="3">
                  <c:v>42522</c:v>
                </c:pt>
                <c:pt idx="4">
                  <c:v>42552</c:v>
                </c:pt>
                <c:pt idx="5">
                  <c:v>42583</c:v>
                </c:pt>
                <c:pt idx="6">
                  <c:v>42614</c:v>
                </c:pt>
                <c:pt idx="7">
                  <c:v>42644</c:v>
                </c:pt>
                <c:pt idx="8">
                  <c:v>42675</c:v>
                </c:pt>
                <c:pt idx="9">
                  <c:v>42705</c:v>
                </c:pt>
                <c:pt idx="10">
                  <c:v>42736</c:v>
                </c:pt>
                <c:pt idx="11">
                  <c:v>42767</c:v>
                </c:pt>
                <c:pt idx="12">
                  <c:v>42795</c:v>
                </c:pt>
                <c:pt idx="13">
                  <c:v>42826</c:v>
                </c:pt>
                <c:pt idx="14">
                  <c:v>42856</c:v>
                </c:pt>
                <c:pt idx="15">
                  <c:v>42887</c:v>
                </c:pt>
                <c:pt idx="16">
                  <c:v>42917</c:v>
                </c:pt>
                <c:pt idx="17">
                  <c:v>42948</c:v>
                </c:pt>
                <c:pt idx="18">
                  <c:v>42979</c:v>
                </c:pt>
                <c:pt idx="19">
                  <c:v>43009</c:v>
                </c:pt>
                <c:pt idx="20">
                  <c:v>43040</c:v>
                </c:pt>
                <c:pt idx="21">
                  <c:v>43070</c:v>
                </c:pt>
                <c:pt idx="22">
                  <c:v>43101</c:v>
                </c:pt>
                <c:pt idx="23">
                  <c:v>43132</c:v>
                </c:pt>
                <c:pt idx="24">
                  <c:v>43160</c:v>
                </c:pt>
                <c:pt idx="25">
                  <c:v>43191</c:v>
                </c:pt>
              </c:numCache>
            </c:numRef>
          </c:cat>
          <c:val>
            <c:numRef>
              <c:f>Sheet1!$H$16:$AG$16</c:f>
              <c:numCache>
                <c:formatCode>0%</c:formatCode>
                <c:ptCount val="26"/>
                <c:pt idx="0">
                  <c:v>0.18184285328832195</c:v>
                </c:pt>
                <c:pt idx="1">
                  <c:v>0.3636857065766439</c:v>
                </c:pt>
                <c:pt idx="2">
                  <c:v>0.52395257487434677</c:v>
                </c:pt>
                <c:pt idx="3">
                  <c:v>0.68421944317204964</c:v>
                </c:pt>
                <c:pt idx="4">
                  <c:v>0.78773209008138467</c:v>
                </c:pt>
                <c:pt idx="5">
                  <c:v>0.89124473699071971</c:v>
                </c:pt>
                <c:pt idx="6">
                  <c:v>0.89719640829029867</c:v>
                </c:pt>
                <c:pt idx="7">
                  <c:v>0.90314807958987764</c:v>
                </c:pt>
                <c:pt idx="8">
                  <c:v>0.9090997508894566</c:v>
                </c:pt>
                <c:pt idx="9">
                  <c:v>0.91505142218903557</c:v>
                </c:pt>
                <c:pt idx="10">
                  <c:v>0.92100309348861453</c:v>
                </c:pt>
                <c:pt idx="11">
                  <c:v>0.9269547647881935</c:v>
                </c:pt>
                <c:pt idx="12">
                  <c:v>0.93290643608777246</c:v>
                </c:pt>
                <c:pt idx="13">
                  <c:v>0.93885810738735143</c:v>
                </c:pt>
                <c:pt idx="14">
                  <c:v>0.94480977868693039</c:v>
                </c:pt>
                <c:pt idx="15">
                  <c:v>0.95076144998650935</c:v>
                </c:pt>
                <c:pt idx="16">
                  <c:v>0.95671312128608832</c:v>
                </c:pt>
                <c:pt idx="17">
                  <c:v>0.96266479258566728</c:v>
                </c:pt>
                <c:pt idx="18">
                  <c:v>0.96861646388524625</c:v>
                </c:pt>
                <c:pt idx="19">
                  <c:v>0.97456813518482521</c:v>
                </c:pt>
                <c:pt idx="20">
                  <c:v>0.98051980648440418</c:v>
                </c:pt>
                <c:pt idx="21">
                  <c:v>0.98647147778398314</c:v>
                </c:pt>
                <c:pt idx="22">
                  <c:v>0.99242314908356211</c:v>
                </c:pt>
                <c:pt idx="23">
                  <c:v>0.99494876605570814</c:v>
                </c:pt>
                <c:pt idx="24">
                  <c:v>0.99747438302785418</c:v>
                </c:pt>
                <c:pt idx="25">
                  <c:v>1.0000000000000002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Sheet1!$C$18</c:f>
              <c:strCache>
                <c:ptCount val="1"/>
                <c:pt idx="0">
                  <c:v>Actual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Sheet1!$H$1:$AG$1</c:f>
              <c:numCache>
                <c:formatCode>[$-409]mmm/yy;@</c:formatCode>
                <c:ptCount val="26"/>
                <c:pt idx="0">
                  <c:v>42430</c:v>
                </c:pt>
                <c:pt idx="1">
                  <c:v>42461</c:v>
                </c:pt>
                <c:pt idx="2">
                  <c:v>42491</c:v>
                </c:pt>
                <c:pt idx="3">
                  <c:v>42522</c:v>
                </c:pt>
                <c:pt idx="4">
                  <c:v>42552</c:v>
                </c:pt>
                <c:pt idx="5">
                  <c:v>42583</c:v>
                </c:pt>
                <c:pt idx="6">
                  <c:v>42614</c:v>
                </c:pt>
                <c:pt idx="7">
                  <c:v>42644</c:v>
                </c:pt>
                <c:pt idx="8">
                  <c:v>42675</c:v>
                </c:pt>
                <c:pt idx="9">
                  <c:v>42705</c:v>
                </c:pt>
                <c:pt idx="10">
                  <c:v>42736</c:v>
                </c:pt>
                <c:pt idx="11">
                  <c:v>42767</c:v>
                </c:pt>
                <c:pt idx="12">
                  <c:v>42795</c:v>
                </c:pt>
                <c:pt idx="13">
                  <c:v>42826</c:v>
                </c:pt>
                <c:pt idx="14">
                  <c:v>42856</c:v>
                </c:pt>
                <c:pt idx="15">
                  <c:v>42887</c:v>
                </c:pt>
                <c:pt idx="16">
                  <c:v>42917</c:v>
                </c:pt>
                <c:pt idx="17">
                  <c:v>42948</c:v>
                </c:pt>
                <c:pt idx="18">
                  <c:v>42979</c:v>
                </c:pt>
                <c:pt idx="19">
                  <c:v>43009</c:v>
                </c:pt>
                <c:pt idx="20">
                  <c:v>43040</c:v>
                </c:pt>
                <c:pt idx="21">
                  <c:v>43070</c:v>
                </c:pt>
                <c:pt idx="22">
                  <c:v>43101</c:v>
                </c:pt>
                <c:pt idx="23">
                  <c:v>43132</c:v>
                </c:pt>
                <c:pt idx="24">
                  <c:v>43160</c:v>
                </c:pt>
                <c:pt idx="25">
                  <c:v>43191</c:v>
                </c:pt>
              </c:numCache>
            </c:numRef>
          </c:cat>
          <c:val>
            <c:numRef>
              <c:f>Sheet1!$H$18:$AG$18</c:f>
              <c:numCache>
                <c:formatCode>0%</c:formatCode>
                <c:ptCount val="26"/>
                <c:pt idx="0">
                  <c:v>1.9699812382739212E-2</c:v>
                </c:pt>
                <c:pt idx="1">
                  <c:v>4.3151969981238276E-2</c:v>
                </c:pt>
                <c:pt idx="2">
                  <c:v>4.3151969981238276E-2</c:v>
                </c:pt>
                <c:pt idx="3">
                  <c:v>0.43902439024390244</c:v>
                </c:pt>
                <c:pt idx="4">
                  <c:v>0.60787992495309573</c:v>
                </c:pt>
                <c:pt idx="5">
                  <c:v>0.85553470919324581</c:v>
                </c:pt>
                <c:pt idx="6">
                  <c:v>0.85553470919324581</c:v>
                </c:pt>
                <c:pt idx="7">
                  <c:v>0.85553470919324581</c:v>
                </c:pt>
                <c:pt idx="8">
                  <c:v>0.85553470919324581</c:v>
                </c:pt>
                <c:pt idx="9">
                  <c:v>0.85553470919324581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1521352"/>
        <c:axId val="271523704"/>
      </c:lineChart>
      <c:dateAx>
        <c:axId val="271521352"/>
        <c:scaling>
          <c:orientation val="minMax"/>
        </c:scaling>
        <c:delete val="0"/>
        <c:axPos val="b"/>
        <c:numFmt formatCode="[$-409]mmm/yy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71523704"/>
        <c:crosses val="autoZero"/>
        <c:auto val="1"/>
        <c:lblOffset val="100"/>
        <c:baseTimeUnit val="months"/>
      </c:dateAx>
      <c:valAx>
        <c:axId val="271523704"/>
        <c:scaling>
          <c:orientation val="minMax"/>
          <c:max val="1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71521352"/>
        <c:crossesAt val="42430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8521354140381742"/>
          <c:y val="0.40666747147348126"/>
          <c:w val="0.37751622076477315"/>
          <c:h val="0.155136397105801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cat>
            <c:strRef>
              <c:f>Sheet2!$A$1:$A$4</c:f>
              <c:strCache>
                <c:ptCount val="4"/>
                <c:pt idx="0">
                  <c:v>Budget</c:v>
                </c:pt>
                <c:pt idx="1">
                  <c:v>Cost</c:v>
                </c:pt>
                <c:pt idx="2">
                  <c:v>Cost Variance</c:v>
                </c:pt>
                <c:pt idx="3">
                  <c:v>Remaining Cost</c:v>
                </c:pt>
              </c:strCache>
            </c:strRef>
          </c:cat>
          <c:val>
            <c:numRef>
              <c:f>Sheet2!$B$1:$B$4</c:f>
              <c:numCache>
                <c:formatCode>_("$"* #,##0.00_);_("$"* \(#,##0.00\);_("$"* "-"??_);_(@_)</c:formatCode>
                <c:ptCount val="4"/>
                <c:pt idx="0">
                  <c:v>170560</c:v>
                </c:pt>
                <c:pt idx="1">
                  <c:v>145920</c:v>
                </c:pt>
                <c:pt idx="2">
                  <c:v>0</c:v>
                </c:pt>
                <c:pt idx="3">
                  <c:v>24640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1524096"/>
        <c:axId val="271527624"/>
      </c:barChart>
      <c:catAx>
        <c:axId val="271524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71527624"/>
        <c:crosses val="autoZero"/>
        <c:auto val="1"/>
        <c:lblAlgn val="ctr"/>
        <c:lblOffset val="100"/>
        <c:noMultiLvlLbl val="0"/>
      </c:catAx>
      <c:valAx>
        <c:axId val="271527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71524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623456886542438E-2"/>
          <c:y val="9.5566651411574846E-2"/>
          <c:w val="0.94219240561690698"/>
          <c:h val="0.57675211362867773"/>
        </c:manualLayout>
      </c:layout>
      <c:lineChart>
        <c:grouping val="standard"/>
        <c:varyColors val="0"/>
        <c:ser>
          <c:idx val="0"/>
          <c:order val="0"/>
          <c:tx>
            <c:v>Baseline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Sheet1!$H$1:$AG$1</c:f>
              <c:numCache>
                <c:formatCode>[$-409]mmm/yy;@</c:formatCode>
                <c:ptCount val="26"/>
                <c:pt idx="0">
                  <c:v>42430</c:v>
                </c:pt>
                <c:pt idx="1">
                  <c:v>42461</c:v>
                </c:pt>
                <c:pt idx="2">
                  <c:v>42491</c:v>
                </c:pt>
                <c:pt idx="3">
                  <c:v>42522</c:v>
                </c:pt>
                <c:pt idx="4">
                  <c:v>42552</c:v>
                </c:pt>
                <c:pt idx="5">
                  <c:v>42583</c:v>
                </c:pt>
                <c:pt idx="6">
                  <c:v>42614</c:v>
                </c:pt>
                <c:pt idx="7">
                  <c:v>42644</c:v>
                </c:pt>
                <c:pt idx="8">
                  <c:v>42675</c:v>
                </c:pt>
                <c:pt idx="9">
                  <c:v>42705</c:v>
                </c:pt>
                <c:pt idx="10">
                  <c:v>42736</c:v>
                </c:pt>
                <c:pt idx="11">
                  <c:v>42767</c:v>
                </c:pt>
                <c:pt idx="12">
                  <c:v>42795</c:v>
                </c:pt>
                <c:pt idx="13">
                  <c:v>42826</c:v>
                </c:pt>
                <c:pt idx="14">
                  <c:v>42856</c:v>
                </c:pt>
                <c:pt idx="15">
                  <c:v>42887</c:v>
                </c:pt>
                <c:pt idx="16">
                  <c:v>42917</c:v>
                </c:pt>
                <c:pt idx="17">
                  <c:v>42948</c:v>
                </c:pt>
                <c:pt idx="18">
                  <c:v>42979</c:v>
                </c:pt>
                <c:pt idx="19">
                  <c:v>43009</c:v>
                </c:pt>
                <c:pt idx="20">
                  <c:v>43040</c:v>
                </c:pt>
                <c:pt idx="21">
                  <c:v>43070</c:v>
                </c:pt>
                <c:pt idx="22">
                  <c:v>43101</c:v>
                </c:pt>
                <c:pt idx="23">
                  <c:v>43132</c:v>
                </c:pt>
                <c:pt idx="24">
                  <c:v>43160</c:v>
                </c:pt>
                <c:pt idx="25">
                  <c:v>43191</c:v>
                </c:pt>
              </c:numCache>
            </c:numRef>
          </c:cat>
          <c:val>
            <c:numRef>
              <c:f>Sheet1!$H$19:$AG$19</c:f>
              <c:numCache>
                <c:formatCode>General</c:formatCode>
                <c:ptCount val="26"/>
                <c:pt idx="0">
                  <c:v>12</c:v>
                </c:pt>
                <c:pt idx="1">
                  <c:v>11.54</c:v>
                </c:pt>
                <c:pt idx="2">
                  <c:v>11.079999999999998</c:v>
                </c:pt>
                <c:pt idx="3">
                  <c:v>10.619999999999997</c:v>
                </c:pt>
                <c:pt idx="4">
                  <c:v>10.159999999999997</c:v>
                </c:pt>
                <c:pt idx="5">
                  <c:v>9.6999999999999957</c:v>
                </c:pt>
                <c:pt idx="6">
                  <c:v>9.2399999999999949</c:v>
                </c:pt>
                <c:pt idx="7">
                  <c:v>8.779999999999994</c:v>
                </c:pt>
                <c:pt idx="8">
                  <c:v>8.3199999999999932</c:v>
                </c:pt>
                <c:pt idx="9">
                  <c:v>7.8599999999999932</c:v>
                </c:pt>
                <c:pt idx="10">
                  <c:v>7.3999999999999932</c:v>
                </c:pt>
                <c:pt idx="11">
                  <c:v>6.9399999999999933</c:v>
                </c:pt>
                <c:pt idx="12">
                  <c:v>6.4799999999999933</c:v>
                </c:pt>
                <c:pt idx="13">
                  <c:v>6.0199999999999934</c:v>
                </c:pt>
                <c:pt idx="14">
                  <c:v>5.5599999999999934</c:v>
                </c:pt>
                <c:pt idx="15">
                  <c:v>5.0999999999999934</c:v>
                </c:pt>
                <c:pt idx="16">
                  <c:v>4.6399999999999935</c:v>
                </c:pt>
                <c:pt idx="17">
                  <c:v>4.1799999999999935</c:v>
                </c:pt>
                <c:pt idx="18">
                  <c:v>3.7199999999999935</c:v>
                </c:pt>
                <c:pt idx="19">
                  <c:v>3.2599999999999936</c:v>
                </c:pt>
                <c:pt idx="20">
                  <c:v>2.7999999999999936</c:v>
                </c:pt>
                <c:pt idx="21">
                  <c:v>2.3399999999999936</c:v>
                </c:pt>
                <c:pt idx="22">
                  <c:v>1.8799999999999937</c:v>
                </c:pt>
                <c:pt idx="23">
                  <c:v>1.4199999999999937</c:v>
                </c:pt>
                <c:pt idx="24">
                  <c:v>0.95999999999999375</c:v>
                </c:pt>
                <c:pt idx="25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v>Completed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Sheet1!$H$1:$AG$1</c:f>
              <c:numCache>
                <c:formatCode>[$-409]mmm/yy;@</c:formatCode>
                <c:ptCount val="26"/>
                <c:pt idx="0">
                  <c:v>42430</c:v>
                </c:pt>
                <c:pt idx="1">
                  <c:v>42461</c:v>
                </c:pt>
                <c:pt idx="2">
                  <c:v>42491</c:v>
                </c:pt>
                <c:pt idx="3">
                  <c:v>42522</c:v>
                </c:pt>
                <c:pt idx="4">
                  <c:v>42552</c:v>
                </c:pt>
                <c:pt idx="5">
                  <c:v>42583</c:v>
                </c:pt>
                <c:pt idx="6">
                  <c:v>42614</c:v>
                </c:pt>
                <c:pt idx="7">
                  <c:v>42644</c:v>
                </c:pt>
                <c:pt idx="8">
                  <c:v>42675</c:v>
                </c:pt>
                <c:pt idx="9">
                  <c:v>42705</c:v>
                </c:pt>
                <c:pt idx="10">
                  <c:v>42736</c:v>
                </c:pt>
                <c:pt idx="11">
                  <c:v>42767</c:v>
                </c:pt>
                <c:pt idx="12">
                  <c:v>42795</c:v>
                </c:pt>
                <c:pt idx="13">
                  <c:v>42826</c:v>
                </c:pt>
                <c:pt idx="14">
                  <c:v>42856</c:v>
                </c:pt>
                <c:pt idx="15">
                  <c:v>42887</c:v>
                </c:pt>
                <c:pt idx="16">
                  <c:v>42917</c:v>
                </c:pt>
                <c:pt idx="17">
                  <c:v>42948</c:v>
                </c:pt>
                <c:pt idx="18">
                  <c:v>42979</c:v>
                </c:pt>
                <c:pt idx="19">
                  <c:v>43009</c:v>
                </c:pt>
                <c:pt idx="20">
                  <c:v>43040</c:v>
                </c:pt>
                <c:pt idx="21">
                  <c:v>43070</c:v>
                </c:pt>
                <c:pt idx="22">
                  <c:v>43101</c:v>
                </c:pt>
                <c:pt idx="23">
                  <c:v>43132</c:v>
                </c:pt>
                <c:pt idx="24">
                  <c:v>43160</c:v>
                </c:pt>
                <c:pt idx="25">
                  <c:v>43191</c:v>
                </c:pt>
              </c:numCache>
            </c:numRef>
          </c:cat>
          <c:val>
            <c:numRef>
              <c:f>Sheet1!$H$20:$AG$20</c:f>
              <c:numCache>
                <c:formatCode>General</c:formatCode>
                <c:ptCount val="26"/>
                <c:pt idx="0">
                  <c:v>12</c:v>
                </c:pt>
                <c:pt idx="1">
                  <c:v>10</c:v>
                </c:pt>
                <c:pt idx="2">
                  <c:v>10</c:v>
                </c:pt>
                <c:pt idx="3">
                  <c:v>7</c:v>
                </c:pt>
                <c:pt idx="4">
                  <c:v>7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1524880"/>
        <c:axId val="271528016"/>
      </c:lineChart>
      <c:dateAx>
        <c:axId val="271524880"/>
        <c:scaling>
          <c:orientation val="minMax"/>
        </c:scaling>
        <c:delete val="0"/>
        <c:axPos val="b"/>
        <c:numFmt formatCode="[$-409]mmm/yy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71528016"/>
        <c:crosses val="autoZero"/>
        <c:auto val="1"/>
        <c:lblOffset val="100"/>
        <c:baseTimeUnit val="months"/>
      </c:dateAx>
      <c:valAx>
        <c:axId val="271528016"/>
        <c:scaling>
          <c:orientation val="minMax"/>
          <c:max val="1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52488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383954744016285"/>
          <c:y val="0.48948123097734197"/>
          <c:w val="0.33150710964631397"/>
          <c:h val="0.232506594521474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1B59-5FB0-4C2C-BC08-F85E4F06992F}" type="datetimeFigureOut">
              <a:rPr lang="en-US" smtClean="0"/>
              <a:t>14-Jan-17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24FE-CF2C-475E-94AA-D3927C7F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1B59-5FB0-4C2C-BC08-F85E4F06992F}" type="datetimeFigureOut">
              <a:rPr lang="en-US" smtClean="0"/>
              <a:t>14-Jan-17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24FE-CF2C-475E-94AA-D3927C7F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3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1B59-5FB0-4C2C-BC08-F85E4F06992F}" type="datetimeFigureOut">
              <a:rPr lang="en-US" smtClean="0"/>
              <a:t>14-Jan-17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24FE-CF2C-475E-94AA-D3927C7F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1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1B59-5FB0-4C2C-BC08-F85E4F06992F}" type="datetimeFigureOut">
              <a:rPr lang="en-US" smtClean="0"/>
              <a:t>14-Jan-17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24FE-CF2C-475E-94AA-D3927C7F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3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1B59-5FB0-4C2C-BC08-F85E4F06992F}" type="datetimeFigureOut">
              <a:rPr lang="en-US" smtClean="0"/>
              <a:t>14-Jan-17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24FE-CF2C-475E-94AA-D3927C7F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8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1B59-5FB0-4C2C-BC08-F85E4F06992F}" type="datetimeFigureOut">
              <a:rPr lang="en-US" smtClean="0"/>
              <a:t>14-Jan-17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24FE-CF2C-475E-94AA-D3927C7F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6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1B59-5FB0-4C2C-BC08-F85E4F06992F}" type="datetimeFigureOut">
              <a:rPr lang="en-US" smtClean="0"/>
              <a:t>14-Jan-17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24FE-CF2C-475E-94AA-D3927C7F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8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1B59-5FB0-4C2C-BC08-F85E4F06992F}" type="datetimeFigureOut">
              <a:rPr lang="en-US" smtClean="0"/>
              <a:t>14-Jan-17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24FE-CF2C-475E-94AA-D3927C7F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6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1B59-5FB0-4C2C-BC08-F85E4F06992F}" type="datetimeFigureOut">
              <a:rPr lang="en-US" smtClean="0"/>
              <a:t>14-Jan-17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24FE-CF2C-475E-94AA-D3927C7F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8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1B59-5FB0-4C2C-BC08-F85E4F06992F}" type="datetimeFigureOut">
              <a:rPr lang="en-US" smtClean="0"/>
              <a:t>14-Jan-17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24FE-CF2C-475E-94AA-D3927C7F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1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1B59-5FB0-4C2C-BC08-F85E4F06992F}" type="datetimeFigureOut">
              <a:rPr lang="en-US" smtClean="0"/>
              <a:t>14-Jan-17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24FE-CF2C-475E-94AA-D3927C7F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6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71B59-5FB0-4C2C-BC08-F85E4F06992F}" type="datetimeFigureOut">
              <a:rPr lang="en-US" smtClean="0"/>
              <a:t>14-Jan-17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F24FE-CF2C-475E-94AA-D3927C7F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1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2796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279699"/>
            <a:ext cx="12192000" cy="5593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839096"/>
            <a:ext cx="12192000" cy="6018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118795"/>
            <a:ext cx="12192000" cy="376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89840" y="832066"/>
            <a:ext cx="510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</a:rPr>
              <a:t>Today: </a:t>
            </a:r>
            <a:r>
              <a:rPr lang="en-US" sz="1400" dirty="0" smtClean="0">
                <a:latin typeface="Arial Narrow" panose="020B0606020202030204" pitchFamily="34" charset="0"/>
              </a:rPr>
              <a:t>25</a:t>
            </a:r>
            <a:r>
              <a:rPr lang="en-US" sz="1400" baseline="30000" dirty="0" smtClean="0">
                <a:latin typeface="Arial Narrow" panose="020B0606020202030204" pitchFamily="34" charset="0"/>
              </a:rPr>
              <a:t>th</a:t>
            </a:r>
            <a:r>
              <a:rPr lang="en-US" sz="1400" dirty="0" smtClean="0">
                <a:latin typeface="Arial Narrow" panose="020B0606020202030204" pitchFamily="34" charset="0"/>
              </a:rPr>
              <a:t> December 2016	</a:t>
            </a:r>
            <a:r>
              <a:rPr lang="en-US" sz="1400" b="1" dirty="0" smtClean="0">
                <a:latin typeface="Arial Narrow" panose="020B0606020202030204" pitchFamily="34" charset="0"/>
              </a:rPr>
              <a:t>Data Date: </a:t>
            </a:r>
            <a:r>
              <a:rPr lang="en-US" sz="1400" dirty="0" smtClean="0">
                <a:latin typeface="Arial Narrow" panose="020B0606020202030204" pitchFamily="34" charset="0"/>
              </a:rPr>
              <a:t>16</a:t>
            </a:r>
            <a:r>
              <a:rPr lang="en-US" sz="1400" baseline="30000" dirty="0" smtClean="0">
                <a:latin typeface="Arial Narrow" panose="020B0606020202030204" pitchFamily="34" charset="0"/>
              </a:rPr>
              <a:t>th</a:t>
            </a:r>
            <a:r>
              <a:rPr lang="en-US" sz="1400" dirty="0" smtClean="0">
                <a:latin typeface="Arial Narrow" panose="020B0606020202030204" pitchFamily="34" charset="0"/>
              </a:rPr>
              <a:t> December 2016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33"/>
          <a:stretch/>
        </p:blipFill>
        <p:spPr>
          <a:xfrm>
            <a:off x="3183" y="310466"/>
            <a:ext cx="820347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2021" y="302745"/>
            <a:ext cx="4163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-150" dirty="0" smtClean="0">
                <a:latin typeface="Arial Narrow" panose="020B0606020202030204" pitchFamily="34" charset="0"/>
              </a:rPr>
              <a:t>KHTP Project Management Dashboard</a:t>
            </a:r>
            <a:endParaRPr lang="en-US" sz="2400" b="1" spc="-150" dirty="0">
              <a:latin typeface="Arial Narrow" panose="020B0606020202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276" y="1171614"/>
            <a:ext cx="3757204" cy="352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TOTAL PROJECT PROGRESS TO-DATE</a:t>
            </a:r>
            <a:endParaRPr lang="en-US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215232" y="-39960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PROCUREMENT</a:t>
            </a:r>
            <a:endParaRPr lang="en-US" sz="1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334496" y="-39834"/>
            <a:ext cx="72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LOGOUT</a:t>
            </a:r>
            <a:endParaRPr lang="en-US" sz="1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39433" y="-44350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HOME</a:t>
            </a:r>
            <a:endParaRPr lang="en-US" sz="1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50" name="Gruppieren 2"/>
          <p:cNvGrpSpPr/>
          <p:nvPr/>
        </p:nvGrpSpPr>
        <p:grpSpPr bwMode="gray">
          <a:xfrm>
            <a:off x="6651925" y="884275"/>
            <a:ext cx="171477" cy="195482"/>
            <a:chOff x="6896550" y="831606"/>
            <a:chExt cx="476253" cy="542925"/>
          </a:xfrm>
        </p:grpSpPr>
        <p:sp>
          <p:nvSpPr>
            <p:cNvPr id="51" name="Freeform 2389"/>
            <p:cNvSpPr>
              <a:spLocks noEditPoints="1"/>
            </p:cNvSpPr>
            <p:nvPr/>
          </p:nvSpPr>
          <p:spPr bwMode="gray">
            <a:xfrm>
              <a:off x="6896553" y="831606"/>
              <a:ext cx="476250" cy="171450"/>
            </a:xfrm>
            <a:custGeom>
              <a:avLst/>
              <a:gdLst>
                <a:gd name="T0" fmla="*/ 137 w 169"/>
                <a:gd name="T1" fmla="*/ 25 h 61"/>
                <a:gd name="T2" fmla="*/ 133 w 169"/>
                <a:gd name="T3" fmla="*/ 25 h 61"/>
                <a:gd name="T4" fmla="*/ 133 w 169"/>
                <a:gd name="T5" fmla="*/ 12 h 61"/>
                <a:gd name="T6" fmla="*/ 121 w 169"/>
                <a:gd name="T7" fmla="*/ 0 h 61"/>
                <a:gd name="T8" fmla="*/ 108 w 169"/>
                <a:gd name="T9" fmla="*/ 12 h 61"/>
                <a:gd name="T10" fmla="*/ 108 w 169"/>
                <a:gd name="T11" fmla="*/ 25 h 61"/>
                <a:gd name="T12" fmla="*/ 60 w 169"/>
                <a:gd name="T13" fmla="*/ 25 h 61"/>
                <a:gd name="T14" fmla="*/ 60 w 169"/>
                <a:gd name="T15" fmla="*/ 12 h 61"/>
                <a:gd name="T16" fmla="*/ 48 w 169"/>
                <a:gd name="T17" fmla="*/ 0 h 61"/>
                <a:gd name="T18" fmla="*/ 36 w 169"/>
                <a:gd name="T19" fmla="*/ 12 h 61"/>
                <a:gd name="T20" fmla="*/ 36 w 169"/>
                <a:gd name="T21" fmla="*/ 25 h 61"/>
                <a:gd name="T22" fmla="*/ 32 w 169"/>
                <a:gd name="T23" fmla="*/ 25 h 61"/>
                <a:gd name="T24" fmla="*/ 0 w 169"/>
                <a:gd name="T25" fmla="*/ 56 h 61"/>
                <a:gd name="T26" fmla="*/ 0 w 169"/>
                <a:gd name="T27" fmla="*/ 61 h 61"/>
                <a:gd name="T28" fmla="*/ 169 w 169"/>
                <a:gd name="T29" fmla="*/ 61 h 61"/>
                <a:gd name="T30" fmla="*/ 169 w 169"/>
                <a:gd name="T31" fmla="*/ 56 h 61"/>
                <a:gd name="T32" fmla="*/ 137 w 169"/>
                <a:gd name="T33" fmla="*/ 25 h 61"/>
                <a:gd name="T34" fmla="*/ 48 w 169"/>
                <a:gd name="T35" fmla="*/ 48 h 61"/>
                <a:gd name="T36" fmla="*/ 36 w 169"/>
                <a:gd name="T37" fmla="*/ 36 h 61"/>
                <a:gd name="T38" fmla="*/ 37 w 169"/>
                <a:gd name="T39" fmla="*/ 33 h 61"/>
                <a:gd name="T40" fmla="*/ 48 w 169"/>
                <a:gd name="T41" fmla="*/ 41 h 61"/>
                <a:gd name="T42" fmla="*/ 60 w 169"/>
                <a:gd name="T43" fmla="*/ 33 h 61"/>
                <a:gd name="T44" fmla="*/ 60 w 169"/>
                <a:gd name="T45" fmla="*/ 36 h 61"/>
                <a:gd name="T46" fmla="*/ 48 w 169"/>
                <a:gd name="T47" fmla="*/ 48 h 61"/>
                <a:gd name="T48" fmla="*/ 121 w 169"/>
                <a:gd name="T49" fmla="*/ 48 h 61"/>
                <a:gd name="T50" fmla="*/ 109 w 169"/>
                <a:gd name="T51" fmla="*/ 36 h 61"/>
                <a:gd name="T52" fmla="*/ 109 w 169"/>
                <a:gd name="T53" fmla="*/ 33 h 61"/>
                <a:gd name="T54" fmla="*/ 121 w 169"/>
                <a:gd name="T55" fmla="*/ 41 h 61"/>
                <a:gd name="T56" fmla="*/ 132 w 169"/>
                <a:gd name="T57" fmla="*/ 33 h 61"/>
                <a:gd name="T58" fmla="*/ 133 w 169"/>
                <a:gd name="T59" fmla="*/ 36 h 61"/>
                <a:gd name="T60" fmla="*/ 121 w 169"/>
                <a:gd name="T61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" h="61">
                  <a:moveTo>
                    <a:pt x="137" y="25"/>
                  </a:moveTo>
                  <a:cubicBezTo>
                    <a:pt x="133" y="25"/>
                    <a:pt x="133" y="25"/>
                    <a:pt x="133" y="25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6"/>
                    <a:pt x="127" y="0"/>
                    <a:pt x="121" y="0"/>
                  </a:cubicBezTo>
                  <a:cubicBezTo>
                    <a:pt x="114" y="0"/>
                    <a:pt x="108" y="6"/>
                    <a:pt x="108" y="12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6"/>
                    <a:pt x="55" y="0"/>
                    <a:pt x="48" y="0"/>
                  </a:cubicBezTo>
                  <a:cubicBezTo>
                    <a:pt x="42" y="0"/>
                    <a:pt x="36" y="6"/>
                    <a:pt x="36" y="12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14" y="25"/>
                    <a:pt x="0" y="39"/>
                    <a:pt x="0" y="56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69" y="56"/>
                    <a:pt x="169" y="56"/>
                    <a:pt x="169" y="56"/>
                  </a:cubicBezTo>
                  <a:cubicBezTo>
                    <a:pt x="169" y="39"/>
                    <a:pt x="154" y="25"/>
                    <a:pt x="137" y="25"/>
                  </a:cubicBezTo>
                  <a:close/>
                  <a:moveTo>
                    <a:pt x="48" y="48"/>
                  </a:moveTo>
                  <a:cubicBezTo>
                    <a:pt x="42" y="48"/>
                    <a:pt x="36" y="42"/>
                    <a:pt x="36" y="36"/>
                  </a:cubicBezTo>
                  <a:cubicBezTo>
                    <a:pt x="36" y="35"/>
                    <a:pt x="36" y="34"/>
                    <a:pt x="37" y="33"/>
                  </a:cubicBezTo>
                  <a:cubicBezTo>
                    <a:pt x="38" y="38"/>
                    <a:pt x="43" y="41"/>
                    <a:pt x="48" y="41"/>
                  </a:cubicBezTo>
                  <a:cubicBezTo>
                    <a:pt x="54" y="41"/>
                    <a:pt x="58" y="38"/>
                    <a:pt x="60" y="33"/>
                  </a:cubicBezTo>
                  <a:cubicBezTo>
                    <a:pt x="60" y="34"/>
                    <a:pt x="60" y="35"/>
                    <a:pt x="60" y="36"/>
                  </a:cubicBezTo>
                  <a:cubicBezTo>
                    <a:pt x="60" y="42"/>
                    <a:pt x="55" y="48"/>
                    <a:pt x="48" y="48"/>
                  </a:cubicBezTo>
                  <a:close/>
                  <a:moveTo>
                    <a:pt x="121" y="48"/>
                  </a:moveTo>
                  <a:cubicBezTo>
                    <a:pt x="114" y="48"/>
                    <a:pt x="109" y="42"/>
                    <a:pt x="109" y="36"/>
                  </a:cubicBezTo>
                  <a:cubicBezTo>
                    <a:pt x="109" y="35"/>
                    <a:pt x="109" y="34"/>
                    <a:pt x="109" y="33"/>
                  </a:cubicBezTo>
                  <a:cubicBezTo>
                    <a:pt x="111" y="38"/>
                    <a:pt x="115" y="41"/>
                    <a:pt x="121" y="41"/>
                  </a:cubicBezTo>
                  <a:cubicBezTo>
                    <a:pt x="126" y="41"/>
                    <a:pt x="130" y="38"/>
                    <a:pt x="132" y="33"/>
                  </a:cubicBezTo>
                  <a:cubicBezTo>
                    <a:pt x="133" y="34"/>
                    <a:pt x="133" y="35"/>
                    <a:pt x="133" y="36"/>
                  </a:cubicBezTo>
                  <a:cubicBezTo>
                    <a:pt x="133" y="42"/>
                    <a:pt x="127" y="48"/>
                    <a:pt x="121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390"/>
            <p:cNvSpPr>
              <a:spLocks noEditPoints="1"/>
            </p:cNvSpPr>
            <p:nvPr/>
          </p:nvSpPr>
          <p:spPr bwMode="gray">
            <a:xfrm>
              <a:off x="6896550" y="1036393"/>
              <a:ext cx="476250" cy="338138"/>
            </a:xfrm>
            <a:custGeom>
              <a:avLst/>
              <a:gdLst>
                <a:gd name="T0" fmla="*/ 30 w 169"/>
                <a:gd name="T1" fmla="*/ 0 h 120"/>
                <a:gd name="T2" fmla="*/ 0 w 169"/>
                <a:gd name="T3" fmla="*/ 0 h 120"/>
                <a:gd name="T4" fmla="*/ 0 w 169"/>
                <a:gd name="T5" fmla="*/ 89 h 120"/>
                <a:gd name="T6" fmla="*/ 32 w 169"/>
                <a:gd name="T7" fmla="*/ 120 h 120"/>
                <a:gd name="T8" fmla="*/ 137 w 169"/>
                <a:gd name="T9" fmla="*/ 120 h 120"/>
                <a:gd name="T10" fmla="*/ 169 w 169"/>
                <a:gd name="T11" fmla="*/ 89 h 120"/>
                <a:gd name="T12" fmla="*/ 169 w 169"/>
                <a:gd name="T13" fmla="*/ 0 h 120"/>
                <a:gd name="T14" fmla="*/ 139 w 169"/>
                <a:gd name="T15" fmla="*/ 0 h 120"/>
                <a:gd name="T16" fmla="*/ 30 w 169"/>
                <a:gd name="T17" fmla="*/ 0 h 120"/>
                <a:gd name="T18" fmla="*/ 18 w 169"/>
                <a:gd name="T19" fmla="*/ 87 h 120"/>
                <a:gd name="T20" fmla="*/ 18 w 169"/>
                <a:gd name="T21" fmla="*/ 17 h 120"/>
                <a:gd name="T22" fmla="*/ 33 w 169"/>
                <a:gd name="T23" fmla="*/ 17 h 120"/>
                <a:gd name="T24" fmla="*/ 136 w 169"/>
                <a:gd name="T25" fmla="*/ 17 h 120"/>
                <a:gd name="T26" fmla="*/ 151 w 169"/>
                <a:gd name="T27" fmla="*/ 17 h 120"/>
                <a:gd name="T28" fmla="*/ 151 w 169"/>
                <a:gd name="T29" fmla="*/ 87 h 120"/>
                <a:gd name="T30" fmla="*/ 135 w 169"/>
                <a:gd name="T31" fmla="*/ 103 h 120"/>
                <a:gd name="T32" fmla="*/ 34 w 169"/>
                <a:gd name="T33" fmla="*/ 103 h 120"/>
                <a:gd name="T34" fmla="*/ 18 w 169"/>
                <a:gd name="T35" fmla="*/ 8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" h="120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06"/>
                    <a:pt x="14" y="120"/>
                    <a:pt x="32" y="120"/>
                  </a:cubicBezTo>
                  <a:cubicBezTo>
                    <a:pt x="137" y="120"/>
                    <a:pt x="137" y="120"/>
                    <a:pt x="137" y="120"/>
                  </a:cubicBezTo>
                  <a:cubicBezTo>
                    <a:pt x="154" y="120"/>
                    <a:pt x="169" y="106"/>
                    <a:pt x="169" y="89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39" y="0"/>
                    <a:pt x="139" y="0"/>
                    <a:pt x="139" y="0"/>
                  </a:cubicBezTo>
                  <a:lnTo>
                    <a:pt x="30" y="0"/>
                  </a:lnTo>
                  <a:close/>
                  <a:moveTo>
                    <a:pt x="18" y="87"/>
                  </a:moveTo>
                  <a:cubicBezTo>
                    <a:pt x="18" y="17"/>
                    <a:pt x="18" y="17"/>
                    <a:pt x="18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51" y="17"/>
                    <a:pt x="151" y="17"/>
                    <a:pt x="151" y="17"/>
                  </a:cubicBezTo>
                  <a:cubicBezTo>
                    <a:pt x="151" y="87"/>
                    <a:pt x="151" y="87"/>
                    <a:pt x="151" y="87"/>
                  </a:cubicBezTo>
                  <a:cubicBezTo>
                    <a:pt x="151" y="96"/>
                    <a:pt x="143" y="103"/>
                    <a:pt x="135" y="103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25" y="103"/>
                    <a:pt x="18" y="96"/>
                    <a:pt x="18" y="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391"/>
            <p:cNvSpPr>
              <a:spLocks/>
            </p:cNvSpPr>
            <p:nvPr/>
          </p:nvSpPr>
          <p:spPr bwMode="gray">
            <a:xfrm>
              <a:off x="7018001" y="1129261"/>
              <a:ext cx="103585" cy="150019"/>
            </a:xfrm>
            <a:custGeom>
              <a:avLst/>
              <a:gdLst>
                <a:gd name="T0" fmla="*/ 36 w 37"/>
                <a:gd name="T1" fmla="*/ 45 h 53"/>
                <a:gd name="T2" fmla="*/ 31 w 37"/>
                <a:gd name="T3" fmla="*/ 43 h 53"/>
                <a:gd name="T4" fmla="*/ 14 w 37"/>
                <a:gd name="T5" fmla="*/ 43 h 53"/>
                <a:gd name="T6" fmla="*/ 15 w 37"/>
                <a:gd name="T7" fmla="*/ 42 h 53"/>
                <a:gd name="T8" fmla="*/ 22 w 37"/>
                <a:gd name="T9" fmla="*/ 36 h 53"/>
                <a:gd name="T10" fmla="*/ 30 w 37"/>
                <a:gd name="T11" fmla="*/ 29 h 53"/>
                <a:gd name="T12" fmla="*/ 34 w 37"/>
                <a:gd name="T13" fmla="*/ 24 h 53"/>
                <a:gd name="T14" fmla="*/ 37 w 37"/>
                <a:gd name="T15" fmla="*/ 15 h 53"/>
                <a:gd name="T16" fmla="*/ 35 w 37"/>
                <a:gd name="T17" fmla="*/ 10 h 53"/>
                <a:gd name="T18" fmla="*/ 32 w 37"/>
                <a:gd name="T19" fmla="*/ 5 h 53"/>
                <a:gd name="T20" fmla="*/ 28 w 37"/>
                <a:gd name="T21" fmla="*/ 2 h 53"/>
                <a:gd name="T22" fmla="*/ 18 w 37"/>
                <a:gd name="T23" fmla="*/ 0 h 53"/>
                <a:gd name="T24" fmla="*/ 10 w 37"/>
                <a:gd name="T25" fmla="*/ 1 h 53"/>
                <a:gd name="T26" fmla="*/ 4 w 37"/>
                <a:gd name="T27" fmla="*/ 5 h 53"/>
                <a:gd name="T28" fmla="*/ 1 w 37"/>
                <a:gd name="T29" fmla="*/ 10 h 53"/>
                <a:gd name="T30" fmla="*/ 0 w 37"/>
                <a:gd name="T31" fmla="*/ 15 h 53"/>
                <a:gd name="T32" fmla="*/ 1 w 37"/>
                <a:gd name="T33" fmla="*/ 19 h 53"/>
                <a:gd name="T34" fmla="*/ 5 w 37"/>
                <a:gd name="T35" fmla="*/ 20 h 53"/>
                <a:gd name="T36" fmla="*/ 8 w 37"/>
                <a:gd name="T37" fmla="*/ 19 h 53"/>
                <a:gd name="T38" fmla="*/ 10 w 37"/>
                <a:gd name="T39" fmla="*/ 15 h 53"/>
                <a:gd name="T40" fmla="*/ 11 w 37"/>
                <a:gd name="T41" fmla="*/ 12 h 53"/>
                <a:gd name="T42" fmla="*/ 18 w 37"/>
                <a:gd name="T43" fmla="*/ 8 h 53"/>
                <a:gd name="T44" fmla="*/ 22 w 37"/>
                <a:gd name="T45" fmla="*/ 9 h 53"/>
                <a:gd name="T46" fmla="*/ 24 w 37"/>
                <a:gd name="T47" fmla="*/ 12 h 53"/>
                <a:gd name="T48" fmla="*/ 25 w 37"/>
                <a:gd name="T49" fmla="*/ 15 h 53"/>
                <a:gd name="T50" fmla="*/ 24 w 37"/>
                <a:gd name="T51" fmla="*/ 19 h 53"/>
                <a:gd name="T52" fmla="*/ 22 w 37"/>
                <a:gd name="T53" fmla="*/ 23 h 53"/>
                <a:gd name="T54" fmla="*/ 17 w 37"/>
                <a:gd name="T55" fmla="*/ 27 h 53"/>
                <a:gd name="T56" fmla="*/ 11 w 37"/>
                <a:gd name="T57" fmla="*/ 32 h 53"/>
                <a:gd name="T58" fmla="*/ 3 w 37"/>
                <a:gd name="T59" fmla="*/ 40 h 53"/>
                <a:gd name="T60" fmla="*/ 1 w 37"/>
                <a:gd name="T61" fmla="*/ 44 h 53"/>
                <a:gd name="T62" fmla="*/ 0 w 37"/>
                <a:gd name="T63" fmla="*/ 48 h 53"/>
                <a:gd name="T64" fmla="*/ 1 w 37"/>
                <a:gd name="T65" fmla="*/ 52 h 53"/>
                <a:gd name="T66" fmla="*/ 6 w 37"/>
                <a:gd name="T67" fmla="*/ 53 h 53"/>
                <a:gd name="T68" fmla="*/ 32 w 37"/>
                <a:gd name="T69" fmla="*/ 53 h 53"/>
                <a:gd name="T70" fmla="*/ 36 w 37"/>
                <a:gd name="T71" fmla="*/ 52 h 53"/>
                <a:gd name="T72" fmla="*/ 37 w 37"/>
                <a:gd name="T73" fmla="*/ 48 h 53"/>
                <a:gd name="T74" fmla="*/ 36 w 37"/>
                <a:gd name="T75" fmla="*/ 4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" h="53">
                  <a:moveTo>
                    <a:pt x="36" y="45"/>
                  </a:moveTo>
                  <a:cubicBezTo>
                    <a:pt x="35" y="44"/>
                    <a:pt x="33" y="43"/>
                    <a:pt x="31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5" y="43"/>
                    <a:pt x="15" y="42"/>
                  </a:cubicBezTo>
                  <a:cubicBezTo>
                    <a:pt x="16" y="41"/>
                    <a:pt x="19" y="39"/>
                    <a:pt x="22" y="36"/>
                  </a:cubicBezTo>
                  <a:cubicBezTo>
                    <a:pt x="26" y="33"/>
                    <a:pt x="28" y="31"/>
                    <a:pt x="30" y="29"/>
                  </a:cubicBezTo>
                  <a:cubicBezTo>
                    <a:pt x="31" y="28"/>
                    <a:pt x="33" y="26"/>
                    <a:pt x="34" y="24"/>
                  </a:cubicBezTo>
                  <a:cubicBezTo>
                    <a:pt x="36" y="21"/>
                    <a:pt x="37" y="18"/>
                    <a:pt x="37" y="15"/>
                  </a:cubicBezTo>
                  <a:cubicBezTo>
                    <a:pt x="37" y="13"/>
                    <a:pt x="36" y="11"/>
                    <a:pt x="35" y="10"/>
                  </a:cubicBezTo>
                  <a:cubicBezTo>
                    <a:pt x="35" y="8"/>
                    <a:pt x="34" y="6"/>
                    <a:pt x="32" y="5"/>
                  </a:cubicBezTo>
                  <a:cubicBezTo>
                    <a:pt x="31" y="3"/>
                    <a:pt x="30" y="2"/>
                    <a:pt x="28" y="2"/>
                  </a:cubicBezTo>
                  <a:cubicBezTo>
                    <a:pt x="25" y="0"/>
                    <a:pt x="22" y="0"/>
                    <a:pt x="18" y="0"/>
                  </a:cubicBezTo>
                  <a:cubicBezTo>
                    <a:pt x="15" y="0"/>
                    <a:pt x="12" y="0"/>
                    <a:pt x="10" y="1"/>
                  </a:cubicBezTo>
                  <a:cubicBezTo>
                    <a:pt x="8" y="2"/>
                    <a:pt x="6" y="3"/>
                    <a:pt x="4" y="5"/>
                  </a:cubicBezTo>
                  <a:cubicBezTo>
                    <a:pt x="3" y="6"/>
                    <a:pt x="2" y="8"/>
                    <a:pt x="1" y="10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20"/>
                    <a:pt x="5" y="20"/>
                  </a:cubicBezTo>
                  <a:cubicBezTo>
                    <a:pt x="6" y="20"/>
                    <a:pt x="7" y="20"/>
                    <a:pt x="8" y="19"/>
                  </a:cubicBezTo>
                  <a:cubicBezTo>
                    <a:pt x="9" y="18"/>
                    <a:pt x="10" y="16"/>
                    <a:pt x="10" y="15"/>
                  </a:cubicBezTo>
                  <a:cubicBezTo>
                    <a:pt x="11" y="13"/>
                    <a:pt x="11" y="12"/>
                    <a:pt x="11" y="12"/>
                  </a:cubicBezTo>
                  <a:cubicBezTo>
                    <a:pt x="13" y="10"/>
                    <a:pt x="15" y="8"/>
                    <a:pt x="18" y="8"/>
                  </a:cubicBezTo>
                  <a:cubicBezTo>
                    <a:pt x="19" y="8"/>
                    <a:pt x="21" y="9"/>
                    <a:pt x="22" y="9"/>
                  </a:cubicBezTo>
                  <a:cubicBezTo>
                    <a:pt x="23" y="10"/>
                    <a:pt x="24" y="11"/>
                    <a:pt x="24" y="12"/>
                  </a:cubicBezTo>
                  <a:cubicBezTo>
                    <a:pt x="25" y="13"/>
                    <a:pt x="25" y="14"/>
                    <a:pt x="25" y="15"/>
                  </a:cubicBezTo>
                  <a:cubicBezTo>
                    <a:pt x="25" y="17"/>
                    <a:pt x="25" y="18"/>
                    <a:pt x="24" y="19"/>
                  </a:cubicBezTo>
                  <a:cubicBezTo>
                    <a:pt x="24" y="21"/>
                    <a:pt x="23" y="22"/>
                    <a:pt x="22" y="23"/>
                  </a:cubicBezTo>
                  <a:cubicBezTo>
                    <a:pt x="20" y="25"/>
                    <a:pt x="19" y="26"/>
                    <a:pt x="17" y="27"/>
                  </a:cubicBezTo>
                  <a:cubicBezTo>
                    <a:pt x="16" y="28"/>
                    <a:pt x="14" y="30"/>
                    <a:pt x="11" y="32"/>
                  </a:cubicBezTo>
                  <a:cubicBezTo>
                    <a:pt x="9" y="34"/>
                    <a:pt x="6" y="37"/>
                    <a:pt x="3" y="40"/>
                  </a:cubicBezTo>
                  <a:cubicBezTo>
                    <a:pt x="2" y="41"/>
                    <a:pt x="1" y="42"/>
                    <a:pt x="1" y="44"/>
                  </a:cubicBezTo>
                  <a:cubicBezTo>
                    <a:pt x="0" y="45"/>
                    <a:pt x="0" y="47"/>
                    <a:pt x="0" y="48"/>
                  </a:cubicBezTo>
                  <a:cubicBezTo>
                    <a:pt x="0" y="49"/>
                    <a:pt x="0" y="50"/>
                    <a:pt x="1" y="52"/>
                  </a:cubicBezTo>
                  <a:cubicBezTo>
                    <a:pt x="3" y="53"/>
                    <a:pt x="4" y="53"/>
                    <a:pt x="6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4" y="53"/>
                    <a:pt x="35" y="53"/>
                    <a:pt x="36" y="52"/>
                  </a:cubicBezTo>
                  <a:cubicBezTo>
                    <a:pt x="37" y="51"/>
                    <a:pt x="37" y="50"/>
                    <a:pt x="37" y="48"/>
                  </a:cubicBezTo>
                  <a:cubicBezTo>
                    <a:pt x="37" y="47"/>
                    <a:pt x="37" y="46"/>
                    <a:pt x="36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392"/>
            <p:cNvSpPr>
              <a:spLocks/>
            </p:cNvSpPr>
            <p:nvPr/>
          </p:nvSpPr>
          <p:spPr bwMode="gray">
            <a:xfrm>
              <a:off x="7144190" y="1129261"/>
              <a:ext cx="107156" cy="152400"/>
            </a:xfrm>
            <a:custGeom>
              <a:avLst/>
              <a:gdLst>
                <a:gd name="T0" fmla="*/ 37 w 38"/>
                <a:gd name="T1" fmla="*/ 28 h 54"/>
                <a:gd name="T2" fmla="*/ 33 w 38"/>
                <a:gd name="T3" fmla="*/ 23 h 54"/>
                <a:gd name="T4" fmla="*/ 28 w 38"/>
                <a:gd name="T5" fmla="*/ 19 h 54"/>
                <a:gd name="T6" fmla="*/ 13 w 38"/>
                <a:gd name="T7" fmla="*/ 20 h 54"/>
                <a:gd name="T8" fmla="*/ 14 w 38"/>
                <a:gd name="T9" fmla="*/ 10 h 54"/>
                <a:gd name="T10" fmla="*/ 30 w 38"/>
                <a:gd name="T11" fmla="*/ 10 h 54"/>
                <a:gd name="T12" fmla="*/ 35 w 38"/>
                <a:gd name="T13" fmla="*/ 9 h 54"/>
                <a:gd name="T14" fmla="*/ 37 w 38"/>
                <a:gd name="T15" fmla="*/ 5 h 54"/>
                <a:gd name="T16" fmla="*/ 30 w 38"/>
                <a:gd name="T17" fmla="*/ 0 h 54"/>
                <a:gd name="T18" fmla="*/ 12 w 38"/>
                <a:gd name="T19" fmla="*/ 0 h 54"/>
                <a:gd name="T20" fmla="*/ 7 w 38"/>
                <a:gd name="T21" fmla="*/ 2 h 54"/>
                <a:gd name="T22" fmla="*/ 5 w 38"/>
                <a:gd name="T23" fmla="*/ 7 h 54"/>
                <a:gd name="T24" fmla="*/ 2 w 38"/>
                <a:gd name="T25" fmla="*/ 24 h 54"/>
                <a:gd name="T26" fmla="*/ 1 w 38"/>
                <a:gd name="T27" fmla="*/ 26 h 54"/>
                <a:gd name="T28" fmla="*/ 3 w 38"/>
                <a:gd name="T29" fmla="*/ 30 h 54"/>
                <a:gd name="T30" fmla="*/ 6 w 38"/>
                <a:gd name="T31" fmla="*/ 31 h 54"/>
                <a:gd name="T32" fmla="*/ 11 w 38"/>
                <a:gd name="T33" fmla="*/ 29 h 54"/>
                <a:gd name="T34" fmla="*/ 15 w 38"/>
                <a:gd name="T35" fmla="*/ 27 h 54"/>
                <a:gd name="T36" fmla="*/ 19 w 38"/>
                <a:gd name="T37" fmla="*/ 26 h 54"/>
                <a:gd name="T38" fmla="*/ 23 w 38"/>
                <a:gd name="T39" fmla="*/ 27 h 54"/>
                <a:gd name="T40" fmla="*/ 26 w 38"/>
                <a:gd name="T41" fmla="*/ 30 h 54"/>
                <a:gd name="T42" fmla="*/ 27 w 38"/>
                <a:gd name="T43" fmla="*/ 36 h 54"/>
                <a:gd name="T44" fmla="*/ 26 w 38"/>
                <a:gd name="T45" fmla="*/ 41 h 54"/>
                <a:gd name="T46" fmla="*/ 23 w 38"/>
                <a:gd name="T47" fmla="*/ 45 h 54"/>
                <a:gd name="T48" fmla="*/ 18 w 38"/>
                <a:gd name="T49" fmla="*/ 46 h 54"/>
                <a:gd name="T50" fmla="*/ 14 w 38"/>
                <a:gd name="T51" fmla="*/ 44 h 54"/>
                <a:gd name="T52" fmla="*/ 10 w 38"/>
                <a:gd name="T53" fmla="*/ 40 h 54"/>
                <a:gd name="T54" fmla="*/ 5 w 38"/>
                <a:gd name="T55" fmla="*/ 36 h 54"/>
                <a:gd name="T56" fmla="*/ 1 w 38"/>
                <a:gd name="T57" fmla="*/ 37 h 54"/>
                <a:gd name="T58" fmla="*/ 0 w 38"/>
                <a:gd name="T59" fmla="*/ 40 h 54"/>
                <a:gd name="T60" fmla="*/ 2 w 38"/>
                <a:gd name="T61" fmla="*/ 46 h 54"/>
                <a:gd name="T62" fmla="*/ 8 w 38"/>
                <a:gd name="T63" fmla="*/ 52 h 54"/>
                <a:gd name="T64" fmla="*/ 18 w 38"/>
                <a:gd name="T65" fmla="*/ 54 h 54"/>
                <a:gd name="T66" fmla="*/ 29 w 38"/>
                <a:gd name="T67" fmla="*/ 52 h 54"/>
                <a:gd name="T68" fmla="*/ 36 w 38"/>
                <a:gd name="T69" fmla="*/ 45 h 54"/>
                <a:gd name="T70" fmla="*/ 38 w 38"/>
                <a:gd name="T71" fmla="*/ 35 h 54"/>
                <a:gd name="T72" fmla="*/ 37 w 38"/>
                <a:gd name="T73" fmla="*/ 2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" h="54">
                  <a:moveTo>
                    <a:pt x="37" y="28"/>
                  </a:moveTo>
                  <a:cubicBezTo>
                    <a:pt x="36" y="26"/>
                    <a:pt x="35" y="24"/>
                    <a:pt x="33" y="23"/>
                  </a:cubicBezTo>
                  <a:cubicBezTo>
                    <a:pt x="31" y="21"/>
                    <a:pt x="30" y="20"/>
                    <a:pt x="28" y="19"/>
                  </a:cubicBezTo>
                  <a:cubicBezTo>
                    <a:pt x="23" y="17"/>
                    <a:pt x="18" y="17"/>
                    <a:pt x="13" y="2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2" y="10"/>
                    <a:pt x="34" y="10"/>
                    <a:pt x="35" y="9"/>
                  </a:cubicBezTo>
                  <a:cubicBezTo>
                    <a:pt x="36" y="8"/>
                    <a:pt x="37" y="7"/>
                    <a:pt x="37" y="5"/>
                  </a:cubicBezTo>
                  <a:cubicBezTo>
                    <a:pt x="37" y="3"/>
                    <a:pt x="35" y="0"/>
                    <a:pt x="3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8" y="1"/>
                    <a:pt x="7" y="2"/>
                  </a:cubicBezTo>
                  <a:cubicBezTo>
                    <a:pt x="6" y="3"/>
                    <a:pt x="5" y="5"/>
                    <a:pt x="5" y="7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8"/>
                    <a:pt x="2" y="29"/>
                    <a:pt x="3" y="30"/>
                  </a:cubicBezTo>
                  <a:cubicBezTo>
                    <a:pt x="4" y="31"/>
                    <a:pt x="5" y="31"/>
                    <a:pt x="6" y="31"/>
                  </a:cubicBezTo>
                  <a:cubicBezTo>
                    <a:pt x="8" y="31"/>
                    <a:pt x="9" y="30"/>
                    <a:pt x="11" y="29"/>
                  </a:cubicBezTo>
                  <a:cubicBezTo>
                    <a:pt x="13" y="28"/>
                    <a:pt x="14" y="27"/>
                    <a:pt x="15" y="27"/>
                  </a:cubicBezTo>
                  <a:cubicBezTo>
                    <a:pt x="15" y="26"/>
                    <a:pt x="16" y="26"/>
                    <a:pt x="19" y="26"/>
                  </a:cubicBezTo>
                  <a:cubicBezTo>
                    <a:pt x="20" y="26"/>
                    <a:pt x="21" y="26"/>
                    <a:pt x="23" y="27"/>
                  </a:cubicBezTo>
                  <a:cubicBezTo>
                    <a:pt x="24" y="28"/>
                    <a:pt x="25" y="29"/>
                    <a:pt x="26" y="30"/>
                  </a:cubicBezTo>
                  <a:cubicBezTo>
                    <a:pt x="26" y="32"/>
                    <a:pt x="27" y="34"/>
                    <a:pt x="27" y="36"/>
                  </a:cubicBezTo>
                  <a:cubicBezTo>
                    <a:pt x="27" y="38"/>
                    <a:pt x="26" y="40"/>
                    <a:pt x="26" y="41"/>
                  </a:cubicBezTo>
                  <a:cubicBezTo>
                    <a:pt x="25" y="43"/>
                    <a:pt x="24" y="44"/>
                    <a:pt x="23" y="45"/>
                  </a:cubicBezTo>
                  <a:cubicBezTo>
                    <a:pt x="22" y="45"/>
                    <a:pt x="20" y="46"/>
                    <a:pt x="18" y="46"/>
                  </a:cubicBezTo>
                  <a:cubicBezTo>
                    <a:pt x="17" y="46"/>
                    <a:pt x="15" y="45"/>
                    <a:pt x="14" y="44"/>
                  </a:cubicBezTo>
                  <a:cubicBezTo>
                    <a:pt x="12" y="43"/>
                    <a:pt x="11" y="42"/>
                    <a:pt x="10" y="40"/>
                  </a:cubicBezTo>
                  <a:cubicBezTo>
                    <a:pt x="9" y="37"/>
                    <a:pt x="7" y="36"/>
                    <a:pt x="5" y="36"/>
                  </a:cubicBezTo>
                  <a:cubicBezTo>
                    <a:pt x="4" y="36"/>
                    <a:pt x="2" y="36"/>
                    <a:pt x="1" y="37"/>
                  </a:cubicBezTo>
                  <a:cubicBezTo>
                    <a:pt x="1" y="38"/>
                    <a:pt x="0" y="39"/>
                    <a:pt x="0" y="40"/>
                  </a:cubicBezTo>
                  <a:cubicBezTo>
                    <a:pt x="0" y="42"/>
                    <a:pt x="1" y="44"/>
                    <a:pt x="2" y="46"/>
                  </a:cubicBezTo>
                  <a:cubicBezTo>
                    <a:pt x="3" y="48"/>
                    <a:pt x="5" y="50"/>
                    <a:pt x="8" y="52"/>
                  </a:cubicBezTo>
                  <a:cubicBezTo>
                    <a:pt x="10" y="53"/>
                    <a:pt x="14" y="54"/>
                    <a:pt x="18" y="54"/>
                  </a:cubicBezTo>
                  <a:cubicBezTo>
                    <a:pt x="22" y="54"/>
                    <a:pt x="26" y="53"/>
                    <a:pt x="29" y="52"/>
                  </a:cubicBezTo>
                  <a:cubicBezTo>
                    <a:pt x="32" y="50"/>
                    <a:pt x="34" y="48"/>
                    <a:pt x="36" y="45"/>
                  </a:cubicBezTo>
                  <a:cubicBezTo>
                    <a:pt x="37" y="42"/>
                    <a:pt x="38" y="38"/>
                    <a:pt x="38" y="35"/>
                  </a:cubicBezTo>
                  <a:cubicBezTo>
                    <a:pt x="38" y="33"/>
                    <a:pt x="38" y="30"/>
                    <a:pt x="37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5884433" y="1173037"/>
            <a:ext cx="2579713" cy="316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PROJECT COST UPDATE </a:t>
            </a:r>
            <a:endParaRPr lang="en-US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23665" y="1595471"/>
            <a:ext cx="1968317" cy="630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23665" y="1561210"/>
            <a:ext cx="1968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2017</a:t>
            </a:r>
            <a:endParaRPr lang="en-US" sz="40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23665" y="2329444"/>
            <a:ext cx="1968317" cy="4194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889132" y="1595470"/>
            <a:ext cx="1968317" cy="630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2018</a:t>
            </a:r>
            <a:endParaRPr lang="en-US" sz="40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098042" y="1595470"/>
            <a:ext cx="1968317" cy="630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2019</a:t>
            </a:r>
            <a:endParaRPr lang="en-US" sz="40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21893" y="2351437"/>
            <a:ext cx="11849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No of Projects</a:t>
            </a:r>
          </a:p>
          <a:p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(ending 2017)</a:t>
            </a:r>
            <a:endParaRPr lang="en-US" sz="1100" dirty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04981" y="2283538"/>
            <a:ext cx="121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5</a:t>
            </a:r>
            <a:endParaRPr lang="en-US" sz="32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80133" y="2583160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Nos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889132" y="2340525"/>
            <a:ext cx="1968317" cy="419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098042" y="2349429"/>
            <a:ext cx="1968317" cy="4194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7306952" y="2361904"/>
            <a:ext cx="1968317" cy="4181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9515862" y="2349429"/>
            <a:ext cx="1968317" cy="4174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7306952" y="1595469"/>
            <a:ext cx="1968317" cy="630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2020</a:t>
            </a:r>
            <a:endParaRPr lang="en-US" sz="40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9515592" y="1595468"/>
            <a:ext cx="1968317" cy="630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2021</a:t>
            </a:r>
            <a:endParaRPr lang="en-US" sz="40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889230" y="2348726"/>
            <a:ext cx="11849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No of Projects</a:t>
            </a:r>
          </a:p>
          <a:p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(ending 2017)</a:t>
            </a:r>
            <a:endParaRPr lang="en-US" sz="1100" dirty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772039" y="2280827"/>
            <a:ext cx="121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2</a:t>
            </a:r>
            <a:endParaRPr lang="en-US" sz="32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389120" y="2549562"/>
            <a:ext cx="44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Nos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122043" y="2348726"/>
            <a:ext cx="11849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No of Projects</a:t>
            </a:r>
          </a:p>
          <a:p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(ending 2017)</a:t>
            </a:r>
            <a:endParaRPr lang="en-US" sz="1100" dirty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005131" y="2280827"/>
            <a:ext cx="121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0</a:t>
            </a:r>
            <a:endParaRPr lang="en-US" sz="32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680283" y="258044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Nos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7354856" y="2348726"/>
            <a:ext cx="11849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No of Projects</a:t>
            </a:r>
          </a:p>
          <a:p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(ending 2017)</a:t>
            </a:r>
            <a:endParaRPr lang="en-US" sz="1100" dirty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237944" y="2280827"/>
            <a:ext cx="121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0</a:t>
            </a:r>
            <a:endParaRPr lang="en-US" sz="32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913096" y="258044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Nos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9518995" y="2355960"/>
            <a:ext cx="11849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No of Projects</a:t>
            </a:r>
          </a:p>
          <a:p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(ending 2017)</a:t>
            </a:r>
            <a:endParaRPr lang="en-US" sz="1100" dirty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0402083" y="2288061"/>
            <a:ext cx="121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0</a:t>
            </a:r>
            <a:endParaRPr lang="en-US" sz="32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1077235" y="2587683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Nos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65" name="Object 2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58312567"/>
              </p:ext>
            </p:extLst>
          </p:nvPr>
        </p:nvGraphicFramePr>
        <p:xfrm>
          <a:off x="11848" y="2765792"/>
          <a:ext cx="12124560" cy="4214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621893" y="1563400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ending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48286" y="1566958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ending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77619" y="1568588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ending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54685" y="1568433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ending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518697" y="1568588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ending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3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2796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279699"/>
            <a:ext cx="12192000" cy="5593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839096"/>
            <a:ext cx="12192000" cy="6018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118795"/>
            <a:ext cx="12192000" cy="376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89840" y="832066"/>
            <a:ext cx="510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</a:rPr>
              <a:t>Today: </a:t>
            </a:r>
            <a:r>
              <a:rPr lang="en-US" sz="1400" dirty="0" smtClean="0">
                <a:latin typeface="Arial Narrow" panose="020B0606020202030204" pitchFamily="34" charset="0"/>
              </a:rPr>
              <a:t>25</a:t>
            </a:r>
            <a:r>
              <a:rPr lang="en-US" sz="1400" baseline="30000" dirty="0" smtClean="0">
                <a:latin typeface="Arial Narrow" panose="020B0606020202030204" pitchFamily="34" charset="0"/>
              </a:rPr>
              <a:t>th</a:t>
            </a:r>
            <a:r>
              <a:rPr lang="en-US" sz="1400" dirty="0" smtClean="0">
                <a:latin typeface="Arial Narrow" panose="020B0606020202030204" pitchFamily="34" charset="0"/>
              </a:rPr>
              <a:t> December 2016	</a:t>
            </a:r>
            <a:r>
              <a:rPr lang="en-US" sz="1400" b="1" dirty="0" smtClean="0">
                <a:latin typeface="Arial Narrow" panose="020B0606020202030204" pitchFamily="34" charset="0"/>
              </a:rPr>
              <a:t>Data Date: </a:t>
            </a:r>
            <a:r>
              <a:rPr lang="en-US" sz="1400" dirty="0" smtClean="0">
                <a:latin typeface="Arial Narrow" panose="020B0606020202030204" pitchFamily="34" charset="0"/>
              </a:rPr>
              <a:t>16</a:t>
            </a:r>
            <a:r>
              <a:rPr lang="en-US" sz="1400" baseline="30000" dirty="0" smtClean="0">
                <a:latin typeface="Arial Narrow" panose="020B0606020202030204" pitchFamily="34" charset="0"/>
              </a:rPr>
              <a:t>th</a:t>
            </a:r>
            <a:r>
              <a:rPr lang="en-US" sz="1400" dirty="0" smtClean="0">
                <a:latin typeface="Arial Narrow" panose="020B0606020202030204" pitchFamily="34" charset="0"/>
              </a:rPr>
              <a:t> December 2016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33"/>
          <a:stretch/>
        </p:blipFill>
        <p:spPr>
          <a:xfrm>
            <a:off x="3183" y="310466"/>
            <a:ext cx="820347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2021" y="302745"/>
            <a:ext cx="4163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-150" dirty="0" smtClean="0">
                <a:latin typeface="Arial Narrow" panose="020B0606020202030204" pitchFamily="34" charset="0"/>
              </a:rPr>
              <a:t>KHTP Project Management Dashboard</a:t>
            </a:r>
            <a:endParaRPr lang="en-US" sz="2400" b="1" spc="-150" dirty="0">
              <a:latin typeface="Arial Narrow" panose="020B0606020202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276" y="1171614"/>
            <a:ext cx="3757204" cy="352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TOTAL PROJECT PROGRESS TO-DATE</a:t>
            </a:r>
            <a:endParaRPr lang="en-US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215232" y="-39960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PROCUREMENT</a:t>
            </a:r>
            <a:endParaRPr lang="en-US" sz="1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334496" y="-39834"/>
            <a:ext cx="72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LOGOUT</a:t>
            </a:r>
            <a:endParaRPr lang="en-US" sz="1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39433" y="-44350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HOME</a:t>
            </a:r>
            <a:endParaRPr lang="en-US" sz="1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50" name="Gruppieren 2"/>
          <p:cNvGrpSpPr/>
          <p:nvPr/>
        </p:nvGrpSpPr>
        <p:grpSpPr bwMode="gray">
          <a:xfrm>
            <a:off x="6651925" y="884275"/>
            <a:ext cx="171477" cy="195482"/>
            <a:chOff x="6896550" y="831606"/>
            <a:chExt cx="476253" cy="542925"/>
          </a:xfrm>
        </p:grpSpPr>
        <p:sp>
          <p:nvSpPr>
            <p:cNvPr id="51" name="Freeform 2389"/>
            <p:cNvSpPr>
              <a:spLocks noEditPoints="1"/>
            </p:cNvSpPr>
            <p:nvPr/>
          </p:nvSpPr>
          <p:spPr bwMode="gray">
            <a:xfrm>
              <a:off x="6896553" y="831606"/>
              <a:ext cx="476250" cy="171450"/>
            </a:xfrm>
            <a:custGeom>
              <a:avLst/>
              <a:gdLst>
                <a:gd name="T0" fmla="*/ 137 w 169"/>
                <a:gd name="T1" fmla="*/ 25 h 61"/>
                <a:gd name="T2" fmla="*/ 133 w 169"/>
                <a:gd name="T3" fmla="*/ 25 h 61"/>
                <a:gd name="T4" fmla="*/ 133 w 169"/>
                <a:gd name="T5" fmla="*/ 12 h 61"/>
                <a:gd name="T6" fmla="*/ 121 w 169"/>
                <a:gd name="T7" fmla="*/ 0 h 61"/>
                <a:gd name="T8" fmla="*/ 108 w 169"/>
                <a:gd name="T9" fmla="*/ 12 h 61"/>
                <a:gd name="T10" fmla="*/ 108 w 169"/>
                <a:gd name="T11" fmla="*/ 25 h 61"/>
                <a:gd name="T12" fmla="*/ 60 w 169"/>
                <a:gd name="T13" fmla="*/ 25 h 61"/>
                <a:gd name="T14" fmla="*/ 60 w 169"/>
                <a:gd name="T15" fmla="*/ 12 h 61"/>
                <a:gd name="T16" fmla="*/ 48 w 169"/>
                <a:gd name="T17" fmla="*/ 0 h 61"/>
                <a:gd name="T18" fmla="*/ 36 w 169"/>
                <a:gd name="T19" fmla="*/ 12 h 61"/>
                <a:gd name="T20" fmla="*/ 36 w 169"/>
                <a:gd name="T21" fmla="*/ 25 h 61"/>
                <a:gd name="T22" fmla="*/ 32 w 169"/>
                <a:gd name="T23" fmla="*/ 25 h 61"/>
                <a:gd name="T24" fmla="*/ 0 w 169"/>
                <a:gd name="T25" fmla="*/ 56 h 61"/>
                <a:gd name="T26" fmla="*/ 0 w 169"/>
                <a:gd name="T27" fmla="*/ 61 h 61"/>
                <a:gd name="T28" fmla="*/ 169 w 169"/>
                <a:gd name="T29" fmla="*/ 61 h 61"/>
                <a:gd name="T30" fmla="*/ 169 w 169"/>
                <a:gd name="T31" fmla="*/ 56 h 61"/>
                <a:gd name="T32" fmla="*/ 137 w 169"/>
                <a:gd name="T33" fmla="*/ 25 h 61"/>
                <a:gd name="T34" fmla="*/ 48 w 169"/>
                <a:gd name="T35" fmla="*/ 48 h 61"/>
                <a:gd name="T36" fmla="*/ 36 w 169"/>
                <a:gd name="T37" fmla="*/ 36 h 61"/>
                <a:gd name="T38" fmla="*/ 37 w 169"/>
                <a:gd name="T39" fmla="*/ 33 h 61"/>
                <a:gd name="T40" fmla="*/ 48 w 169"/>
                <a:gd name="T41" fmla="*/ 41 h 61"/>
                <a:gd name="T42" fmla="*/ 60 w 169"/>
                <a:gd name="T43" fmla="*/ 33 h 61"/>
                <a:gd name="T44" fmla="*/ 60 w 169"/>
                <a:gd name="T45" fmla="*/ 36 h 61"/>
                <a:gd name="T46" fmla="*/ 48 w 169"/>
                <a:gd name="T47" fmla="*/ 48 h 61"/>
                <a:gd name="T48" fmla="*/ 121 w 169"/>
                <a:gd name="T49" fmla="*/ 48 h 61"/>
                <a:gd name="T50" fmla="*/ 109 w 169"/>
                <a:gd name="T51" fmla="*/ 36 h 61"/>
                <a:gd name="T52" fmla="*/ 109 w 169"/>
                <a:gd name="T53" fmla="*/ 33 h 61"/>
                <a:gd name="T54" fmla="*/ 121 w 169"/>
                <a:gd name="T55" fmla="*/ 41 h 61"/>
                <a:gd name="T56" fmla="*/ 132 w 169"/>
                <a:gd name="T57" fmla="*/ 33 h 61"/>
                <a:gd name="T58" fmla="*/ 133 w 169"/>
                <a:gd name="T59" fmla="*/ 36 h 61"/>
                <a:gd name="T60" fmla="*/ 121 w 169"/>
                <a:gd name="T61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" h="61">
                  <a:moveTo>
                    <a:pt x="137" y="25"/>
                  </a:moveTo>
                  <a:cubicBezTo>
                    <a:pt x="133" y="25"/>
                    <a:pt x="133" y="25"/>
                    <a:pt x="133" y="25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6"/>
                    <a:pt x="127" y="0"/>
                    <a:pt x="121" y="0"/>
                  </a:cubicBezTo>
                  <a:cubicBezTo>
                    <a:pt x="114" y="0"/>
                    <a:pt x="108" y="6"/>
                    <a:pt x="108" y="12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6"/>
                    <a:pt x="55" y="0"/>
                    <a:pt x="48" y="0"/>
                  </a:cubicBezTo>
                  <a:cubicBezTo>
                    <a:pt x="42" y="0"/>
                    <a:pt x="36" y="6"/>
                    <a:pt x="36" y="12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14" y="25"/>
                    <a:pt x="0" y="39"/>
                    <a:pt x="0" y="56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69" y="56"/>
                    <a:pt x="169" y="56"/>
                    <a:pt x="169" y="56"/>
                  </a:cubicBezTo>
                  <a:cubicBezTo>
                    <a:pt x="169" y="39"/>
                    <a:pt x="154" y="25"/>
                    <a:pt x="137" y="25"/>
                  </a:cubicBezTo>
                  <a:close/>
                  <a:moveTo>
                    <a:pt x="48" y="48"/>
                  </a:moveTo>
                  <a:cubicBezTo>
                    <a:pt x="42" y="48"/>
                    <a:pt x="36" y="42"/>
                    <a:pt x="36" y="36"/>
                  </a:cubicBezTo>
                  <a:cubicBezTo>
                    <a:pt x="36" y="35"/>
                    <a:pt x="36" y="34"/>
                    <a:pt x="37" y="33"/>
                  </a:cubicBezTo>
                  <a:cubicBezTo>
                    <a:pt x="38" y="38"/>
                    <a:pt x="43" y="41"/>
                    <a:pt x="48" y="41"/>
                  </a:cubicBezTo>
                  <a:cubicBezTo>
                    <a:pt x="54" y="41"/>
                    <a:pt x="58" y="38"/>
                    <a:pt x="60" y="33"/>
                  </a:cubicBezTo>
                  <a:cubicBezTo>
                    <a:pt x="60" y="34"/>
                    <a:pt x="60" y="35"/>
                    <a:pt x="60" y="36"/>
                  </a:cubicBezTo>
                  <a:cubicBezTo>
                    <a:pt x="60" y="42"/>
                    <a:pt x="55" y="48"/>
                    <a:pt x="48" y="48"/>
                  </a:cubicBezTo>
                  <a:close/>
                  <a:moveTo>
                    <a:pt x="121" y="48"/>
                  </a:moveTo>
                  <a:cubicBezTo>
                    <a:pt x="114" y="48"/>
                    <a:pt x="109" y="42"/>
                    <a:pt x="109" y="36"/>
                  </a:cubicBezTo>
                  <a:cubicBezTo>
                    <a:pt x="109" y="35"/>
                    <a:pt x="109" y="34"/>
                    <a:pt x="109" y="33"/>
                  </a:cubicBezTo>
                  <a:cubicBezTo>
                    <a:pt x="111" y="38"/>
                    <a:pt x="115" y="41"/>
                    <a:pt x="121" y="41"/>
                  </a:cubicBezTo>
                  <a:cubicBezTo>
                    <a:pt x="126" y="41"/>
                    <a:pt x="130" y="38"/>
                    <a:pt x="132" y="33"/>
                  </a:cubicBezTo>
                  <a:cubicBezTo>
                    <a:pt x="133" y="34"/>
                    <a:pt x="133" y="35"/>
                    <a:pt x="133" y="36"/>
                  </a:cubicBezTo>
                  <a:cubicBezTo>
                    <a:pt x="133" y="42"/>
                    <a:pt x="127" y="48"/>
                    <a:pt x="121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390"/>
            <p:cNvSpPr>
              <a:spLocks noEditPoints="1"/>
            </p:cNvSpPr>
            <p:nvPr/>
          </p:nvSpPr>
          <p:spPr bwMode="gray">
            <a:xfrm>
              <a:off x="6896550" y="1036393"/>
              <a:ext cx="476250" cy="338138"/>
            </a:xfrm>
            <a:custGeom>
              <a:avLst/>
              <a:gdLst>
                <a:gd name="T0" fmla="*/ 30 w 169"/>
                <a:gd name="T1" fmla="*/ 0 h 120"/>
                <a:gd name="T2" fmla="*/ 0 w 169"/>
                <a:gd name="T3" fmla="*/ 0 h 120"/>
                <a:gd name="T4" fmla="*/ 0 w 169"/>
                <a:gd name="T5" fmla="*/ 89 h 120"/>
                <a:gd name="T6" fmla="*/ 32 w 169"/>
                <a:gd name="T7" fmla="*/ 120 h 120"/>
                <a:gd name="T8" fmla="*/ 137 w 169"/>
                <a:gd name="T9" fmla="*/ 120 h 120"/>
                <a:gd name="T10" fmla="*/ 169 w 169"/>
                <a:gd name="T11" fmla="*/ 89 h 120"/>
                <a:gd name="T12" fmla="*/ 169 w 169"/>
                <a:gd name="T13" fmla="*/ 0 h 120"/>
                <a:gd name="T14" fmla="*/ 139 w 169"/>
                <a:gd name="T15" fmla="*/ 0 h 120"/>
                <a:gd name="T16" fmla="*/ 30 w 169"/>
                <a:gd name="T17" fmla="*/ 0 h 120"/>
                <a:gd name="T18" fmla="*/ 18 w 169"/>
                <a:gd name="T19" fmla="*/ 87 h 120"/>
                <a:gd name="T20" fmla="*/ 18 w 169"/>
                <a:gd name="T21" fmla="*/ 17 h 120"/>
                <a:gd name="T22" fmla="*/ 33 w 169"/>
                <a:gd name="T23" fmla="*/ 17 h 120"/>
                <a:gd name="T24" fmla="*/ 136 w 169"/>
                <a:gd name="T25" fmla="*/ 17 h 120"/>
                <a:gd name="T26" fmla="*/ 151 w 169"/>
                <a:gd name="T27" fmla="*/ 17 h 120"/>
                <a:gd name="T28" fmla="*/ 151 w 169"/>
                <a:gd name="T29" fmla="*/ 87 h 120"/>
                <a:gd name="T30" fmla="*/ 135 w 169"/>
                <a:gd name="T31" fmla="*/ 103 h 120"/>
                <a:gd name="T32" fmla="*/ 34 w 169"/>
                <a:gd name="T33" fmla="*/ 103 h 120"/>
                <a:gd name="T34" fmla="*/ 18 w 169"/>
                <a:gd name="T35" fmla="*/ 8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" h="120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06"/>
                    <a:pt x="14" y="120"/>
                    <a:pt x="32" y="120"/>
                  </a:cubicBezTo>
                  <a:cubicBezTo>
                    <a:pt x="137" y="120"/>
                    <a:pt x="137" y="120"/>
                    <a:pt x="137" y="120"/>
                  </a:cubicBezTo>
                  <a:cubicBezTo>
                    <a:pt x="154" y="120"/>
                    <a:pt x="169" y="106"/>
                    <a:pt x="169" y="89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39" y="0"/>
                    <a:pt x="139" y="0"/>
                    <a:pt x="139" y="0"/>
                  </a:cubicBezTo>
                  <a:lnTo>
                    <a:pt x="30" y="0"/>
                  </a:lnTo>
                  <a:close/>
                  <a:moveTo>
                    <a:pt x="18" y="87"/>
                  </a:moveTo>
                  <a:cubicBezTo>
                    <a:pt x="18" y="17"/>
                    <a:pt x="18" y="17"/>
                    <a:pt x="18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51" y="17"/>
                    <a:pt x="151" y="17"/>
                    <a:pt x="151" y="17"/>
                  </a:cubicBezTo>
                  <a:cubicBezTo>
                    <a:pt x="151" y="87"/>
                    <a:pt x="151" y="87"/>
                    <a:pt x="151" y="87"/>
                  </a:cubicBezTo>
                  <a:cubicBezTo>
                    <a:pt x="151" y="96"/>
                    <a:pt x="143" y="103"/>
                    <a:pt x="135" y="103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25" y="103"/>
                    <a:pt x="18" y="96"/>
                    <a:pt x="18" y="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391"/>
            <p:cNvSpPr>
              <a:spLocks/>
            </p:cNvSpPr>
            <p:nvPr/>
          </p:nvSpPr>
          <p:spPr bwMode="gray">
            <a:xfrm>
              <a:off x="7018001" y="1129261"/>
              <a:ext cx="103585" cy="150019"/>
            </a:xfrm>
            <a:custGeom>
              <a:avLst/>
              <a:gdLst>
                <a:gd name="T0" fmla="*/ 36 w 37"/>
                <a:gd name="T1" fmla="*/ 45 h 53"/>
                <a:gd name="T2" fmla="*/ 31 w 37"/>
                <a:gd name="T3" fmla="*/ 43 h 53"/>
                <a:gd name="T4" fmla="*/ 14 w 37"/>
                <a:gd name="T5" fmla="*/ 43 h 53"/>
                <a:gd name="T6" fmla="*/ 15 w 37"/>
                <a:gd name="T7" fmla="*/ 42 h 53"/>
                <a:gd name="T8" fmla="*/ 22 w 37"/>
                <a:gd name="T9" fmla="*/ 36 h 53"/>
                <a:gd name="T10" fmla="*/ 30 w 37"/>
                <a:gd name="T11" fmla="*/ 29 h 53"/>
                <a:gd name="T12" fmla="*/ 34 w 37"/>
                <a:gd name="T13" fmla="*/ 24 h 53"/>
                <a:gd name="T14" fmla="*/ 37 w 37"/>
                <a:gd name="T15" fmla="*/ 15 h 53"/>
                <a:gd name="T16" fmla="*/ 35 w 37"/>
                <a:gd name="T17" fmla="*/ 10 h 53"/>
                <a:gd name="T18" fmla="*/ 32 w 37"/>
                <a:gd name="T19" fmla="*/ 5 h 53"/>
                <a:gd name="T20" fmla="*/ 28 w 37"/>
                <a:gd name="T21" fmla="*/ 2 h 53"/>
                <a:gd name="T22" fmla="*/ 18 w 37"/>
                <a:gd name="T23" fmla="*/ 0 h 53"/>
                <a:gd name="T24" fmla="*/ 10 w 37"/>
                <a:gd name="T25" fmla="*/ 1 h 53"/>
                <a:gd name="T26" fmla="*/ 4 w 37"/>
                <a:gd name="T27" fmla="*/ 5 h 53"/>
                <a:gd name="T28" fmla="*/ 1 w 37"/>
                <a:gd name="T29" fmla="*/ 10 h 53"/>
                <a:gd name="T30" fmla="*/ 0 w 37"/>
                <a:gd name="T31" fmla="*/ 15 h 53"/>
                <a:gd name="T32" fmla="*/ 1 w 37"/>
                <a:gd name="T33" fmla="*/ 19 h 53"/>
                <a:gd name="T34" fmla="*/ 5 w 37"/>
                <a:gd name="T35" fmla="*/ 20 h 53"/>
                <a:gd name="T36" fmla="*/ 8 w 37"/>
                <a:gd name="T37" fmla="*/ 19 h 53"/>
                <a:gd name="T38" fmla="*/ 10 w 37"/>
                <a:gd name="T39" fmla="*/ 15 h 53"/>
                <a:gd name="T40" fmla="*/ 11 w 37"/>
                <a:gd name="T41" fmla="*/ 12 h 53"/>
                <a:gd name="T42" fmla="*/ 18 w 37"/>
                <a:gd name="T43" fmla="*/ 8 h 53"/>
                <a:gd name="T44" fmla="*/ 22 w 37"/>
                <a:gd name="T45" fmla="*/ 9 h 53"/>
                <a:gd name="T46" fmla="*/ 24 w 37"/>
                <a:gd name="T47" fmla="*/ 12 h 53"/>
                <a:gd name="T48" fmla="*/ 25 w 37"/>
                <a:gd name="T49" fmla="*/ 15 h 53"/>
                <a:gd name="T50" fmla="*/ 24 w 37"/>
                <a:gd name="T51" fmla="*/ 19 h 53"/>
                <a:gd name="T52" fmla="*/ 22 w 37"/>
                <a:gd name="T53" fmla="*/ 23 h 53"/>
                <a:gd name="T54" fmla="*/ 17 w 37"/>
                <a:gd name="T55" fmla="*/ 27 h 53"/>
                <a:gd name="T56" fmla="*/ 11 w 37"/>
                <a:gd name="T57" fmla="*/ 32 h 53"/>
                <a:gd name="T58" fmla="*/ 3 w 37"/>
                <a:gd name="T59" fmla="*/ 40 h 53"/>
                <a:gd name="T60" fmla="*/ 1 w 37"/>
                <a:gd name="T61" fmla="*/ 44 h 53"/>
                <a:gd name="T62" fmla="*/ 0 w 37"/>
                <a:gd name="T63" fmla="*/ 48 h 53"/>
                <a:gd name="T64" fmla="*/ 1 w 37"/>
                <a:gd name="T65" fmla="*/ 52 h 53"/>
                <a:gd name="T66" fmla="*/ 6 w 37"/>
                <a:gd name="T67" fmla="*/ 53 h 53"/>
                <a:gd name="T68" fmla="*/ 32 w 37"/>
                <a:gd name="T69" fmla="*/ 53 h 53"/>
                <a:gd name="T70" fmla="*/ 36 w 37"/>
                <a:gd name="T71" fmla="*/ 52 h 53"/>
                <a:gd name="T72" fmla="*/ 37 w 37"/>
                <a:gd name="T73" fmla="*/ 48 h 53"/>
                <a:gd name="T74" fmla="*/ 36 w 37"/>
                <a:gd name="T75" fmla="*/ 4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" h="53">
                  <a:moveTo>
                    <a:pt x="36" y="45"/>
                  </a:moveTo>
                  <a:cubicBezTo>
                    <a:pt x="35" y="44"/>
                    <a:pt x="33" y="43"/>
                    <a:pt x="31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5" y="43"/>
                    <a:pt x="15" y="42"/>
                  </a:cubicBezTo>
                  <a:cubicBezTo>
                    <a:pt x="16" y="41"/>
                    <a:pt x="19" y="39"/>
                    <a:pt x="22" y="36"/>
                  </a:cubicBezTo>
                  <a:cubicBezTo>
                    <a:pt x="26" y="33"/>
                    <a:pt x="28" y="31"/>
                    <a:pt x="30" y="29"/>
                  </a:cubicBezTo>
                  <a:cubicBezTo>
                    <a:pt x="31" y="28"/>
                    <a:pt x="33" y="26"/>
                    <a:pt x="34" y="24"/>
                  </a:cubicBezTo>
                  <a:cubicBezTo>
                    <a:pt x="36" y="21"/>
                    <a:pt x="37" y="18"/>
                    <a:pt x="37" y="15"/>
                  </a:cubicBezTo>
                  <a:cubicBezTo>
                    <a:pt x="37" y="13"/>
                    <a:pt x="36" y="11"/>
                    <a:pt x="35" y="10"/>
                  </a:cubicBezTo>
                  <a:cubicBezTo>
                    <a:pt x="35" y="8"/>
                    <a:pt x="34" y="6"/>
                    <a:pt x="32" y="5"/>
                  </a:cubicBezTo>
                  <a:cubicBezTo>
                    <a:pt x="31" y="3"/>
                    <a:pt x="30" y="2"/>
                    <a:pt x="28" y="2"/>
                  </a:cubicBezTo>
                  <a:cubicBezTo>
                    <a:pt x="25" y="0"/>
                    <a:pt x="22" y="0"/>
                    <a:pt x="18" y="0"/>
                  </a:cubicBezTo>
                  <a:cubicBezTo>
                    <a:pt x="15" y="0"/>
                    <a:pt x="12" y="0"/>
                    <a:pt x="10" y="1"/>
                  </a:cubicBezTo>
                  <a:cubicBezTo>
                    <a:pt x="8" y="2"/>
                    <a:pt x="6" y="3"/>
                    <a:pt x="4" y="5"/>
                  </a:cubicBezTo>
                  <a:cubicBezTo>
                    <a:pt x="3" y="6"/>
                    <a:pt x="2" y="8"/>
                    <a:pt x="1" y="10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20"/>
                    <a:pt x="5" y="20"/>
                  </a:cubicBezTo>
                  <a:cubicBezTo>
                    <a:pt x="6" y="20"/>
                    <a:pt x="7" y="20"/>
                    <a:pt x="8" y="19"/>
                  </a:cubicBezTo>
                  <a:cubicBezTo>
                    <a:pt x="9" y="18"/>
                    <a:pt x="10" y="16"/>
                    <a:pt x="10" y="15"/>
                  </a:cubicBezTo>
                  <a:cubicBezTo>
                    <a:pt x="11" y="13"/>
                    <a:pt x="11" y="12"/>
                    <a:pt x="11" y="12"/>
                  </a:cubicBezTo>
                  <a:cubicBezTo>
                    <a:pt x="13" y="10"/>
                    <a:pt x="15" y="8"/>
                    <a:pt x="18" y="8"/>
                  </a:cubicBezTo>
                  <a:cubicBezTo>
                    <a:pt x="19" y="8"/>
                    <a:pt x="21" y="9"/>
                    <a:pt x="22" y="9"/>
                  </a:cubicBezTo>
                  <a:cubicBezTo>
                    <a:pt x="23" y="10"/>
                    <a:pt x="24" y="11"/>
                    <a:pt x="24" y="12"/>
                  </a:cubicBezTo>
                  <a:cubicBezTo>
                    <a:pt x="25" y="13"/>
                    <a:pt x="25" y="14"/>
                    <a:pt x="25" y="15"/>
                  </a:cubicBezTo>
                  <a:cubicBezTo>
                    <a:pt x="25" y="17"/>
                    <a:pt x="25" y="18"/>
                    <a:pt x="24" y="19"/>
                  </a:cubicBezTo>
                  <a:cubicBezTo>
                    <a:pt x="24" y="21"/>
                    <a:pt x="23" y="22"/>
                    <a:pt x="22" y="23"/>
                  </a:cubicBezTo>
                  <a:cubicBezTo>
                    <a:pt x="20" y="25"/>
                    <a:pt x="19" y="26"/>
                    <a:pt x="17" y="27"/>
                  </a:cubicBezTo>
                  <a:cubicBezTo>
                    <a:pt x="16" y="28"/>
                    <a:pt x="14" y="30"/>
                    <a:pt x="11" y="32"/>
                  </a:cubicBezTo>
                  <a:cubicBezTo>
                    <a:pt x="9" y="34"/>
                    <a:pt x="6" y="37"/>
                    <a:pt x="3" y="40"/>
                  </a:cubicBezTo>
                  <a:cubicBezTo>
                    <a:pt x="2" y="41"/>
                    <a:pt x="1" y="42"/>
                    <a:pt x="1" y="44"/>
                  </a:cubicBezTo>
                  <a:cubicBezTo>
                    <a:pt x="0" y="45"/>
                    <a:pt x="0" y="47"/>
                    <a:pt x="0" y="48"/>
                  </a:cubicBezTo>
                  <a:cubicBezTo>
                    <a:pt x="0" y="49"/>
                    <a:pt x="0" y="50"/>
                    <a:pt x="1" y="52"/>
                  </a:cubicBezTo>
                  <a:cubicBezTo>
                    <a:pt x="3" y="53"/>
                    <a:pt x="4" y="53"/>
                    <a:pt x="6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4" y="53"/>
                    <a:pt x="35" y="53"/>
                    <a:pt x="36" y="52"/>
                  </a:cubicBezTo>
                  <a:cubicBezTo>
                    <a:pt x="37" y="51"/>
                    <a:pt x="37" y="50"/>
                    <a:pt x="37" y="48"/>
                  </a:cubicBezTo>
                  <a:cubicBezTo>
                    <a:pt x="37" y="47"/>
                    <a:pt x="37" y="46"/>
                    <a:pt x="36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392"/>
            <p:cNvSpPr>
              <a:spLocks/>
            </p:cNvSpPr>
            <p:nvPr/>
          </p:nvSpPr>
          <p:spPr bwMode="gray">
            <a:xfrm>
              <a:off x="7144190" y="1129261"/>
              <a:ext cx="107156" cy="152400"/>
            </a:xfrm>
            <a:custGeom>
              <a:avLst/>
              <a:gdLst>
                <a:gd name="T0" fmla="*/ 37 w 38"/>
                <a:gd name="T1" fmla="*/ 28 h 54"/>
                <a:gd name="T2" fmla="*/ 33 w 38"/>
                <a:gd name="T3" fmla="*/ 23 h 54"/>
                <a:gd name="T4" fmla="*/ 28 w 38"/>
                <a:gd name="T5" fmla="*/ 19 h 54"/>
                <a:gd name="T6" fmla="*/ 13 w 38"/>
                <a:gd name="T7" fmla="*/ 20 h 54"/>
                <a:gd name="T8" fmla="*/ 14 w 38"/>
                <a:gd name="T9" fmla="*/ 10 h 54"/>
                <a:gd name="T10" fmla="*/ 30 w 38"/>
                <a:gd name="T11" fmla="*/ 10 h 54"/>
                <a:gd name="T12" fmla="*/ 35 w 38"/>
                <a:gd name="T13" fmla="*/ 9 h 54"/>
                <a:gd name="T14" fmla="*/ 37 w 38"/>
                <a:gd name="T15" fmla="*/ 5 h 54"/>
                <a:gd name="T16" fmla="*/ 30 w 38"/>
                <a:gd name="T17" fmla="*/ 0 h 54"/>
                <a:gd name="T18" fmla="*/ 12 w 38"/>
                <a:gd name="T19" fmla="*/ 0 h 54"/>
                <a:gd name="T20" fmla="*/ 7 w 38"/>
                <a:gd name="T21" fmla="*/ 2 h 54"/>
                <a:gd name="T22" fmla="*/ 5 w 38"/>
                <a:gd name="T23" fmla="*/ 7 h 54"/>
                <a:gd name="T24" fmla="*/ 2 w 38"/>
                <a:gd name="T25" fmla="*/ 24 h 54"/>
                <a:gd name="T26" fmla="*/ 1 w 38"/>
                <a:gd name="T27" fmla="*/ 26 h 54"/>
                <a:gd name="T28" fmla="*/ 3 w 38"/>
                <a:gd name="T29" fmla="*/ 30 h 54"/>
                <a:gd name="T30" fmla="*/ 6 w 38"/>
                <a:gd name="T31" fmla="*/ 31 h 54"/>
                <a:gd name="T32" fmla="*/ 11 w 38"/>
                <a:gd name="T33" fmla="*/ 29 h 54"/>
                <a:gd name="T34" fmla="*/ 15 w 38"/>
                <a:gd name="T35" fmla="*/ 27 h 54"/>
                <a:gd name="T36" fmla="*/ 19 w 38"/>
                <a:gd name="T37" fmla="*/ 26 h 54"/>
                <a:gd name="T38" fmla="*/ 23 w 38"/>
                <a:gd name="T39" fmla="*/ 27 h 54"/>
                <a:gd name="T40" fmla="*/ 26 w 38"/>
                <a:gd name="T41" fmla="*/ 30 h 54"/>
                <a:gd name="T42" fmla="*/ 27 w 38"/>
                <a:gd name="T43" fmla="*/ 36 h 54"/>
                <a:gd name="T44" fmla="*/ 26 w 38"/>
                <a:gd name="T45" fmla="*/ 41 h 54"/>
                <a:gd name="T46" fmla="*/ 23 w 38"/>
                <a:gd name="T47" fmla="*/ 45 h 54"/>
                <a:gd name="T48" fmla="*/ 18 w 38"/>
                <a:gd name="T49" fmla="*/ 46 h 54"/>
                <a:gd name="T50" fmla="*/ 14 w 38"/>
                <a:gd name="T51" fmla="*/ 44 h 54"/>
                <a:gd name="T52" fmla="*/ 10 w 38"/>
                <a:gd name="T53" fmla="*/ 40 h 54"/>
                <a:gd name="T54" fmla="*/ 5 w 38"/>
                <a:gd name="T55" fmla="*/ 36 h 54"/>
                <a:gd name="T56" fmla="*/ 1 w 38"/>
                <a:gd name="T57" fmla="*/ 37 h 54"/>
                <a:gd name="T58" fmla="*/ 0 w 38"/>
                <a:gd name="T59" fmla="*/ 40 h 54"/>
                <a:gd name="T60" fmla="*/ 2 w 38"/>
                <a:gd name="T61" fmla="*/ 46 h 54"/>
                <a:gd name="T62" fmla="*/ 8 w 38"/>
                <a:gd name="T63" fmla="*/ 52 h 54"/>
                <a:gd name="T64" fmla="*/ 18 w 38"/>
                <a:gd name="T65" fmla="*/ 54 h 54"/>
                <a:gd name="T66" fmla="*/ 29 w 38"/>
                <a:gd name="T67" fmla="*/ 52 h 54"/>
                <a:gd name="T68" fmla="*/ 36 w 38"/>
                <a:gd name="T69" fmla="*/ 45 h 54"/>
                <a:gd name="T70" fmla="*/ 38 w 38"/>
                <a:gd name="T71" fmla="*/ 35 h 54"/>
                <a:gd name="T72" fmla="*/ 37 w 38"/>
                <a:gd name="T73" fmla="*/ 2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" h="54">
                  <a:moveTo>
                    <a:pt x="37" y="28"/>
                  </a:moveTo>
                  <a:cubicBezTo>
                    <a:pt x="36" y="26"/>
                    <a:pt x="35" y="24"/>
                    <a:pt x="33" y="23"/>
                  </a:cubicBezTo>
                  <a:cubicBezTo>
                    <a:pt x="31" y="21"/>
                    <a:pt x="30" y="20"/>
                    <a:pt x="28" y="19"/>
                  </a:cubicBezTo>
                  <a:cubicBezTo>
                    <a:pt x="23" y="17"/>
                    <a:pt x="18" y="17"/>
                    <a:pt x="13" y="2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2" y="10"/>
                    <a:pt x="34" y="10"/>
                    <a:pt x="35" y="9"/>
                  </a:cubicBezTo>
                  <a:cubicBezTo>
                    <a:pt x="36" y="8"/>
                    <a:pt x="37" y="7"/>
                    <a:pt x="37" y="5"/>
                  </a:cubicBezTo>
                  <a:cubicBezTo>
                    <a:pt x="37" y="3"/>
                    <a:pt x="35" y="0"/>
                    <a:pt x="3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8" y="1"/>
                    <a:pt x="7" y="2"/>
                  </a:cubicBezTo>
                  <a:cubicBezTo>
                    <a:pt x="6" y="3"/>
                    <a:pt x="5" y="5"/>
                    <a:pt x="5" y="7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8"/>
                    <a:pt x="2" y="29"/>
                    <a:pt x="3" y="30"/>
                  </a:cubicBezTo>
                  <a:cubicBezTo>
                    <a:pt x="4" y="31"/>
                    <a:pt x="5" y="31"/>
                    <a:pt x="6" y="31"/>
                  </a:cubicBezTo>
                  <a:cubicBezTo>
                    <a:pt x="8" y="31"/>
                    <a:pt x="9" y="30"/>
                    <a:pt x="11" y="29"/>
                  </a:cubicBezTo>
                  <a:cubicBezTo>
                    <a:pt x="13" y="28"/>
                    <a:pt x="14" y="27"/>
                    <a:pt x="15" y="27"/>
                  </a:cubicBezTo>
                  <a:cubicBezTo>
                    <a:pt x="15" y="26"/>
                    <a:pt x="16" y="26"/>
                    <a:pt x="19" y="26"/>
                  </a:cubicBezTo>
                  <a:cubicBezTo>
                    <a:pt x="20" y="26"/>
                    <a:pt x="21" y="26"/>
                    <a:pt x="23" y="27"/>
                  </a:cubicBezTo>
                  <a:cubicBezTo>
                    <a:pt x="24" y="28"/>
                    <a:pt x="25" y="29"/>
                    <a:pt x="26" y="30"/>
                  </a:cubicBezTo>
                  <a:cubicBezTo>
                    <a:pt x="26" y="32"/>
                    <a:pt x="27" y="34"/>
                    <a:pt x="27" y="36"/>
                  </a:cubicBezTo>
                  <a:cubicBezTo>
                    <a:pt x="27" y="38"/>
                    <a:pt x="26" y="40"/>
                    <a:pt x="26" y="41"/>
                  </a:cubicBezTo>
                  <a:cubicBezTo>
                    <a:pt x="25" y="43"/>
                    <a:pt x="24" y="44"/>
                    <a:pt x="23" y="45"/>
                  </a:cubicBezTo>
                  <a:cubicBezTo>
                    <a:pt x="22" y="45"/>
                    <a:pt x="20" y="46"/>
                    <a:pt x="18" y="46"/>
                  </a:cubicBezTo>
                  <a:cubicBezTo>
                    <a:pt x="17" y="46"/>
                    <a:pt x="15" y="45"/>
                    <a:pt x="14" y="44"/>
                  </a:cubicBezTo>
                  <a:cubicBezTo>
                    <a:pt x="12" y="43"/>
                    <a:pt x="11" y="42"/>
                    <a:pt x="10" y="40"/>
                  </a:cubicBezTo>
                  <a:cubicBezTo>
                    <a:pt x="9" y="37"/>
                    <a:pt x="7" y="36"/>
                    <a:pt x="5" y="36"/>
                  </a:cubicBezTo>
                  <a:cubicBezTo>
                    <a:pt x="4" y="36"/>
                    <a:pt x="2" y="36"/>
                    <a:pt x="1" y="37"/>
                  </a:cubicBezTo>
                  <a:cubicBezTo>
                    <a:pt x="1" y="38"/>
                    <a:pt x="0" y="39"/>
                    <a:pt x="0" y="40"/>
                  </a:cubicBezTo>
                  <a:cubicBezTo>
                    <a:pt x="0" y="42"/>
                    <a:pt x="1" y="44"/>
                    <a:pt x="2" y="46"/>
                  </a:cubicBezTo>
                  <a:cubicBezTo>
                    <a:pt x="3" y="48"/>
                    <a:pt x="5" y="50"/>
                    <a:pt x="8" y="52"/>
                  </a:cubicBezTo>
                  <a:cubicBezTo>
                    <a:pt x="10" y="53"/>
                    <a:pt x="14" y="54"/>
                    <a:pt x="18" y="54"/>
                  </a:cubicBezTo>
                  <a:cubicBezTo>
                    <a:pt x="22" y="54"/>
                    <a:pt x="26" y="53"/>
                    <a:pt x="29" y="52"/>
                  </a:cubicBezTo>
                  <a:cubicBezTo>
                    <a:pt x="32" y="50"/>
                    <a:pt x="34" y="48"/>
                    <a:pt x="36" y="45"/>
                  </a:cubicBezTo>
                  <a:cubicBezTo>
                    <a:pt x="37" y="42"/>
                    <a:pt x="38" y="38"/>
                    <a:pt x="38" y="35"/>
                  </a:cubicBezTo>
                  <a:cubicBezTo>
                    <a:pt x="38" y="33"/>
                    <a:pt x="38" y="30"/>
                    <a:pt x="37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5884433" y="1173037"/>
            <a:ext cx="2579713" cy="316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PROJECT COST UPDATE </a:t>
            </a:r>
            <a:endParaRPr lang="en-US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23665" y="1595471"/>
            <a:ext cx="1968317" cy="630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23665" y="1561210"/>
            <a:ext cx="1968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2017</a:t>
            </a:r>
            <a:endParaRPr lang="en-US" sz="40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23665" y="2329444"/>
            <a:ext cx="1968317" cy="4194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889132" y="1595470"/>
            <a:ext cx="1968317" cy="630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2018</a:t>
            </a:r>
            <a:endParaRPr lang="en-US" sz="40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098042" y="1595470"/>
            <a:ext cx="1968317" cy="630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2019</a:t>
            </a:r>
            <a:endParaRPr lang="en-US" sz="40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21893" y="2351437"/>
            <a:ext cx="11849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No of Projects</a:t>
            </a:r>
          </a:p>
          <a:p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(ending 2017)</a:t>
            </a:r>
            <a:endParaRPr lang="en-US" sz="1100" dirty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04981" y="2283538"/>
            <a:ext cx="121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5</a:t>
            </a:r>
            <a:endParaRPr lang="en-US" sz="32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80133" y="2583160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Nos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889132" y="2340525"/>
            <a:ext cx="1968317" cy="419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098042" y="2349429"/>
            <a:ext cx="1968317" cy="4194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7306952" y="2361904"/>
            <a:ext cx="1968317" cy="4181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9515862" y="2349429"/>
            <a:ext cx="1968317" cy="4174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7306952" y="1595469"/>
            <a:ext cx="1968317" cy="630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2020</a:t>
            </a:r>
            <a:endParaRPr lang="en-US" sz="40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9515592" y="1595468"/>
            <a:ext cx="1968317" cy="630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2021</a:t>
            </a:r>
            <a:endParaRPr lang="en-US" sz="40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889230" y="2348726"/>
            <a:ext cx="11849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No of Projects</a:t>
            </a:r>
          </a:p>
          <a:p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(ending 2017)</a:t>
            </a:r>
            <a:endParaRPr lang="en-US" sz="1100" dirty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772039" y="2280827"/>
            <a:ext cx="121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2</a:t>
            </a:r>
            <a:endParaRPr lang="en-US" sz="32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389120" y="2549562"/>
            <a:ext cx="44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Nos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122043" y="2348726"/>
            <a:ext cx="11849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No of Projects</a:t>
            </a:r>
          </a:p>
          <a:p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(ending 2017)</a:t>
            </a:r>
            <a:endParaRPr lang="en-US" sz="1100" dirty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005131" y="2280827"/>
            <a:ext cx="121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0</a:t>
            </a:r>
            <a:endParaRPr lang="en-US" sz="32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680283" y="258044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Nos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7354856" y="2348726"/>
            <a:ext cx="11849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No of Projects</a:t>
            </a:r>
          </a:p>
          <a:p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(ending 2017)</a:t>
            </a:r>
            <a:endParaRPr lang="en-US" sz="1100" dirty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237944" y="2280827"/>
            <a:ext cx="121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0</a:t>
            </a:r>
            <a:endParaRPr lang="en-US" sz="32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913096" y="258044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Nos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9518995" y="2355960"/>
            <a:ext cx="11849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No of Projects</a:t>
            </a:r>
          </a:p>
          <a:p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(ending 2017)</a:t>
            </a:r>
            <a:endParaRPr lang="en-US" sz="1100" dirty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0402083" y="2288061"/>
            <a:ext cx="121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0</a:t>
            </a:r>
            <a:endParaRPr lang="en-US" sz="32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1077235" y="2587683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Nos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65" name="Object 2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58312567"/>
              </p:ext>
            </p:extLst>
          </p:nvPr>
        </p:nvGraphicFramePr>
        <p:xfrm>
          <a:off x="11848" y="2765792"/>
          <a:ext cx="12124560" cy="4214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621893" y="1563400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ending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48286" y="1566958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ending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77619" y="1568588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ending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54685" y="1568433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ending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518697" y="1568588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ending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Down Arrow Callout 6"/>
          <p:cNvSpPr/>
          <p:nvPr/>
        </p:nvSpPr>
        <p:spPr>
          <a:xfrm>
            <a:off x="1947134" y="4765638"/>
            <a:ext cx="776879" cy="473336"/>
          </a:xfrm>
          <a:prstGeom prst="downArrow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Arial Narrow" panose="020B0606020202030204" pitchFamily="34" charset="0"/>
              </a:rPr>
              <a:t>BC Building Cleaning</a:t>
            </a:r>
            <a:endParaRPr lang="en-US" sz="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6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2796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279699"/>
            <a:ext cx="12192000" cy="5593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839096"/>
            <a:ext cx="12192000" cy="6018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118795"/>
            <a:ext cx="12192000" cy="376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89840" y="832066"/>
            <a:ext cx="510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</a:rPr>
              <a:t>Today: </a:t>
            </a:r>
            <a:r>
              <a:rPr lang="en-US" sz="1400" dirty="0" smtClean="0">
                <a:latin typeface="Arial Narrow" panose="020B0606020202030204" pitchFamily="34" charset="0"/>
              </a:rPr>
              <a:t>25</a:t>
            </a:r>
            <a:r>
              <a:rPr lang="en-US" sz="1400" baseline="30000" dirty="0" smtClean="0">
                <a:latin typeface="Arial Narrow" panose="020B0606020202030204" pitchFamily="34" charset="0"/>
              </a:rPr>
              <a:t>th</a:t>
            </a:r>
            <a:r>
              <a:rPr lang="en-US" sz="1400" dirty="0" smtClean="0">
                <a:latin typeface="Arial Narrow" panose="020B0606020202030204" pitchFamily="34" charset="0"/>
              </a:rPr>
              <a:t> December 2016	</a:t>
            </a:r>
            <a:r>
              <a:rPr lang="en-US" sz="1400" b="1" dirty="0" smtClean="0">
                <a:latin typeface="Arial Narrow" panose="020B0606020202030204" pitchFamily="34" charset="0"/>
              </a:rPr>
              <a:t>Data Date: </a:t>
            </a:r>
            <a:r>
              <a:rPr lang="en-US" sz="1400" dirty="0" smtClean="0">
                <a:latin typeface="Arial Narrow" panose="020B0606020202030204" pitchFamily="34" charset="0"/>
              </a:rPr>
              <a:t>16</a:t>
            </a:r>
            <a:r>
              <a:rPr lang="en-US" sz="1400" baseline="30000" dirty="0" smtClean="0">
                <a:latin typeface="Arial Narrow" panose="020B0606020202030204" pitchFamily="34" charset="0"/>
              </a:rPr>
              <a:t>th</a:t>
            </a:r>
            <a:r>
              <a:rPr lang="en-US" sz="1400" dirty="0" smtClean="0">
                <a:latin typeface="Arial Narrow" panose="020B0606020202030204" pitchFamily="34" charset="0"/>
              </a:rPr>
              <a:t> December 2016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33"/>
          <a:stretch/>
        </p:blipFill>
        <p:spPr>
          <a:xfrm>
            <a:off x="3183" y="310466"/>
            <a:ext cx="820347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2021" y="302745"/>
            <a:ext cx="4163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-150" dirty="0" smtClean="0">
                <a:latin typeface="Arial Narrow" panose="020B0606020202030204" pitchFamily="34" charset="0"/>
              </a:rPr>
              <a:t>KHTP Project Management Dashboard</a:t>
            </a:r>
            <a:endParaRPr lang="en-US" sz="2400" b="1" spc="-150" dirty="0">
              <a:latin typeface="Arial Narrow" panose="020B0606020202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462" y="1566743"/>
            <a:ext cx="5813971" cy="1650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981" y="3304477"/>
            <a:ext cx="11995202" cy="3475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966850" y="1584930"/>
            <a:ext cx="6133485" cy="16544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3276" y="1171614"/>
            <a:ext cx="2860646" cy="310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OVERALL PROGRESS 2018</a:t>
            </a:r>
            <a:endParaRPr lang="en-US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215232" y="-39960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PROCUREMENT</a:t>
            </a:r>
            <a:endParaRPr lang="en-US" sz="1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334496" y="-39834"/>
            <a:ext cx="72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LOGOUT</a:t>
            </a:r>
            <a:endParaRPr lang="en-US" sz="1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39433" y="-44350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HOME</a:t>
            </a:r>
            <a:endParaRPr lang="en-US" sz="1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50" name="Gruppieren 2"/>
          <p:cNvGrpSpPr/>
          <p:nvPr/>
        </p:nvGrpSpPr>
        <p:grpSpPr bwMode="gray">
          <a:xfrm>
            <a:off x="6651925" y="884275"/>
            <a:ext cx="171477" cy="195482"/>
            <a:chOff x="6896550" y="831606"/>
            <a:chExt cx="476253" cy="542925"/>
          </a:xfrm>
        </p:grpSpPr>
        <p:sp>
          <p:nvSpPr>
            <p:cNvPr id="51" name="Freeform 2389"/>
            <p:cNvSpPr>
              <a:spLocks noEditPoints="1"/>
            </p:cNvSpPr>
            <p:nvPr/>
          </p:nvSpPr>
          <p:spPr bwMode="gray">
            <a:xfrm>
              <a:off x="6896553" y="831606"/>
              <a:ext cx="476250" cy="171450"/>
            </a:xfrm>
            <a:custGeom>
              <a:avLst/>
              <a:gdLst>
                <a:gd name="T0" fmla="*/ 137 w 169"/>
                <a:gd name="T1" fmla="*/ 25 h 61"/>
                <a:gd name="T2" fmla="*/ 133 w 169"/>
                <a:gd name="T3" fmla="*/ 25 h 61"/>
                <a:gd name="T4" fmla="*/ 133 w 169"/>
                <a:gd name="T5" fmla="*/ 12 h 61"/>
                <a:gd name="T6" fmla="*/ 121 w 169"/>
                <a:gd name="T7" fmla="*/ 0 h 61"/>
                <a:gd name="T8" fmla="*/ 108 w 169"/>
                <a:gd name="T9" fmla="*/ 12 h 61"/>
                <a:gd name="T10" fmla="*/ 108 w 169"/>
                <a:gd name="T11" fmla="*/ 25 h 61"/>
                <a:gd name="T12" fmla="*/ 60 w 169"/>
                <a:gd name="T13" fmla="*/ 25 h 61"/>
                <a:gd name="T14" fmla="*/ 60 w 169"/>
                <a:gd name="T15" fmla="*/ 12 h 61"/>
                <a:gd name="T16" fmla="*/ 48 w 169"/>
                <a:gd name="T17" fmla="*/ 0 h 61"/>
                <a:gd name="T18" fmla="*/ 36 w 169"/>
                <a:gd name="T19" fmla="*/ 12 h 61"/>
                <a:gd name="T20" fmla="*/ 36 w 169"/>
                <a:gd name="T21" fmla="*/ 25 h 61"/>
                <a:gd name="T22" fmla="*/ 32 w 169"/>
                <a:gd name="T23" fmla="*/ 25 h 61"/>
                <a:gd name="T24" fmla="*/ 0 w 169"/>
                <a:gd name="T25" fmla="*/ 56 h 61"/>
                <a:gd name="T26" fmla="*/ 0 w 169"/>
                <a:gd name="T27" fmla="*/ 61 h 61"/>
                <a:gd name="T28" fmla="*/ 169 w 169"/>
                <a:gd name="T29" fmla="*/ 61 h 61"/>
                <a:gd name="T30" fmla="*/ 169 w 169"/>
                <a:gd name="T31" fmla="*/ 56 h 61"/>
                <a:gd name="T32" fmla="*/ 137 w 169"/>
                <a:gd name="T33" fmla="*/ 25 h 61"/>
                <a:gd name="T34" fmla="*/ 48 w 169"/>
                <a:gd name="T35" fmla="*/ 48 h 61"/>
                <a:gd name="T36" fmla="*/ 36 w 169"/>
                <a:gd name="T37" fmla="*/ 36 h 61"/>
                <a:gd name="T38" fmla="*/ 37 w 169"/>
                <a:gd name="T39" fmla="*/ 33 h 61"/>
                <a:gd name="T40" fmla="*/ 48 w 169"/>
                <a:gd name="T41" fmla="*/ 41 h 61"/>
                <a:gd name="T42" fmla="*/ 60 w 169"/>
                <a:gd name="T43" fmla="*/ 33 h 61"/>
                <a:gd name="T44" fmla="*/ 60 w 169"/>
                <a:gd name="T45" fmla="*/ 36 h 61"/>
                <a:gd name="T46" fmla="*/ 48 w 169"/>
                <a:gd name="T47" fmla="*/ 48 h 61"/>
                <a:gd name="T48" fmla="*/ 121 w 169"/>
                <a:gd name="T49" fmla="*/ 48 h 61"/>
                <a:gd name="T50" fmla="*/ 109 w 169"/>
                <a:gd name="T51" fmla="*/ 36 h 61"/>
                <a:gd name="T52" fmla="*/ 109 w 169"/>
                <a:gd name="T53" fmla="*/ 33 h 61"/>
                <a:gd name="T54" fmla="*/ 121 w 169"/>
                <a:gd name="T55" fmla="*/ 41 h 61"/>
                <a:gd name="T56" fmla="*/ 132 w 169"/>
                <a:gd name="T57" fmla="*/ 33 h 61"/>
                <a:gd name="T58" fmla="*/ 133 w 169"/>
                <a:gd name="T59" fmla="*/ 36 h 61"/>
                <a:gd name="T60" fmla="*/ 121 w 169"/>
                <a:gd name="T61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" h="61">
                  <a:moveTo>
                    <a:pt x="137" y="25"/>
                  </a:moveTo>
                  <a:cubicBezTo>
                    <a:pt x="133" y="25"/>
                    <a:pt x="133" y="25"/>
                    <a:pt x="133" y="25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6"/>
                    <a:pt x="127" y="0"/>
                    <a:pt x="121" y="0"/>
                  </a:cubicBezTo>
                  <a:cubicBezTo>
                    <a:pt x="114" y="0"/>
                    <a:pt x="108" y="6"/>
                    <a:pt x="108" y="12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6"/>
                    <a:pt x="55" y="0"/>
                    <a:pt x="48" y="0"/>
                  </a:cubicBezTo>
                  <a:cubicBezTo>
                    <a:pt x="42" y="0"/>
                    <a:pt x="36" y="6"/>
                    <a:pt x="36" y="12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14" y="25"/>
                    <a:pt x="0" y="39"/>
                    <a:pt x="0" y="56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69" y="56"/>
                    <a:pt x="169" y="56"/>
                    <a:pt x="169" y="56"/>
                  </a:cubicBezTo>
                  <a:cubicBezTo>
                    <a:pt x="169" y="39"/>
                    <a:pt x="154" y="25"/>
                    <a:pt x="137" y="25"/>
                  </a:cubicBezTo>
                  <a:close/>
                  <a:moveTo>
                    <a:pt x="48" y="48"/>
                  </a:moveTo>
                  <a:cubicBezTo>
                    <a:pt x="42" y="48"/>
                    <a:pt x="36" y="42"/>
                    <a:pt x="36" y="36"/>
                  </a:cubicBezTo>
                  <a:cubicBezTo>
                    <a:pt x="36" y="35"/>
                    <a:pt x="36" y="34"/>
                    <a:pt x="37" y="33"/>
                  </a:cubicBezTo>
                  <a:cubicBezTo>
                    <a:pt x="38" y="38"/>
                    <a:pt x="43" y="41"/>
                    <a:pt x="48" y="41"/>
                  </a:cubicBezTo>
                  <a:cubicBezTo>
                    <a:pt x="54" y="41"/>
                    <a:pt x="58" y="38"/>
                    <a:pt x="60" y="33"/>
                  </a:cubicBezTo>
                  <a:cubicBezTo>
                    <a:pt x="60" y="34"/>
                    <a:pt x="60" y="35"/>
                    <a:pt x="60" y="36"/>
                  </a:cubicBezTo>
                  <a:cubicBezTo>
                    <a:pt x="60" y="42"/>
                    <a:pt x="55" y="48"/>
                    <a:pt x="48" y="48"/>
                  </a:cubicBezTo>
                  <a:close/>
                  <a:moveTo>
                    <a:pt x="121" y="48"/>
                  </a:moveTo>
                  <a:cubicBezTo>
                    <a:pt x="114" y="48"/>
                    <a:pt x="109" y="42"/>
                    <a:pt x="109" y="36"/>
                  </a:cubicBezTo>
                  <a:cubicBezTo>
                    <a:pt x="109" y="35"/>
                    <a:pt x="109" y="34"/>
                    <a:pt x="109" y="33"/>
                  </a:cubicBezTo>
                  <a:cubicBezTo>
                    <a:pt x="111" y="38"/>
                    <a:pt x="115" y="41"/>
                    <a:pt x="121" y="41"/>
                  </a:cubicBezTo>
                  <a:cubicBezTo>
                    <a:pt x="126" y="41"/>
                    <a:pt x="130" y="38"/>
                    <a:pt x="132" y="33"/>
                  </a:cubicBezTo>
                  <a:cubicBezTo>
                    <a:pt x="133" y="34"/>
                    <a:pt x="133" y="35"/>
                    <a:pt x="133" y="36"/>
                  </a:cubicBezTo>
                  <a:cubicBezTo>
                    <a:pt x="133" y="42"/>
                    <a:pt x="127" y="48"/>
                    <a:pt x="121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390"/>
            <p:cNvSpPr>
              <a:spLocks noEditPoints="1"/>
            </p:cNvSpPr>
            <p:nvPr/>
          </p:nvSpPr>
          <p:spPr bwMode="gray">
            <a:xfrm>
              <a:off x="6896550" y="1036393"/>
              <a:ext cx="476250" cy="338138"/>
            </a:xfrm>
            <a:custGeom>
              <a:avLst/>
              <a:gdLst>
                <a:gd name="T0" fmla="*/ 30 w 169"/>
                <a:gd name="T1" fmla="*/ 0 h 120"/>
                <a:gd name="T2" fmla="*/ 0 w 169"/>
                <a:gd name="T3" fmla="*/ 0 h 120"/>
                <a:gd name="T4" fmla="*/ 0 w 169"/>
                <a:gd name="T5" fmla="*/ 89 h 120"/>
                <a:gd name="T6" fmla="*/ 32 w 169"/>
                <a:gd name="T7" fmla="*/ 120 h 120"/>
                <a:gd name="T8" fmla="*/ 137 w 169"/>
                <a:gd name="T9" fmla="*/ 120 h 120"/>
                <a:gd name="T10" fmla="*/ 169 w 169"/>
                <a:gd name="T11" fmla="*/ 89 h 120"/>
                <a:gd name="T12" fmla="*/ 169 w 169"/>
                <a:gd name="T13" fmla="*/ 0 h 120"/>
                <a:gd name="T14" fmla="*/ 139 w 169"/>
                <a:gd name="T15" fmla="*/ 0 h 120"/>
                <a:gd name="T16" fmla="*/ 30 w 169"/>
                <a:gd name="T17" fmla="*/ 0 h 120"/>
                <a:gd name="T18" fmla="*/ 18 w 169"/>
                <a:gd name="T19" fmla="*/ 87 h 120"/>
                <a:gd name="T20" fmla="*/ 18 w 169"/>
                <a:gd name="T21" fmla="*/ 17 h 120"/>
                <a:gd name="T22" fmla="*/ 33 w 169"/>
                <a:gd name="T23" fmla="*/ 17 h 120"/>
                <a:gd name="T24" fmla="*/ 136 w 169"/>
                <a:gd name="T25" fmla="*/ 17 h 120"/>
                <a:gd name="T26" fmla="*/ 151 w 169"/>
                <a:gd name="T27" fmla="*/ 17 h 120"/>
                <a:gd name="T28" fmla="*/ 151 w 169"/>
                <a:gd name="T29" fmla="*/ 87 h 120"/>
                <a:gd name="T30" fmla="*/ 135 w 169"/>
                <a:gd name="T31" fmla="*/ 103 h 120"/>
                <a:gd name="T32" fmla="*/ 34 w 169"/>
                <a:gd name="T33" fmla="*/ 103 h 120"/>
                <a:gd name="T34" fmla="*/ 18 w 169"/>
                <a:gd name="T35" fmla="*/ 8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" h="120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06"/>
                    <a:pt x="14" y="120"/>
                    <a:pt x="32" y="120"/>
                  </a:cubicBezTo>
                  <a:cubicBezTo>
                    <a:pt x="137" y="120"/>
                    <a:pt x="137" y="120"/>
                    <a:pt x="137" y="120"/>
                  </a:cubicBezTo>
                  <a:cubicBezTo>
                    <a:pt x="154" y="120"/>
                    <a:pt x="169" y="106"/>
                    <a:pt x="169" y="89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39" y="0"/>
                    <a:pt x="139" y="0"/>
                    <a:pt x="139" y="0"/>
                  </a:cubicBezTo>
                  <a:lnTo>
                    <a:pt x="30" y="0"/>
                  </a:lnTo>
                  <a:close/>
                  <a:moveTo>
                    <a:pt x="18" y="87"/>
                  </a:moveTo>
                  <a:cubicBezTo>
                    <a:pt x="18" y="17"/>
                    <a:pt x="18" y="17"/>
                    <a:pt x="18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51" y="17"/>
                    <a:pt x="151" y="17"/>
                    <a:pt x="151" y="17"/>
                  </a:cubicBezTo>
                  <a:cubicBezTo>
                    <a:pt x="151" y="87"/>
                    <a:pt x="151" y="87"/>
                    <a:pt x="151" y="87"/>
                  </a:cubicBezTo>
                  <a:cubicBezTo>
                    <a:pt x="151" y="96"/>
                    <a:pt x="143" y="103"/>
                    <a:pt x="135" y="103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25" y="103"/>
                    <a:pt x="18" y="96"/>
                    <a:pt x="18" y="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391"/>
            <p:cNvSpPr>
              <a:spLocks/>
            </p:cNvSpPr>
            <p:nvPr/>
          </p:nvSpPr>
          <p:spPr bwMode="gray">
            <a:xfrm>
              <a:off x="7018001" y="1129261"/>
              <a:ext cx="103585" cy="150019"/>
            </a:xfrm>
            <a:custGeom>
              <a:avLst/>
              <a:gdLst>
                <a:gd name="T0" fmla="*/ 36 w 37"/>
                <a:gd name="T1" fmla="*/ 45 h 53"/>
                <a:gd name="T2" fmla="*/ 31 w 37"/>
                <a:gd name="T3" fmla="*/ 43 h 53"/>
                <a:gd name="T4" fmla="*/ 14 w 37"/>
                <a:gd name="T5" fmla="*/ 43 h 53"/>
                <a:gd name="T6" fmla="*/ 15 w 37"/>
                <a:gd name="T7" fmla="*/ 42 h 53"/>
                <a:gd name="T8" fmla="*/ 22 w 37"/>
                <a:gd name="T9" fmla="*/ 36 h 53"/>
                <a:gd name="T10" fmla="*/ 30 w 37"/>
                <a:gd name="T11" fmla="*/ 29 h 53"/>
                <a:gd name="T12" fmla="*/ 34 w 37"/>
                <a:gd name="T13" fmla="*/ 24 h 53"/>
                <a:gd name="T14" fmla="*/ 37 w 37"/>
                <a:gd name="T15" fmla="*/ 15 h 53"/>
                <a:gd name="T16" fmla="*/ 35 w 37"/>
                <a:gd name="T17" fmla="*/ 10 h 53"/>
                <a:gd name="T18" fmla="*/ 32 w 37"/>
                <a:gd name="T19" fmla="*/ 5 h 53"/>
                <a:gd name="T20" fmla="*/ 28 w 37"/>
                <a:gd name="T21" fmla="*/ 2 h 53"/>
                <a:gd name="T22" fmla="*/ 18 w 37"/>
                <a:gd name="T23" fmla="*/ 0 h 53"/>
                <a:gd name="T24" fmla="*/ 10 w 37"/>
                <a:gd name="T25" fmla="*/ 1 h 53"/>
                <a:gd name="T26" fmla="*/ 4 w 37"/>
                <a:gd name="T27" fmla="*/ 5 h 53"/>
                <a:gd name="T28" fmla="*/ 1 w 37"/>
                <a:gd name="T29" fmla="*/ 10 h 53"/>
                <a:gd name="T30" fmla="*/ 0 w 37"/>
                <a:gd name="T31" fmla="*/ 15 h 53"/>
                <a:gd name="T32" fmla="*/ 1 w 37"/>
                <a:gd name="T33" fmla="*/ 19 h 53"/>
                <a:gd name="T34" fmla="*/ 5 w 37"/>
                <a:gd name="T35" fmla="*/ 20 h 53"/>
                <a:gd name="T36" fmla="*/ 8 w 37"/>
                <a:gd name="T37" fmla="*/ 19 h 53"/>
                <a:gd name="T38" fmla="*/ 10 w 37"/>
                <a:gd name="T39" fmla="*/ 15 h 53"/>
                <a:gd name="T40" fmla="*/ 11 w 37"/>
                <a:gd name="T41" fmla="*/ 12 h 53"/>
                <a:gd name="T42" fmla="*/ 18 w 37"/>
                <a:gd name="T43" fmla="*/ 8 h 53"/>
                <a:gd name="T44" fmla="*/ 22 w 37"/>
                <a:gd name="T45" fmla="*/ 9 h 53"/>
                <a:gd name="T46" fmla="*/ 24 w 37"/>
                <a:gd name="T47" fmla="*/ 12 h 53"/>
                <a:gd name="T48" fmla="*/ 25 w 37"/>
                <a:gd name="T49" fmla="*/ 15 h 53"/>
                <a:gd name="T50" fmla="*/ 24 w 37"/>
                <a:gd name="T51" fmla="*/ 19 h 53"/>
                <a:gd name="T52" fmla="*/ 22 w 37"/>
                <a:gd name="T53" fmla="*/ 23 h 53"/>
                <a:gd name="T54" fmla="*/ 17 w 37"/>
                <a:gd name="T55" fmla="*/ 27 h 53"/>
                <a:gd name="T56" fmla="*/ 11 w 37"/>
                <a:gd name="T57" fmla="*/ 32 h 53"/>
                <a:gd name="T58" fmla="*/ 3 w 37"/>
                <a:gd name="T59" fmla="*/ 40 h 53"/>
                <a:gd name="T60" fmla="*/ 1 w 37"/>
                <a:gd name="T61" fmla="*/ 44 h 53"/>
                <a:gd name="T62" fmla="*/ 0 w 37"/>
                <a:gd name="T63" fmla="*/ 48 h 53"/>
                <a:gd name="T64" fmla="*/ 1 w 37"/>
                <a:gd name="T65" fmla="*/ 52 h 53"/>
                <a:gd name="T66" fmla="*/ 6 w 37"/>
                <a:gd name="T67" fmla="*/ 53 h 53"/>
                <a:gd name="T68" fmla="*/ 32 w 37"/>
                <a:gd name="T69" fmla="*/ 53 h 53"/>
                <a:gd name="T70" fmla="*/ 36 w 37"/>
                <a:gd name="T71" fmla="*/ 52 h 53"/>
                <a:gd name="T72" fmla="*/ 37 w 37"/>
                <a:gd name="T73" fmla="*/ 48 h 53"/>
                <a:gd name="T74" fmla="*/ 36 w 37"/>
                <a:gd name="T75" fmla="*/ 4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" h="53">
                  <a:moveTo>
                    <a:pt x="36" y="45"/>
                  </a:moveTo>
                  <a:cubicBezTo>
                    <a:pt x="35" y="44"/>
                    <a:pt x="33" y="43"/>
                    <a:pt x="31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5" y="43"/>
                    <a:pt x="15" y="42"/>
                  </a:cubicBezTo>
                  <a:cubicBezTo>
                    <a:pt x="16" y="41"/>
                    <a:pt x="19" y="39"/>
                    <a:pt x="22" y="36"/>
                  </a:cubicBezTo>
                  <a:cubicBezTo>
                    <a:pt x="26" y="33"/>
                    <a:pt x="28" y="31"/>
                    <a:pt x="30" y="29"/>
                  </a:cubicBezTo>
                  <a:cubicBezTo>
                    <a:pt x="31" y="28"/>
                    <a:pt x="33" y="26"/>
                    <a:pt x="34" y="24"/>
                  </a:cubicBezTo>
                  <a:cubicBezTo>
                    <a:pt x="36" y="21"/>
                    <a:pt x="37" y="18"/>
                    <a:pt x="37" y="15"/>
                  </a:cubicBezTo>
                  <a:cubicBezTo>
                    <a:pt x="37" y="13"/>
                    <a:pt x="36" y="11"/>
                    <a:pt x="35" y="10"/>
                  </a:cubicBezTo>
                  <a:cubicBezTo>
                    <a:pt x="35" y="8"/>
                    <a:pt x="34" y="6"/>
                    <a:pt x="32" y="5"/>
                  </a:cubicBezTo>
                  <a:cubicBezTo>
                    <a:pt x="31" y="3"/>
                    <a:pt x="30" y="2"/>
                    <a:pt x="28" y="2"/>
                  </a:cubicBezTo>
                  <a:cubicBezTo>
                    <a:pt x="25" y="0"/>
                    <a:pt x="22" y="0"/>
                    <a:pt x="18" y="0"/>
                  </a:cubicBezTo>
                  <a:cubicBezTo>
                    <a:pt x="15" y="0"/>
                    <a:pt x="12" y="0"/>
                    <a:pt x="10" y="1"/>
                  </a:cubicBezTo>
                  <a:cubicBezTo>
                    <a:pt x="8" y="2"/>
                    <a:pt x="6" y="3"/>
                    <a:pt x="4" y="5"/>
                  </a:cubicBezTo>
                  <a:cubicBezTo>
                    <a:pt x="3" y="6"/>
                    <a:pt x="2" y="8"/>
                    <a:pt x="1" y="10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20"/>
                    <a:pt x="5" y="20"/>
                  </a:cubicBezTo>
                  <a:cubicBezTo>
                    <a:pt x="6" y="20"/>
                    <a:pt x="7" y="20"/>
                    <a:pt x="8" y="19"/>
                  </a:cubicBezTo>
                  <a:cubicBezTo>
                    <a:pt x="9" y="18"/>
                    <a:pt x="10" y="16"/>
                    <a:pt x="10" y="15"/>
                  </a:cubicBezTo>
                  <a:cubicBezTo>
                    <a:pt x="11" y="13"/>
                    <a:pt x="11" y="12"/>
                    <a:pt x="11" y="12"/>
                  </a:cubicBezTo>
                  <a:cubicBezTo>
                    <a:pt x="13" y="10"/>
                    <a:pt x="15" y="8"/>
                    <a:pt x="18" y="8"/>
                  </a:cubicBezTo>
                  <a:cubicBezTo>
                    <a:pt x="19" y="8"/>
                    <a:pt x="21" y="9"/>
                    <a:pt x="22" y="9"/>
                  </a:cubicBezTo>
                  <a:cubicBezTo>
                    <a:pt x="23" y="10"/>
                    <a:pt x="24" y="11"/>
                    <a:pt x="24" y="12"/>
                  </a:cubicBezTo>
                  <a:cubicBezTo>
                    <a:pt x="25" y="13"/>
                    <a:pt x="25" y="14"/>
                    <a:pt x="25" y="15"/>
                  </a:cubicBezTo>
                  <a:cubicBezTo>
                    <a:pt x="25" y="17"/>
                    <a:pt x="25" y="18"/>
                    <a:pt x="24" y="19"/>
                  </a:cubicBezTo>
                  <a:cubicBezTo>
                    <a:pt x="24" y="21"/>
                    <a:pt x="23" y="22"/>
                    <a:pt x="22" y="23"/>
                  </a:cubicBezTo>
                  <a:cubicBezTo>
                    <a:pt x="20" y="25"/>
                    <a:pt x="19" y="26"/>
                    <a:pt x="17" y="27"/>
                  </a:cubicBezTo>
                  <a:cubicBezTo>
                    <a:pt x="16" y="28"/>
                    <a:pt x="14" y="30"/>
                    <a:pt x="11" y="32"/>
                  </a:cubicBezTo>
                  <a:cubicBezTo>
                    <a:pt x="9" y="34"/>
                    <a:pt x="6" y="37"/>
                    <a:pt x="3" y="40"/>
                  </a:cubicBezTo>
                  <a:cubicBezTo>
                    <a:pt x="2" y="41"/>
                    <a:pt x="1" y="42"/>
                    <a:pt x="1" y="44"/>
                  </a:cubicBezTo>
                  <a:cubicBezTo>
                    <a:pt x="0" y="45"/>
                    <a:pt x="0" y="47"/>
                    <a:pt x="0" y="48"/>
                  </a:cubicBezTo>
                  <a:cubicBezTo>
                    <a:pt x="0" y="49"/>
                    <a:pt x="0" y="50"/>
                    <a:pt x="1" y="52"/>
                  </a:cubicBezTo>
                  <a:cubicBezTo>
                    <a:pt x="3" y="53"/>
                    <a:pt x="4" y="53"/>
                    <a:pt x="6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4" y="53"/>
                    <a:pt x="35" y="53"/>
                    <a:pt x="36" y="52"/>
                  </a:cubicBezTo>
                  <a:cubicBezTo>
                    <a:pt x="37" y="51"/>
                    <a:pt x="37" y="50"/>
                    <a:pt x="37" y="48"/>
                  </a:cubicBezTo>
                  <a:cubicBezTo>
                    <a:pt x="37" y="47"/>
                    <a:pt x="37" y="46"/>
                    <a:pt x="36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392"/>
            <p:cNvSpPr>
              <a:spLocks/>
            </p:cNvSpPr>
            <p:nvPr/>
          </p:nvSpPr>
          <p:spPr bwMode="gray">
            <a:xfrm>
              <a:off x="7144190" y="1129261"/>
              <a:ext cx="107156" cy="152400"/>
            </a:xfrm>
            <a:custGeom>
              <a:avLst/>
              <a:gdLst>
                <a:gd name="T0" fmla="*/ 37 w 38"/>
                <a:gd name="T1" fmla="*/ 28 h 54"/>
                <a:gd name="T2" fmla="*/ 33 w 38"/>
                <a:gd name="T3" fmla="*/ 23 h 54"/>
                <a:gd name="T4" fmla="*/ 28 w 38"/>
                <a:gd name="T5" fmla="*/ 19 h 54"/>
                <a:gd name="T6" fmla="*/ 13 w 38"/>
                <a:gd name="T7" fmla="*/ 20 h 54"/>
                <a:gd name="T8" fmla="*/ 14 w 38"/>
                <a:gd name="T9" fmla="*/ 10 h 54"/>
                <a:gd name="T10" fmla="*/ 30 w 38"/>
                <a:gd name="T11" fmla="*/ 10 h 54"/>
                <a:gd name="T12" fmla="*/ 35 w 38"/>
                <a:gd name="T13" fmla="*/ 9 h 54"/>
                <a:gd name="T14" fmla="*/ 37 w 38"/>
                <a:gd name="T15" fmla="*/ 5 h 54"/>
                <a:gd name="T16" fmla="*/ 30 w 38"/>
                <a:gd name="T17" fmla="*/ 0 h 54"/>
                <a:gd name="T18" fmla="*/ 12 w 38"/>
                <a:gd name="T19" fmla="*/ 0 h 54"/>
                <a:gd name="T20" fmla="*/ 7 w 38"/>
                <a:gd name="T21" fmla="*/ 2 h 54"/>
                <a:gd name="T22" fmla="*/ 5 w 38"/>
                <a:gd name="T23" fmla="*/ 7 h 54"/>
                <a:gd name="T24" fmla="*/ 2 w 38"/>
                <a:gd name="T25" fmla="*/ 24 h 54"/>
                <a:gd name="T26" fmla="*/ 1 w 38"/>
                <a:gd name="T27" fmla="*/ 26 h 54"/>
                <a:gd name="T28" fmla="*/ 3 w 38"/>
                <a:gd name="T29" fmla="*/ 30 h 54"/>
                <a:gd name="T30" fmla="*/ 6 w 38"/>
                <a:gd name="T31" fmla="*/ 31 h 54"/>
                <a:gd name="T32" fmla="*/ 11 w 38"/>
                <a:gd name="T33" fmla="*/ 29 h 54"/>
                <a:gd name="T34" fmla="*/ 15 w 38"/>
                <a:gd name="T35" fmla="*/ 27 h 54"/>
                <a:gd name="T36" fmla="*/ 19 w 38"/>
                <a:gd name="T37" fmla="*/ 26 h 54"/>
                <a:gd name="T38" fmla="*/ 23 w 38"/>
                <a:gd name="T39" fmla="*/ 27 h 54"/>
                <a:gd name="T40" fmla="*/ 26 w 38"/>
                <a:gd name="T41" fmla="*/ 30 h 54"/>
                <a:gd name="T42" fmla="*/ 27 w 38"/>
                <a:gd name="T43" fmla="*/ 36 h 54"/>
                <a:gd name="T44" fmla="*/ 26 w 38"/>
                <a:gd name="T45" fmla="*/ 41 h 54"/>
                <a:gd name="T46" fmla="*/ 23 w 38"/>
                <a:gd name="T47" fmla="*/ 45 h 54"/>
                <a:gd name="T48" fmla="*/ 18 w 38"/>
                <a:gd name="T49" fmla="*/ 46 h 54"/>
                <a:gd name="T50" fmla="*/ 14 w 38"/>
                <a:gd name="T51" fmla="*/ 44 h 54"/>
                <a:gd name="T52" fmla="*/ 10 w 38"/>
                <a:gd name="T53" fmla="*/ 40 h 54"/>
                <a:gd name="T54" fmla="*/ 5 w 38"/>
                <a:gd name="T55" fmla="*/ 36 h 54"/>
                <a:gd name="T56" fmla="*/ 1 w 38"/>
                <a:gd name="T57" fmla="*/ 37 h 54"/>
                <a:gd name="T58" fmla="*/ 0 w 38"/>
                <a:gd name="T59" fmla="*/ 40 h 54"/>
                <a:gd name="T60" fmla="*/ 2 w 38"/>
                <a:gd name="T61" fmla="*/ 46 h 54"/>
                <a:gd name="T62" fmla="*/ 8 w 38"/>
                <a:gd name="T63" fmla="*/ 52 h 54"/>
                <a:gd name="T64" fmla="*/ 18 w 38"/>
                <a:gd name="T65" fmla="*/ 54 h 54"/>
                <a:gd name="T66" fmla="*/ 29 w 38"/>
                <a:gd name="T67" fmla="*/ 52 h 54"/>
                <a:gd name="T68" fmla="*/ 36 w 38"/>
                <a:gd name="T69" fmla="*/ 45 h 54"/>
                <a:gd name="T70" fmla="*/ 38 w 38"/>
                <a:gd name="T71" fmla="*/ 35 h 54"/>
                <a:gd name="T72" fmla="*/ 37 w 38"/>
                <a:gd name="T73" fmla="*/ 2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" h="54">
                  <a:moveTo>
                    <a:pt x="37" y="28"/>
                  </a:moveTo>
                  <a:cubicBezTo>
                    <a:pt x="36" y="26"/>
                    <a:pt x="35" y="24"/>
                    <a:pt x="33" y="23"/>
                  </a:cubicBezTo>
                  <a:cubicBezTo>
                    <a:pt x="31" y="21"/>
                    <a:pt x="30" y="20"/>
                    <a:pt x="28" y="19"/>
                  </a:cubicBezTo>
                  <a:cubicBezTo>
                    <a:pt x="23" y="17"/>
                    <a:pt x="18" y="17"/>
                    <a:pt x="13" y="2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2" y="10"/>
                    <a:pt x="34" y="10"/>
                    <a:pt x="35" y="9"/>
                  </a:cubicBezTo>
                  <a:cubicBezTo>
                    <a:pt x="36" y="8"/>
                    <a:pt x="37" y="7"/>
                    <a:pt x="37" y="5"/>
                  </a:cubicBezTo>
                  <a:cubicBezTo>
                    <a:pt x="37" y="3"/>
                    <a:pt x="35" y="0"/>
                    <a:pt x="3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8" y="1"/>
                    <a:pt x="7" y="2"/>
                  </a:cubicBezTo>
                  <a:cubicBezTo>
                    <a:pt x="6" y="3"/>
                    <a:pt x="5" y="5"/>
                    <a:pt x="5" y="7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8"/>
                    <a:pt x="2" y="29"/>
                    <a:pt x="3" y="30"/>
                  </a:cubicBezTo>
                  <a:cubicBezTo>
                    <a:pt x="4" y="31"/>
                    <a:pt x="5" y="31"/>
                    <a:pt x="6" y="31"/>
                  </a:cubicBezTo>
                  <a:cubicBezTo>
                    <a:pt x="8" y="31"/>
                    <a:pt x="9" y="30"/>
                    <a:pt x="11" y="29"/>
                  </a:cubicBezTo>
                  <a:cubicBezTo>
                    <a:pt x="13" y="28"/>
                    <a:pt x="14" y="27"/>
                    <a:pt x="15" y="27"/>
                  </a:cubicBezTo>
                  <a:cubicBezTo>
                    <a:pt x="15" y="26"/>
                    <a:pt x="16" y="26"/>
                    <a:pt x="19" y="26"/>
                  </a:cubicBezTo>
                  <a:cubicBezTo>
                    <a:pt x="20" y="26"/>
                    <a:pt x="21" y="26"/>
                    <a:pt x="23" y="27"/>
                  </a:cubicBezTo>
                  <a:cubicBezTo>
                    <a:pt x="24" y="28"/>
                    <a:pt x="25" y="29"/>
                    <a:pt x="26" y="30"/>
                  </a:cubicBezTo>
                  <a:cubicBezTo>
                    <a:pt x="26" y="32"/>
                    <a:pt x="27" y="34"/>
                    <a:pt x="27" y="36"/>
                  </a:cubicBezTo>
                  <a:cubicBezTo>
                    <a:pt x="27" y="38"/>
                    <a:pt x="26" y="40"/>
                    <a:pt x="26" y="41"/>
                  </a:cubicBezTo>
                  <a:cubicBezTo>
                    <a:pt x="25" y="43"/>
                    <a:pt x="24" y="44"/>
                    <a:pt x="23" y="45"/>
                  </a:cubicBezTo>
                  <a:cubicBezTo>
                    <a:pt x="22" y="45"/>
                    <a:pt x="20" y="46"/>
                    <a:pt x="18" y="46"/>
                  </a:cubicBezTo>
                  <a:cubicBezTo>
                    <a:pt x="17" y="46"/>
                    <a:pt x="15" y="45"/>
                    <a:pt x="14" y="44"/>
                  </a:cubicBezTo>
                  <a:cubicBezTo>
                    <a:pt x="12" y="43"/>
                    <a:pt x="11" y="42"/>
                    <a:pt x="10" y="40"/>
                  </a:cubicBezTo>
                  <a:cubicBezTo>
                    <a:pt x="9" y="37"/>
                    <a:pt x="7" y="36"/>
                    <a:pt x="5" y="36"/>
                  </a:cubicBezTo>
                  <a:cubicBezTo>
                    <a:pt x="4" y="36"/>
                    <a:pt x="2" y="36"/>
                    <a:pt x="1" y="37"/>
                  </a:cubicBezTo>
                  <a:cubicBezTo>
                    <a:pt x="1" y="38"/>
                    <a:pt x="0" y="39"/>
                    <a:pt x="0" y="40"/>
                  </a:cubicBezTo>
                  <a:cubicBezTo>
                    <a:pt x="0" y="42"/>
                    <a:pt x="1" y="44"/>
                    <a:pt x="2" y="46"/>
                  </a:cubicBezTo>
                  <a:cubicBezTo>
                    <a:pt x="3" y="48"/>
                    <a:pt x="5" y="50"/>
                    <a:pt x="8" y="52"/>
                  </a:cubicBezTo>
                  <a:cubicBezTo>
                    <a:pt x="10" y="53"/>
                    <a:pt x="14" y="54"/>
                    <a:pt x="18" y="54"/>
                  </a:cubicBezTo>
                  <a:cubicBezTo>
                    <a:pt x="22" y="54"/>
                    <a:pt x="26" y="53"/>
                    <a:pt x="29" y="52"/>
                  </a:cubicBezTo>
                  <a:cubicBezTo>
                    <a:pt x="32" y="50"/>
                    <a:pt x="34" y="48"/>
                    <a:pt x="36" y="45"/>
                  </a:cubicBezTo>
                  <a:cubicBezTo>
                    <a:pt x="37" y="42"/>
                    <a:pt x="38" y="38"/>
                    <a:pt x="38" y="35"/>
                  </a:cubicBezTo>
                  <a:cubicBezTo>
                    <a:pt x="38" y="33"/>
                    <a:pt x="38" y="30"/>
                    <a:pt x="37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246173" y="1689874"/>
            <a:ext cx="1097280" cy="137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  <a:reflection blurRad="6350" stA="52000" endA="300" endPos="1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entagon 60"/>
          <p:cNvSpPr/>
          <p:nvPr/>
        </p:nvSpPr>
        <p:spPr>
          <a:xfrm rot="5400000">
            <a:off x="481893" y="1454919"/>
            <a:ext cx="615696" cy="1085568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27056" y="1697283"/>
            <a:ext cx="92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ACTUAL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756" y="2314401"/>
            <a:ext cx="92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35%</a:t>
            </a:r>
            <a:endParaRPr lang="en-US" sz="3200" b="1" dirty="0">
              <a:solidFill>
                <a:srgbClr val="000099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677717" y="1698596"/>
            <a:ext cx="1097280" cy="137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  <a:reflection blurRad="6350" stA="52000" endA="300" endPos="1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entagon 64"/>
          <p:cNvSpPr/>
          <p:nvPr/>
        </p:nvSpPr>
        <p:spPr>
          <a:xfrm rot="5400000">
            <a:off x="1945379" y="1434693"/>
            <a:ext cx="566683" cy="1087488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667626" y="1675106"/>
            <a:ext cx="1104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PLANNED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76507" y="2281007"/>
            <a:ext cx="92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46%</a:t>
            </a:r>
            <a:endParaRPr lang="en-US" sz="3200" b="1" dirty="0">
              <a:solidFill>
                <a:srgbClr val="000099"/>
              </a:solidFill>
              <a:latin typeface="Arial Narrow" panose="020B060602020203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20306" y="1679679"/>
            <a:ext cx="1097280" cy="137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  <a:reflection blurRad="6350" stA="52000" endA="300" endPos="1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Pentagon 68"/>
          <p:cNvSpPr/>
          <p:nvPr/>
        </p:nvSpPr>
        <p:spPr>
          <a:xfrm rot="5400000">
            <a:off x="3367494" y="1433205"/>
            <a:ext cx="600918" cy="1099263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066922" y="1653621"/>
            <a:ext cx="1150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VARIATION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90040" y="2327899"/>
            <a:ext cx="92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-11</a:t>
            </a:r>
            <a:endParaRPr lang="en-US" sz="32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595718" y="1658490"/>
            <a:ext cx="1097280" cy="137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  <a:reflection blurRad="6350" stA="52000" endA="300" endPos="1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entagon 72"/>
          <p:cNvSpPr/>
          <p:nvPr/>
        </p:nvSpPr>
        <p:spPr>
          <a:xfrm rot="5400000">
            <a:off x="4825301" y="1415600"/>
            <a:ext cx="624807" cy="1110585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661128" y="1652821"/>
            <a:ext cx="92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TREND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75" name="Chevron 74"/>
          <p:cNvSpPr/>
          <p:nvPr/>
        </p:nvSpPr>
        <p:spPr>
          <a:xfrm rot="5400000">
            <a:off x="4870474" y="2214769"/>
            <a:ext cx="508034" cy="732630"/>
          </a:xfrm>
          <a:prstGeom prst="chevron">
            <a:avLst/>
          </a:prstGeom>
          <a:solidFill>
            <a:srgbClr val="FF0000"/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6" name="Rectangle 75"/>
          <p:cNvSpPr/>
          <p:nvPr/>
        </p:nvSpPr>
        <p:spPr>
          <a:xfrm>
            <a:off x="5884433" y="1173037"/>
            <a:ext cx="2579713" cy="316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PROJECT COST UPDATE </a:t>
            </a:r>
            <a:endParaRPr lang="en-US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691158"/>
              </p:ext>
            </p:extLst>
          </p:nvPr>
        </p:nvGraphicFramePr>
        <p:xfrm>
          <a:off x="6063472" y="1697283"/>
          <a:ext cx="5912940" cy="1332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588"/>
                <a:gridCol w="1182588"/>
                <a:gridCol w="1182588"/>
                <a:gridCol w="1182588"/>
                <a:gridCol w="1182588"/>
              </a:tblGrid>
              <a:tr h="13328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6022069" y="1652821"/>
            <a:ext cx="11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Project Spent </a:t>
            </a:r>
          </a:p>
          <a:p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to -date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045526" y="2174792"/>
            <a:ext cx="1108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400K</a:t>
            </a:r>
            <a:endParaRPr lang="en-US" sz="32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017777" y="2711177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Ringgit Malaysia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77670" y="1639172"/>
            <a:ext cx="849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Variation </a:t>
            </a:r>
          </a:p>
          <a:p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Orders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301127" y="2161143"/>
            <a:ext cx="1108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rial Narrow" panose="020B0606020202030204" pitchFamily="34" charset="0"/>
              </a:rPr>
              <a:t>1</a:t>
            </a:r>
            <a:r>
              <a:rPr lang="en-US" sz="32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00K</a:t>
            </a:r>
            <a:endParaRPr lang="en-US" sz="32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73378" y="269752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Ringgit Malaysia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439599" y="162509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Retention </a:t>
            </a:r>
          </a:p>
          <a:p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Sum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463056" y="2147063"/>
            <a:ext cx="1108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rial Narrow" panose="020B0606020202030204" pitchFamily="34" charset="0"/>
              </a:rPr>
              <a:t>5</a:t>
            </a:r>
            <a:r>
              <a:rPr lang="en-US" sz="32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00K</a:t>
            </a:r>
            <a:endParaRPr lang="en-US" sz="32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435307" y="268344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Ringgit Malaysia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661747" y="1611443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Balance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595996" y="2133414"/>
            <a:ext cx="1108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6M</a:t>
            </a:r>
            <a:endParaRPr lang="en-US" sz="32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657455" y="266979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Ringgit Malaysia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817433" y="1620224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Contingency</a:t>
            </a:r>
          </a:p>
          <a:p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Sum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740531" y="2142195"/>
            <a:ext cx="1108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3M</a:t>
            </a:r>
            <a:endParaRPr lang="en-US" sz="32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813141" y="267858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Ringgit Malaysia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3275" y="3365398"/>
            <a:ext cx="3418207" cy="392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2018 PROJECTS - PERFORMANCE</a:t>
            </a:r>
            <a:endParaRPr lang="en-US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375344"/>
              </p:ext>
            </p:extLst>
          </p:nvPr>
        </p:nvGraphicFramePr>
        <p:xfrm>
          <a:off x="246173" y="3772743"/>
          <a:ext cx="11651078" cy="209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436"/>
                <a:gridCol w="3500643"/>
                <a:gridCol w="1469913"/>
                <a:gridCol w="208280"/>
                <a:gridCol w="1330063"/>
                <a:gridCol w="208280"/>
                <a:gridCol w="1383852"/>
                <a:gridCol w="208280"/>
                <a:gridCol w="1107331"/>
              </a:tblGrid>
              <a:tr h="418035">
                <a:tc rowSpan="2"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PROJECTS</a:t>
                      </a:r>
                      <a:endParaRPr lang="en-US" sz="1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PERCENTAGE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(%)</a:t>
                      </a:r>
                      <a:endParaRPr lang="en-US" sz="1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STATUS</a:t>
                      </a:r>
                      <a:endParaRPr lang="en-US" sz="1600" b="1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8035">
                <a:tc v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Planned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Actual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Delay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1803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Canteen Renovation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89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C000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89</a:t>
                      </a:r>
                      <a:endParaRPr lang="en-US" sz="1400" b="1" dirty="0">
                        <a:solidFill>
                          <a:srgbClr val="FFC000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803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KTPC Office Renovation P2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47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C000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400" b="1" dirty="0">
                        <a:solidFill>
                          <a:srgbClr val="FFC000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8035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8" name="Flowchart: Connector 97"/>
          <p:cNvSpPr/>
          <p:nvPr/>
        </p:nvSpPr>
        <p:spPr>
          <a:xfrm>
            <a:off x="11295444" y="4706563"/>
            <a:ext cx="223547" cy="213366"/>
          </a:xfrm>
          <a:prstGeom prst="flowChartConnector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/>
          <p:cNvSpPr/>
          <p:nvPr/>
        </p:nvSpPr>
        <p:spPr>
          <a:xfrm>
            <a:off x="11294963" y="5132800"/>
            <a:ext cx="223547" cy="213366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Connector 99"/>
          <p:cNvSpPr/>
          <p:nvPr/>
        </p:nvSpPr>
        <p:spPr>
          <a:xfrm>
            <a:off x="11190576" y="6433830"/>
            <a:ext cx="137160" cy="13716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Connector 100"/>
          <p:cNvSpPr/>
          <p:nvPr/>
        </p:nvSpPr>
        <p:spPr>
          <a:xfrm>
            <a:off x="10241001" y="6433830"/>
            <a:ext cx="137160" cy="137160"/>
          </a:xfrm>
          <a:prstGeom prst="flowChartConnector">
            <a:avLst/>
          </a:prstGeom>
          <a:solidFill>
            <a:srgbClr val="EE8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/>
          <p:cNvSpPr/>
          <p:nvPr/>
        </p:nvSpPr>
        <p:spPr>
          <a:xfrm>
            <a:off x="9252551" y="6427314"/>
            <a:ext cx="137160" cy="137160"/>
          </a:xfrm>
          <a:prstGeom prst="flowChartConnec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9385307" y="6318793"/>
            <a:ext cx="821404" cy="354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Completed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309581" y="6316542"/>
            <a:ext cx="903011" cy="354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In Progress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1144468" y="6312496"/>
            <a:ext cx="821404" cy="354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Delay</a:t>
            </a:r>
            <a:endParaRPr lang="en-US" sz="11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35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2796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279699"/>
            <a:ext cx="12192000" cy="5593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839096"/>
            <a:ext cx="12192000" cy="6018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118795"/>
            <a:ext cx="12192000" cy="376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24858" y="1566744"/>
            <a:ext cx="4011104" cy="16503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33"/>
          <a:stretch/>
        </p:blipFill>
        <p:spPr>
          <a:xfrm>
            <a:off x="3183" y="310466"/>
            <a:ext cx="820347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2021" y="302745"/>
            <a:ext cx="4163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-150" dirty="0" smtClean="0">
                <a:latin typeface="Arial Narrow" panose="020B0606020202030204" pitchFamily="34" charset="0"/>
              </a:rPr>
              <a:t>KHTP Project Management Dashboard</a:t>
            </a:r>
            <a:endParaRPr lang="en-US" sz="2400" b="1" spc="-150" dirty="0"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12737" y="3290907"/>
            <a:ext cx="4052146" cy="1653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462" y="1566743"/>
            <a:ext cx="3886237" cy="1650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907579" y="1847481"/>
            <a:ext cx="1099230" cy="1105436"/>
            <a:chOff x="270593" y="1913007"/>
            <a:chExt cx="1738156" cy="1747970"/>
          </a:xfrm>
        </p:grpSpPr>
        <p:sp>
          <p:nvSpPr>
            <p:cNvPr id="16" name="Rad 18"/>
            <p:cNvSpPr/>
            <p:nvPr/>
          </p:nvSpPr>
          <p:spPr bwMode="gray">
            <a:xfrm flipH="1">
              <a:off x="270593" y="1922821"/>
              <a:ext cx="1738156" cy="1738156"/>
            </a:xfrm>
            <a:prstGeom prst="donut">
              <a:avLst>
                <a:gd name="adj" fmla="val 17195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7" name="Halbbogen 20"/>
            <p:cNvSpPr/>
            <p:nvPr/>
          </p:nvSpPr>
          <p:spPr bwMode="gray">
            <a:xfrm flipH="1">
              <a:off x="270593" y="1922820"/>
              <a:ext cx="1738156" cy="1738157"/>
            </a:xfrm>
            <a:prstGeom prst="blockArc">
              <a:avLst>
                <a:gd name="adj1" fmla="val 17363724"/>
                <a:gd name="adj2" fmla="val 16224598"/>
                <a:gd name="adj3" fmla="val 17222"/>
              </a:avLst>
            </a:prstGeom>
            <a:solidFill>
              <a:srgbClr val="00B050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rIns="0" rtlCol="0" anchor="ctr"/>
            <a:lstStyle/>
            <a:p>
              <a:pPr algn="ctr"/>
              <a:endParaRPr lang="en-US" sz="1000" dirty="0">
                <a:latin typeface="Calibri Light" panose="020F030202020403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4831" y="2413330"/>
              <a:ext cx="1129654" cy="730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Arial Narrow" panose="020B0606020202030204" pitchFamily="34" charset="0"/>
                </a:rPr>
                <a:t>86%</a:t>
              </a:r>
              <a:endParaRPr lang="en-US" sz="24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9" name="Halbbogen 20"/>
            <p:cNvSpPr/>
            <p:nvPr/>
          </p:nvSpPr>
          <p:spPr bwMode="gray">
            <a:xfrm flipH="1">
              <a:off x="270593" y="1913007"/>
              <a:ext cx="1738156" cy="1738157"/>
            </a:xfrm>
            <a:prstGeom prst="blockArc">
              <a:avLst>
                <a:gd name="adj1" fmla="val 18061351"/>
                <a:gd name="adj2" fmla="val 16224598"/>
                <a:gd name="adj3" fmla="val 17222"/>
              </a:avLst>
            </a:prstGeom>
            <a:solidFill>
              <a:srgbClr val="0070C0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rIns="0" rtlCol="0" anchor="ctr"/>
            <a:lstStyle/>
            <a:p>
              <a:pPr algn="ctr"/>
              <a:endParaRPr lang="en-US" sz="1000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98878" y="1836442"/>
            <a:ext cx="832279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PLANNED </a:t>
            </a:r>
            <a:endParaRPr lang="en-US" sz="1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98878" y="2238350"/>
            <a:ext cx="807657" cy="276999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ACTUAL   </a:t>
            </a:r>
            <a:endParaRPr lang="en-US" sz="1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63250" y="1800613"/>
            <a:ext cx="794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 Narrow" panose="020B0606020202030204" pitchFamily="34" charset="0"/>
              </a:rPr>
              <a:t>90%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49230" y="2207565"/>
            <a:ext cx="80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 Narrow" panose="020B0606020202030204" pitchFamily="34" charset="0"/>
              </a:rPr>
              <a:t>86%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98878" y="2647573"/>
            <a:ext cx="837473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VARIANCE</a:t>
            </a:r>
            <a:endParaRPr lang="en-US" sz="1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1648" y="2614517"/>
            <a:ext cx="807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 Narrow" panose="020B0606020202030204" pitchFamily="34" charset="0"/>
              </a:rPr>
              <a:t>4</a:t>
            </a:r>
            <a:r>
              <a:rPr lang="en-US" sz="1600" b="1" dirty="0" smtClean="0">
                <a:latin typeface="Arial Narrow" panose="020B0606020202030204" pitchFamily="34" charset="0"/>
              </a:rPr>
              <a:t>%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4995" y="1589493"/>
            <a:ext cx="980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981" y="3304478"/>
            <a:ext cx="7966981" cy="1650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3690" y="5048126"/>
            <a:ext cx="7979956" cy="1650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3304124"/>
              </p:ext>
            </p:extLst>
          </p:nvPr>
        </p:nvGraphicFramePr>
        <p:xfrm>
          <a:off x="70462" y="3561625"/>
          <a:ext cx="7751175" cy="1416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44996" y="3298120"/>
            <a:ext cx="2595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Planned  vs Actual Progress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846" y="5053630"/>
            <a:ext cx="15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Task Burndown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90061" y="5030150"/>
            <a:ext cx="4074822" cy="1653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107336" y="1584930"/>
            <a:ext cx="1974088" cy="16544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149752" y="1584930"/>
            <a:ext cx="2015131" cy="16544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145927" y="5098812"/>
            <a:ext cx="13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Delayed Task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485432"/>
              </p:ext>
            </p:extLst>
          </p:nvPr>
        </p:nvGraphicFramePr>
        <p:xfrm>
          <a:off x="8107336" y="5475250"/>
          <a:ext cx="4084664" cy="99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092"/>
                <a:gridCol w="741303"/>
                <a:gridCol w="678279"/>
                <a:gridCol w="642509"/>
                <a:gridCol w="780481"/>
              </a:tblGrid>
              <a:tr h="24909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Name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Finish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Days Left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Variance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%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Complete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49095"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095"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095"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8145927" y="3282303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Milestone Due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46075"/>
              </p:ext>
            </p:extLst>
          </p:nvPr>
        </p:nvGraphicFramePr>
        <p:xfrm>
          <a:off x="8119043" y="3633000"/>
          <a:ext cx="4045840" cy="119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286"/>
                <a:gridCol w="734258"/>
                <a:gridCol w="671833"/>
                <a:gridCol w="654108"/>
                <a:gridCol w="755355"/>
              </a:tblGrid>
              <a:tr h="2992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Finish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Days Left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Variance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%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Complete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992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Canteen Post Contract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18-04-2018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471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88%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2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Canteen Work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10-01-2018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373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98%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2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Canteen Certificate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18-04-2018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471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33%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085621" y="1566743"/>
            <a:ext cx="2024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Cost Performance Index (CPI)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44248" y="1577979"/>
            <a:ext cx="212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Schedule Performance Index (SPI)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37177" y="2163891"/>
            <a:ext cx="71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1.00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799310" y="2163891"/>
            <a:ext cx="71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1.00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43" name="Chart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900139"/>
              </p:ext>
            </p:extLst>
          </p:nvPr>
        </p:nvGraphicFramePr>
        <p:xfrm>
          <a:off x="4097116" y="1775012"/>
          <a:ext cx="3920176" cy="144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078446" y="1549692"/>
            <a:ext cx="1737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Financial Analysis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5" name="Chart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82422"/>
              </p:ext>
            </p:extLst>
          </p:nvPr>
        </p:nvGraphicFramePr>
        <p:xfrm>
          <a:off x="316706" y="5330629"/>
          <a:ext cx="7682520" cy="147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6" name="Rectangle 45"/>
          <p:cNvSpPr/>
          <p:nvPr/>
        </p:nvSpPr>
        <p:spPr>
          <a:xfrm>
            <a:off x="83276" y="1171614"/>
            <a:ext cx="2579713" cy="316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CANTEEN RENOVATION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215232" y="-39960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PROCUREMENT</a:t>
            </a:r>
            <a:endParaRPr lang="en-US" sz="1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334496" y="-39834"/>
            <a:ext cx="72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LOGOUT</a:t>
            </a:r>
            <a:endParaRPr lang="en-US" sz="1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39433" y="-44350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HOME</a:t>
            </a:r>
            <a:endParaRPr lang="en-US" sz="1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89840" y="832066"/>
            <a:ext cx="510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</a:rPr>
              <a:t>Today: </a:t>
            </a:r>
            <a:r>
              <a:rPr lang="en-US" sz="1400" dirty="0" smtClean="0">
                <a:latin typeface="Arial Narrow" panose="020B0606020202030204" pitchFamily="34" charset="0"/>
              </a:rPr>
              <a:t>25</a:t>
            </a:r>
            <a:r>
              <a:rPr lang="en-US" sz="1400" baseline="30000" dirty="0" smtClean="0">
                <a:latin typeface="Arial Narrow" panose="020B0606020202030204" pitchFamily="34" charset="0"/>
              </a:rPr>
              <a:t>th</a:t>
            </a:r>
            <a:r>
              <a:rPr lang="en-US" sz="1400" dirty="0" smtClean="0">
                <a:latin typeface="Arial Narrow" panose="020B0606020202030204" pitchFamily="34" charset="0"/>
              </a:rPr>
              <a:t> December 2016	</a:t>
            </a:r>
            <a:r>
              <a:rPr lang="en-US" sz="1400" b="1" dirty="0" smtClean="0">
                <a:latin typeface="Arial Narrow" panose="020B0606020202030204" pitchFamily="34" charset="0"/>
              </a:rPr>
              <a:t>Data Date: </a:t>
            </a:r>
            <a:r>
              <a:rPr lang="en-US" sz="1400" dirty="0" smtClean="0">
                <a:latin typeface="Arial Narrow" panose="020B0606020202030204" pitchFamily="34" charset="0"/>
              </a:rPr>
              <a:t>16</a:t>
            </a:r>
            <a:r>
              <a:rPr lang="en-US" sz="1400" baseline="30000" dirty="0" smtClean="0">
                <a:latin typeface="Arial Narrow" panose="020B0606020202030204" pitchFamily="34" charset="0"/>
              </a:rPr>
              <a:t>th</a:t>
            </a:r>
            <a:r>
              <a:rPr lang="en-US" sz="1400" dirty="0" smtClean="0">
                <a:latin typeface="Arial Narrow" panose="020B0606020202030204" pitchFamily="34" charset="0"/>
              </a:rPr>
              <a:t> December 2016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grpSp>
        <p:nvGrpSpPr>
          <p:cNvPr id="51" name="Gruppieren 2"/>
          <p:cNvGrpSpPr/>
          <p:nvPr/>
        </p:nvGrpSpPr>
        <p:grpSpPr bwMode="gray">
          <a:xfrm>
            <a:off x="6651925" y="884275"/>
            <a:ext cx="171477" cy="195482"/>
            <a:chOff x="6896550" y="831606"/>
            <a:chExt cx="476253" cy="542925"/>
          </a:xfrm>
        </p:grpSpPr>
        <p:sp>
          <p:nvSpPr>
            <p:cNvPr id="52" name="Freeform 2389"/>
            <p:cNvSpPr>
              <a:spLocks noEditPoints="1"/>
            </p:cNvSpPr>
            <p:nvPr/>
          </p:nvSpPr>
          <p:spPr bwMode="gray">
            <a:xfrm>
              <a:off x="6896553" y="831606"/>
              <a:ext cx="476250" cy="171450"/>
            </a:xfrm>
            <a:custGeom>
              <a:avLst/>
              <a:gdLst>
                <a:gd name="T0" fmla="*/ 137 w 169"/>
                <a:gd name="T1" fmla="*/ 25 h 61"/>
                <a:gd name="T2" fmla="*/ 133 w 169"/>
                <a:gd name="T3" fmla="*/ 25 h 61"/>
                <a:gd name="T4" fmla="*/ 133 w 169"/>
                <a:gd name="T5" fmla="*/ 12 h 61"/>
                <a:gd name="T6" fmla="*/ 121 w 169"/>
                <a:gd name="T7" fmla="*/ 0 h 61"/>
                <a:gd name="T8" fmla="*/ 108 w 169"/>
                <a:gd name="T9" fmla="*/ 12 h 61"/>
                <a:gd name="T10" fmla="*/ 108 w 169"/>
                <a:gd name="T11" fmla="*/ 25 h 61"/>
                <a:gd name="T12" fmla="*/ 60 w 169"/>
                <a:gd name="T13" fmla="*/ 25 h 61"/>
                <a:gd name="T14" fmla="*/ 60 w 169"/>
                <a:gd name="T15" fmla="*/ 12 h 61"/>
                <a:gd name="T16" fmla="*/ 48 w 169"/>
                <a:gd name="T17" fmla="*/ 0 h 61"/>
                <a:gd name="T18" fmla="*/ 36 w 169"/>
                <a:gd name="T19" fmla="*/ 12 h 61"/>
                <a:gd name="T20" fmla="*/ 36 w 169"/>
                <a:gd name="T21" fmla="*/ 25 h 61"/>
                <a:gd name="T22" fmla="*/ 32 w 169"/>
                <a:gd name="T23" fmla="*/ 25 h 61"/>
                <a:gd name="T24" fmla="*/ 0 w 169"/>
                <a:gd name="T25" fmla="*/ 56 h 61"/>
                <a:gd name="T26" fmla="*/ 0 w 169"/>
                <a:gd name="T27" fmla="*/ 61 h 61"/>
                <a:gd name="T28" fmla="*/ 169 w 169"/>
                <a:gd name="T29" fmla="*/ 61 h 61"/>
                <a:gd name="T30" fmla="*/ 169 w 169"/>
                <a:gd name="T31" fmla="*/ 56 h 61"/>
                <a:gd name="T32" fmla="*/ 137 w 169"/>
                <a:gd name="T33" fmla="*/ 25 h 61"/>
                <a:gd name="T34" fmla="*/ 48 w 169"/>
                <a:gd name="T35" fmla="*/ 48 h 61"/>
                <a:gd name="T36" fmla="*/ 36 w 169"/>
                <a:gd name="T37" fmla="*/ 36 h 61"/>
                <a:gd name="T38" fmla="*/ 37 w 169"/>
                <a:gd name="T39" fmla="*/ 33 h 61"/>
                <a:gd name="T40" fmla="*/ 48 w 169"/>
                <a:gd name="T41" fmla="*/ 41 h 61"/>
                <a:gd name="T42" fmla="*/ 60 w 169"/>
                <a:gd name="T43" fmla="*/ 33 h 61"/>
                <a:gd name="T44" fmla="*/ 60 w 169"/>
                <a:gd name="T45" fmla="*/ 36 h 61"/>
                <a:gd name="T46" fmla="*/ 48 w 169"/>
                <a:gd name="T47" fmla="*/ 48 h 61"/>
                <a:gd name="T48" fmla="*/ 121 w 169"/>
                <a:gd name="T49" fmla="*/ 48 h 61"/>
                <a:gd name="T50" fmla="*/ 109 w 169"/>
                <a:gd name="T51" fmla="*/ 36 h 61"/>
                <a:gd name="T52" fmla="*/ 109 w 169"/>
                <a:gd name="T53" fmla="*/ 33 h 61"/>
                <a:gd name="T54" fmla="*/ 121 w 169"/>
                <a:gd name="T55" fmla="*/ 41 h 61"/>
                <a:gd name="T56" fmla="*/ 132 w 169"/>
                <a:gd name="T57" fmla="*/ 33 h 61"/>
                <a:gd name="T58" fmla="*/ 133 w 169"/>
                <a:gd name="T59" fmla="*/ 36 h 61"/>
                <a:gd name="T60" fmla="*/ 121 w 169"/>
                <a:gd name="T61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" h="61">
                  <a:moveTo>
                    <a:pt x="137" y="25"/>
                  </a:moveTo>
                  <a:cubicBezTo>
                    <a:pt x="133" y="25"/>
                    <a:pt x="133" y="25"/>
                    <a:pt x="133" y="25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6"/>
                    <a:pt x="127" y="0"/>
                    <a:pt x="121" y="0"/>
                  </a:cubicBezTo>
                  <a:cubicBezTo>
                    <a:pt x="114" y="0"/>
                    <a:pt x="108" y="6"/>
                    <a:pt x="108" y="12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6"/>
                    <a:pt x="55" y="0"/>
                    <a:pt x="48" y="0"/>
                  </a:cubicBezTo>
                  <a:cubicBezTo>
                    <a:pt x="42" y="0"/>
                    <a:pt x="36" y="6"/>
                    <a:pt x="36" y="12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14" y="25"/>
                    <a:pt x="0" y="39"/>
                    <a:pt x="0" y="56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69" y="56"/>
                    <a:pt x="169" y="56"/>
                    <a:pt x="169" y="56"/>
                  </a:cubicBezTo>
                  <a:cubicBezTo>
                    <a:pt x="169" y="39"/>
                    <a:pt x="154" y="25"/>
                    <a:pt x="137" y="25"/>
                  </a:cubicBezTo>
                  <a:close/>
                  <a:moveTo>
                    <a:pt x="48" y="48"/>
                  </a:moveTo>
                  <a:cubicBezTo>
                    <a:pt x="42" y="48"/>
                    <a:pt x="36" y="42"/>
                    <a:pt x="36" y="36"/>
                  </a:cubicBezTo>
                  <a:cubicBezTo>
                    <a:pt x="36" y="35"/>
                    <a:pt x="36" y="34"/>
                    <a:pt x="37" y="33"/>
                  </a:cubicBezTo>
                  <a:cubicBezTo>
                    <a:pt x="38" y="38"/>
                    <a:pt x="43" y="41"/>
                    <a:pt x="48" y="41"/>
                  </a:cubicBezTo>
                  <a:cubicBezTo>
                    <a:pt x="54" y="41"/>
                    <a:pt x="58" y="38"/>
                    <a:pt x="60" y="33"/>
                  </a:cubicBezTo>
                  <a:cubicBezTo>
                    <a:pt x="60" y="34"/>
                    <a:pt x="60" y="35"/>
                    <a:pt x="60" y="36"/>
                  </a:cubicBezTo>
                  <a:cubicBezTo>
                    <a:pt x="60" y="42"/>
                    <a:pt x="55" y="48"/>
                    <a:pt x="48" y="48"/>
                  </a:cubicBezTo>
                  <a:close/>
                  <a:moveTo>
                    <a:pt x="121" y="48"/>
                  </a:moveTo>
                  <a:cubicBezTo>
                    <a:pt x="114" y="48"/>
                    <a:pt x="109" y="42"/>
                    <a:pt x="109" y="36"/>
                  </a:cubicBezTo>
                  <a:cubicBezTo>
                    <a:pt x="109" y="35"/>
                    <a:pt x="109" y="34"/>
                    <a:pt x="109" y="33"/>
                  </a:cubicBezTo>
                  <a:cubicBezTo>
                    <a:pt x="111" y="38"/>
                    <a:pt x="115" y="41"/>
                    <a:pt x="121" y="41"/>
                  </a:cubicBezTo>
                  <a:cubicBezTo>
                    <a:pt x="126" y="41"/>
                    <a:pt x="130" y="38"/>
                    <a:pt x="132" y="33"/>
                  </a:cubicBezTo>
                  <a:cubicBezTo>
                    <a:pt x="133" y="34"/>
                    <a:pt x="133" y="35"/>
                    <a:pt x="133" y="36"/>
                  </a:cubicBezTo>
                  <a:cubicBezTo>
                    <a:pt x="133" y="42"/>
                    <a:pt x="127" y="48"/>
                    <a:pt x="121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390"/>
            <p:cNvSpPr>
              <a:spLocks noEditPoints="1"/>
            </p:cNvSpPr>
            <p:nvPr/>
          </p:nvSpPr>
          <p:spPr bwMode="gray">
            <a:xfrm>
              <a:off x="6896550" y="1036393"/>
              <a:ext cx="476250" cy="338138"/>
            </a:xfrm>
            <a:custGeom>
              <a:avLst/>
              <a:gdLst>
                <a:gd name="T0" fmla="*/ 30 w 169"/>
                <a:gd name="T1" fmla="*/ 0 h 120"/>
                <a:gd name="T2" fmla="*/ 0 w 169"/>
                <a:gd name="T3" fmla="*/ 0 h 120"/>
                <a:gd name="T4" fmla="*/ 0 w 169"/>
                <a:gd name="T5" fmla="*/ 89 h 120"/>
                <a:gd name="T6" fmla="*/ 32 w 169"/>
                <a:gd name="T7" fmla="*/ 120 h 120"/>
                <a:gd name="T8" fmla="*/ 137 w 169"/>
                <a:gd name="T9" fmla="*/ 120 h 120"/>
                <a:gd name="T10" fmla="*/ 169 w 169"/>
                <a:gd name="T11" fmla="*/ 89 h 120"/>
                <a:gd name="T12" fmla="*/ 169 w 169"/>
                <a:gd name="T13" fmla="*/ 0 h 120"/>
                <a:gd name="T14" fmla="*/ 139 w 169"/>
                <a:gd name="T15" fmla="*/ 0 h 120"/>
                <a:gd name="T16" fmla="*/ 30 w 169"/>
                <a:gd name="T17" fmla="*/ 0 h 120"/>
                <a:gd name="T18" fmla="*/ 18 w 169"/>
                <a:gd name="T19" fmla="*/ 87 h 120"/>
                <a:gd name="T20" fmla="*/ 18 w 169"/>
                <a:gd name="T21" fmla="*/ 17 h 120"/>
                <a:gd name="T22" fmla="*/ 33 w 169"/>
                <a:gd name="T23" fmla="*/ 17 h 120"/>
                <a:gd name="T24" fmla="*/ 136 w 169"/>
                <a:gd name="T25" fmla="*/ 17 h 120"/>
                <a:gd name="T26" fmla="*/ 151 w 169"/>
                <a:gd name="T27" fmla="*/ 17 h 120"/>
                <a:gd name="T28" fmla="*/ 151 w 169"/>
                <a:gd name="T29" fmla="*/ 87 h 120"/>
                <a:gd name="T30" fmla="*/ 135 w 169"/>
                <a:gd name="T31" fmla="*/ 103 h 120"/>
                <a:gd name="T32" fmla="*/ 34 w 169"/>
                <a:gd name="T33" fmla="*/ 103 h 120"/>
                <a:gd name="T34" fmla="*/ 18 w 169"/>
                <a:gd name="T35" fmla="*/ 8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" h="120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06"/>
                    <a:pt x="14" y="120"/>
                    <a:pt x="32" y="120"/>
                  </a:cubicBezTo>
                  <a:cubicBezTo>
                    <a:pt x="137" y="120"/>
                    <a:pt x="137" y="120"/>
                    <a:pt x="137" y="120"/>
                  </a:cubicBezTo>
                  <a:cubicBezTo>
                    <a:pt x="154" y="120"/>
                    <a:pt x="169" y="106"/>
                    <a:pt x="169" y="89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39" y="0"/>
                    <a:pt x="139" y="0"/>
                    <a:pt x="139" y="0"/>
                  </a:cubicBezTo>
                  <a:lnTo>
                    <a:pt x="30" y="0"/>
                  </a:lnTo>
                  <a:close/>
                  <a:moveTo>
                    <a:pt x="18" y="87"/>
                  </a:moveTo>
                  <a:cubicBezTo>
                    <a:pt x="18" y="17"/>
                    <a:pt x="18" y="17"/>
                    <a:pt x="18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51" y="17"/>
                    <a:pt x="151" y="17"/>
                    <a:pt x="151" y="17"/>
                  </a:cubicBezTo>
                  <a:cubicBezTo>
                    <a:pt x="151" y="87"/>
                    <a:pt x="151" y="87"/>
                    <a:pt x="151" y="87"/>
                  </a:cubicBezTo>
                  <a:cubicBezTo>
                    <a:pt x="151" y="96"/>
                    <a:pt x="143" y="103"/>
                    <a:pt x="135" y="103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25" y="103"/>
                    <a:pt x="18" y="96"/>
                    <a:pt x="18" y="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391"/>
            <p:cNvSpPr>
              <a:spLocks/>
            </p:cNvSpPr>
            <p:nvPr/>
          </p:nvSpPr>
          <p:spPr bwMode="gray">
            <a:xfrm>
              <a:off x="7018001" y="1129261"/>
              <a:ext cx="103585" cy="150019"/>
            </a:xfrm>
            <a:custGeom>
              <a:avLst/>
              <a:gdLst>
                <a:gd name="T0" fmla="*/ 36 w 37"/>
                <a:gd name="T1" fmla="*/ 45 h 53"/>
                <a:gd name="T2" fmla="*/ 31 w 37"/>
                <a:gd name="T3" fmla="*/ 43 h 53"/>
                <a:gd name="T4" fmla="*/ 14 w 37"/>
                <a:gd name="T5" fmla="*/ 43 h 53"/>
                <a:gd name="T6" fmla="*/ 15 w 37"/>
                <a:gd name="T7" fmla="*/ 42 h 53"/>
                <a:gd name="T8" fmla="*/ 22 w 37"/>
                <a:gd name="T9" fmla="*/ 36 h 53"/>
                <a:gd name="T10" fmla="*/ 30 w 37"/>
                <a:gd name="T11" fmla="*/ 29 h 53"/>
                <a:gd name="T12" fmla="*/ 34 w 37"/>
                <a:gd name="T13" fmla="*/ 24 h 53"/>
                <a:gd name="T14" fmla="*/ 37 w 37"/>
                <a:gd name="T15" fmla="*/ 15 h 53"/>
                <a:gd name="T16" fmla="*/ 35 w 37"/>
                <a:gd name="T17" fmla="*/ 10 h 53"/>
                <a:gd name="T18" fmla="*/ 32 w 37"/>
                <a:gd name="T19" fmla="*/ 5 h 53"/>
                <a:gd name="T20" fmla="*/ 28 w 37"/>
                <a:gd name="T21" fmla="*/ 2 h 53"/>
                <a:gd name="T22" fmla="*/ 18 w 37"/>
                <a:gd name="T23" fmla="*/ 0 h 53"/>
                <a:gd name="T24" fmla="*/ 10 w 37"/>
                <a:gd name="T25" fmla="*/ 1 h 53"/>
                <a:gd name="T26" fmla="*/ 4 w 37"/>
                <a:gd name="T27" fmla="*/ 5 h 53"/>
                <a:gd name="T28" fmla="*/ 1 w 37"/>
                <a:gd name="T29" fmla="*/ 10 h 53"/>
                <a:gd name="T30" fmla="*/ 0 w 37"/>
                <a:gd name="T31" fmla="*/ 15 h 53"/>
                <a:gd name="T32" fmla="*/ 1 w 37"/>
                <a:gd name="T33" fmla="*/ 19 h 53"/>
                <a:gd name="T34" fmla="*/ 5 w 37"/>
                <a:gd name="T35" fmla="*/ 20 h 53"/>
                <a:gd name="T36" fmla="*/ 8 w 37"/>
                <a:gd name="T37" fmla="*/ 19 h 53"/>
                <a:gd name="T38" fmla="*/ 10 w 37"/>
                <a:gd name="T39" fmla="*/ 15 h 53"/>
                <a:gd name="T40" fmla="*/ 11 w 37"/>
                <a:gd name="T41" fmla="*/ 12 h 53"/>
                <a:gd name="T42" fmla="*/ 18 w 37"/>
                <a:gd name="T43" fmla="*/ 8 h 53"/>
                <a:gd name="T44" fmla="*/ 22 w 37"/>
                <a:gd name="T45" fmla="*/ 9 h 53"/>
                <a:gd name="T46" fmla="*/ 24 w 37"/>
                <a:gd name="T47" fmla="*/ 12 h 53"/>
                <a:gd name="T48" fmla="*/ 25 w 37"/>
                <a:gd name="T49" fmla="*/ 15 h 53"/>
                <a:gd name="T50" fmla="*/ 24 w 37"/>
                <a:gd name="T51" fmla="*/ 19 h 53"/>
                <a:gd name="T52" fmla="*/ 22 w 37"/>
                <a:gd name="T53" fmla="*/ 23 h 53"/>
                <a:gd name="T54" fmla="*/ 17 w 37"/>
                <a:gd name="T55" fmla="*/ 27 h 53"/>
                <a:gd name="T56" fmla="*/ 11 w 37"/>
                <a:gd name="T57" fmla="*/ 32 h 53"/>
                <a:gd name="T58" fmla="*/ 3 w 37"/>
                <a:gd name="T59" fmla="*/ 40 h 53"/>
                <a:gd name="T60" fmla="*/ 1 w 37"/>
                <a:gd name="T61" fmla="*/ 44 h 53"/>
                <a:gd name="T62" fmla="*/ 0 w 37"/>
                <a:gd name="T63" fmla="*/ 48 h 53"/>
                <a:gd name="T64" fmla="*/ 1 w 37"/>
                <a:gd name="T65" fmla="*/ 52 h 53"/>
                <a:gd name="T66" fmla="*/ 6 w 37"/>
                <a:gd name="T67" fmla="*/ 53 h 53"/>
                <a:gd name="T68" fmla="*/ 32 w 37"/>
                <a:gd name="T69" fmla="*/ 53 h 53"/>
                <a:gd name="T70" fmla="*/ 36 w 37"/>
                <a:gd name="T71" fmla="*/ 52 h 53"/>
                <a:gd name="T72" fmla="*/ 37 w 37"/>
                <a:gd name="T73" fmla="*/ 48 h 53"/>
                <a:gd name="T74" fmla="*/ 36 w 37"/>
                <a:gd name="T75" fmla="*/ 4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" h="53">
                  <a:moveTo>
                    <a:pt x="36" y="45"/>
                  </a:moveTo>
                  <a:cubicBezTo>
                    <a:pt x="35" y="44"/>
                    <a:pt x="33" y="43"/>
                    <a:pt x="31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5" y="43"/>
                    <a:pt x="15" y="42"/>
                  </a:cubicBezTo>
                  <a:cubicBezTo>
                    <a:pt x="16" y="41"/>
                    <a:pt x="19" y="39"/>
                    <a:pt x="22" y="36"/>
                  </a:cubicBezTo>
                  <a:cubicBezTo>
                    <a:pt x="26" y="33"/>
                    <a:pt x="28" y="31"/>
                    <a:pt x="30" y="29"/>
                  </a:cubicBezTo>
                  <a:cubicBezTo>
                    <a:pt x="31" y="28"/>
                    <a:pt x="33" y="26"/>
                    <a:pt x="34" y="24"/>
                  </a:cubicBezTo>
                  <a:cubicBezTo>
                    <a:pt x="36" y="21"/>
                    <a:pt x="37" y="18"/>
                    <a:pt x="37" y="15"/>
                  </a:cubicBezTo>
                  <a:cubicBezTo>
                    <a:pt x="37" y="13"/>
                    <a:pt x="36" y="11"/>
                    <a:pt x="35" y="10"/>
                  </a:cubicBezTo>
                  <a:cubicBezTo>
                    <a:pt x="35" y="8"/>
                    <a:pt x="34" y="6"/>
                    <a:pt x="32" y="5"/>
                  </a:cubicBezTo>
                  <a:cubicBezTo>
                    <a:pt x="31" y="3"/>
                    <a:pt x="30" y="2"/>
                    <a:pt x="28" y="2"/>
                  </a:cubicBezTo>
                  <a:cubicBezTo>
                    <a:pt x="25" y="0"/>
                    <a:pt x="22" y="0"/>
                    <a:pt x="18" y="0"/>
                  </a:cubicBezTo>
                  <a:cubicBezTo>
                    <a:pt x="15" y="0"/>
                    <a:pt x="12" y="0"/>
                    <a:pt x="10" y="1"/>
                  </a:cubicBezTo>
                  <a:cubicBezTo>
                    <a:pt x="8" y="2"/>
                    <a:pt x="6" y="3"/>
                    <a:pt x="4" y="5"/>
                  </a:cubicBezTo>
                  <a:cubicBezTo>
                    <a:pt x="3" y="6"/>
                    <a:pt x="2" y="8"/>
                    <a:pt x="1" y="10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20"/>
                    <a:pt x="5" y="20"/>
                  </a:cubicBezTo>
                  <a:cubicBezTo>
                    <a:pt x="6" y="20"/>
                    <a:pt x="7" y="20"/>
                    <a:pt x="8" y="19"/>
                  </a:cubicBezTo>
                  <a:cubicBezTo>
                    <a:pt x="9" y="18"/>
                    <a:pt x="10" y="16"/>
                    <a:pt x="10" y="15"/>
                  </a:cubicBezTo>
                  <a:cubicBezTo>
                    <a:pt x="11" y="13"/>
                    <a:pt x="11" y="12"/>
                    <a:pt x="11" y="12"/>
                  </a:cubicBezTo>
                  <a:cubicBezTo>
                    <a:pt x="13" y="10"/>
                    <a:pt x="15" y="8"/>
                    <a:pt x="18" y="8"/>
                  </a:cubicBezTo>
                  <a:cubicBezTo>
                    <a:pt x="19" y="8"/>
                    <a:pt x="21" y="9"/>
                    <a:pt x="22" y="9"/>
                  </a:cubicBezTo>
                  <a:cubicBezTo>
                    <a:pt x="23" y="10"/>
                    <a:pt x="24" y="11"/>
                    <a:pt x="24" y="12"/>
                  </a:cubicBezTo>
                  <a:cubicBezTo>
                    <a:pt x="25" y="13"/>
                    <a:pt x="25" y="14"/>
                    <a:pt x="25" y="15"/>
                  </a:cubicBezTo>
                  <a:cubicBezTo>
                    <a:pt x="25" y="17"/>
                    <a:pt x="25" y="18"/>
                    <a:pt x="24" y="19"/>
                  </a:cubicBezTo>
                  <a:cubicBezTo>
                    <a:pt x="24" y="21"/>
                    <a:pt x="23" y="22"/>
                    <a:pt x="22" y="23"/>
                  </a:cubicBezTo>
                  <a:cubicBezTo>
                    <a:pt x="20" y="25"/>
                    <a:pt x="19" y="26"/>
                    <a:pt x="17" y="27"/>
                  </a:cubicBezTo>
                  <a:cubicBezTo>
                    <a:pt x="16" y="28"/>
                    <a:pt x="14" y="30"/>
                    <a:pt x="11" y="32"/>
                  </a:cubicBezTo>
                  <a:cubicBezTo>
                    <a:pt x="9" y="34"/>
                    <a:pt x="6" y="37"/>
                    <a:pt x="3" y="40"/>
                  </a:cubicBezTo>
                  <a:cubicBezTo>
                    <a:pt x="2" y="41"/>
                    <a:pt x="1" y="42"/>
                    <a:pt x="1" y="44"/>
                  </a:cubicBezTo>
                  <a:cubicBezTo>
                    <a:pt x="0" y="45"/>
                    <a:pt x="0" y="47"/>
                    <a:pt x="0" y="48"/>
                  </a:cubicBezTo>
                  <a:cubicBezTo>
                    <a:pt x="0" y="49"/>
                    <a:pt x="0" y="50"/>
                    <a:pt x="1" y="52"/>
                  </a:cubicBezTo>
                  <a:cubicBezTo>
                    <a:pt x="3" y="53"/>
                    <a:pt x="4" y="53"/>
                    <a:pt x="6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4" y="53"/>
                    <a:pt x="35" y="53"/>
                    <a:pt x="36" y="52"/>
                  </a:cubicBezTo>
                  <a:cubicBezTo>
                    <a:pt x="37" y="51"/>
                    <a:pt x="37" y="50"/>
                    <a:pt x="37" y="48"/>
                  </a:cubicBezTo>
                  <a:cubicBezTo>
                    <a:pt x="37" y="47"/>
                    <a:pt x="37" y="46"/>
                    <a:pt x="36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392"/>
            <p:cNvSpPr>
              <a:spLocks/>
            </p:cNvSpPr>
            <p:nvPr/>
          </p:nvSpPr>
          <p:spPr bwMode="gray">
            <a:xfrm>
              <a:off x="7144190" y="1129261"/>
              <a:ext cx="107156" cy="152400"/>
            </a:xfrm>
            <a:custGeom>
              <a:avLst/>
              <a:gdLst>
                <a:gd name="T0" fmla="*/ 37 w 38"/>
                <a:gd name="T1" fmla="*/ 28 h 54"/>
                <a:gd name="T2" fmla="*/ 33 w 38"/>
                <a:gd name="T3" fmla="*/ 23 h 54"/>
                <a:gd name="T4" fmla="*/ 28 w 38"/>
                <a:gd name="T5" fmla="*/ 19 h 54"/>
                <a:gd name="T6" fmla="*/ 13 w 38"/>
                <a:gd name="T7" fmla="*/ 20 h 54"/>
                <a:gd name="T8" fmla="*/ 14 w 38"/>
                <a:gd name="T9" fmla="*/ 10 h 54"/>
                <a:gd name="T10" fmla="*/ 30 w 38"/>
                <a:gd name="T11" fmla="*/ 10 h 54"/>
                <a:gd name="T12" fmla="*/ 35 w 38"/>
                <a:gd name="T13" fmla="*/ 9 h 54"/>
                <a:gd name="T14" fmla="*/ 37 w 38"/>
                <a:gd name="T15" fmla="*/ 5 h 54"/>
                <a:gd name="T16" fmla="*/ 30 w 38"/>
                <a:gd name="T17" fmla="*/ 0 h 54"/>
                <a:gd name="T18" fmla="*/ 12 w 38"/>
                <a:gd name="T19" fmla="*/ 0 h 54"/>
                <a:gd name="T20" fmla="*/ 7 w 38"/>
                <a:gd name="T21" fmla="*/ 2 h 54"/>
                <a:gd name="T22" fmla="*/ 5 w 38"/>
                <a:gd name="T23" fmla="*/ 7 h 54"/>
                <a:gd name="T24" fmla="*/ 2 w 38"/>
                <a:gd name="T25" fmla="*/ 24 h 54"/>
                <a:gd name="T26" fmla="*/ 1 w 38"/>
                <a:gd name="T27" fmla="*/ 26 h 54"/>
                <a:gd name="T28" fmla="*/ 3 w 38"/>
                <a:gd name="T29" fmla="*/ 30 h 54"/>
                <a:gd name="T30" fmla="*/ 6 w 38"/>
                <a:gd name="T31" fmla="*/ 31 h 54"/>
                <a:gd name="T32" fmla="*/ 11 w 38"/>
                <a:gd name="T33" fmla="*/ 29 h 54"/>
                <a:gd name="T34" fmla="*/ 15 w 38"/>
                <a:gd name="T35" fmla="*/ 27 h 54"/>
                <a:gd name="T36" fmla="*/ 19 w 38"/>
                <a:gd name="T37" fmla="*/ 26 h 54"/>
                <a:gd name="T38" fmla="*/ 23 w 38"/>
                <a:gd name="T39" fmla="*/ 27 h 54"/>
                <a:gd name="T40" fmla="*/ 26 w 38"/>
                <a:gd name="T41" fmla="*/ 30 h 54"/>
                <a:gd name="T42" fmla="*/ 27 w 38"/>
                <a:gd name="T43" fmla="*/ 36 h 54"/>
                <a:gd name="T44" fmla="*/ 26 w 38"/>
                <a:gd name="T45" fmla="*/ 41 h 54"/>
                <a:gd name="T46" fmla="*/ 23 w 38"/>
                <a:gd name="T47" fmla="*/ 45 h 54"/>
                <a:gd name="T48" fmla="*/ 18 w 38"/>
                <a:gd name="T49" fmla="*/ 46 h 54"/>
                <a:gd name="T50" fmla="*/ 14 w 38"/>
                <a:gd name="T51" fmla="*/ 44 h 54"/>
                <a:gd name="T52" fmla="*/ 10 w 38"/>
                <a:gd name="T53" fmla="*/ 40 h 54"/>
                <a:gd name="T54" fmla="*/ 5 w 38"/>
                <a:gd name="T55" fmla="*/ 36 h 54"/>
                <a:gd name="T56" fmla="*/ 1 w 38"/>
                <a:gd name="T57" fmla="*/ 37 h 54"/>
                <a:gd name="T58" fmla="*/ 0 w 38"/>
                <a:gd name="T59" fmla="*/ 40 h 54"/>
                <a:gd name="T60" fmla="*/ 2 w 38"/>
                <a:gd name="T61" fmla="*/ 46 h 54"/>
                <a:gd name="T62" fmla="*/ 8 w 38"/>
                <a:gd name="T63" fmla="*/ 52 h 54"/>
                <a:gd name="T64" fmla="*/ 18 w 38"/>
                <a:gd name="T65" fmla="*/ 54 h 54"/>
                <a:gd name="T66" fmla="*/ 29 w 38"/>
                <a:gd name="T67" fmla="*/ 52 h 54"/>
                <a:gd name="T68" fmla="*/ 36 w 38"/>
                <a:gd name="T69" fmla="*/ 45 h 54"/>
                <a:gd name="T70" fmla="*/ 38 w 38"/>
                <a:gd name="T71" fmla="*/ 35 h 54"/>
                <a:gd name="T72" fmla="*/ 37 w 38"/>
                <a:gd name="T73" fmla="*/ 2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" h="54">
                  <a:moveTo>
                    <a:pt x="37" y="28"/>
                  </a:moveTo>
                  <a:cubicBezTo>
                    <a:pt x="36" y="26"/>
                    <a:pt x="35" y="24"/>
                    <a:pt x="33" y="23"/>
                  </a:cubicBezTo>
                  <a:cubicBezTo>
                    <a:pt x="31" y="21"/>
                    <a:pt x="30" y="20"/>
                    <a:pt x="28" y="19"/>
                  </a:cubicBezTo>
                  <a:cubicBezTo>
                    <a:pt x="23" y="17"/>
                    <a:pt x="18" y="17"/>
                    <a:pt x="13" y="2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2" y="10"/>
                    <a:pt x="34" y="10"/>
                    <a:pt x="35" y="9"/>
                  </a:cubicBezTo>
                  <a:cubicBezTo>
                    <a:pt x="36" y="8"/>
                    <a:pt x="37" y="7"/>
                    <a:pt x="37" y="5"/>
                  </a:cubicBezTo>
                  <a:cubicBezTo>
                    <a:pt x="37" y="3"/>
                    <a:pt x="35" y="0"/>
                    <a:pt x="3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8" y="1"/>
                    <a:pt x="7" y="2"/>
                  </a:cubicBezTo>
                  <a:cubicBezTo>
                    <a:pt x="6" y="3"/>
                    <a:pt x="5" y="5"/>
                    <a:pt x="5" y="7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8"/>
                    <a:pt x="2" y="29"/>
                    <a:pt x="3" y="30"/>
                  </a:cubicBezTo>
                  <a:cubicBezTo>
                    <a:pt x="4" y="31"/>
                    <a:pt x="5" y="31"/>
                    <a:pt x="6" y="31"/>
                  </a:cubicBezTo>
                  <a:cubicBezTo>
                    <a:pt x="8" y="31"/>
                    <a:pt x="9" y="30"/>
                    <a:pt x="11" y="29"/>
                  </a:cubicBezTo>
                  <a:cubicBezTo>
                    <a:pt x="13" y="28"/>
                    <a:pt x="14" y="27"/>
                    <a:pt x="15" y="27"/>
                  </a:cubicBezTo>
                  <a:cubicBezTo>
                    <a:pt x="15" y="26"/>
                    <a:pt x="16" y="26"/>
                    <a:pt x="19" y="26"/>
                  </a:cubicBezTo>
                  <a:cubicBezTo>
                    <a:pt x="20" y="26"/>
                    <a:pt x="21" y="26"/>
                    <a:pt x="23" y="27"/>
                  </a:cubicBezTo>
                  <a:cubicBezTo>
                    <a:pt x="24" y="28"/>
                    <a:pt x="25" y="29"/>
                    <a:pt x="26" y="30"/>
                  </a:cubicBezTo>
                  <a:cubicBezTo>
                    <a:pt x="26" y="32"/>
                    <a:pt x="27" y="34"/>
                    <a:pt x="27" y="36"/>
                  </a:cubicBezTo>
                  <a:cubicBezTo>
                    <a:pt x="27" y="38"/>
                    <a:pt x="26" y="40"/>
                    <a:pt x="26" y="41"/>
                  </a:cubicBezTo>
                  <a:cubicBezTo>
                    <a:pt x="25" y="43"/>
                    <a:pt x="24" y="44"/>
                    <a:pt x="23" y="45"/>
                  </a:cubicBezTo>
                  <a:cubicBezTo>
                    <a:pt x="22" y="45"/>
                    <a:pt x="20" y="46"/>
                    <a:pt x="18" y="46"/>
                  </a:cubicBezTo>
                  <a:cubicBezTo>
                    <a:pt x="17" y="46"/>
                    <a:pt x="15" y="45"/>
                    <a:pt x="14" y="44"/>
                  </a:cubicBezTo>
                  <a:cubicBezTo>
                    <a:pt x="12" y="43"/>
                    <a:pt x="11" y="42"/>
                    <a:pt x="10" y="40"/>
                  </a:cubicBezTo>
                  <a:cubicBezTo>
                    <a:pt x="9" y="37"/>
                    <a:pt x="7" y="36"/>
                    <a:pt x="5" y="36"/>
                  </a:cubicBezTo>
                  <a:cubicBezTo>
                    <a:pt x="4" y="36"/>
                    <a:pt x="2" y="36"/>
                    <a:pt x="1" y="37"/>
                  </a:cubicBezTo>
                  <a:cubicBezTo>
                    <a:pt x="1" y="38"/>
                    <a:pt x="0" y="39"/>
                    <a:pt x="0" y="40"/>
                  </a:cubicBezTo>
                  <a:cubicBezTo>
                    <a:pt x="0" y="42"/>
                    <a:pt x="1" y="44"/>
                    <a:pt x="2" y="46"/>
                  </a:cubicBezTo>
                  <a:cubicBezTo>
                    <a:pt x="3" y="48"/>
                    <a:pt x="5" y="50"/>
                    <a:pt x="8" y="52"/>
                  </a:cubicBezTo>
                  <a:cubicBezTo>
                    <a:pt x="10" y="53"/>
                    <a:pt x="14" y="54"/>
                    <a:pt x="18" y="54"/>
                  </a:cubicBezTo>
                  <a:cubicBezTo>
                    <a:pt x="22" y="54"/>
                    <a:pt x="26" y="53"/>
                    <a:pt x="29" y="52"/>
                  </a:cubicBezTo>
                  <a:cubicBezTo>
                    <a:pt x="32" y="50"/>
                    <a:pt x="34" y="48"/>
                    <a:pt x="36" y="45"/>
                  </a:cubicBezTo>
                  <a:cubicBezTo>
                    <a:pt x="37" y="42"/>
                    <a:pt x="38" y="38"/>
                    <a:pt x="38" y="35"/>
                  </a:cubicBezTo>
                  <a:cubicBezTo>
                    <a:pt x="38" y="33"/>
                    <a:pt x="38" y="30"/>
                    <a:pt x="37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44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2796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279699"/>
            <a:ext cx="12192000" cy="5593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839096"/>
            <a:ext cx="12192000" cy="6018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118795"/>
            <a:ext cx="12192000" cy="376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24858" y="1566744"/>
            <a:ext cx="4011104" cy="16503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33"/>
          <a:stretch/>
        </p:blipFill>
        <p:spPr>
          <a:xfrm>
            <a:off x="3183" y="310466"/>
            <a:ext cx="820347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2021" y="302745"/>
            <a:ext cx="4163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-150" dirty="0" smtClean="0">
                <a:latin typeface="Arial Narrow" panose="020B0606020202030204" pitchFamily="34" charset="0"/>
              </a:rPr>
              <a:t>KHTP Project Management Dashboard</a:t>
            </a:r>
            <a:endParaRPr lang="en-US" sz="2400" b="1" spc="-150" dirty="0"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12737" y="3290907"/>
            <a:ext cx="4052146" cy="1653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462" y="1566743"/>
            <a:ext cx="3886237" cy="1650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907579" y="1847481"/>
            <a:ext cx="1099230" cy="1105436"/>
            <a:chOff x="270593" y="1913007"/>
            <a:chExt cx="1738156" cy="1747970"/>
          </a:xfrm>
        </p:grpSpPr>
        <p:sp>
          <p:nvSpPr>
            <p:cNvPr id="16" name="Rad 18"/>
            <p:cNvSpPr/>
            <p:nvPr/>
          </p:nvSpPr>
          <p:spPr bwMode="gray">
            <a:xfrm flipH="1">
              <a:off x="270593" y="1922821"/>
              <a:ext cx="1738156" cy="1738156"/>
            </a:xfrm>
            <a:prstGeom prst="donut">
              <a:avLst>
                <a:gd name="adj" fmla="val 17195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7" name="Halbbogen 20"/>
            <p:cNvSpPr/>
            <p:nvPr/>
          </p:nvSpPr>
          <p:spPr bwMode="gray">
            <a:xfrm flipH="1">
              <a:off x="270593" y="1922820"/>
              <a:ext cx="1738156" cy="1738157"/>
            </a:xfrm>
            <a:prstGeom prst="blockArc">
              <a:avLst>
                <a:gd name="adj1" fmla="val 17363724"/>
                <a:gd name="adj2" fmla="val 16224598"/>
                <a:gd name="adj3" fmla="val 17222"/>
              </a:avLst>
            </a:prstGeom>
            <a:solidFill>
              <a:srgbClr val="00B050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rIns="0" rtlCol="0" anchor="ctr"/>
            <a:lstStyle/>
            <a:p>
              <a:pPr algn="ctr"/>
              <a:endParaRPr lang="en-US" sz="1000" dirty="0">
                <a:latin typeface="Calibri Light" panose="020F030202020403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4831" y="2413330"/>
              <a:ext cx="1129654" cy="730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Arial Narrow" panose="020B0606020202030204" pitchFamily="34" charset="0"/>
                </a:rPr>
                <a:t>86%</a:t>
              </a:r>
              <a:endParaRPr lang="en-US" sz="24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9" name="Halbbogen 20"/>
            <p:cNvSpPr/>
            <p:nvPr/>
          </p:nvSpPr>
          <p:spPr bwMode="gray">
            <a:xfrm flipH="1">
              <a:off x="270593" y="1913007"/>
              <a:ext cx="1738156" cy="1738157"/>
            </a:xfrm>
            <a:prstGeom prst="blockArc">
              <a:avLst>
                <a:gd name="adj1" fmla="val 18061351"/>
                <a:gd name="adj2" fmla="val 16224598"/>
                <a:gd name="adj3" fmla="val 17222"/>
              </a:avLst>
            </a:prstGeom>
            <a:solidFill>
              <a:srgbClr val="0070C0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rIns="0" rtlCol="0" anchor="ctr"/>
            <a:lstStyle/>
            <a:p>
              <a:pPr algn="ctr"/>
              <a:endParaRPr lang="en-US" sz="1000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98878" y="1836442"/>
            <a:ext cx="832279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PLANNED </a:t>
            </a:r>
            <a:endParaRPr lang="en-US" sz="1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98878" y="2238350"/>
            <a:ext cx="807657" cy="276999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ACTUAL   </a:t>
            </a:r>
            <a:endParaRPr lang="en-US" sz="1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63250" y="1800613"/>
            <a:ext cx="794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 Narrow" panose="020B0606020202030204" pitchFamily="34" charset="0"/>
              </a:rPr>
              <a:t>90%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49230" y="2207565"/>
            <a:ext cx="80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 Narrow" panose="020B0606020202030204" pitchFamily="34" charset="0"/>
              </a:rPr>
              <a:t>86%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98878" y="2647573"/>
            <a:ext cx="837473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VARIANCE</a:t>
            </a:r>
            <a:endParaRPr lang="en-US" sz="1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1648" y="2614517"/>
            <a:ext cx="807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 Narrow" panose="020B0606020202030204" pitchFamily="34" charset="0"/>
              </a:rPr>
              <a:t>4</a:t>
            </a:r>
            <a:r>
              <a:rPr lang="en-US" sz="1600" b="1" dirty="0" smtClean="0">
                <a:latin typeface="Arial Narrow" panose="020B0606020202030204" pitchFamily="34" charset="0"/>
              </a:rPr>
              <a:t>%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4995" y="1589493"/>
            <a:ext cx="980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981" y="3304478"/>
            <a:ext cx="7966981" cy="1650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3690" y="5048126"/>
            <a:ext cx="7979956" cy="1650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3304124"/>
              </p:ext>
            </p:extLst>
          </p:nvPr>
        </p:nvGraphicFramePr>
        <p:xfrm>
          <a:off x="70462" y="3561625"/>
          <a:ext cx="7751175" cy="1416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44996" y="3298120"/>
            <a:ext cx="2595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Planned  vs Actual Progress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846" y="5053630"/>
            <a:ext cx="15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Task Burndown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90061" y="5030150"/>
            <a:ext cx="4074822" cy="1653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107336" y="1584930"/>
            <a:ext cx="1974088" cy="16544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149752" y="1584930"/>
            <a:ext cx="2015131" cy="16544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145927" y="5098812"/>
            <a:ext cx="13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Delayed Task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485432"/>
              </p:ext>
            </p:extLst>
          </p:nvPr>
        </p:nvGraphicFramePr>
        <p:xfrm>
          <a:off x="8107336" y="5475250"/>
          <a:ext cx="4084664" cy="99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092"/>
                <a:gridCol w="741303"/>
                <a:gridCol w="678279"/>
                <a:gridCol w="642509"/>
                <a:gridCol w="780481"/>
              </a:tblGrid>
              <a:tr h="24909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Name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Finish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Days Left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Variance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%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Complete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49095"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095"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095"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8145927" y="3282303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Milestone Due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46075"/>
              </p:ext>
            </p:extLst>
          </p:nvPr>
        </p:nvGraphicFramePr>
        <p:xfrm>
          <a:off x="8119043" y="3633000"/>
          <a:ext cx="4045840" cy="119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286"/>
                <a:gridCol w="734258"/>
                <a:gridCol w="671833"/>
                <a:gridCol w="654108"/>
                <a:gridCol w="755355"/>
              </a:tblGrid>
              <a:tr h="2992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Finish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Days Left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Variance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%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Complete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992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Canteen Post Contract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18-04-2018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471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88%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2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Canteen Work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10-01-2018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373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98%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2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Canteen Certificate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18-04-2018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471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33%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085621" y="1566743"/>
            <a:ext cx="2024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Cost Performance Index (CPI)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44248" y="1577979"/>
            <a:ext cx="212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Schedule Performance Index (SPI)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37177" y="2163891"/>
            <a:ext cx="71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1.00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799310" y="2163891"/>
            <a:ext cx="71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1.00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43" name="Chart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900139"/>
              </p:ext>
            </p:extLst>
          </p:nvPr>
        </p:nvGraphicFramePr>
        <p:xfrm>
          <a:off x="4097116" y="1775012"/>
          <a:ext cx="3920176" cy="144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078446" y="1549692"/>
            <a:ext cx="1737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Financial Analysis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5" name="Chart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82422"/>
              </p:ext>
            </p:extLst>
          </p:nvPr>
        </p:nvGraphicFramePr>
        <p:xfrm>
          <a:off x="316706" y="5330629"/>
          <a:ext cx="7682520" cy="147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6" name="Rectangle 45"/>
          <p:cNvSpPr/>
          <p:nvPr/>
        </p:nvSpPr>
        <p:spPr>
          <a:xfrm>
            <a:off x="83276" y="1171614"/>
            <a:ext cx="2579713" cy="316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CANTEEN RENOVATION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215232" y="-39960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PROCUREMENT</a:t>
            </a:r>
            <a:endParaRPr lang="en-US" sz="1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334496" y="-39834"/>
            <a:ext cx="72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LOGOUT</a:t>
            </a:r>
            <a:endParaRPr lang="en-US" sz="1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39433" y="-44350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HOME</a:t>
            </a:r>
            <a:endParaRPr lang="en-US" sz="1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89840" y="832066"/>
            <a:ext cx="510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</a:rPr>
              <a:t>Today: </a:t>
            </a:r>
            <a:r>
              <a:rPr lang="en-US" sz="1400" dirty="0" smtClean="0">
                <a:latin typeface="Arial Narrow" panose="020B0606020202030204" pitchFamily="34" charset="0"/>
              </a:rPr>
              <a:t>25</a:t>
            </a:r>
            <a:r>
              <a:rPr lang="en-US" sz="1400" baseline="30000" dirty="0" smtClean="0">
                <a:latin typeface="Arial Narrow" panose="020B0606020202030204" pitchFamily="34" charset="0"/>
              </a:rPr>
              <a:t>th</a:t>
            </a:r>
            <a:r>
              <a:rPr lang="en-US" sz="1400" dirty="0" smtClean="0">
                <a:latin typeface="Arial Narrow" panose="020B0606020202030204" pitchFamily="34" charset="0"/>
              </a:rPr>
              <a:t> December 2016	</a:t>
            </a:r>
            <a:r>
              <a:rPr lang="en-US" sz="1400" b="1" dirty="0" smtClean="0">
                <a:latin typeface="Arial Narrow" panose="020B0606020202030204" pitchFamily="34" charset="0"/>
              </a:rPr>
              <a:t>Data Date: </a:t>
            </a:r>
            <a:r>
              <a:rPr lang="en-US" sz="1400" dirty="0" smtClean="0">
                <a:latin typeface="Arial Narrow" panose="020B0606020202030204" pitchFamily="34" charset="0"/>
              </a:rPr>
              <a:t>16</a:t>
            </a:r>
            <a:r>
              <a:rPr lang="en-US" sz="1400" baseline="30000" dirty="0" smtClean="0">
                <a:latin typeface="Arial Narrow" panose="020B0606020202030204" pitchFamily="34" charset="0"/>
              </a:rPr>
              <a:t>th</a:t>
            </a:r>
            <a:r>
              <a:rPr lang="en-US" sz="1400" dirty="0" smtClean="0">
                <a:latin typeface="Arial Narrow" panose="020B0606020202030204" pitchFamily="34" charset="0"/>
              </a:rPr>
              <a:t> December 2016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grpSp>
        <p:nvGrpSpPr>
          <p:cNvPr id="51" name="Gruppieren 2"/>
          <p:cNvGrpSpPr/>
          <p:nvPr/>
        </p:nvGrpSpPr>
        <p:grpSpPr bwMode="gray">
          <a:xfrm>
            <a:off x="6651925" y="884275"/>
            <a:ext cx="171477" cy="195482"/>
            <a:chOff x="6896550" y="831606"/>
            <a:chExt cx="476253" cy="542925"/>
          </a:xfrm>
        </p:grpSpPr>
        <p:sp>
          <p:nvSpPr>
            <p:cNvPr id="52" name="Freeform 2389"/>
            <p:cNvSpPr>
              <a:spLocks noEditPoints="1"/>
            </p:cNvSpPr>
            <p:nvPr/>
          </p:nvSpPr>
          <p:spPr bwMode="gray">
            <a:xfrm>
              <a:off x="6896553" y="831606"/>
              <a:ext cx="476250" cy="171450"/>
            </a:xfrm>
            <a:custGeom>
              <a:avLst/>
              <a:gdLst>
                <a:gd name="T0" fmla="*/ 137 w 169"/>
                <a:gd name="T1" fmla="*/ 25 h 61"/>
                <a:gd name="T2" fmla="*/ 133 w 169"/>
                <a:gd name="T3" fmla="*/ 25 h 61"/>
                <a:gd name="T4" fmla="*/ 133 w 169"/>
                <a:gd name="T5" fmla="*/ 12 h 61"/>
                <a:gd name="T6" fmla="*/ 121 w 169"/>
                <a:gd name="T7" fmla="*/ 0 h 61"/>
                <a:gd name="T8" fmla="*/ 108 w 169"/>
                <a:gd name="T9" fmla="*/ 12 h 61"/>
                <a:gd name="T10" fmla="*/ 108 w 169"/>
                <a:gd name="T11" fmla="*/ 25 h 61"/>
                <a:gd name="T12" fmla="*/ 60 w 169"/>
                <a:gd name="T13" fmla="*/ 25 h 61"/>
                <a:gd name="T14" fmla="*/ 60 w 169"/>
                <a:gd name="T15" fmla="*/ 12 h 61"/>
                <a:gd name="T16" fmla="*/ 48 w 169"/>
                <a:gd name="T17" fmla="*/ 0 h 61"/>
                <a:gd name="T18" fmla="*/ 36 w 169"/>
                <a:gd name="T19" fmla="*/ 12 h 61"/>
                <a:gd name="T20" fmla="*/ 36 w 169"/>
                <a:gd name="T21" fmla="*/ 25 h 61"/>
                <a:gd name="T22" fmla="*/ 32 w 169"/>
                <a:gd name="T23" fmla="*/ 25 h 61"/>
                <a:gd name="T24" fmla="*/ 0 w 169"/>
                <a:gd name="T25" fmla="*/ 56 h 61"/>
                <a:gd name="T26" fmla="*/ 0 w 169"/>
                <a:gd name="T27" fmla="*/ 61 h 61"/>
                <a:gd name="T28" fmla="*/ 169 w 169"/>
                <a:gd name="T29" fmla="*/ 61 h 61"/>
                <a:gd name="T30" fmla="*/ 169 w 169"/>
                <a:gd name="T31" fmla="*/ 56 h 61"/>
                <a:gd name="T32" fmla="*/ 137 w 169"/>
                <a:gd name="T33" fmla="*/ 25 h 61"/>
                <a:gd name="T34" fmla="*/ 48 w 169"/>
                <a:gd name="T35" fmla="*/ 48 h 61"/>
                <a:gd name="T36" fmla="*/ 36 w 169"/>
                <a:gd name="T37" fmla="*/ 36 h 61"/>
                <a:gd name="T38" fmla="*/ 37 w 169"/>
                <a:gd name="T39" fmla="*/ 33 h 61"/>
                <a:gd name="T40" fmla="*/ 48 w 169"/>
                <a:gd name="T41" fmla="*/ 41 h 61"/>
                <a:gd name="T42" fmla="*/ 60 w 169"/>
                <a:gd name="T43" fmla="*/ 33 h 61"/>
                <a:gd name="T44" fmla="*/ 60 w 169"/>
                <a:gd name="T45" fmla="*/ 36 h 61"/>
                <a:gd name="T46" fmla="*/ 48 w 169"/>
                <a:gd name="T47" fmla="*/ 48 h 61"/>
                <a:gd name="T48" fmla="*/ 121 w 169"/>
                <a:gd name="T49" fmla="*/ 48 h 61"/>
                <a:gd name="T50" fmla="*/ 109 w 169"/>
                <a:gd name="T51" fmla="*/ 36 h 61"/>
                <a:gd name="T52" fmla="*/ 109 w 169"/>
                <a:gd name="T53" fmla="*/ 33 h 61"/>
                <a:gd name="T54" fmla="*/ 121 w 169"/>
                <a:gd name="T55" fmla="*/ 41 h 61"/>
                <a:gd name="T56" fmla="*/ 132 w 169"/>
                <a:gd name="T57" fmla="*/ 33 h 61"/>
                <a:gd name="T58" fmla="*/ 133 w 169"/>
                <a:gd name="T59" fmla="*/ 36 h 61"/>
                <a:gd name="T60" fmla="*/ 121 w 169"/>
                <a:gd name="T61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" h="61">
                  <a:moveTo>
                    <a:pt x="137" y="25"/>
                  </a:moveTo>
                  <a:cubicBezTo>
                    <a:pt x="133" y="25"/>
                    <a:pt x="133" y="25"/>
                    <a:pt x="133" y="25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6"/>
                    <a:pt x="127" y="0"/>
                    <a:pt x="121" y="0"/>
                  </a:cubicBezTo>
                  <a:cubicBezTo>
                    <a:pt x="114" y="0"/>
                    <a:pt x="108" y="6"/>
                    <a:pt x="108" y="12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6"/>
                    <a:pt x="55" y="0"/>
                    <a:pt x="48" y="0"/>
                  </a:cubicBezTo>
                  <a:cubicBezTo>
                    <a:pt x="42" y="0"/>
                    <a:pt x="36" y="6"/>
                    <a:pt x="36" y="12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14" y="25"/>
                    <a:pt x="0" y="39"/>
                    <a:pt x="0" y="56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69" y="56"/>
                    <a:pt x="169" y="56"/>
                    <a:pt x="169" y="56"/>
                  </a:cubicBezTo>
                  <a:cubicBezTo>
                    <a:pt x="169" y="39"/>
                    <a:pt x="154" y="25"/>
                    <a:pt x="137" y="25"/>
                  </a:cubicBezTo>
                  <a:close/>
                  <a:moveTo>
                    <a:pt x="48" y="48"/>
                  </a:moveTo>
                  <a:cubicBezTo>
                    <a:pt x="42" y="48"/>
                    <a:pt x="36" y="42"/>
                    <a:pt x="36" y="36"/>
                  </a:cubicBezTo>
                  <a:cubicBezTo>
                    <a:pt x="36" y="35"/>
                    <a:pt x="36" y="34"/>
                    <a:pt x="37" y="33"/>
                  </a:cubicBezTo>
                  <a:cubicBezTo>
                    <a:pt x="38" y="38"/>
                    <a:pt x="43" y="41"/>
                    <a:pt x="48" y="41"/>
                  </a:cubicBezTo>
                  <a:cubicBezTo>
                    <a:pt x="54" y="41"/>
                    <a:pt x="58" y="38"/>
                    <a:pt x="60" y="33"/>
                  </a:cubicBezTo>
                  <a:cubicBezTo>
                    <a:pt x="60" y="34"/>
                    <a:pt x="60" y="35"/>
                    <a:pt x="60" y="36"/>
                  </a:cubicBezTo>
                  <a:cubicBezTo>
                    <a:pt x="60" y="42"/>
                    <a:pt x="55" y="48"/>
                    <a:pt x="48" y="48"/>
                  </a:cubicBezTo>
                  <a:close/>
                  <a:moveTo>
                    <a:pt x="121" y="48"/>
                  </a:moveTo>
                  <a:cubicBezTo>
                    <a:pt x="114" y="48"/>
                    <a:pt x="109" y="42"/>
                    <a:pt x="109" y="36"/>
                  </a:cubicBezTo>
                  <a:cubicBezTo>
                    <a:pt x="109" y="35"/>
                    <a:pt x="109" y="34"/>
                    <a:pt x="109" y="33"/>
                  </a:cubicBezTo>
                  <a:cubicBezTo>
                    <a:pt x="111" y="38"/>
                    <a:pt x="115" y="41"/>
                    <a:pt x="121" y="41"/>
                  </a:cubicBezTo>
                  <a:cubicBezTo>
                    <a:pt x="126" y="41"/>
                    <a:pt x="130" y="38"/>
                    <a:pt x="132" y="33"/>
                  </a:cubicBezTo>
                  <a:cubicBezTo>
                    <a:pt x="133" y="34"/>
                    <a:pt x="133" y="35"/>
                    <a:pt x="133" y="36"/>
                  </a:cubicBezTo>
                  <a:cubicBezTo>
                    <a:pt x="133" y="42"/>
                    <a:pt x="127" y="48"/>
                    <a:pt x="121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390"/>
            <p:cNvSpPr>
              <a:spLocks noEditPoints="1"/>
            </p:cNvSpPr>
            <p:nvPr/>
          </p:nvSpPr>
          <p:spPr bwMode="gray">
            <a:xfrm>
              <a:off x="6896550" y="1036393"/>
              <a:ext cx="476250" cy="338138"/>
            </a:xfrm>
            <a:custGeom>
              <a:avLst/>
              <a:gdLst>
                <a:gd name="T0" fmla="*/ 30 w 169"/>
                <a:gd name="T1" fmla="*/ 0 h 120"/>
                <a:gd name="T2" fmla="*/ 0 w 169"/>
                <a:gd name="T3" fmla="*/ 0 h 120"/>
                <a:gd name="T4" fmla="*/ 0 w 169"/>
                <a:gd name="T5" fmla="*/ 89 h 120"/>
                <a:gd name="T6" fmla="*/ 32 w 169"/>
                <a:gd name="T7" fmla="*/ 120 h 120"/>
                <a:gd name="T8" fmla="*/ 137 w 169"/>
                <a:gd name="T9" fmla="*/ 120 h 120"/>
                <a:gd name="T10" fmla="*/ 169 w 169"/>
                <a:gd name="T11" fmla="*/ 89 h 120"/>
                <a:gd name="T12" fmla="*/ 169 w 169"/>
                <a:gd name="T13" fmla="*/ 0 h 120"/>
                <a:gd name="T14" fmla="*/ 139 w 169"/>
                <a:gd name="T15" fmla="*/ 0 h 120"/>
                <a:gd name="T16" fmla="*/ 30 w 169"/>
                <a:gd name="T17" fmla="*/ 0 h 120"/>
                <a:gd name="T18" fmla="*/ 18 w 169"/>
                <a:gd name="T19" fmla="*/ 87 h 120"/>
                <a:gd name="T20" fmla="*/ 18 w 169"/>
                <a:gd name="T21" fmla="*/ 17 h 120"/>
                <a:gd name="T22" fmla="*/ 33 w 169"/>
                <a:gd name="T23" fmla="*/ 17 h 120"/>
                <a:gd name="T24" fmla="*/ 136 w 169"/>
                <a:gd name="T25" fmla="*/ 17 h 120"/>
                <a:gd name="T26" fmla="*/ 151 w 169"/>
                <a:gd name="T27" fmla="*/ 17 h 120"/>
                <a:gd name="T28" fmla="*/ 151 w 169"/>
                <a:gd name="T29" fmla="*/ 87 h 120"/>
                <a:gd name="T30" fmla="*/ 135 w 169"/>
                <a:gd name="T31" fmla="*/ 103 h 120"/>
                <a:gd name="T32" fmla="*/ 34 w 169"/>
                <a:gd name="T33" fmla="*/ 103 h 120"/>
                <a:gd name="T34" fmla="*/ 18 w 169"/>
                <a:gd name="T35" fmla="*/ 8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" h="120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06"/>
                    <a:pt x="14" y="120"/>
                    <a:pt x="32" y="120"/>
                  </a:cubicBezTo>
                  <a:cubicBezTo>
                    <a:pt x="137" y="120"/>
                    <a:pt x="137" y="120"/>
                    <a:pt x="137" y="120"/>
                  </a:cubicBezTo>
                  <a:cubicBezTo>
                    <a:pt x="154" y="120"/>
                    <a:pt x="169" y="106"/>
                    <a:pt x="169" y="89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39" y="0"/>
                    <a:pt x="139" y="0"/>
                    <a:pt x="139" y="0"/>
                  </a:cubicBezTo>
                  <a:lnTo>
                    <a:pt x="30" y="0"/>
                  </a:lnTo>
                  <a:close/>
                  <a:moveTo>
                    <a:pt x="18" y="87"/>
                  </a:moveTo>
                  <a:cubicBezTo>
                    <a:pt x="18" y="17"/>
                    <a:pt x="18" y="17"/>
                    <a:pt x="18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51" y="17"/>
                    <a:pt x="151" y="17"/>
                    <a:pt x="151" y="17"/>
                  </a:cubicBezTo>
                  <a:cubicBezTo>
                    <a:pt x="151" y="87"/>
                    <a:pt x="151" y="87"/>
                    <a:pt x="151" y="87"/>
                  </a:cubicBezTo>
                  <a:cubicBezTo>
                    <a:pt x="151" y="96"/>
                    <a:pt x="143" y="103"/>
                    <a:pt x="135" y="103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25" y="103"/>
                    <a:pt x="18" y="96"/>
                    <a:pt x="18" y="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391"/>
            <p:cNvSpPr>
              <a:spLocks/>
            </p:cNvSpPr>
            <p:nvPr/>
          </p:nvSpPr>
          <p:spPr bwMode="gray">
            <a:xfrm>
              <a:off x="7018001" y="1129261"/>
              <a:ext cx="103585" cy="150019"/>
            </a:xfrm>
            <a:custGeom>
              <a:avLst/>
              <a:gdLst>
                <a:gd name="T0" fmla="*/ 36 w 37"/>
                <a:gd name="T1" fmla="*/ 45 h 53"/>
                <a:gd name="T2" fmla="*/ 31 w 37"/>
                <a:gd name="T3" fmla="*/ 43 h 53"/>
                <a:gd name="T4" fmla="*/ 14 w 37"/>
                <a:gd name="T5" fmla="*/ 43 h 53"/>
                <a:gd name="T6" fmla="*/ 15 w 37"/>
                <a:gd name="T7" fmla="*/ 42 h 53"/>
                <a:gd name="T8" fmla="*/ 22 w 37"/>
                <a:gd name="T9" fmla="*/ 36 h 53"/>
                <a:gd name="T10" fmla="*/ 30 w 37"/>
                <a:gd name="T11" fmla="*/ 29 h 53"/>
                <a:gd name="T12" fmla="*/ 34 w 37"/>
                <a:gd name="T13" fmla="*/ 24 h 53"/>
                <a:gd name="T14" fmla="*/ 37 w 37"/>
                <a:gd name="T15" fmla="*/ 15 h 53"/>
                <a:gd name="T16" fmla="*/ 35 w 37"/>
                <a:gd name="T17" fmla="*/ 10 h 53"/>
                <a:gd name="T18" fmla="*/ 32 w 37"/>
                <a:gd name="T19" fmla="*/ 5 h 53"/>
                <a:gd name="T20" fmla="*/ 28 w 37"/>
                <a:gd name="T21" fmla="*/ 2 h 53"/>
                <a:gd name="T22" fmla="*/ 18 w 37"/>
                <a:gd name="T23" fmla="*/ 0 h 53"/>
                <a:gd name="T24" fmla="*/ 10 w 37"/>
                <a:gd name="T25" fmla="*/ 1 h 53"/>
                <a:gd name="T26" fmla="*/ 4 w 37"/>
                <a:gd name="T27" fmla="*/ 5 h 53"/>
                <a:gd name="T28" fmla="*/ 1 w 37"/>
                <a:gd name="T29" fmla="*/ 10 h 53"/>
                <a:gd name="T30" fmla="*/ 0 w 37"/>
                <a:gd name="T31" fmla="*/ 15 h 53"/>
                <a:gd name="T32" fmla="*/ 1 w 37"/>
                <a:gd name="T33" fmla="*/ 19 h 53"/>
                <a:gd name="T34" fmla="*/ 5 w 37"/>
                <a:gd name="T35" fmla="*/ 20 h 53"/>
                <a:gd name="T36" fmla="*/ 8 w 37"/>
                <a:gd name="T37" fmla="*/ 19 h 53"/>
                <a:gd name="T38" fmla="*/ 10 w 37"/>
                <a:gd name="T39" fmla="*/ 15 h 53"/>
                <a:gd name="T40" fmla="*/ 11 w 37"/>
                <a:gd name="T41" fmla="*/ 12 h 53"/>
                <a:gd name="T42" fmla="*/ 18 w 37"/>
                <a:gd name="T43" fmla="*/ 8 h 53"/>
                <a:gd name="T44" fmla="*/ 22 w 37"/>
                <a:gd name="T45" fmla="*/ 9 h 53"/>
                <a:gd name="T46" fmla="*/ 24 w 37"/>
                <a:gd name="T47" fmla="*/ 12 h 53"/>
                <a:gd name="T48" fmla="*/ 25 w 37"/>
                <a:gd name="T49" fmla="*/ 15 h 53"/>
                <a:gd name="T50" fmla="*/ 24 w 37"/>
                <a:gd name="T51" fmla="*/ 19 h 53"/>
                <a:gd name="T52" fmla="*/ 22 w 37"/>
                <a:gd name="T53" fmla="*/ 23 h 53"/>
                <a:gd name="T54" fmla="*/ 17 w 37"/>
                <a:gd name="T55" fmla="*/ 27 h 53"/>
                <a:gd name="T56" fmla="*/ 11 w 37"/>
                <a:gd name="T57" fmla="*/ 32 h 53"/>
                <a:gd name="T58" fmla="*/ 3 w 37"/>
                <a:gd name="T59" fmla="*/ 40 h 53"/>
                <a:gd name="T60" fmla="*/ 1 w 37"/>
                <a:gd name="T61" fmla="*/ 44 h 53"/>
                <a:gd name="T62" fmla="*/ 0 w 37"/>
                <a:gd name="T63" fmla="*/ 48 h 53"/>
                <a:gd name="T64" fmla="*/ 1 w 37"/>
                <a:gd name="T65" fmla="*/ 52 h 53"/>
                <a:gd name="T66" fmla="*/ 6 w 37"/>
                <a:gd name="T67" fmla="*/ 53 h 53"/>
                <a:gd name="T68" fmla="*/ 32 w 37"/>
                <a:gd name="T69" fmla="*/ 53 h 53"/>
                <a:gd name="T70" fmla="*/ 36 w 37"/>
                <a:gd name="T71" fmla="*/ 52 h 53"/>
                <a:gd name="T72" fmla="*/ 37 w 37"/>
                <a:gd name="T73" fmla="*/ 48 h 53"/>
                <a:gd name="T74" fmla="*/ 36 w 37"/>
                <a:gd name="T75" fmla="*/ 4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" h="53">
                  <a:moveTo>
                    <a:pt x="36" y="45"/>
                  </a:moveTo>
                  <a:cubicBezTo>
                    <a:pt x="35" y="44"/>
                    <a:pt x="33" y="43"/>
                    <a:pt x="31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5" y="43"/>
                    <a:pt x="15" y="42"/>
                  </a:cubicBezTo>
                  <a:cubicBezTo>
                    <a:pt x="16" y="41"/>
                    <a:pt x="19" y="39"/>
                    <a:pt x="22" y="36"/>
                  </a:cubicBezTo>
                  <a:cubicBezTo>
                    <a:pt x="26" y="33"/>
                    <a:pt x="28" y="31"/>
                    <a:pt x="30" y="29"/>
                  </a:cubicBezTo>
                  <a:cubicBezTo>
                    <a:pt x="31" y="28"/>
                    <a:pt x="33" y="26"/>
                    <a:pt x="34" y="24"/>
                  </a:cubicBezTo>
                  <a:cubicBezTo>
                    <a:pt x="36" y="21"/>
                    <a:pt x="37" y="18"/>
                    <a:pt x="37" y="15"/>
                  </a:cubicBezTo>
                  <a:cubicBezTo>
                    <a:pt x="37" y="13"/>
                    <a:pt x="36" y="11"/>
                    <a:pt x="35" y="10"/>
                  </a:cubicBezTo>
                  <a:cubicBezTo>
                    <a:pt x="35" y="8"/>
                    <a:pt x="34" y="6"/>
                    <a:pt x="32" y="5"/>
                  </a:cubicBezTo>
                  <a:cubicBezTo>
                    <a:pt x="31" y="3"/>
                    <a:pt x="30" y="2"/>
                    <a:pt x="28" y="2"/>
                  </a:cubicBezTo>
                  <a:cubicBezTo>
                    <a:pt x="25" y="0"/>
                    <a:pt x="22" y="0"/>
                    <a:pt x="18" y="0"/>
                  </a:cubicBezTo>
                  <a:cubicBezTo>
                    <a:pt x="15" y="0"/>
                    <a:pt x="12" y="0"/>
                    <a:pt x="10" y="1"/>
                  </a:cubicBezTo>
                  <a:cubicBezTo>
                    <a:pt x="8" y="2"/>
                    <a:pt x="6" y="3"/>
                    <a:pt x="4" y="5"/>
                  </a:cubicBezTo>
                  <a:cubicBezTo>
                    <a:pt x="3" y="6"/>
                    <a:pt x="2" y="8"/>
                    <a:pt x="1" y="10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20"/>
                    <a:pt x="5" y="20"/>
                  </a:cubicBezTo>
                  <a:cubicBezTo>
                    <a:pt x="6" y="20"/>
                    <a:pt x="7" y="20"/>
                    <a:pt x="8" y="19"/>
                  </a:cubicBezTo>
                  <a:cubicBezTo>
                    <a:pt x="9" y="18"/>
                    <a:pt x="10" y="16"/>
                    <a:pt x="10" y="15"/>
                  </a:cubicBezTo>
                  <a:cubicBezTo>
                    <a:pt x="11" y="13"/>
                    <a:pt x="11" y="12"/>
                    <a:pt x="11" y="12"/>
                  </a:cubicBezTo>
                  <a:cubicBezTo>
                    <a:pt x="13" y="10"/>
                    <a:pt x="15" y="8"/>
                    <a:pt x="18" y="8"/>
                  </a:cubicBezTo>
                  <a:cubicBezTo>
                    <a:pt x="19" y="8"/>
                    <a:pt x="21" y="9"/>
                    <a:pt x="22" y="9"/>
                  </a:cubicBezTo>
                  <a:cubicBezTo>
                    <a:pt x="23" y="10"/>
                    <a:pt x="24" y="11"/>
                    <a:pt x="24" y="12"/>
                  </a:cubicBezTo>
                  <a:cubicBezTo>
                    <a:pt x="25" y="13"/>
                    <a:pt x="25" y="14"/>
                    <a:pt x="25" y="15"/>
                  </a:cubicBezTo>
                  <a:cubicBezTo>
                    <a:pt x="25" y="17"/>
                    <a:pt x="25" y="18"/>
                    <a:pt x="24" y="19"/>
                  </a:cubicBezTo>
                  <a:cubicBezTo>
                    <a:pt x="24" y="21"/>
                    <a:pt x="23" y="22"/>
                    <a:pt x="22" y="23"/>
                  </a:cubicBezTo>
                  <a:cubicBezTo>
                    <a:pt x="20" y="25"/>
                    <a:pt x="19" y="26"/>
                    <a:pt x="17" y="27"/>
                  </a:cubicBezTo>
                  <a:cubicBezTo>
                    <a:pt x="16" y="28"/>
                    <a:pt x="14" y="30"/>
                    <a:pt x="11" y="32"/>
                  </a:cubicBezTo>
                  <a:cubicBezTo>
                    <a:pt x="9" y="34"/>
                    <a:pt x="6" y="37"/>
                    <a:pt x="3" y="40"/>
                  </a:cubicBezTo>
                  <a:cubicBezTo>
                    <a:pt x="2" y="41"/>
                    <a:pt x="1" y="42"/>
                    <a:pt x="1" y="44"/>
                  </a:cubicBezTo>
                  <a:cubicBezTo>
                    <a:pt x="0" y="45"/>
                    <a:pt x="0" y="47"/>
                    <a:pt x="0" y="48"/>
                  </a:cubicBezTo>
                  <a:cubicBezTo>
                    <a:pt x="0" y="49"/>
                    <a:pt x="0" y="50"/>
                    <a:pt x="1" y="52"/>
                  </a:cubicBezTo>
                  <a:cubicBezTo>
                    <a:pt x="3" y="53"/>
                    <a:pt x="4" y="53"/>
                    <a:pt x="6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4" y="53"/>
                    <a:pt x="35" y="53"/>
                    <a:pt x="36" y="52"/>
                  </a:cubicBezTo>
                  <a:cubicBezTo>
                    <a:pt x="37" y="51"/>
                    <a:pt x="37" y="50"/>
                    <a:pt x="37" y="48"/>
                  </a:cubicBezTo>
                  <a:cubicBezTo>
                    <a:pt x="37" y="47"/>
                    <a:pt x="37" y="46"/>
                    <a:pt x="36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392"/>
            <p:cNvSpPr>
              <a:spLocks/>
            </p:cNvSpPr>
            <p:nvPr/>
          </p:nvSpPr>
          <p:spPr bwMode="gray">
            <a:xfrm>
              <a:off x="7144190" y="1129261"/>
              <a:ext cx="107156" cy="152400"/>
            </a:xfrm>
            <a:custGeom>
              <a:avLst/>
              <a:gdLst>
                <a:gd name="T0" fmla="*/ 37 w 38"/>
                <a:gd name="T1" fmla="*/ 28 h 54"/>
                <a:gd name="T2" fmla="*/ 33 w 38"/>
                <a:gd name="T3" fmla="*/ 23 h 54"/>
                <a:gd name="T4" fmla="*/ 28 w 38"/>
                <a:gd name="T5" fmla="*/ 19 h 54"/>
                <a:gd name="T6" fmla="*/ 13 w 38"/>
                <a:gd name="T7" fmla="*/ 20 h 54"/>
                <a:gd name="T8" fmla="*/ 14 w 38"/>
                <a:gd name="T9" fmla="*/ 10 h 54"/>
                <a:gd name="T10" fmla="*/ 30 w 38"/>
                <a:gd name="T11" fmla="*/ 10 h 54"/>
                <a:gd name="T12" fmla="*/ 35 w 38"/>
                <a:gd name="T13" fmla="*/ 9 h 54"/>
                <a:gd name="T14" fmla="*/ 37 w 38"/>
                <a:gd name="T15" fmla="*/ 5 h 54"/>
                <a:gd name="T16" fmla="*/ 30 w 38"/>
                <a:gd name="T17" fmla="*/ 0 h 54"/>
                <a:gd name="T18" fmla="*/ 12 w 38"/>
                <a:gd name="T19" fmla="*/ 0 h 54"/>
                <a:gd name="T20" fmla="*/ 7 w 38"/>
                <a:gd name="T21" fmla="*/ 2 h 54"/>
                <a:gd name="T22" fmla="*/ 5 w 38"/>
                <a:gd name="T23" fmla="*/ 7 h 54"/>
                <a:gd name="T24" fmla="*/ 2 w 38"/>
                <a:gd name="T25" fmla="*/ 24 h 54"/>
                <a:gd name="T26" fmla="*/ 1 w 38"/>
                <a:gd name="T27" fmla="*/ 26 h 54"/>
                <a:gd name="T28" fmla="*/ 3 w 38"/>
                <a:gd name="T29" fmla="*/ 30 h 54"/>
                <a:gd name="T30" fmla="*/ 6 w 38"/>
                <a:gd name="T31" fmla="*/ 31 h 54"/>
                <a:gd name="T32" fmla="*/ 11 w 38"/>
                <a:gd name="T33" fmla="*/ 29 h 54"/>
                <a:gd name="T34" fmla="*/ 15 w 38"/>
                <a:gd name="T35" fmla="*/ 27 h 54"/>
                <a:gd name="T36" fmla="*/ 19 w 38"/>
                <a:gd name="T37" fmla="*/ 26 h 54"/>
                <a:gd name="T38" fmla="*/ 23 w 38"/>
                <a:gd name="T39" fmla="*/ 27 h 54"/>
                <a:gd name="T40" fmla="*/ 26 w 38"/>
                <a:gd name="T41" fmla="*/ 30 h 54"/>
                <a:gd name="T42" fmla="*/ 27 w 38"/>
                <a:gd name="T43" fmla="*/ 36 h 54"/>
                <a:gd name="T44" fmla="*/ 26 w 38"/>
                <a:gd name="T45" fmla="*/ 41 h 54"/>
                <a:gd name="T46" fmla="*/ 23 w 38"/>
                <a:gd name="T47" fmla="*/ 45 h 54"/>
                <a:gd name="T48" fmla="*/ 18 w 38"/>
                <a:gd name="T49" fmla="*/ 46 h 54"/>
                <a:gd name="T50" fmla="*/ 14 w 38"/>
                <a:gd name="T51" fmla="*/ 44 h 54"/>
                <a:gd name="T52" fmla="*/ 10 w 38"/>
                <a:gd name="T53" fmla="*/ 40 h 54"/>
                <a:gd name="T54" fmla="*/ 5 w 38"/>
                <a:gd name="T55" fmla="*/ 36 h 54"/>
                <a:gd name="T56" fmla="*/ 1 w 38"/>
                <a:gd name="T57" fmla="*/ 37 h 54"/>
                <a:gd name="T58" fmla="*/ 0 w 38"/>
                <a:gd name="T59" fmla="*/ 40 h 54"/>
                <a:gd name="T60" fmla="*/ 2 w 38"/>
                <a:gd name="T61" fmla="*/ 46 h 54"/>
                <a:gd name="T62" fmla="*/ 8 w 38"/>
                <a:gd name="T63" fmla="*/ 52 h 54"/>
                <a:gd name="T64" fmla="*/ 18 w 38"/>
                <a:gd name="T65" fmla="*/ 54 h 54"/>
                <a:gd name="T66" fmla="*/ 29 w 38"/>
                <a:gd name="T67" fmla="*/ 52 h 54"/>
                <a:gd name="T68" fmla="*/ 36 w 38"/>
                <a:gd name="T69" fmla="*/ 45 h 54"/>
                <a:gd name="T70" fmla="*/ 38 w 38"/>
                <a:gd name="T71" fmla="*/ 35 h 54"/>
                <a:gd name="T72" fmla="*/ 37 w 38"/>
                <a:gd name="T73" fmla="*/ 2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" h="54">
                  <a:moveTo>
                    <a:pt x="37" y="28"/>
                  </a:moveTo>
                  <a:cubicBezTo>
                    <a:pt x="36" y="26"/>
                    <a:pt x="35" y="24"/>
                    <a:pt x="33" y="23"/>
                  </a:cubicBezTo>
                  <a:cubicBezTo>
                    <a:pt x="31" y="21"/>
                    <a:pt x="30" y="20"/>
                    <a:pt x="28" y="19"/>
                  </a:cubicBezTo>
                  <a:cubicBezTo>
                    <a:pt x="23" y="17"/>
                    <a:pt x="18" y="17"/>
                    <a:pt x="13" y="2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2" y="10"/>
                    <a:pt x="34" y="10"/>
                    <a:pt x="35" y="9"/>
                  </a:cubicBezTo>
                  <a:cubicBezTo>
                    <a:pt x="36" y="8"/>
                    <a:pt x="37" y="7"/>
                    <a:pt x="37" y="5"/>
                  </a:cubicBezTo>
                  <a:cubicBezTo>
                    <a:pt x="37" y="3"/>
                    <a:pt x="35" y="0"/>
                    <a:pt x="3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8" y="1"/>
                    <a:pt x="7" y="2"/>
                  </a:cubicBezTo>
                  <a:cubicBezTo>
                    <a:pt x="6" y="3"/>
                    <a:pt x="5" y="5"/>
                    <a:pt x="5" y="7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8"/>
                    <a:pt x="2" y="29"/>
                    <a:pt x="3" y="30"/>
                  </a:cubicBezTo>
                  <a:cubicBezTo>
                    <a:pt x="4" y="31"/>
                    <a:pt x="5" y="31"/>
                    <a:pt x="6" y="31"/>
                  </a:cubicBezTo>
                  <a:cubicBezTo>
                    <a:pt x="8" y="31"/>
                    <a:pt x="9" y="30"/>
                    <a:pt x="11" y="29"/>
                  </a:cubicBezTo>
                  <a:cubicBezTo>
                    <a:pt x="13" y="28"/>
                    <a:pt x="14" y="27"/>
                    <a:pt x="15" y="27"/>
                  </a:cubicBezTo>
                  <a:cubicBezTo>
                    <a:pt x="15" y="26"/>
                    <a:pt x="16" y="26"/>
                    <a:pt x="19" y="26"/>
                  </a:cubicBezTo>
                  <a:cubicBezTo>
                    <a:pt x="20" y="26"/>
                    <a:pt x="21" y="26"/>
                    <a:pt x="23" y="27"/>
                  </a:cubicBezTo>
                  <a:cubicBezTo>
                    <a:pt x="24" y="28"/>
                    <a:pt x="25" y="29"/>
                    <a:pt x="26" y="30"/>
                  </a:cubicBezTo>
                  <a:cubicBezTo>
                    <a:pt x="26" y="32"/>
                    <a:pt x="27" y="34"/>
                    <a:pt x="27" y="36"/>
                  </a:cubicBezTo>
                  <a:cubicBezTo>
                    <a:pt x="27" y="38"/>
                    <a:pt x="26" y="40"/>
                    <a:pt x="26" y="41"/>
                  </a:cubicBezTo>
                  <a:cubicBezTo>
                    <a:pt x="25" y="43"/>
                    <a:pt x="24" y="44"/>
                    <a:pt x="23" y="45"/>
                  </a:cubicBezTo>
                  <a:cubicBezTo>
                    <a:pt x="22" y="45"/>
                    <a:pt x="20" y="46"/>
                    <a:pt x="18" y="46"/>
                  </a:cubicBezTo>
                  <a:cubicBezTo>
                    <a:pt x="17" y="46"/>
                    <a:pt x="15" y="45"/>
                    <a:pt x="14" y="44"/>
                  </a:cubicBezTo>
                  <a:cubicBezTo>
                    <a:pt x="12" y="43"/>
                    <a:pt x="11" y="42"/>
                    <a:pt x="10" y="40"/>
                  </a:cubicBezTo>
                  <a:cubicBezTo>
                    <a:pt x="9" y="37"/>
                    <a:pt x="7" y="36"/>
                    <a:pt x="5" y="36"/>
                  </a:cubicBezTo>
                  <a:cubicBezTo>
                    <a:pt x="4" y="36"/>
                    <a:pt x="2" y="36"/>
                    <a:pt x="1" y="37"/>
                  </a:cubicBezTo>
                  <a:cubicBezTo>
                    <a:pt x="1" y="38"/>
                    <a:pt x="0" y="39"/>
                    <a:pt x="0" y="40"/>
                  </a:cubicBezTo>
                  <a:cubicBezTo>
                    <a:pt x="0" y="42"/>
                    <a:pt x="1" y="44"/>
                    <a:pt x="2" y="46"/>
                  </a:cubicBezTo>
                  <a:cubicBezTo>
                    <a:pt x="3" y="48"/>
                    <a:pt x="5" y="50"/>
                    <a:pt x="8" y="52"/>
                  </a:cubicBezTo>
                  <a:cubicBezTo>
                    <a:pt x="10" y="53"/>
                    <a:pt x="14" y="54"/>
                    <a:pt x="18" y="54"/>
                  </a:cubicBezTo>
                  <a:cubicBezTo>
                    <a:pt x="22" y="54"/>
                    <a:pt x="26" y="53"/>
                    <a:pt x="29" y="52"/>
                  </a:cubicBezTo>
                  <a:cubicBezTo>
                    <a:pt x="32" y="50"/>
                    <a:pt x="34" y="48"/>
                    <a:pt x="36" y="45"/>
                  </a:cubicBezTo>
                  <a:cubicBezTo>
                    <a:pt x="37" y="42"/>
                    <a:pt x="38" y="38"/>
                    <a:pt x="38" y="35"/>
                  </a:cubicBezTo>
                  <a:cubicBezTo>
                    <a:pt x="38" y="33"/>
                    <a:pt x="38" y="30"/>
                    <a:pt x="37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Callout 7"/>
          <p:cNvSpPr/>
          <p:nvPr/>
        </p:nvSpPr>
        <p:spPr>
          <a:xfrm>
            <a:off x="370808" y="3443354"/>
            <a:ext cx="7700586" cy="1494137"/>
          </a:xfrm>
          <a:prstGeom prst="rightArrowCallout">
            <a:avLst>
              <a:gd name="adj1" fmla="val 21724"/>
              <a:gd name="adj2" fmla="val 25000"/>
              <a:gd name="adj3" fmla="val 25000"/>
              <a:gd name="adj4" fmla="val 905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14639"/>
              </p:ext>
            </p:extLst>
          </p:nvPr>
        </p:nvGraphicFramePr>
        <p:xfrm>
          <a:off x="579786" y="3863322"/>
          <a:ext cx="6563292" cy="89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810"/>
                <a:gridCol w="1191137"/>
                <a:gridCol w="1089869"/>
                <a:gridCol w="1061115"/>
                <a:gridCol w="1225361"/>
              </a:tblGrid>
              <a:tr h="2992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Baseline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Days Left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Variance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%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Complete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992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Canteen Re-visit Drawing and BQ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01-04-2016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88%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2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Canteen FARMC and LOA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04-04-2018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98%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443149" y="347724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KPI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03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4035</TotalTime>
  <Words>436</Words>
  <Application>Microsoft Office PowerPoint</Application>
  <PresentationFormat>Widescreen</PresentationFormat>
  <Paragraphs>238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Agency FB</vt:lpstr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Krishna Kumar</cp:lastModifiedBy>
  <cp:revision>239</cp:revision>
  <dcterms:created xsi:type="dcterms:W3CDTF">2016-12-08T03:41:11Z</dcterms:created>
  <dcterms:modified xsi:type="dcterms:W3CDTF">2017-01-14T05:20:53Z</dcterms:modified>
</cp:coreProperties>
</file>