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354" r:id="rId3"/>
    <p:sldId id="288" r:id="rId4"/>
    <p:sldId id="351" r:id="rId5"/>
    <p:sldId id="302" r:id="rId6"/>
    <p:sldId id="303" r:id="rId7"/>
    <p:sldId id="304" r:id="rId8"/>
    <p:sldId id="296" r:id="rId9"/>
    <p:sldId id="297" r:id="rId10"/>
    <p:sldId id="298" r:id="rId11"/>
    <p:sldId id="299" r:id="rId12"/>
    <p:sldId id="300" r:id="rId13"/>
    <p:sldId id="301" r:id="rId14"/>
    <p:sldId id="305" r:id="rId15"/>
    <p:sldId id="311" r:id="rId16"/>
    <p:sldId id="306" r:id="rId17"/>
    <p:sldId id="307" r:id="rId18"/>
    <p:sldId id="308" r:id="rId19"/>
    <p:sldId id="309" r:id="rId20"/>
    <p:sldId id="310" r:id="rId21"/>
    <p:sldId id="35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1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477" y="1121876"/>
            <a:ext cx="9143038" cy="2387768"/>
          </a:xfrm>
        </p:spPr>
        <p:txBody>
          <a:bodyPr anchor="b"/>
          <a:lstStyle>
            <a:lvl1pPr>
              <a:defRPr sz="5443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477" y="3601814"/>
            <a:ext cx="9143038" cy="1656176"/>
          </a:xfrm>
        </p:spPr>
        <p:txBody>
          <a:bodyPr anchorCtr="1"/>
          <a:lstStyle>
            <a:lvl1pPr algn="ctr">
              <a:defRPr sz="2177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4E2C7F80-902E-4A6E-854E-B8FDE2B784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8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0AF27CF7-7095-4836-A084-9DC7F26D0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9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839685" y="273627"/>
            <a:ext cx="2741764" cy="530840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08643" y="273627"/>
            <a:ext cx="8046717" cy="530840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19F6E676-0F5F-4850-A865-6D60F21917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95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477" y="1121876"/>
            <a:ext cx="9143038" cy="2387768"/>
          </a:xfrm>
        </p:spPr>
        <p:txBody>
          <a:bodyPr anchor="b"/>
          <a:lstStyle>
            <a:lvl1pPr>
              <a:defRPr sz="5443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477" y="3601814"/>
            <a:ext cx="9143038" cy="1656176"/>
          </a:xfrm>
        </p:spPr>
        <p:txBody>
          <a:bodyPr anchorCtr="1"/>
          <a:lstStyle>
            <a:lvl1pPr algn="ctr">
              <a:defRPr sz="2177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2C7F80-902E-4A6E-854E-B8FDE2B7846C}" type="slidenum">
              <a:rPr kumimoji="0" lang="en-US" sz="127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erif" pitchFamily="18"/>
                <a:cs typeface="Tahoma" pitchFamily="2"/>
              </a:rPr>
              <a:pPr marL="0" marR="0" lvl="0" indent="0" algn="r" defTabSz="82954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36348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B4A05-FC89-47D6-8ED7-B80B27C435D0}" type="slidenum">
              <a:rPr kumimoji="0" lang="en-US" sz="127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erif" pitchFamily="18"/>
                <a:cs typeface="Tahoma" pitchFamily="2"/>
              </a:rPr>
              <a:pPr marL="0" marR="0" lvl="0" indent="0" algn="r" defTabSz="82954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19045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364" y="1709456"/>
            <a:ext cx="10515838" cy="2852943"/>
          </a:xfrm>
        </p:spPr>
        <p:txBody>
          <a:bodyPr anchor="b"/>
          <a:lstStyle>
            <a:lvl1pPr>
              <a:defRPr sz="5443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364" y="4589766"/>
            <a:ext cx="10515838" cy="1499195"/>
          </a:xfrm>
        </p:spPr>
        <p:txBody>
          <a:bodyPr/>
          <a:lstStyle>
            <a:lvl1pPr>
              <a:defRPr sz="2177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49DDB-82DB-4BE8-8ABE-01A3C42C8C3A}" type="slidenum">
              <a:rPr kumimoji="0" lang="en-US" sz="127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erif" pitchFamily="18"/>
                <a:cs typeface="Tahoma" pitchFamily="2"/>
              </a:rPr>
              <a:pPr marL="0" marR="0" lvl="0" indent="0" algn="r" defTabSz="82954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25959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08644" y="1604330"/>
            <a:ext cx="5393284" cy="39776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86240" y="1604330"/>
            <a:ext cx="5395196" cy="39776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8950B-F9D5-4AAD-9BAA-1156BCBF43CF}" type="slidenum">
              <a:rPr kumimoji="0" lang="en-US" sz="127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erif" pitchFamily="18"/>
                <a:cs typeface="Tahoma" pitchFamily="2"/>
              </a:rPr>
              <a:pPr marL="0" marR="0" lvl="0" indent="0" algn="r" defTabSz="82954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60360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038" y="365796"/>
            <a:ext cx="10515838" cy="132493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039" y="1680654"/>
            <a:ext cx="5159038" cy="823770"/>
          </a:xfrm>
        </p:spPr>
        <p:txBody>
          <a:bodyPr anchor="b"/>
          <a:lstStyle>
            <a:lvl1pPr>
              <a:defRPr sz="2177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039" y="2504425"/>
            <a:ext cx="5159038" cy="368534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803" y="1680654"/>
            <a:ext cx="5182075" cy="823770"/>
          </a:xfrm>
        </p:spPr>
        <p:txBody>
          <a:bodyPr anchor="b"/>
          <a:lstStyle>
            <a:lvl1pPr>
              <a:defRPr sz="2177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803" y="2504425"/>
            <a:ext cx="5182075" cy="368534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F0CF13-12CD-4A07-B463-08B09464BC56}" type="slidenum">
              <a:rPr kumimoji="0" lang="en-US" sz="127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erif" pitchFamily="18"/>
                <a:cs typeface="Tahoma" pitchFamily="2"/>
              </a:rPr>
              <a:pPr marL="0" marR="0" lvl="0" indent="0" algn="r" defTabSz="82954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98621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5CB407-8F8E-4505-9037-F8C8015DA033}" type="slidenum">
              <a:rPr kumimoji="0" lang="en-US" sz="127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erif" pitchFamily="18"/>
                <a:cs typeface="Tahoma" pitchFamily="2"/>
              </a:rPr>
              <a:pPr marL="0" marR="0" lvl="0" indent="0" algn="r" defTabSz="82954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1198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F2C751-F578-4E15-934A-3F8B95878EEF}" type="slidenum">
              <a:rPr kumimoji="0" lang="en-US" sz="127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erif" pitchFamily="18"/>
                <a:cs typeface="Tahoma" pitchFamily="2"/>
              </a:rPr>
              <a:pPr marL="0" marR="0" lvl="0" indent="0" algn="r" defTabSz="82954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4792639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038" y="456530"/>
            <a:ext cx="3932165" cy="1601452"/>
          </a:xfrm>
        </p:spPr>
        <p:txBody>
          <a:bodyPr anchor="b"/>
          <a:lstStyle>
            <a:lvl1pPr>
              <a:defRPr sz="2903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999" y="987941"/>
            <a:ext cx="6170878" cy="4873472"/>
          </a:xfrm>
        </p:spPr>
        <p:txBody>
          <a:bodyPr/>
          <a:lstStyle>
            <a:lvl1pPr>
              <a:defRPr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038" y="2057973"/>
            <a:ext cx="3932165" cy="3810640"/>
          </a:xfrm>
        </p:spPr>
        <p:txBody>
          <a:bodyPr/>
          <a:lstStyle>
            <a:lvl1pPr>
              <a:defRPr sz="1452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93E1B2-0232-403E-B06A-AE6C39CF2710}" type="slidenum">
              <a:rPr kumimoji="0" lang="en-US" sz="127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erif" pitchFamily="18"/>
                <a:cs typeface="Tahoma" pitchFamily="2"/>
              </a:rPr>
              <a:pPr marL="0" marR="0" lvl="0" indent="0" algn="r" defTabSz="82954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7738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F99B4A05-FC89-47D6-8ED7-B80B27C435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89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038" y="456530"/>
            <a:ext cx="3932165" cy="1601452"/>
          </a:xfrm>
        </p:spPr>
        <p:txBody>
          <a:bodyPr anchor="b"/>
          <a:lstStyle>
            <a:lvl1pPr>
              <a:defRPr sz="2903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3999" y="987941"/>
            <a:ext cx="6170878" cy="487347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038" y="2057973"/>
            <a:ext cx="3932165" cy="3810640"/>
          </a:xfrm>
        </p:spPr>
        <p:txBody>
          <a:bodyPr/>
          <a:lstStyle>
            <a:lvl1pPr>
              <a:defRPr sz="1452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7FACC0-A89E-48F4-8F7D-355D310A1A03}" type="slidenum">
              <a:rPr kumimoji="0" lang="en-US" sz="127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erif" pitchFamily="18"/>
                <a:cs typeface="Tahoma" pitchFamily="2"/>
              </a:rPr>
              <a:pPr marL="0" marR="0" lvl="0" indent="0" algn="r" defTabSz="82954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22528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27CF7-7095-4836-A084-9DC7F26D0446}" type="slidenum">
              <a:rPr kumimoji="0" lang="en-US" sz="127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erif" pitchFamily="18"/>
                <a:cs typeface="Tahoma" pitchFamily="2"/>
              </a:rPr>
              <a:pPr marL="0" marR="0" lvl="0" indent="0" algn="r" defTabSz="82954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181347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839685" y="273627"/>
            <a:ext cx="2741764" cy="530840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08643" y="273627"/>
            <a:ext cx="8046717" cy="530840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6E676-0F5F-4850-A865-6D60F21917D9}" type="slidenum">
              <a:rPr kumimoji="0" lang="en-US" sz="127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erif" pitchFamily="18"/>
                <a:cs typeface="Tahoma" pitchFamily="2"/>
              </a:rPr>
              <a:pPr marL="0" marR="0" lvl="0" indent="0" algn="r" defTabSz="82954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3506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364" y="1709456"/>
            <a:ext cx="10515838" cy="2852943"/>
          </a:xfrm>
        </p:spPr>
        <p:txBody>
          <a:bodyPr anchor="b"/>
          <a:lstStyle>
            <a:lvl1pPr>
              <a:defRPr sz="5443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364" y="4589766"/>
            <a:ext cx="10515838" cy="1499195"/>
          </a:xfrm>
        </p:spPr>
        <p:txBody>
          <a:bodyPr/>
          <a:lstStyle>
            <a:lvl1pPr>
              <a:defRPr sz="2177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8DD49DDB-82DB-4BE8-8ABE-01A3C42C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3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08644" y="1604330"/>
            <a:ext cx="5393284" cy="39776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86240" y="1604330"/>
            <a:ext cx="5395196" cy="39776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5F8950B-F9D5-4AAD-9BAA-1156BCBF4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6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038" y="365796"/>
            <a:ext cx="10515838" cy="132493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039" y="1680654"/>
            <a:ext cx="5159038" cy="823770"/>
          </a:xfrm>
        </p:spPr>
        <p:txBody>
          <a:bodyPr anchor="b"/>
          <a:lstStyle>
            <a:lvl1pPr>
              <a:defRPr sz="2177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039" y="2504425"/>
            <a:ext cx="5159038" cy="368534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803" y="1680654"/>
            <a:ext cx="5182075" cy="823770"/>
          </a:xfrm>
        </p:spPr>
        <p:txBody>
          <a:bodyPr anchor="b"/>
          <a:lstStyle>
            <a:lvl1pPr>
              <a:defRPr sz="2177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803" y="2504425"/>
            <a:ext cx="5182075" cy="368534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D3F0CF13-12CD-4A07-B463-08B09464B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0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B5CB407-8F8E-4505-9037-F8C8015DA0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1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35F2C751-F578-4E15-934A-3F8B95878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519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038" y="456530"/>
            <a:ext cx="3932165" cy="1601452"/>
          </a:xfrm>
        </p:spPr>
        <p:txBody>
          <a:bodyPr anchor="b"/>
          <a:lstStyle>
            <a:lvl1pPr>
              <a:defRPr sz="2903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999" y="987941"/>
            <a:ext cx="6170878" cy="4873472"/>
          </a:xfrm>
        </p:spPr>
        <p:txBody>
          <a:bodyPr/>
          <a:lstStyle>
            <a:lvl1pPr>
              <a:defRPr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038" y="2057973"/>
            <a:ext cx="3932165" cy="3810640"/>
          </a:xfrm>
        </p:spPr>
        <p:txBody>
          <a:bodyPr/>
          <a:lstStyle>
            <a:lvl1pPr>
              <a:defRPr sz="1452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5F93E1B2-0232-403E-B06A-AE6C39CF2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9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038" y="456530"/>
            <a:ext cx="3932165" cy="1601452"/>
          </a:xfrm>
        </p:spPr>
        <p:txBody>
          <a:bodyPr anchor="b"/>
          <a:lstStyle>
            <a:lvl1pPr>
              <a:defRPr sz="2903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3999" y="987941"/>
            <a:ext cx="6170878" cy="487347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038" y="2057973"/>
            <a:ext cx="3932165" cy="3810640"/>
          </a:xfrm>
        </p:spPr>
        <p:txBody>
          <a:bodyPr/>
          <a:lstStyle>
            <a:lvl1pPr>
              <a:defRPr sz="1452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047FACC0-A89E-48F4-8F7D-355D310A1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8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609560" y="273354"/>
            <a:ext cx="10971688" cy="11450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09560" y="1604844"/>
            <a:ext cx="10971688" cy="39774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609561" y="6247907"/>
            <a:ext cx="2840123" cy="4728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829544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7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169407" y="6247907"/>
            <a:ext cx="3864183" cy="4728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829544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7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741125" y="6247907"/>
            <a:ext cx="2840123" cy="4728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829544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7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fld id="{59DC6366-6DB1-4239-98F4-D4F51AD5C3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829544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992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  <a:ea typeface="Microsoft YaHei" pitchFamily="2"/>
          <a:cs typeface="Arial" pitchFamily="2"/>
        </a:defRPr>
      </a:lvl1pPr>
    </p:titleStyle>
    <p:bodyStyle>
      <a:lvl1pPr marL="0" marR="0" lvl="0" indent="0" defTabSz="829544" rtl="0" fontAlgn="auto" hangingPunct="0">
        <a:lnSpc>
          <a:spcPct val="100000"/>
        </a:lnSpc>
        <a:spcBef>
          <a:spcPts val="1284"/>
        </a:spcBef>
        <a:spcAft>
          <a:spcPts val="0"/>
        </a:spcAft>
        <a:buNone/>
        <a:tabLst/>
        <a:defRPr lang="en-US" sz="2903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  <a:ea typeface="Microsoft YaHei" pitchFamily="2"/>
          <a:cs typeface="Arial" pitchFamily="2"/>
        </a:defRPr>
      </a:lvl1pPr>
      <a:lvl2pPr marL="622158" marR="0" lvl="1" indent="-207386" algn="l" defTabSz="829544" rtl="0" fontAlgn="auto" hangingPunct="1">
        <a:lnSpc>
          <a:spcPct val="90000"/>
        </a:lnSpc>
        <a:spcBef>
          <a:spcPts val="454"/>
        </a:spcBef>
        <a:spcAft>
          <a:spcPts val="0"/>
        </a:spcAft>
        <a:buSzPct val="100000"/>
        <a:buFont typeface="Arial" pitchFamily="34"/>
        <a:buChar char="•"/>
        <a:tabLst/>
        <a:defRPr lang="en-US" sz="2177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036930" marR="0" lvl="2" indent="-207386" algn="l" defTabSz="829544" rtl="0" fontAlgn="auto" hangingPunct="1">
        <a:lnSpc>
          <a:spcPct val="90000"/>
        </a:lnSpc>
        <a:spcBef>
          <a:spcPts val="454"/>
        </a:spcBef>
        <a:spcAft>
          <a:spcPts val="0"/>
        </a:spcAft>
        <a:buSzPct val="100000"/>
        <a:buFont typeface="Arial" pitchFamily="34"/>
        <a:buChar char="•"/>
        <a:tabLst/>
        <a:defRPr lang="en-US" sz="1814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451701" marR="0" lvl="3" indent="-207386" algn="l" defTabSz="829544" rtl="0" fontAlgn="auto" hangingPunct="1">
        <a:lnSpc>
          <a:spcPct val="90000"/>
        </a:lnSpc>
        <a:spcBef>
          <a:spcPts val="454"/>
        </a:spcBef>
        <a:spcAft>
          <a:spcPts val="0"/>
        </a:spcAft>
        <a:buSzPct val="100000"/>
        <a:buFont typeface="Arial" pitchFamily="34"/>
        <a:buChar char="•"/>
        <a:tabLst/>
        <a:defRPr lang="en-US" sz="1633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1866473" marR="0" lvl="4" indent="-207386" algn="l" defTabSz="829544" rtl="0" fontAlgn="auto" hangingPunct="1">
        <a:lnSpc>
          <a:spcPct val="90000"/>
        </a:lnSpc>
        <a:spcBef>
          <a:spcPts val="454"/>
        </a:spcBef>
        <a:spcAft>
          <a:spcPts val="0"/>
        </a:spcAft>
        <a:buSzPct val="100000"/>
        <a:buFont typeface="Arial" pitchFamily="34"/>
        <a:buChar char="•"/>
        <a:tabLst/>
        <a:defRPr lang="en-US" sz="1633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609560" y="273354"/>
            <a:ext cx="10971688" cy="11450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09560" y="1604844"/>
            <a:ext cx="10971688" cy="39774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609561" y="6247907"/>
            <a:ext cx="2840123" cy="4728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829544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7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marL="0" marR="0" lvl="0" indent="0" algn="l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169407" y="6247907"/>
            <a:ext cx="3864183" cy="4728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829544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7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marL="0" marR="0" lvl="0" indent="0" algn="ctr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741125" y="6247907"/>
            <a:ext cx="2840123" cy="4728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829544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7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marL="0" marR="0" lvl="0" indent="0" algn="r" defTabSz="829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DC6366-6DB1-4239-98F4-D4F51AD5C312}" type="slidenum">
              <a:rPr kumimoji="0" lang="en-US" sz="127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erif" pitchFamily="18"/>
                <a:cs typeface="Tahoma" pitchFamily="2"/>
              </a:rPr>
              <a:pPr marL="0" marR="0" lvl="0" indent="0" algn="r" defTabSz="82954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7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erif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4459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defTabSz="829544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992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  <a:ea typeface="Microsoft YaHei" pitchFamily="2"/>
          <a:cs typeface="Arial" pitchFamily="2"/>
        </a:defRPr>
      </a:lvl1pPr>
    </p:titleStyle>
    <p:bodyStyle>
      <a:lvl1pPr marL="0" marR="0" lvl="0" indent="0" defTabSz="829544" rtl="0" fontAlgn="auto" hangingPunct="0">
        <a:lnSpc>
          <a:spcPct val="100000"/>
        </a:lnSpc>
        <a:spcBef>
          <a:spcPts val="1284"/>
        </a:spcBef>
        <a:spcAft>
          <a:spcPts val="0"/>
        </a:spcAft>
        <a:buNone/>
        <a:tabLst/>
        <a:defRPr lang="en-US" sz="2903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  <a:ea typeface="Microsoft YaHei" pitchFamily="2"/>
          <a:cs typeface="Arial" pitchFamily="2"/>
        </a:defRPr>
      </a:lvl1pPr>
      <a:lvl2pPr marL="622158" marR="0" lvl="1" indent="-207386" algn="l" defTabSz="829544" rtl="0" fontAlgn="auto" hangingPunct="1">
        <a:lnSpc>
          <a:spcPct val="90000"/>
        </a:lnSpc>
        <a:spcBef>
          <a:spcPts val="454"/>
        </a:spcBef>
        <a:spcAft>
          <a:spcPts val="0"/>
        </a:spcAft>
        <a:buSzPct val="100000"/>
        <a:buFont typeface="Arial" pitchFamily="34"/>
        <a:buChar char="•"/>
        <a:tabLst/>
        <a:defRPr lang="en-US" sz="2177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036930" marR="0" lvl="2" indent="-207386" algn="l" defTabSz="829544" rtl="0" fontAlgn="auto" hangingPunct="1">
        <a:lnSpc>
          <a:spcPct val="90000"/>
        </a:lnSpc>
        <a:spcBef>
          <a:spcPts val="454"/>
        </a:spcBef>
        <a:spcAft>
          <a:spcPts val="0"/>
        </a:spcAft>
        <a:buSzPct val="100000"/>
        <a:buFont typeface="Arial" pitchFamily="34"/>
        <a:buChar char="•"/>
        <a:tabLst/>
        <a:defRPr lang="en-US" sz="1814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451701" marR="0" lvl="3" indent="-207386" algn="l" defTabSz="829544" rtl="0" fontAlgn="auto" hangingPunct="1">
        <a:lnSpc>
          <a:spcPct val="90000"/>
        </a:lnSpc>
        <a:spcBef>
          <a:spcPts val="454"/>
        </a:spcBef>
        <a:spcAft>
          <a:spcPts val="0"/>
        </a:spcAft>
        <a:buSzPct val="100000"/>
        <a:buFont typeface="Arial" pitchFamily="34"/>
        <a:buChar char="•"/>
        <a:tabLst/>
        <a:defRPr lang="en-US" sz="1633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1866473" marR="0" lvl="4" indent="-207386" algn="l" defTabSz="829544" rtl="0" fontAlgn="auto" hangingPunct="1">
        <a:lnSpc>
          <a:spcPct val="90000"/>
        </a:lnSpc>
        <a:spcBef>
          <a:spcPts val="454"/>
        </a:spcBef>
        <a:spcAft>
          <a:spcPts val="0"/>
        </a:spcAft>
        <a:buSzPct val="100000"/>
        <a:buFont typeface="Arial" pitchFamily="34"/>
        <a:buChar char="•"/>
        <a:tabLst/>
        <a:defRPr lang="en-US" sz="1633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3" dirty="0">
                <a:latin typeface="+mn-lt"/>
              </a:rPr>
              <a:t>Another Look at Dominoes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A30361-D1AD-47B5-9150-5CF19BB6A8EC}"/>
                  </a:ext>
                </a:extLst>
              </p:cNvPr>
              <p:cNvSpPr txBox="1"/>
              <p:nvPr/>
            </p:nvSpPr>
            <p:spPr>
              <a:xfrm>
                <a:off x="609560" y="1400501"/>
                <a:ext cx="64450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 first domino falls.</a:t>
                </a:r>
              </a:p>
              <a:p>
                <a:r>
                  <a:rPr lang="en-US" sz="2000" u="sng" dirty="0"/>
                  <a:t>For any </a:t>
                </a:r>
                <a14:m>
                  <m:oMath xmlns:m="http://schemas.openxmlformats.org/officeDocument/2006/math">
                    <m:r>
                      <a:rPr lang="en-US" sz="2000" b="0" i="1" u="sng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u="sng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u="sng" dirty="0"/>
                  <a:t>if the </a:t>
                </a:r>
                <a14:m>
                  <m:oMath xmlns:m="http://schemas.openxmlformats.org/officeDocument/2006/math">
                    <m:r>
                      <a:rPr lang="en-US" sz="2000" b="0" i="1" u="sng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u="sng" dirty="0" err="1"/>
                  <a:t>th</a:t>
                </a:r>
                <a:r>
                  <a:rPr lang="en-US" sz="2000" u="sng" dirty="0"/>
                  <a:t> domino falls, then so does the </a:t>
                </a:r>
                <a14:m>
                  <m:oMath xmlns:m="http://schemas.openxmlformats.org/officeDocument/2006/math">
                    <m:r>
                      <a:rPr lang="en-US" sz="2000" b="0" i="1" u="sng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u="sng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u="sng" dirty="0"/>
                  <a:t>st.</a:t>
                </a:r>
              </a:p>
              <a:p>
                <a:r>
                  <a:rPr lang="en-US" sz="2000" dirty="0"/>
                  <a:t>Therefore, every domino falls.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A30361-D1AD-47B5-9150-5CF19BB6A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400501"/>
                <a:ext cx="6445064" cy="1384995"/>
              </a:xfrm>
              <a:prstGeom prst="rect">
                <a:avLst/>
              </a:prstGeom>
              <a:blipFill>
                <a:blip r:embed="rId2"/>
                <a:stretch>
                  <a:fillRect l="-1041" t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F3CD41-58F2-485D-899D-3D1600CB38CF}"/>
                  </a:ext>
                </a:extLst>
              </p:cNvPr>
              <p:cNvSpPr txBox="1"/>
              <p:nvPr/>
            </p:nvSpPr>
            <p:spPr>
              <a:xfrm>
                <a:off x="676100" y="2971505"/>
                <a:ext cx="945263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 first domino falls.</a:t>
                </a:r>
              </a:p>
              <a:p>
                <a:r>
                  <a:rPr lang="en-US" sz="2000" u="sng" dirty="0">
                    <a:solidFill>
                      <a:srgbClr val="FF0000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000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u="sng" dirty="0">
                    <a:solidFill>
                      <a:srgbClr val="FF0000"/>
                    </a:solidFill>
                  </a:rPr>
                  <a:t>if the first </a:t>
                </a:r>
                <a14:m>
                  <m:oMath xmlns:m="http://schemas.openxmlformats.org/officeDocument/2006/math">
                    <m:r>
                      <a:rPr lang="en-US" sz="2000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u="sng" dirty="0">
                    <a:solidFill>
                      <a:srgbClr val="FF0000"/>
                    </a:solidFill>
                  </a:rPr>
                  <a:t>dominoes all fall, then so does the </a:t>
                </a:r>
                <a14:m>
                  <m:oMath xmlns:m="http://schemas.openxmlformats.org/officeDocument/2006/math">
                    <m:r>
                      <a:rPr lang="en-US" sz="2000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u="sng" dirty="0">
                    <a:solidFill>
                      <a:srgbClr val="FF0000"/>
                    </a:solidFill>
                  </a:rPr>
                  <a:t>st.</a:t>
                </a:r>
              </a:p>
              <a:p>
                <a:r>
                  <a:rPr lang="en-US" sz="2000" dirty="0"/>
                  <a:t>Therefore, every domino falls.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F3CD41-58F2-485D-899D-3D1600CB3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00" y="2971505"/>
                <a:ext cx="9452638" cy="1384995"/>
              </a:xfrm>
              <a:prstGeom prst="rect">
                <a:avLst/>
              </a:prstGeom>
              <a:blipFill>
                <a:blip r:embed="rId3"/>
                <a:stretch>
                  <a:fillRect l="-709" t="-2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8FBB4D-12EA-42DA-AD4C-C7C1CD30DFC7}"/>
                  </a:ext>
                </a:extLst>
              </p:cNvPr>
              <p:cNvSpPr txBox="1"/>
              <p:nvPr/>
            </p:nvSpPr>
            <p:spPr>
              <a:xfrm>
                <a:off x="7054624" y="1711804"/>
                <a:ext cx="4526624" cy="76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defTabSz="829544" hangingPunct="0">
                  <a:spcBef>
                    <a:spcPts val="1284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77" i="1" u="sng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177" i="1" u="sng">
                              <a:solidFill>
                                <a:srgbClr val="000000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77" i="1" u="sng">
                              <a:solidFill>
                                <a:srgbClr val="000000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177" i="1" u="sng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77" i="1" u="sng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 ∀</m:t>
                      </m:r>
                      <m:r>
                        <a:rPr lang="en-US" sz="2177" i="1" u="sng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177" i="1" u="sng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≥0:(</m:t>
                      </m:r>
                      <m:r>
                        <a:rPr lang="en-US" sz="2177" i="1" u="sng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177" i="1" u="sng">
                              <a:solidFill>
                                <a:srgbClr val="000000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77" i="1" u="sng">
                              <a:solidFill>
                                <a:srgbClr val="000000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177" i="1" u="sng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177" i="1" u="sng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177" i="1" u="sng">
                              <a:solidFill>
                                <a:srgbClr val="000000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77" i="1" u="sng">
                              <a:solidFill>
                                <a:srgbClr val="000000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77" i="1" u="sng">
                              <a:solidFill>
                                <a:srgbClr val="000000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177" i="1" u="sng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77" u="sng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Liberation Sans" pitchFamily="18"/>
                  <a:ea typeface="Microsoft YaHei" pitchFamily="2"/>
                  <a:cs typeface="Arial" pitchFamily="2"/>
                </a:endParaRPr>
              </a:p>
              <a:p>
                <a:pPr lvl="0" defTabSz="829544" hangingPunct="0">
                  <a:spcBef>
                    <a:spcPts val="1284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77" i="1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177" i="1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177" i="1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177" b="1" i="1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r>
                        <a:rPr lang="en-US" sz="2177" i="1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177" i="1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177" i="1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177" i="1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177" i="1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77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Liberation Sans" pitchFamily="18"/>
                  <a:ea typeface="Microsoft YaHei" pitchFamily="2"/>
                  <a:cs typeface="Arial" pitchFamily="2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8FBB4D-12EA-42DA-AD4C-C7C1CD30D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624" y="1711804"/>
                <a:ext cx="4526624" cy="762388"/>
              </a:xfrm>
              <a:prstGeom prst="rect">
                <a:avLst/>
              </a:prstGeom>
              <a:blipFill>
                <a:blip r:embed="rId4"/>
                <a:stretch>
                  <a:fillRect b="-10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A7C12C-7A95-4270-B4CC-2F6EF3CEC3F9}"/>
                  </a:ext>
                </a:extLst>
              </p:cNvPr>
              <p:cNvSpPr txBox="1"/>
              <p:nvPr/>
            </p:nvSpPr>
            <p:spPr>
              <a:xfrm>
                <a:off x="6095404" y="4048336"/>
                <a:ext cx="5575244" cy="8054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defTabSz="829544" hangingPunct="0">
                  <a:spcBef>
                    <a:spcPts val="1284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77" i="1" u="sng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177" i="1" u="sng">
                              <a:solidFill>
                                <a:srgbClr val="000000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77" i="1" u="sng">
                              <a:solidFill>
                                <a:srgbClr val="000000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177" i="1" u="sng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77" i="1" u="sng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 ∀</m:t>
                      </m:r>
                      <m:r>
                        <a:rPr lang="en-US" sz="2177" i="1" u="sng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177" i="1" u="sng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≥0:</m:t>
                      </m:r>
                      <m:d>
                        <m:dPr>
                          <m:ctrlPr>
                            <a:rPr lang="en-US" sz="2177" i="1" u="sng">
                              <a:solidFill>
                                <a:srgbClr val="000000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77" i="1" u="sng">
                              <a:solidFill>
                                <a:srgbClr val="000000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177" i="1" u="sng">
                              <a:solidFill>
                                <a:srgbClr val="000000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177" i="1" u="sng">
                              <a:solidFill>
                                <a:srgbClr val="000000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177" i="1" u="sng">
                              <a:solidFill>
                                <a:srgbClr val="000000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77" i="1" u="sng">
                              <a:solidFill>
                                <a:srgbClr val="000000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177" i="1" u="sng">
                              <a:solidFill>
                                <a:srgbClr val="000000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177" i="1" u="sng">
                                  <a:solidFill>
                                    <a:srgbClr val="000000"/>
                                  </a:solidFill>
                                  <a:highlight>
                                    <a:scrgbClr r="0" g="0" b="0">
                                      <a:alpha val="0"/>
                                    </a:scrgbClr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77" i="1" u="sng">
                                  <a:solidFill>
                                    <a:srgbClr val="000000"/>
                                  </a:solidFill>
                                  <a:highlight>
                                    <a:scrgbClr r="0" g="0" b="0">
                                      <a:alpha val="0"/>
                                    </a:scrgbClr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2177" i="1" u="sng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177" i="1" u="sng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177" i="1" u="sng">
                              <a:solidFill>
                                <a:srgbClr val="000000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77" i="1" u="sng">
                              <a:solidFill>
                                <a:srgbClr val="000000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77" i="1" u="sng">
                              <a:solidFill>
                                <a:srgbClr val="000000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177" i="1" u="sng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77" u="sng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Liberation Sans" pitchFamily="18"/>
                  <a:ea typeface="Microsoft YaHei" pitchFamily="2"/>
                  <a:cs typeface="Arial" pitchFamily="2"/>
                </a:endParaRPr>
              </a:p>
              <a:p>
                <a:pPr lvl="0" defTabSz="829544" hangingPunct="0">
                  <a:spcBef>
                    <a:spcPts val="1284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77" i="1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177" i="1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177" i="1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177" b="1" i="1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r>
                        <a:rPr lang="en-US" sz="2177" i="1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177" i="1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177" i="1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177" i="1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177" i="1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77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Liberation Sans" pitchFamily="18"/>
                  <a:ea typeface="Microsoft YaHei" pitchFamily="2"/>
                  <a:cs typeface="Arial" pitchFamily="2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A7C12C-7A95-4270-B4CC-2F6EF3CEC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404" y="4048336"/>
                <a:ext cx="5575244" cy="805477"/>
              </a:xfrm>
              <a:prstGeom prst="rect">
                <a:avLst/>
              </a:prstGeom>
              <a:blipFill>
                <a:blip r:embed="rId5"/>
                <a:stretch>
                  <a:fillRect b="-9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C75CEDE-7A72-4E2B-9E50-323AAD8DB893}"/>
              </a:ext>
            </a:extLst>
          </p:cNvPr>
          <p:cNvSpPr/>
          <p:nvPr/>
        </p:nvSpPr>
        <p:spPr>
          <a:xfrm>
            <a:off x="968155" y="4855342"/>
            <a:ext cx="10254497" cy="1367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9544" hangingPunct="0">
              <a:spcBef>
                <a:spcPts val="1284"/>
              </a:spcBef>
            </a:pPr>
            <a:r>
              <a:rPr lang="en-US" sz="2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Arial" pitchFamily="2"/>
              </a:rPr>
              <a:t>This is called proof by strong induction.  The inductive hypothesis is stronger.</a:t>
            </a:r>
          </a:p>
          <a:p>
            <a:pPr lvl="0" defTabSz="829544" hangingPunct="0">
              <a:spcBef>
                <a:spcPts val="1284"/>
              </a:spcBef>
            </a:pPr>
            <a:r>
              <a:rPr lang="en-US" sz="2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Arial" pitchFamily="2"/>
              </a:rPr>
              <a:t>Every proof by strong induction can be recast as a proof by induction – logically the two proof techniques are equivalent.   </a:t>
            </a:r>
          </a:p>
        </p:txBody>
      </p:sp>
    </p:spTree>
    <p:extLst>
      <p:ext uri="{BB962C8B-B14F-4D97-AF65-F5344CB8AC3E}">
        <p14:creationId xmlns:p14="http://schemas.microsoft.com/office/powerpoint/2010/main" val="125474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82" y="293624"/>
            <a:ext cx="10971688" cy="1145004"/>
          </a:xfrm>
        </p:spPr>
        <p:txBody>
          <a:bodyPr/>
          <a:lstStyle/>
          <a:p>
            <a:r>
              <a:rPr lang="en-US" sz="2903" dirty="0">
                <a:latin typeface="+mn-lt"/>
              </a:rPr>
              <a:t>The Towers of Hanoi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079AB2-8ED5-483D-BA86-3E18E2950483}"/>
                  </a:ext>
                </a:extLst>
              </p:cNvPr>
              <p:cNvSpPr txBox="1"/>
              <p:nvPr/>
            </p:nvSpPr>
            <p:spPr>
              <a:xfrm>
                <a:off x="1046942" y="2996352"/>
                <a:ext cx="10382141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		 A	   B	     C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+1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			This is a recurrence relation describing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079AB2-8ED5-483D-BA86-3E18E2950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42" y="2996352"/>
                <a:ext cx="10382141" cy="3046988"/>
              </a:xfrm>
              <a:prstGeom prst="rect">
                <a:avLst/>
              </a:prstGeom>
              <a:blipFill>
                <a:blip r:embed="rId2"/>
                <a:stretch>
                  <a:fillRect t="-1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apezoid 5">
            <a:extLst>
              <a:ext uri="{FF2B5EF4-FFF2-40B4-BE49-F238E27FC236}">
                <a16:creationId xmlns:a16="http://schemas.microsoft.com/office/drawing/2014/main" id="{C54CBE6A-2710-4742-ADAC-F2C261642437}"/>
              </a:ext>
            </a:extLst>
          </p:cNvPr>
          <p:cNvSpPr/>
          <p:nvPr/>
        </p:nvSpPr>
        <p:spPr>
          <a:xfrm>
            <a:off x="4186157" y="2203164"/>
            <a:ext cx="3818493" cy="643944"/>
          </a:xfrm>
          <a:prstGeom prst="trapezoi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82355297-9A10-4F6D-AB4A-7D2831CF9A20}"/>
              </a:ext>
            </a:extLst>
          </p:cNvPr>
          <p:cNvSpPr/>
          <p:nvPr/>
        </p:nvSpPr>
        <p:spPr>
          <a:xfrm>
            <a:off x="4940327" y="1692632"/>
            <a:ext cx="66261" cy="901148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EE321B-E931-4CC2-A489-BAA7FF18A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99" y="1706804"/>
            <a:ext cx="79255" cy="9144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C2A2A7-8ECA-4C4B-9CAF-74D5E4E78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076" y="1692632"/>
            <a:ext cx="79255" cy="914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C4DE1F-7686-47AA-B32A-E37240444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084" y="2436324"/>
            <a:ext cx="902961" cy="120717"/>
          </a:xfrm>
          <a:prstGeom prst="rect">
            <a:avLst/>
          </a:prstGeom>
          <a:gradFill>
            <a:gsLst>
              <a:gs pos="0">
                <a:schemeClr val="tx1"/>
              </a:gs>
              <a:gs pos="51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D1F3ED-20B4-4641-ACA0-2D85DBA93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1389" y="2308807"/>
            <a:ext cx="609362" cy="133047"/>
          </a:xfrm>
          <a:prstGeom prst="rect">
            <a:avLst/>
          </a:prstGeom>
          <a:gradFill>
            <a:gsLst>
              <a:gs pos="0">
                <a:schemeClr val="tx1"/>
              </a:gs>
              <a:gs pos="51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766992-7E1B-4ABC-98FE-0EDFB23E2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0411" y="2557041"/>
            <a:ext cx="902286" cy="1158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798BAD-0687-48F5-99B3-5FE2A107D6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0817" y="2460254"/>
            <a:ext cx="609653" cy="1341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F68441-F3E3-493C-B7F9-24BBB4A6F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082" y="2441207"/>
            <a:ext cx="902286" cy="1158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1C4ADA-8E04-41EF-9E24-D6A5CAF67E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2956" y="2323234"/>
            <a:ext cx="609653" cy="1341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B6758F-4996-4995-B684-32CF0942B6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9480" y="2164050"/>
            <a:ext cx="398612" cy="169052"/>
          </a:xfrm>
          <a:prstGeom prst="rect">
            <a:avLst/>
          </a:prstGeom>
          <a:gradFill>
            <a:gsLst>
              <a:gs pos="0">
                <a:schemeClr val="tx1"/>
              </a:gs>
              <a:gs pos="51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6FF0FD-3C55-41CD-8C1C-7643AD4F40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1739" y="2300698"/>
            <a:ext cx="396274" cy="1707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B3EF87-9947-4E9E-8B17-75347A1577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7617" y="2162399"/>
            <a:ext cx="396274" cy="1707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55B5C0B-B8C1-4C4D-8015-07D07D7AAA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9307" y="2061671"/>
            <a:ext cx="238958" cy="102936"/>
          </a:xfrm>
          <a:prstGeom prst="rect">
            <a:avLst/>
          </a:prstGeom>
          <a:gradFill>
            <a:gsLst>
              <a:gs pos="0">
                <a:schemeClr val="tx1"/>
              </a:gs>
              <a:gs pos="51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890AFEC-DC7C-4901-A4EA-9D6F1D43D4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6929" y="2205220"/>
            <a:ext cx="237765" cy="1036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3910E9D-00DC-4E51-AB1A-5490317506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56327" y="2067392"/>
            <a:ext cx="237765" cy="103641"/>
          </a:xfrm>
          <a:prstGeom prst="rect">
            <a:avLst/>
          </a:prstGeom>
        </p:spPr>
      </p:pic>
      <p:sp>
        <p:nvSpPr>
          <p:cNvPr id="26" name="Cylinder 25">
            <a:extLst>
              <a:ext uri="{FF2B5EF4-FFF2-40B4-BE49-F238E27FC236}">
                <a16:creationId xmlns:a16="http://schemas.microsoft.com/office/drawing/2014/main" id="{8B34BE21-F435-4B7F-8C8B-60F9D61D7556}"/>
              </a:ext>
            </a:extLst>
          </p:cNvPr>
          <p:cNvSpPr/>
          <p:nvPr/>
        </p:nvSpPr>
        <p:spPr>
          <a:xfrm>
            <a:off x="4413301" y="2553943"/>
            <a:ext cx="1164437" cy="182896"/>
          </a:xfrm>
          <a:prstGeom prst="ca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072FEED-9E3A-4A3C-9E8C-6F714604BA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5370" y="2548123"/>
            <a:ext cx="1176630" cy="1950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67B048-3E62-4FC1-8B2B-C110319EDCF1}"/>
                  </a:ext>
                </a:extLst>
              </p:cNvPr>
              <p:cNvSpPr txBox="1"/>
              <p:nvPr/>
            </p:nvSpPr>
            <p:spPr>
              <a:xfrm>
                <a:off x="9167686" y="1877612"/>
                <a:ext cx="1558696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67B048-3E62-4FC1-8B2B-C110319ED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686" y="1877612"/>
                <a:ext cx="1558696" cy="1938992"/>
              </a:xfrm>
              <a:prstGeom prst="rect">
                <a:avLst/>
              </a:prstGeom>
              <a:blipFill>
                <a:blip r:embed="rId12"/>
                <a:stretch>
                  <a:fillRect b="-3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98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82" y="293624"/>
            <a:ext cx="10971688" cy="1145004"/>
          </a:xfrm>
        </p:spPr>
        <p:txBody>
          <a:bodyPr/>
          <a:lstStyle/>
          <a:p>
            <a:r>
              <a:rPr lang="en-US" sz="2903" dirty="0">
                <a:latin typeface="+mn-lt"/>
              </a:rPr>
              <a:t>The Towers of Hanoi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079AB2-8ED5-483D-BA86-3E18E2950483}"/>
                  </a:ext>
                </a:extLst>
              </p:cNvPr>
              <p:cNvSpPr txBox="1"/>
              <p:nvPr/>
            </p:nvSpPr>
            <p:spPr>
              <a:xfrm>
                <a:off x="1145629" y="1266026"/>
                <a:ext cx="10382141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		</a:t>
                </a: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Let’s calculate a few values: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∙1+1=3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=2∙3+1=7</m:t>
                      </m:r>
                    </m:oMath>
                    <m:oMath xmlns:m="http://schemas.openxmlformats.org/officeDocument/2006/math"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=2∙7+1=15</m:t>
                      </m:r>
                    </m:oMath>
                    <m:oMath xmlns:m="http://schemas.openxmlformats.org/officeDocument/2006/math"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=2∙15+1=31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		This suggests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			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079AB2-8ED5-483D-BA86-3E18E2950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29" y="1266026"/>
                <a:ext cx="10382141" cy="5262979"/>
              </a:xfrm>
              <a:prstGeom prst="rect">
                <a:avLst/>
              </a:prstGeom>
              <a:blipFill>
                <a:blip r:embed="rId2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42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82" y="293624"/>
            <a:ext cx="10971688" cy="1145004"/>
          </a:xfrm>
        </p:spPr>
        <p:txBody>
          <a:bodyPr/>
          <a:lstStyle/>
          <a:p>
            <a:r>
              <a:rPr lang="en-US" sz="2903" dirty="0">
                <a:latin typeface="+mn-lt"/>
              </a:rPr>
              <a:t>The Towers of Hanoi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079AB2-8ED5-483D-BA86-3E18E2950483}"/>
                  </a:ext>
                </a:extLst>
              </p:cNvPr>
              <p:cNvSpPr txBox="1"/>
              <p:nvPr/>
            </p:nvSpPr>
            <p:spPr>
              <a:xfrm>
                <a:off x="1145629" y="1304663"/>
                <a:ext cx="10382141" cy="5053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		</a:t>
                </a: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	</a:t>
                </a:r>
                <a:r>
                  <a:rPr lang="en-US" sz="2400" dirty="0" err="1">
                    <a:solidFill>
                      <a:prstClr val="black"/>
                    </a:solidFill>
                    <a:latin typeface="Calibri" panose="020F0502020204030204"/>
                  </a:rPr>
                  <a:t>Claim</a:t>
                </a: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: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≥1 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>
                    <a:solidFill>
                      <a:srgbClr val="FF0000"/>
                    </a:solidFill>
                    <a:latin typeface="Calibri" panose="020F0502020204030204"/>
                  </a:rPr>
                  <a:t>	</a:t>
                </a:r>
                <a:r>
                  <a:rPr lang="en-US" sz="2400" dirty="0">
                    <a:latin typeface="Calibri" panose="020F0502020204030204"/>
                  </a:rPr>
                  <a:t>Basis: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=1: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>
                    <a:latin typeface="Calibri" panose="020F0502020204030204"/>
                  </a:rPr>
                  <a:t>	Inductive Hypothesis: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>
                    <a:latin typeface="Calibri" panose="020F0502020204030204"/>
                  </a:rPr>
                  <a:t>	Inductive Step: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br>
                  <a:rPr lang="en-US" sz="2400" b="0" dirty="0">
                    <a:latin typeface="Calibri" panose="020F0502020204030204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−2+1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			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079AB2-8ED5-483D-BA86-3E18E2950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29" y="1304663"/>
                <a:ext cx="10382141" cy="50531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81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82" y="293624"/>
            <a:ext cx="10971688" cy="1145004"/>
          </a:xfrm>
        </p:spPr>
        <p:txBody>
          <a:bodyPr/>
          <a:lstStyle/>
          <a:p>
            <a:r>
              <a:rPr lang="en-US" sz="2903" dirty="0">
                <a:latin typeface="+mn-lt"/>
              </a:rPr>
              <a:t>And Now for Something Completely Different!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CD685F-3891-4056-8998-58E11DC01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34" y="1144610"/>
            <a:ext cx="10157137" cy="571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079AB2-8ED5-483D-BA86-3E18E2950483}"/>
              </a:ext>
            </a:extLst>
          </p:cNvPr>
          <p:cNvSpPr txBox="1"/>
          <p:nvPr/>
        </p:nvSpPr>
        <p:spPr>
          <a:xfrm>
            <a:off x="1145629" y="1304663"/>
            <a:ext cx="10382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	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			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53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izza hut makes world’s biggest pizza,">
            <a:extLst>
              <a:ext uri="{FF2B5EF4-FFF2-40B4-BE49-F238E27FC236}">
                <a16:creationId xmlns:a16="http://schemas.microsoft.com/office/drawing/2014/main" id="{09725C36-585D-8EDF-B031-C969F80AD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0" y="1059561"/>
            <a:ext cx="9712960" cy="540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2159B0-4131-E148-C12C-FD417B36BDFC}"/>
              </a:ext>
            </a:extLst>
          </p:cNvPr>
          <p:cNvSpPr txBox="1"/>
          <p:nvPr/>
        </p:nvSpPr>
        <p:spPr>
          <a:xfrm>
            <a:off x="3648877" y="395605"/>
            <a:ext cx="5178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Latest Record:  Pizza Hut 2023</a:t>
            </a:r>
          </a:p>
        </p:txBody>
      </p:sp>
    </p:spTree>
    <p:extLst>
      <p:ext uri="{BB962C8B-B14F-4D97-AF65-F5344CB8AC3E}">
        <p14:creationId xmlns:p14="http://schemas.microsoft.com/office/powerpoint/2010/main" val="2480541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82" y="293624"/>
            <a:ext cx="10971688" cy="1145004"/>
          </a:xfrm>
        </p:spPr>
        <p:txBody>
          <a:bodyPr/>
          <a:lstStyle/>
          <a:p>
            <a:r>
              <a:rPr lang="en-US" sz="2903" dirty="0">
                <a:latin typeface="+mn-lt"/>
              </a:rPr>
              <a:t>How many slices can we cut?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79AB2-8ED5-483D-BA86-3E18E2950483}"/>
              </a:ext>
            </a:extLst>
          </p:cNvPr>
          <p:cNvSpPr txBox="1"/>
          <p:nvPr/>
        </p:nvSpPr>
        <p:spPr>
          <a:xfrm>
            <a:off x="1173764" y="1158431"/>
            <a:ext cx="88564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Every cut is a straight line.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Slices can be of</a:t>
            </a:r>
            <a:r>
              <a:rPr kumimoji="0" lang="en-US" sz="24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different sizes.</a:t>
            </a:r>
            <a:endParaRPr lang="en-US" sz="2400" b="1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Goal: Maximize the number of slices for a fixed number of cuts.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			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6463140-6A2C-4D6A-805B-5E79EB8CEF2E}"/>
              </a:ext>
            </a:extLst>
          </p:cNvPr>
          <p:cNvSpPr/>
          <p:nvPr/>
        </p:nvSpPr>
        <p:spPr>
          <a:xfrm>
            <a:off x="1780803" y="2670656"/>
            <a:ext cx="3992450" cy="3554569"/>
          </a:xfrm>
          <a:prstGeom prst="ellipse">
            <a:avLst/>
          </a:prstGeom>
          <a:solidFill>
            <a:srgbClr val="E86E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F670F8-E8A3-4666-BCF9-8542D5B29905}"/>
              </a:ext>
            </a:extLst>
          </p:cNvPr>
          <p:cNvCxnSpPr>
            <a:cxnSpLocks/>
          </p:cNvCxnSpPr>
          <p:nvPr/>
        </p:nvCxnSpPr>
        <p:spPr>
          <a:xfrm flipV="1">
            <a:off x="1173764" y="3587262"/>
            <a:ext cx="5269239" cy="178659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06BB2E-4DDD-45D3-B79D-670A77A84D46}"/>
              </a:ext>
            </a:extLst>
          </p:cNvPr>
          <p:cNvSpPr txBox="1"/>
          <p:nvPr/>
        </p:nvSpPr>
        <p:spPr>
          <a:xfrm>
            <a:off x="8609428" y="3123028"/>
            <a:ext cx="20649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 cuts	  #slices</a:t>
            </a:r>
          </a:p>
          <a:p>
            <a:r>
              <a:rPr lang="en-US" sz="2400" dirty="0"/>
              <a:t>     0	      1</a:t>
            </a:r>
          </a:p>
          <a:p>
            <a:r>
              <a:rPr lang="en-US" sz="2400" dirty="0"/>
              <a:t>     1            2</a:t>
            </a:r>
          </a:p>
          <a:p>
            <a:r>
              <a:rPr lang="en-US" sz="2400" dirty="0"/>
              <a:t>     2            4</a:t>
            </a:r>
          </a:p>
          <a:p>
            <a:r>
              <a:rPr lang="en-US" sz="2400" dirty="0"/>
              <a:t>     3            6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4E6BFF-0AD0-435D-A539-687CBCB833A5}"/>
              </a:ext>
            </a:extLst>
          </p:cNvPr>
          <p:cNvCxnSpPr>
            <a:cxnSpLocks/>
          </p:cNvCxnSpPr>
          <p:nvPr/>
        </p:nvCxnSpPr>
        <p:spPr>
          <a:xfrm>
            <a:off x="1491175" y="3429000"/>
            <a:ext cx="4550751" cy="22705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0960CA-0653-4C0F-800F-D99F767C41DD}"/>
              </a:ext>
            </a:extLst>
          </p:cNvPr>
          <p:cNvCxnSpPr/>
          <p:nvPr/>
        </p:nvCxnSpPr>
        <p:spPr>
          <a:xfrm flipH="1">
            <a:off x="3629465" y="2039815"/>
            <a:ext cx="137085" cy="481818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E9FB5C-23E6-4EC6-A021-F835CA0FE95F}"/>
              </a:ext>
            </a:extLst>
          </p:cNvPr>
          <p:cNvCxnSpPr/>
          <p:nvPr/>
        </p:nvCxnSpPr>
        <p:spPr>
          <a:xfrm>
            <a:off x="4552950" y="2039815"/>
            <a:ext cx="133350" cy="481818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1A121CD-291C-42AB-B498-802F4A4DABC5}"/>
              </a:ext>
            </a:extLst>
          </p:cNvPr>
          <p:cNvSpPr txBox="1"/>
          <p:nvPr/>
        </p:nvSpPr>
        <p:spPr>
          <a:xfrm>
            <a:off x="8942587" y="4564284"/>
            <a:ext cx="146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3            7</a:t>
            </a:r>
          </a:p>
        </p:txBody>
      </p:sp>
    </p:spTree>
    <p:extLst>
      <p:ext uri="{BB962C8B-B14F-4D97-AF65-F5344CB8AC3E}">
        <p14:creationId xmlns:p14="http://schemas.microsoft.com/office/powerpoint/2010/main" val="420634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82" y="293624"/>
            <a:ext cx="10971688" cy="1145004"/>
          </a:xfrm>
        </p:spPr>
        <p:txBody>
          <a:bodyPr/>
          <a:lstStyle/>
          <a:p>
            <a:r>
              <a:rPr lang="en-US" sz="2903" dirty="0">
                <a:latin typeface="+mn-lt"/>
              </a:rPr>
              <a:t>How many slices can we cut?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79AB2-8ED5-483D-BA86-3E18E2950483}"/>
              </a:ext>
            </a:extLst>
          </p:cNvPr>
          <p:cNvSpPr txBox="1"/>
          <p:nvPr/>
        </p:nvSpPr>
        <p:spPr>
          <a:xfrm>
            <a:off x="1173764" y="1158431"/>
            <a:ext cx="8856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Goal: Maximize the number of slices for a fixed number of cuts.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			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6463140-6A2C-4D6A-805B-5E79EB8CEF2E}"/>
              </a:ext>
            </a:extLst>
          </p:cNvPr>
          <p:cNvSpPr/>
          <p:nvPr/>
        </p:nvSpPr>
        <p:spPr>
          <a:xfrm>
            <a:off x="1780803" y="2670656"/>
            <a:ext cx="3992450" cy="3554569"/>
          </a:xfrm>
          <a:prstGeom prst="ellipse">
            <a:avLst/>
          </a:prstGeom>
          <a:solidFill>
            <a:srgbClr val="E86E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F670F8-E8A3-4666-BCF9-8542D5B29905}"/>
              </a:ext>
            </a:extLst>
          </p:cNvPr>
          <p:cNvCxnSpPr>
            <a:cxnSpLocks/>
          </p:cNvCxnSpPr>
          <p:nvPr/>
        </p:nvCxnSpPr>
        <p:spPr>
          <a:xfrm flipV="1">
            <a:off x="1173764" y="3798277"/>
            <a:ext cx="5297374" cy="15755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06BB2E-4DDD-45D3-B79D-670A77A84D46}"/>
              </a:ext>
            </a:extLst>
          </p:cNvPr>
          <p:cNvSpPr txBox="1"/>
          <p:nvPr/>
        </p:nvSpPr>
        <p:spPr>
          <a:xfrm>
            <a:off x="8609428" y="3123028"/>
            <a:ext cx="20649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 cuts	  #slices</a:t>
            </a:r>
          </a:p>
          <a:p>
            <a:r>
              <a:rPr lang="en-US" sz="2400" dirty="0"/>
              <a:t>     0	      1</a:t>
            </a:r>
          </a:p>
          <a:p>
            <a:r>
              <a:rPr lang="en-US" sz="2400" dirty="0"/>
              <a:t>     1            2</a:t>
            </a:r>
          </a:p>
          <a:p>
            <a:r>
              <a:rPr lang="en-US" sz="2400" dirty="0"/>
              <a:t>     2            4</a:t>
            </a:r>
          </a:p>
          <a:p>
            <a:r>
              <a:rPr lang="en-US" sz="2400" dirty="0"/>
              <a:t>     3            7</a:t>
            </a:r>
          </a:p>
          <a:p>
            <a:r>
              <a:rPr lang="en-US" sz="2400" dirty="0"/>
              <a:t>     4           11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4E6BFF-0AD0-435D-A539-687CBCB833A5}"/>
              </a:ext>
            </a:extLst>
          </p:cNvPr>
          <p:cNvCxnSpPr>
            <a:cxnSpLocks/>
          </p:cNvCxnSpPr>
          <p:nvPr/>
        </p:nvCxnSpPr>
        <p:spPr>
          <a:xfrm>
            <a:off x="1491175" y="3429000"/>
            <a:ext cx="4550751" cy="22705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E9FB5C-23E6-4EC6-A021-F835CA0FE95F}"/>
              </a:ext>
            </a:extLst>
          </p:cNvPr>
          <p:cNvCxnSpPr>
            <a:cxnSpLocks/>
          </p:cNvCxnSpPr>
          <p:nvPr/>
        </p:nvCxnSpPr>
        <p:spPr>
          <a:xfrm>
            <a:off x="3530991" y="2303435"/>
            <a:ext cx="1653407" cy="41536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F115B4-708C-4B07-96BA-D50DBF4D90DB}"/>
              </a:ext>
            </a:extLst>
          </p:cNvPr>
          <p:cNvCxnSpPr>
            <a:cxnSpLocks/>
          </p:cNvCxnSpPr>
          <p:nvPr/>
        </p:nvCxnSpPr>
        <p:spPr>
          <a:xfrm flipH="1">
            <a:off x="1780803" y="2461846"/>
            <a:ext cx="3254873" cy="3530991"/>
          </a:xfrm>
          <a:prstGeom prst="line">
            <a:avLst/>
          </a:prstGeom>
          <a:ln w="31750">
            <a:solidFill>
              <a:srgbClr val="1FB13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07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82" y="293624"/>
            <a:ext cx="10971688" cy="1145004"/>
          </a:xfrm>
        </p:spPr>
        <p:txBody>
          <a:bodyPr/>
          <a:lstStyle/>
          <a:p>
            <a:r>
              <a:rPr lang="en-US" sz="2903" dirty="0">
                <a:latin typeface="+mn-lt"/>
              </a:rPr>
              <a:t>The Key Observation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079AB2-8ED5-483D-BA86-3E18E2950483}"/>
                  </a:ext>
                </a:extLst>
              </p:cNvPr>
              <p:cNvSpPr txBox="1"/>
              <p:nvPr/>
            </p:nvSpPr>
            <p:spPr>
              <a:xfrm>
                <a:off x="1173764" y="1158431"/>
                <a:ext cx="10164796" cy="180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Two cuts can intersect at most once.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cuts</a:t>
                </a:r>
                <a:r>
                  <a:rPr kumimoji="0" lang="en-US" sz="240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have been made, then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+1</m:t>
                        </m:r>
                      </m:e>
                    </m:d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𝑠𝑡</m:t>
                    </m:r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can add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new intersections.</a:t>
                </a:r>
              </a:p>
              <a:p>
                <a:pPr lvl="0">
                  <a:spcAft>
                    <a:spcPts val="600"/>
                  </a:spcAft>
                  <a:defRPr/>
                </a:pP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This new cut passes through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slices, </a:t>
                </a:r>
                <a:r>
                  <a:rPr kumimoji="0" lang="en-US" sz="240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separating each slice into two.</a:t>
                </a: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The number of slices increases by at most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		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079AB2-8ED5-483D-BA86-3E18E2950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764" y="1158431"/>
                <a:ext cx="10164796" cy="1800493"/>
              </a:xfrm>
              <a:prstGeom prst="rect">
                <a:avLst/>
              </a:prstGeom>
              <a:blipFill>
                <a:blip r:embed="rId2"/>
                <a:stretch>
                  <a:fillRect l="-960" t="-2712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959372E-B1FC-47BD-B2D8-8EBB6395CBDC}"/>
              </a:ext>
            </a:extLst>
          </p:cNvPr>
          <p:cNvGrpSpPr/>
          <p:nvPr/>
        </p:nvGrpSpPr>
        <p:grpSpPr>
          <a:xfrm>
            <a:off x="246401" y="3097422"/>
            <a:ext cx="4438141" cy="3572657"/>
            <a:chOff x="246401" y="2516444"/>
            <a:chExt cx="5297374" cy="415363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6463140-6A2C-4D6A-805B-5E79EB8CEF2E}"/>
                </a:ext>
              </a:extLst>
            </p:cNvPr>
            <p:cNvSpPr/>
            <p:nvPr/>
          </p:nvSpPr>
          <p:spPr>
            <a:xfrm>
              <a:off x="853440" y="2897945"/>
              <a:ext cx="3971778" cy="3540289"/>
            </a:xfrm>
            <a:prstGeom prst="ellipse">
              <a:avLst/>
            </a:prstGeom>
            <a:solidFill>
              <a:srgbClr val="E86E4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FF670F8-E8A3-4666-BCF9-8542D5B29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401" y="4011287"/>
              <a:ext cx="5297374" cy="157558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4E6BFF-0AD0-435D-A539-687CBCB833A5}"/>
                </a:ext>
              </a:extLst>
            </p:cNvPr>
            <p:cNvCxnSpPr>
              <a:cxnSpLocks/>
            </p:cNvCxnSpPr>
            <p:nvPr/>
          </p:nvCxnSpPr>
          <p:spPr>
            <a:xfrm>
              <a:off x="563812" y="3642009"/>
              <a:ext cx="4550751" cy="22705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E9FB5C-23E6-4EC6-A021-F835CA0FE95F}"/>
                </a:ext>
              </a:extLst>
            </p:cNvPr>
            <p:cNvCxnSpPr>
              <a:cxnSpLocks/>
            </p:cNvCxnSpPr>
            <p:nvPr/>
          </p:nvCxnSpPr>
          <p:spPr>
            <a:xfrm>
              <a:off x="2603628" y="2516444"/>
              <a:ext cx="1653407" cy="4153636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9F115B4-708C-4B07-96BA-D50DBF4D90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441" y="2674855"/>
              <a:ext cx="3254873" cy="3530991"/>
            </a:xfrm>
            <a:prstGeom prst="line">
              <a:avLst/>
            </a:prstGeom>
            <a:ln w="31750">
              <a:solidFill>
                <a:srgbClr val="1FB13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243AC0-D6AA-409F-9A65-AF4E9D157D19}"/>
                  </a:ext>
                </a:extLst>
              </p:cNvPr>
              <p:cNvSpPr txBox="1"/>
              <p:nvPr/>
            </p:nvSpPr>
            <p:spPr>
              <a:xfrm>
                <a:off x="6096000" y="3233676"/>
                <a:ext cx="605537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be the maximum #slices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cuts.</a:t>
                </a:r>
              </a:p>
              <a:p>
                <a:r>
                  <a:rPr lang="en-US" sz="2400" dirty="0"/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243AC0-D6AA-409F-9A65-AF4E9D157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33676"/>
                <a:ext cx="6055376" cy="1569660"/>
              </a:xfrm>
              <a:prstGeom prst="rect">
                <a:avLst/>
              </a:prstGeom>
              <a:blipFill>
                <a:blip r:embed="rId3"/>
                <a:stretch>
                  <a:fillRect l="-1511" t="-3101" r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06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82" y="293624"/>
            <a:ext cx="10971688" cy="1145004"/>
          </a:xfrm>
        </p:spPr>
        <p:txBody>
          <a:bodyPr/>
          <a:lstStyle/>
          <a:p>
            <a:r>
              <a:rPr lang="en-US" sz="2903" dirty="0">
                <a:latin typeface="+mn-lt"/>
              </a:rPr>
              <a:t>Putting it all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243AC0-D6AA-409F-9A65-AF4E9D157D19}"/>
                  </a:ext>
                </a:extLst>
              </p:cNvPr>
              <p:cNvSpPr txBox="1"/>
              <p:nvPr/>
            </p:nvSpPr>
            <p:spPr>
              <a:xfrm>
                <a:off x="764345" y="1179793"/>
                <a:ext cx="10616418" cy="5527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be the maximum #slices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cuts.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≥0: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Claim: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≥0: 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Proof: </a:t>
                </a:r>
              </a:p>
              <a:p>
                <a:r>
                  <a:rPr lang="en-US" sz="2400" dirty="0"/>
                  <a:t>Basis: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=1≤1+0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0+1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I.H. :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≤1+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Inductive Step: 	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br>
                  <a:rPr lang="en-US" sz="2400" b="0" dirty="0"/>
                </a:br>
                <a:r>
                  <a:rPr lang="en-US" sz="2400" b="0" dirty="0"/>
                  <a:t>				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≤1+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b="0" dirty="0"/>
                  <a:t>  (from the I.H.)</a:t>
                </a:r>
                <a:br>
                  <a:rPr lang="en-US" sz="2400" b="0" dirty="0"/>
                </a:br>
                <a:r>
                  <a:rPr lang="en-US" sz="2400" b="0" dirty="0"/>
                  <a:t>				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br>
                  <a:rPr lang="en-US" sz="2400" b="0" i="1" dirty="0">
                    <a:latin typeface="Cambria Math" panose="02040503050406030204" pitchFamily="18" charset="0"/>
                  </a:rPr>
                </a:br>
                <a:r>
                  <a:rPr lang="en-US" sz="2400" b="0" i="1" dirty="0">
                    <a:latin typeface="Cambria Math" panose="02040503050406030204" pitchFamily="18" charset="0"/>
                  </a:rPr>
                  <a:t> 			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243AC0-D6AA-409F-9A65-AF4E9D157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45" y="1179793"/>
                <a:ext cx="10616418" cy="5527539"/>
              </a:xfrm>
              <a:prstGeom prst="rect">
                <a:avLst/>
              </a:prstGeom>
              <a:blipFill>
                <a:blip r:embed="rId2"/>
                <a:stretch>
                  <a:fillRect l="-861" t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87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82" y="293624"/>
            <a:ext cx="10971688" cy="1145004"/>
          </a:xfrm>
        </p:spPr>
        <p:txBody>
          <a:bodyPr/>
          <a:lstStyle/>
          <a:p>
            <a:r>
              <a:rPr lang="en-US" sz="2903" dirty="0">
                <a:latin typeface="+mn-lt"/>
              </a:rPr>
              <a:t>Putting it all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243AC0-D6AA-409F-9A65-AF4E9D157D19}"/>
                  </a:ext>
                </a:extLst>
              </p:cNvPr>
              <p:cNvSpPr txBox="1"/>
              <p:nvPr/>
            </p:nvSpPr>
            <p:spPr>
              <a:xfrm>
                <a:off x="764345" y="1179793"/>
                <a:ext cx="10616418" cy="2845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Claim: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≥0: 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Furthermore, when no two cuts are parallel, and no three cuts intersect at </a:t>
                </a:r>
                <a:r>
                  <a:rPr lang="en-US" sz="2400"/>
                  <a:t>a point,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𝑠𝑙𝑖𝑐𝑒𝑠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So, 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)=1+</m:t>
                    </m:r>
                    <m:f>
                      <m:f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243AC0-D6AA-409F-9A65-AF4E9D157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45" y="1179793"/>
                <a:ext cx="10616418" cy="2845587"/>
              </a:xfrm>
              <a:prstGeom prst="rect">
                <a:avLst/>
              </a:prstGeom>
              <a:blipFill>
                <a:blip r:embed="rId2"/>
                <a:stretch>
                  <a:fillRect l="-956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01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3" dirty="0">
                <a:latin typeface="+mn-lt"/>
              </a:rPr>
              <a:t>Proof by Strong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60" y="1604844"/>
                <a:ext cx="10971688" cy="4809811"/>
              </a:xfrm>
            </p:spPr>
            <p:txBody>
              <a:bodyPr/>
              <a:lstStyle/>
              <a:p>
                <a:pPr>
                  <a:spcBef>
                    <a:spcPts val="544"/>
                  </a:spcBef>
                </a:pPr>
                <a:r>
                  <a:rPr lang="en-US" sz="2400" dirty="0">
                    <a:latin typeface="+mn-lt"/>
                  </a:rPr>
                  <a:t>USPS issues unlimited supply of 3</a:t>
                </a:r>
                <a:r>
                  <a:rPr lang="en-US" sz="1600" dirty="0">
                    <a:latin typeface="+mn-lt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₵</a:t>
                </a:r>
                <a:r>
                  <a:rPr lang="en-US" sz="2400" dirty="0">
                    <a:latin typeface="+mn-lt"/>
                  </a:rPr>
                  <a:t> and 5</a:t>
                </a:r>
                <a:r>
                  <a:rPr lang="en-US" sz="1600" dirty="0">
                    <a:latin typeface="+mn-lt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₵</a:t>
                </a:r>
                <a:r>
                  <a:rPr lang="en-US" sz="2400" dirty="0">
                    <a:latin typeface="+mn-lt"/>
                  </a:rPr>
                  <a:t> stamps.</a:t>
                </a:r>
              </a:p>
              <a:p>
                <a:pPr>
                  <a:spcBef>
                    <a:spcPts val="544"/>
                  </a:spcBef>
                </a:pPr>
                <a:r>
                  <a:rPr lang="en-US" sz="2400" dirty="0">
                    <a:latin typeface="+mn-lt"/>
                  </a:rPr>
                  <a:t>Claim: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≥8 </m:t>
                    </m:r>
                  </m:oMath>
                </a14:m>
                <a:r>
                  <a:rPr lang="en-US" sz="2400" dirty="0">
                    <a:latin typeface="+mn-lt"/>
                  </a:rPr>
                  <a:t>we can make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₵</a:t>
                </a:r>
              </a:p>
              <a:p>
                <a:pPr>
                  <a:spcBef>
                    <a:spcPts val="544"/>
                  </a:spcBef>
                </a:pPr>
                <a:r>
                  <a:rPr lang="en-US" sz="2400" dirty="0">
                    <a:latin typeface="+mn-lt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Proof by Strong Induction:</a:t>
                </a:r>
              </a:p>
              <a:p>
                <a:pPr>
                  <a:spcBef>
                    <a:spcPts val="544"/>
                  </a:spcBef>
                </a:pPr>
                <a:r>
                  <a:rPr lang="en-US" sz="2400" dirty="0">
                    <a:latin typeface="+mn-lt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Basis:  Can make 8, 9, 10</a:t>
                </a:r>
                <a:r>
                  <a:rPr lang="en-US" sz="1600" dirty="0">
                    <a:latin typeface="Calibri" panose="020F0502020204030204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₵. </a:t>
                </a:r>
                <a:r>
                  <a:rPr lang="en-US" sz="2400" dirty="0">
                    <a:latin typeface="Calibri" panose="020F0502020204030204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(8=3+5;  9=3+3+3; 10=5+5)</a:t>
                </a:r>
              </a:p>
              <a:p>
                <a:pPr>
                  <a:spcBef>
                    <a:spcPts val="544"/>
                  </a:spcBef>
                </a:pPr>
                <a:r>
                  <a:rPr lang="en-US" sz="2400" dirty="0">
                    <a:latin typeface="Calibri" panose="020F0502020204030204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Inductive Hypothesis:  Can make 8,… 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Liberation Sans" panose="020B0604020202020204" pitchFamily="34" charset="0"/>
                        <a:cs typeface="Liberation Sans" panose="020B0604020202020204" pitchFamily="34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ans" panose="020B0604020202020204" pitchFamily="34" charset="0"/>
                        <a:cs typeface="Liberation Sans" panose="020B0604020202020204" pitchFamily="34" charset="0"/>
                      </a:rPr>
                      <m:t>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ans" panose="020B0604020202020204" pitchFamily="34" charset="0"/>
                        <a:cs typeface="Liberation Sans" panose="020B0604020202020204" pitchFamily="34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ans" panose="020B0604020202020204" pitchFamily="34" charset="0"/>
                        <a:cs typeface="Liberation Sans" panose="020B0604020202020204" pitchFamily="34" charset="0"/>
                      </a:rPr>
                      <m:t>≥10)</m:t>
                    </m:r>
                  </m:oMath>
                </a14:m>
                <a:endParaRPr lang="en-US" sz="2400" dirty="0">
                  <a:latin typeface="+mn-lt"/>
                  <a:ea typeface="Liberation Sans" panose="020B0604020202020204" pitchFamily="34" charset="0"/>
                  <a:cs typeface="Liberation Sans" panose="020B0604020202020204" pitchFamily="34" charset="0"/>
                </a:endParaRPr>
              </a:p>
              <a:p>
                <a:pPr>
                  <a:spcBef>
                    <a:spcPts val="544"/>
                  </a:spcBef>
                </a:pPr>
                <a:r>
                  <a:rPr lang="en-US" sz="2400" dirty="0">
                    <a:latin typeface="+mn-lt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Inductive Step:  Since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Liberation Sans" panose="020B0604020202020204" pitchFamily="34" charset="0"/>
                        <a:cs typeface="Liberation Sans" panose="020B0604020202020204" pitchFamily="34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ans" panose="020B0604020202020204" pitchFamily="34" charset="0"/>
                        <a:cs typeface="Liberation Sans" panose="020B0604020202020204" pitchFamily="34" charset="0"/>
                      </a:rPr>
                      <m:t>−2≥8</m:t>
                    </m:r>
                  </m:oMath>
                </a14:m>
                <a:r>
                  <a:rPr lang="en-US" sz="2400" dirty="0">
                    <a:latin typeface="+mn-lt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and , by the inductive hypothesis, we can make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Liberation Sans" panose="020B0604020202020204" pitchFamily="34" charset="0"/>
                        <a:cs typeface="Liberation Sans" panose="020B0604020202020204" pitchFamily="34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ans" panose="020B0604020202020204" pitchFamily="34" charset="0"/>
                        <a:cs typeface="Liberation Sans" panose="020B0604020202020204" pitchFamily="34" charset="0"/>
                      </a:rPr>
                      <m:t>−2</m:t>
                    </m:r>
                  </m:oMath>
                </a14:m>
                <a:endParaRPr lang="en-US" sz="2400" dirty="0">
                  <a:latin typeface="+mn-lt"/>
                  <a:ea typeface="Liberation Sans" panose="020B0604020202020204" pitchFamily="34" charset="0"/>
                  <a:cs typeface="Liberation Sans" panose="020B0604020202020204" pitchFamily="34" charset="0"/>
                </a:endParaRPr>
              </a:p>
              <a:p>
                <a:pPr>
                  <a:spcBef>
                    <a:spcPts val="544"/>
                  </a:spcBef>
                </a:pPr>
                <a:r>
                  <a:rPr lang="en-US" sz="2400" dirty="0">
                    <a:latin typeface="+mn-lt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So, we can make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Liberation Sans" panose="020B0604020202020204" pitchFamily="34" charset="0"/>
                        <a:cs typeface="Liberation Sans" panose="020B0604020202020204" pitchFamily="34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ans" panose="020B0604020202020204" pitchFamily="34" charset="0"/>
                        <a:cs typeface="Liberation Sans" panose="020B0604020202020204" pitchFamily="34" charset="0"/>
                      </a:rPr>
                      <m:t>−2+3=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ans" panose="020B0604020202020204" pitchFamily="34" charset="0"/>
                        <a:cs typeface="Liberation Sans" panose="020B0604020202020204" pitchFamily="34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ans" panose="020B0604020202020204" pitchFamily="34" charset="0"/>
                        <a:cs typeface="Liberation Sans" panose="020B0604020202020204" pitchFamily="34" charset="0"/>
                      </a:rPr>
                      <m:t>+1.</m:t>
                    </m:r>
                  </m:oMath>
                </a14:m>
                <a:endParaRPr lang="en-US" sz="2400" dirty="0">
                  <a:latin typeface="+mn-lt"/>
                  <a:ea typeface="Liberation Sans" panose="020B0604020202020204" pitchFamily="34" charset="0"/>
                  <a:cs typeface="Liberation Sans" panose="020B0604020202020204" pitchFamily="34" charset="0"/>
                </a:endParaRPr>
              </a:p>
              <a:p>
                <a:pPr>
                  <a:spcBef>
                    <a:spcPts val="544"/>
                  </a:spcBef>
                </a:pPr>
                <a:endParaRPr lang="en-US" sz="2400" dirty="0">
                  <a:latin typeface="+mn-lt"/>
                  <a:ea typeface="Liberation Sans" panose="020B0604020202020204" pitchFamily="34" charset="0"/>
                  <a:cs typeface="Liberation Sans" panose="020B0604020202020204" pitchFamily="34" charset="0"/>
                </a:endParaRPr>
              </a:p>
              <a:p>
                <a:pPr>
                  <a:spcBef>
                    <a:spcPts val="544"/>
                  </a:spcBef>
                </a:pPr>
                <a:r>
                  <a:rPr lang="en-US" sz="2400" dirty="0">
                    <a:latin typeface="+mn-lt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In this example we needed multiple base cases (8,9,10).  </a:t>
                </a:r>
              </a:p>
              <a:p>
                <a:pPr>
                  <a:spcBef>
                    <a:spcPts val="544"/>
                  </a:spcBef>
                </a:pPr>
                <a:r>
                  <a:rPr lang="en-US" sz="2400" dirty="0">
                    <a:latin typeface="+mn-lt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Not every proof by strong induction requires multiple base cases – that depends on the problem.</a:t>
                </a:r>
              </a:p>
              <a:p>
                <a:pPr>
                  <a:spcBef>
                    <a:spcPts val="544"/>
                  </a:spcBef>
                </a:pPr>
                <a:endParaRPr lang="en-US" sz="2400" dirty="0">
                  <a:latin typeface="+mn-lt"/>
                  <a:ea typeface="Liberation Sans" panose="020B0604020202020204" pitchFamily="34" charset="0"/>
                  <a:cs typeface="Liberation Sans" panose="020B0604020202020204" pitchFamily="34" charset="0"/>
                </a:endParaRPr>
              </a:p>
              <a:p>
                <a:pPr>
                  <a:spcBef>
                    <a:spcPts val="544"/>
                  </a:spcBef>
                </a:pPr>
                <a:endParaRPr lang="en-US" sz="127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60" y="1604844"/>
                <a:ext cx="10971688" cy="4809811"/>
              </a:xfrm>
              <a:blipFill>
                <a:blip r:embed="rId2"/>
                <a:stretch>
                  <a:fillRect l="-1734" t="-1847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42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3" dirty="0">
                <a:latin typeface="+mn-lt"/>
              </a:rPr>
              <a:t>The Dinner Party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739" y="1418359"/>
            <a:ext cx="8229630" cy="5119625"/>
          </a:xfrm>
        </p:spPr>
        <p:txBody>
          <a:bodyPr anchor="t"/>
          <a:lstStyle/>
          <a:p>
            <a:pPr>
              <a:spcBef>
                <a:spcPts val="544"/>
              </a:spcBef>
            </a:pPr>
            <a:r>
              <a:rPr lang="en-US" sz="1814" dirty="0">
                <a:latin typeface="+mn-lt"/>
              </a:rPr>
              <a:t>Mr. and Mrs. Smith hosted a dinner party for 9 other couples. </a:t>
            </a:r>
          </a:p>
          <a:p>
            <a:pPr>
              <a:spcBef>
                <a:spcPts val="544"/>
              </a:spcBef>
            </a:pPr>
            <a:r>
              <a:rPr lang="en-US" sz="1814" dirty="0">
                <a:latin typeface="+mn-lt"/>
              </a:rPr>
              <a:t>During cocktails, some people shook hands.  </a:t>
            </a:r>
          </a:p>
          <a:p>
            <a:pPr>
              <a:spcBef>
                <a:spcPts val="544"/>
              </a:spcBef>
            </a:pPr>
            <a:r>
              <a:rPr lang="en-US" sz="1814" dirty="0">
                <a:latin typeface="+mn-lt"/>
              </a:rPr>
              <a:t>	No one shook his or her own hand.</a:t>
            </a:r>
          </a:p>
          <a:p>
            <a:pPr>
              <a:spcBef>
                <a:spcPts val="544"/>
              </a:spcBef>
            </a:pPr>
            <a:r>
              <a:rPr lang="en-US" sz="1814" dirty="0">
                <a:latin typeface="+mn-lt"/>
              </a:rPr>
              <a:t>	No two people shook hands twice. </a:t>
            </a:r>
          </a:p>
          <a:p>
            <a:pPr>
              <a:spcBef>
                <a:spcPts val="544"/>
              </a:spcBef>
            </a:pPr>
            <a:r>
              <a:rPr lang="en-US" sz="1814" dirty="0">
                <a:latin typeface="+mn-lt"/>
              </a:rPr>
              <a:t>	No one shook their spouse’s hand.</a:t>
            </a:r>
          </a:p>
          <a:p>
            <a:pPr>
              <a:spcBef>
                <a:spcPts val="544"/>
              </a:spcBef>
            </a:pPr>
            <a:r>
              <a:rPr lang="en-US" sz="1814" dirty="0">
                <a:latin typeface="+mn-lt"/>
              </a:rPr>
              <a:t>During dinner, Mr. Smith asked everyone how many hands they shook.</a:t>
            </a:r>
          </a:p>
          <a:p>
            <a:pPr>
              <a:spcBef>
                <a:spcPts val="544"/>
              </a:spcBef>
            </a:pPr>
            <a:r>
              <a:rPr lang="en-US" sz="1814" dirty="0">
                <a:latin typeface="+mn-lt"/>
              </a:rPr>
              <a:t>He got back 19 different answers.</a:t>
            </a:r>
          </a:p>
          <a:p>
            <a:pPr>
              <a:spcBef>
                <a:spcPts val="544"/>
              </a:spcBef>
            </a:pPr>
            <a:r>
              <a:rPr lang="en-US" sz="1814" dirty="0">
                <a:latin typeface="+mn-lt"/>
              </a:rPr>
              <a:t>How many hands did Mrs. Smith shake?</a:t>
            </a:r>
          </a:p>
        </p:txBody>
      </p:sp>
    </p:spTree>
    <p:extLst>
      <p:ext uri="{BB962C8B-B14F-4D97-AF65-F5344CB8AC3E}">
        <p14:creationId xmlns:p14="http://schemas.microsoft.com/office/powerpoint/2010/main" val="157958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3" dirty="0">
                <a:latin typeface="Calibri" panose="020F0502020204030204"/>
              </a:rPr>
              <a:t>Alternative Proof by Induction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60" y="1133789"/>
                <a:ext cx="10971688" cy="4685120"/>
              </a:xfrm>
            </p:spPr>
            <p:txBody>
              <a:bodyPr/>
              <a:lstStyle/>
              <a:p>
                <a:pPr>
                  <a:spcBef>
                    <a:spcPts val="544"/>
                  </a:spcBef>
                </a:pPr>
                <a:r>
                  <a:rPr lang="en-US" sz="1814" b="1" dirty="0">
                    <a:latin typeface="Calibri" panose="020F0502020204030204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Inductive hypothesis:  </a:t>
                </a:r>
                <a14:m>
                  <m:oMath xmlns:m="http://schemas.openxmlformats.org/officeDocument/2006/math">
                    <m:r>
                      <a:rPr lang="en-US" sz="1814" i="1">
                        <a:latin typeface="Cambria Math" panose="02040503050406030204" pitchFamily="18" charset="0"/>
                        <a:ea typeface="Liberation Sans" panose="020B0604020202020204" pitchFamily="34" charset="0"/>
                        <a:cs typeface="Liberation Sans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sz="1814" i="1">
                            <a:latin typeface="Cambria Math" panose="02040503050406030204" pitchFamily="18" charset="0"/>
                            <a:ea typeface="Liberation Sans" panose="020B0604020202020204" pitchFamily="34" charset="0"/>
                            <a:cs typeface="Liberation Sans" panose="020B0604020202020204" pitchFamily="34" charset="0"/>
                          </a:rPr>
                        </m:ctrlPr>
                      </m:dPr>
                      <m:e>
                        <m:r>
                          <a:rPr lang="en-US" sz="1814" i="1">
                            <a:latin typeface="Cambria Math" panose="02040503050406030204" pitchFamily="18" charset="0"/>
                            <a:ea typeface="Liberation Sans" panose="020B0604020202020204" pitchFamily="34" charset="0"/>
                            <a:cs typeface="Liberation Sans" panose="020B0604020202020204" pitchFamily="34" charset="0"/>
                          </a:rPr>
                          <m:t>𝑘</m:t>
                        </m:r>
                      </m:e>
                    </m:d>
                    <m:r>
                      <a:rPr lang="en-US" sz="1814">
                        <a:latin typeface="Cambria Math" panose="02040503050406030204" pitchFamily="18" charset="0"/>
                        <a:ea typeface="Liberation Sans" panose="020B0604020202020204" pitchFamily="34" charset="0"/>
                        <a:cs typeface="Liberation Sans" panose="020B0604020202020204" pitchFamily="34" charset="0"/>
                      </a:rPr>
                      <m:t>: </m:t>
                    </m:r>
                  </m:oMath>
                </a14:m>
                <a:r>
                  <a:rPr lang="en-US" sz="1814" dirty="0">
                    <a:latin typeface="Calibri" panose="020F0502020204030204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14" i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sz="1814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or</m:t>
                    </m:r>
                    <m:r>
                      <a:rPr lang="en-US" sz="1814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14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arbitrary</m:t>
                    </m:r>
                    <m:r>
                      <a:rPr lang="en-US" sz="1814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 </m:t>
                    </m:r>
                    <m:r>
                      <a:rPr lang="en-US" sz="1814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𝑘</m:t>
                    </m:r>
                    <m:r>
                      <a:rPr lang="en-US" sz="1814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14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c</m:t>
                    </m:r>
                  </m:oMath>
                </a14:m>
                <a:r>
                  <a:rPr lang="en-US" sz="1814" dirty="0">
                    <a:latin typeface="Calibri" panose="020F0502020204030204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an make </a:t>
                </a:r>
                <a14:m>
                  <m:oMath xmlns:m="http://schemas.openxmlformats.org/officeDocument/2006/math">
                    <m:r>
                      <a:rPr lang="en-US" sz="1814" dirty="0">
                        <a:latin typeface="Cambria Math" panose="02040503050406030204" pitchFamily="18" charset="0"/>
                        <a:ea typeface="Liberation Sans" panose="020B0604020202020204" pitchFamily="34" charset="0"/>
                        <a:cs typeface="Liberation Sans" panose="020B0604020202020204" pitchFamily="34" charset="0"/>
                      </a:rPr>
                      <m:t>8,</m:t>
                    </m:r>
                    <m:d>
                      <m:dPr>
                        <m:ctrlPr>
                          <a:rPr lang="en-US" sz="1814" i="1" dirty="0">
                            <a:latin typeface="Cambria Math" panose="02040503050406030204" pitchFamily="18" charset="0"/>
                            <a:ea typeface="Liberation Sans" panose="020B0604020202020204" pitchFamily="34" charset="0"/>
                            <a:cs typeface="Liberation Sans" panose="020B0604020202020204" pitchFamily="34" charset="0"/>
                          </a:rPr>
                        </m:ctrlPr>
                      </m:dPr>
                      <m:e>
                        <m:r>
                          <a:rPr lang="en-US" sz="1814" dirty="0">
                            <a:latin typeface="Cambria Math" panose="02040503050406030204" pitchFamily="18" charset="0"/>
                            <a:ea typeface="Liberation Sans" panose="020B0604020202020204" pitchFamily="34" charset="0"/>
                            <a:cs typeface="Liberation Sans" panose="020B0604020202020204" pitchFamily="34" charset="0"/>
                          </a:rPr>
                          <m:t>8+1</m:t>
                        </m:r>
                      </m:e>
                    </m:d>
                    <m:r>
                      <a:rPr lang="en-US" sz="1814" dirty="0">
                        <a:latin typeface="Cambria Math" panose="02040503050406030204" pitchFamily="18" charset="0"/>
                        <a:ea typeface="Liberation Sans" panose="020B0604020202020204" pitchFamily="34" charset="0"/>
                        <a:cs typeface="Liberation Sans" panose="020B0604020202020204" pitchFamily="34" charset="0"/>
                      </a:rPr>
                      <m:t>, …,</m:t>
                    </m:r>
                    <m:r>
                      <a:rPr lang="en-US" sz="1814">
                        <a:latin typeface="Cambria Math" panose="02040503050406030204" pitchFamily="18" charset="0"/>
                        <a:ea typeface="Liberation Sans" panose="020B0604020202020204" pitchFamily="34" charset="0"/>
                        <a:cs typeface="Liberation Sans" panose="020B0604020202020204" pitchFamily="34" charset="0"/>
                      </a:rPr>
                      <m:t>(</m:t>
                    </m:r>
                    <m:r>
                      <a:rPr lang="en-US" sz="1814" i="1">
                        <a:latin typeface="Cambria Math" panose="02040503050406030204" pitchFamily="18" charset="0"/>
                        <a:ea typeface="Liberation Sans" panose="020B0604020202020204" pitchFamily="34" charset="0"/>
                        <a:cs typeface="Liberation Sans" panose="020B0604020202020204" pitchFamily="34" charset="0"/>
                      </a:rPr>
                      <m:t>8+</m:t>
                    </m:r>
                    <m:r>
                      <a:rPr lang="en-US" sz="1814" i="1">
                        <a:latin typeface="Cambria Math" panose="02040503050406030204" pitchFamily="18" charset="0"/>
                        <a:ea typeface="Liberation Sans" panose="020B0604020202020204" pitchFamily="34" charset="0"/>
                        <a:cs typeface="Liberation Sans" panose="020B0604020202020204" pitchFamily="34" charset="0"/>
                      </a:rPr>
                      <m:t>𝑘</m:t>
                    </m:r>
                    <m:r>
                      <a:rPr lang="en-US" sz="1814" i="1">
                        <a:latin typeface="Cambria Math" panose="02040503050406030204" pitchFamily="18" charset="0"/>
                        <a:ea typeface="Liberation Sans" panose="020B0604020202020204" pitchFamily="34" charset="0"/>
                        <a:cs typeface="Liberation Sans" panose="020B0604020202020204" pitchFamily="34" charset="0"/>
                      </a:rPr>
                      <m:t>)</m:t>
                    </m:r>
                  </m:oMath>
                </a14:m>
                <a:r>
                  <a:rPr lang="en-US" sz="1270" dirty="0"/>
                  <a:t>₵</a:t>
                </a:r>
              </a:p>
              <a:p>
                <a:pPr>
                  <a:spcBef>
                    <a:spcPts val="544"/>
                  </a:spcBef>
                </a:pPr>
                <a:endParaRPr lang="en-US" sz="1270" dirty="0">
                  <a:latin typeface="Calibri" panose="020F0502020204030204"/>
                  <a:ea typeface="Liberation Sans" panose="020B0604020202020204" pitchFamily="34" charset="0"/>
                  <a:cs typeface="Liberation Sans" panose="020B0604020202020204" pitchFamily="34" charset="0"/>
                </a:endParaRPr>
              </a:p>
              <a:p>
                <a:pPr lvl="0">
                  <a:spcBef>
                    <a:spcPts val="544"/>
                  </a:spcBef>
                </a:pPr>
                <a:r>
                  <a:rPr lang="en-US" sz="1814" b="1" dirty="0">
                    <a:latin typeface="Calibri" panose="020F0502020204030204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Base Case:  </a:t>
                </a:r>
                <a14:m>
                  <m:oMath xmlns:m="http://schemas.openxmlformats.org/officeDocument/2006/math">
                    <m:r>
                      <a:rPr lang="en-US" sz="1814" i="1">
                        <a:latin typeface="Cambria Math" panose="02040503050406030204" pitchFamily="18" charset="0"/>
                        <a:ea typeface="Liberation Sans" panose="020B0604020202020204" pitchFamily="34" charset="0"/>
                        <a:cs typeface="Liberation Sans" panose="020B0604020202020204" pitchFamily="34" charset="0"/>
                      </a:rPr>
                      <m:t>𝑘</m:t>
                    </m:r>
                    <m:r>
                      <a:rPr lang="en-US" sz="1814" i="1">
                        <a:latin typeface="Cambria Math" panose="02040503050406030204" pitchFamily="18" charset="0"/>
                        <a:ea typeface="Liberation Sans" panose="020B0604020202020204" pitchFamily="34" charset="0"/>
                        <a:cs typeface="Liberation Sans" panose="020B0604020202020204" pitchFamily="34" charset="0"/>
                      </a:rPr>
                      <m:t>=0 (8=3+5)</m:t>
                    </m:r>
                  </m:oMath>
                </a14:m>
                <a:r>
                  <a:rPr lang="en-US" sz="1814" dirty="0">
                    <a:latin typeface="Calibri" panose="020F0502020204030204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, so   </a:t>
                </a:r>
                <a14:m>
                  <m:oMath xmlns:m="http://schemas.openxmlformats.org/officeDocument/2006/math">
                    <m:r>
                      <a:rPr lang="en-US" sz="1814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sz="1814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iberation Sans" panose="020B0604020202020204" pitchFamily="34" charset="0"/>
                          </a:rPr>
                        </m:ctrlPr>
                      </m:dPr>
                      <m:e>
                        <m:r>
                          <a:rPr lang="en-US" sz="1814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iberation Sans" panose="020B0604020202020204" pitchFamily="3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1814" dirty="0">
                    <a:latin typeface="Calibri" panose="020F0502020204030204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is true.</a:t>
                </a:r>
              </a:p>
              <a:p>
                <a:pPr>
                  <a:spcBef>
                    <a:spcPts val="544"/>
                  </a:spcBef>
                </a:pPr>
                <a:endParaRPr lang="en-US" sz="1270" dirty="0">
                  <a:latin typeface="Calibri" panose="020F0502020204030204"/>
                  <a:ea typeface="Liberation Sans" panose="020B0604020202020204" pitchFamily="34" charset="0"/>
                  <a:cs typeface="Liberation Sans" panose="020B0604020202020204" pitchFamily="34" charset="0"/>
                </a:endParaRPr>
              </a:p>
              <a:p>
                <a:pPr>
                  <a:spcBef>
                    <a:spcPts val="544"/>
                  </a:spcBef>
                </a:pPr>
                <a:r>
                  <a:rPr lang="en-US" sz="1814" b="1" dirty="0">
                    <a:latin typeface="Calibri" panose="020F0502020204030204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Inductive Step:  </a:t>
                </a:r>
                <a14:m>
                  <m:oMath xmlns:m="http://schemas.openxmlformats.org/officeDocument/2006/math">
                    <m:r>
                      <a:rPr lang="en-US" sz="1814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∀</m:t>
                    </m:r>
                    <m:r>
                      <a:rPr lang="en-US" sz="1814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𝑘</m:t>
                    </m:r>
                    <m:r>
                      <a:rPr lang="en-US" sz="1814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:   </m:t>
                    </m:r>
                    <m:r>
                      <a:rPr lang="en-US" sz="1814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sz="1814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iberation Sans" panose="020B0604020202020204" pitchFamily="34" charset="0"/>
                          </a:rPr>
                        </m:ctrlPr>
                      </m:dPr>
                      <m:e>
                        <m:r>
                          <a:rPr lang="en-US" sz="1814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iberation Sans" panose="020B0604020202020204" pitchFamily="34" charset="0"/>
                          </a:rPr>
                          <m:t>𝑘</m:t>
                        </m:r>
                      </m:e>
                    </m:d>
                    <m:r>
                      <a:rPr lang="en-US" sz="1814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→</m:t>
                    </m:r>
                    <m:r>
                      <a:rPr lang="en-US" sz="1814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𝑃</m:t>
                    </m:r>
                    <m:r>
                      <a:rPr lang="en-US" sz="1814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(</m:t>
                    </m:r>
                    <m:r>
                      <a:rPr lang="en-US" sz="1814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𝑘</m:t>
                    </m:r>
                    <m:r>
                      <a:rPr lang="en-US" sz="1814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+1)</m:t>
                    </m:r>
                  </m:oMath>
                </a14:m>
                <a:endParaRPr lang="en-US" sz="1814" dirty="0">
                  <a:latin typeface="Calibri" panose="020F0502020204030204"/>
                  <a:ea typeface="Liberation Sans" panose="020B0604020202020204" pitchFamily="34" charset="0"/>
                  <a:cs typeface="Liberation Sans" panose="020B0604020202020204" pitchFamily="34" charset="0"/>
                </a:endParaRPr>
              </a:p>
              <a:p>
                <a:pPr>
                  <a:spcBef>
                    <a:spcPts val="544"/>
                  </a:spcBef>
                </a:pPr>
                <a:r>
                  <a:rPr lang="en-US" sz="1814" dirty="0">
                    <a:latin typeface="Calibri" panose="020F0502020204030204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	Case 1: </a:t>
                </a:r>
                <a14:m>
                  <m:oMath xmlns:m="http://schemas.openxmlformats.org/officeDocument/2006/math">
                    <m:r>
                      <a:rPr lang="en-US" sz="1814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𝑘</m:t>
                    </m:r>
                    <m:r>
                      <a:rPr lang="en-US" sz="1814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+1=1.  </m:t>
                    </m:r>
                  </m:oMath>
                </a14:m>
                <a:r>
                  <a:rPr lang="en-US" sz="1814" dirty="0">
                    <a:latin typeface="Calibri" panose="020F0502020204030204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Can make 9c using 3 3c stamps.  </a:t>
                </a:r>
              </a:p>
              <a:p>
                <a:pPr>
                  <a:spcBef>
                    <a:spcPts val="544"/>
                  </a:spcBef>
                </a:pPr>
                <a:r>
                  <a:rPr lang="en-US" sz="1814" dirty="0">
                    <a:latin typeface="Calibri" panose="020F0502020204030204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		So </a:t>
                </a:r>
                <a14:m>
                  <m:oMath xmlns:m="http://schemas.openxmlformats.org/officeDocument/2006/math">
                    <m:r>
                      <a:rPr lang="en-US" sz="1814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𝑃</m:t>
                    </m:r>
                    <m:r>
                      <a:rPr lang="en-US" sz="1814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(0)</m:t>
                    </m:r>
                    <m:r>
                      <a:rPr lang="en-US" sz="1814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⇒</m:t>
                    </m:r>
                    <m:r>
                      <a:rPr lang="en-US" sz="1814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sz="1814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iberation Sans" panose="020B0604020202020204" pitchFamily="34" charset="0"/>
                          </a:rPr>
                        </m:ctrlPr>
                      </m:dPr>
                      <m:e>
                        <m:r>
                          <a:rPr lang="en-US" sz="1814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iberation Sans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14" dirty="0">
                    <a:latin typeface="Calibri" panose="020F0502020204030204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is true</a:t>
                </a:r>
              </a:p>
              <a:p>
                <a:pPr>
                  <a:spcBef>
                    <a:spcPts val="544"/>
                  </a:spcBef>
                </a:pPr>
                <a:r>
                  <a:rPr lang="en-US" sz="1814" dirty="0">
                    <a:latin typeface="Calibri" panose="020F0502020204030204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	Case 2: </a:t>
                </a:r>
                <a14:m>
                  <m:oMath xmlns:m="http://schemas.openxmlformats.org/officeDocument/2006/math">
                    <m:r>
                      <a:rPr lang="en-US" sz="1814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𝑘</m:t>
                    </m:r>
                    <m:r>
                      <a:rPr lang="en-US" sz="1814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+1=2</m:t>
                    </m:r>
                  </m:oMath>
                </a14:m>
                <a:r>
                  <a:rPr lang="en-US" sz="1814" dirty="0">
                    <a:latin typeface="Calibri" panose="020F0502020204030204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.  Make 10c from 2 5c stamps.  So </a:t>
                </a:r>
                <a14:m>
                  <m:oMath xmlns:m="http://schemas.openxmlformats.org/officeDocument/2006/math">
                    <m:r>
                      <a:rPr lang="en-US" sz="1814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sz="1814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iberation Sans" panose="020B0604020202020204" pitchFamily="34" charset="0"/>
                          </a:rPr>
                        </m:ctrlPr>
                      </m:dPr>
                      <m:e>
                        <m:r>
                          <a:rPr lang="en-US" sz="1814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iberation Sans" panose="020B0604020202020204" pitchFamily="34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14" dirty="0">
                    <a:latin typeface="Calibri" panose="020F0502020204030204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is true</a:t>
                </a:r>
              </a:p>
              <a:p>
                <a:pPr>
                  <a:spcBef>
                    <a:spcPts val="544"/>
                  </a:spcBef>
                </a:pPr>
                <a:r>
                  <a:rPr lang="en-US" sz="1814" dirty="0">
                    <a:latin typeface="Calibri" panose="020F0502020204030204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		 So </a:t>
                </a:r>
                <a14:m>
                  <m:oMath xmlns:m="http://schemas.openxmlformats.org/officeDocument/2006/math">
                    <m:r>
                      <a:rPr lang="en-US" sz="1814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𝑃</m:t>
                    </m:r>
                    <m:r>
                      <a:rPr lang="en-US" sz="1814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(</m:t>
                    </m:r>
                    <m:r>
                      <a:rPr lang="en-US" sz="1814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1</m:t>
                    </m:r>
                    <m:r>
                      <a:rPr lang="en-US" sz="1814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)</m:t>
                    </m:r>
                    <m:r>
                      <a:rPr lang="en-US" sz="1814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⇒</m:t>
                    </m:r>
                    <m:r>
                      <a:rPr lang="en-US" sz="1814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sz="1814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iberation Sans" panose="020B0604020202020204" pitchFamily="34" charset="0"/>
                          </a:rPr>
                        </m:ctrlPr>
                      </m:dPr>
                      <m:e>
                        <m:r>
                          <a:rPr lang="en-US" sz="1814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iberation Sans" panose="020B0604020202020204" pitchFamily="34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14" dirty="0">
                    <a:latin typeface="Calibri" panose="020F0502020204030204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is true</a:t>
                </a:r>
              </a:p>
              <a:p>
                <a:pPr>
                  <a:spcBef>
                    <a:spcPts val="544"/>
                  </a:spcBef>
                </a:pPr>
                <a:r>
                  <a:rPr lang="en-US" sz="1814" dirty="0">
                    <a:latin typeface="Calibri" panose="020F0502020204030204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	Case 3: </a:t>
                </a:r>
                <a14:m>
                  <m:oMath xmlns:m="http://schemas.openxmlformats.org/officeDocument/2006/math">
                    <m:r>
                      <a:rPr lang="en-US" sz="1814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𝑘</m:t>
                    </m:r>
                    <m:r>
                      <a:rPr lang="en-US" sz="1814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+1≥</m:t>
                    </m:r>
                    <m:r>
                      <a:rPr lang="en-US" sz="1814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3.</m:t>
                    </m:r>
                  </m:oMath>
                </a14:m>
                <a:r>
                  <a:rPr lang="en-US" sz="1814" dirty="0">
                    <a:latin typeface="Calibri" panose="020F0502020204030204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Then </a:t>
                </a:r>
                <a14:m>
                  <m:oMath xmlns:m="http://schemas.openxmlformats.org/officeDocument/2006/math">
                    <m:r>
                      <a:rPr lang="en-US" sz="1814" i="1">
                        <a:latin typeface="Cambria Math" panose="02040503050406030204" pitchFamily="18" charset="0"/>
                        <a:ea typeface="Liberation Sans" panose="020B0604020202020204" pitchFamily="34" charset="0"/>
                        <a:cs typeface="Liberation Sans" panose="020B0604020202020204" pitchFamily="34" charset="0"/>
                      </a:rPr>
                      <m:t>𝑘</m:t>
                    </m:r>
                    <m:r>
                      <a:rPr lang="en-US" sz="1814" i="1">
                        <a:latin typeface="Cambria Math" panose="02040503050406030204" pitchFamily="18" charset="0"/>
                        <a:ea typeface="Liberation Sans" panose="020B0604020202020204" pitchFamily="34" charset="0"/>
                        <a:cs typeface="Liberation Sans" panose="020B0604020202020204" pitchFamily="34" charset="0"/>
                      </a:rPr>
                      <m:t>−2≥0 </m:t>
                    </m:r>
                  </m:oMath>
                </a14:m>
                <a:endParaRPr lang="en-US" sz="1814" dirty="0">
                  <a:latin typeface="Calibri" panose="020F0502020204030204"/>
                  <a:ea typeface="Liberation Sans" panose="020B0604020202020204" pitchFamily="34" charset="0"/>
                  <a:cs typeface="Liberation Sans" panose="020B0604020202020204" pitchFamily="34" charset="0"/>
                </a:endParaRPr>
              </a:p>
              <a:p>
                <a:pPr>
                  <a:spcBef>
                    <a:spcPts val="544"/>
                  </a:spcBef>
                </a:pPr>
                <a:r>
                  <a:rPr lang="en-US" sz="1814" dirty="0">
                    <a:latin typeface="+mn-lt"/>
                  </a:rPr>
                  <a:t>	By the inductive hypothesis </a:t>
                </a:r>
                <a14:m>
                  <m:oMath xmlns:m="http://schemas.openxmlformats.org/officeDocument/2006/math">
                    <m:r>
                      <a:rPr lang="en-US" sz="1814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14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14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14" i="1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dirty="0"/>
                  <a:t> </a:t>
                </a:r>
                <a:r>
                  <a:rPr lang="en-US" sz="1814" dirty="0">
                    <a:latin typeface="+mn-lt"/>
                  </a:rPr>
                  <a:t>is true </a:t>
                </a:r>
              </a:p>
              <a:p>
                <a:pPr>
                  <a:spcBef>
                    <a:spcPts val="544"/>
                  </a:spcBef>
                </a:pPr>
                <a:r>
                  <a:rPr lang="en-US" sz="1814" dirty="0">
                    <a:latin typeface="+mn-lt"/>
                  </a:rPr>
                  <a:t>	If we add a 3c stamp, we make </a:t>
                </a:r>
                <a14:m>
                  <m:oMath xmlns:m="http://schemas.openxmlformats.org/officeDocument/2006/math">
                    <m:r>
                      <a:rPr lang="en-US" sz="1814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14" i="1">
                        <a:latin typeface="Cambria Math" panose="02040503050406030204" pitchFamily="18" charset="0"/>
                      </a:rPr>
                      <m:t>−2+3=</m:t>
                    </m:r>
                    <m:r>
                      <a:rPr lang="en-US" sz="1814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14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814" dirty="0">
                  <a:latin typeface="+mn-lt"/>
                </a:endParaRPr>
              </a:p>
              <a:p>
                <a:pPr>
                  <a:spcBef>
                    <a:spcPts val="544"/>
                  </a:spcBef>
                </a:pPr>
                <a:r>
                  <a:rPr lang="en-US" sz="1814" dirty="0">
                    <a:latin typeface="+mn-lt"/>
                  </a:rPr>
                  <a:t>	Therefore, </a:t>
                </a:r>
                <a14:m>
                  <m:oMath xmlns:m="http://schemas.openxmlformats.org/officeDocument/2006/math">
                    <m:r>
                      <a:rPr lang="en-US" sz="1814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𝑃</m:t>
                    </m:r>
                    <m:r>
                      <a:rPr lang="en-US" sz="1814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(</m:t>
                    </m:r>
                    <m:r>
                      <a:rPr lang="en-US" sz="1814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𝑘</m:t>
                    </m:r>
                    <m:r>
                      <a:rPr lang="en-US" sz="1814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ans" panose="020B0604020202020204" pitchFamily="34" charset="0"/>
                      </a:rPr>
                      <m:t>+1)</m:t>
                    </m:r>
                  </m:oMath>
                </a14:m>
                <a:r>
                  <a:rPr lang="en-US" sz="1814" dirty="0">
                    <a:latin typeface="Calibri" panose="020F0502020204030204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is true.</a:t>
                </a:r>
              </a:p>
              <a:p>
                <a:pPr>
                  <a:spcBef>
                    <a:spcPts val="544"/>
                  </a:spcBef>
                </a:pPr>
                <a:endParaRPr lang="en-US" sz="1814" dirty="0">
                  <a:latin typeface="+mn-lt"/>
                </a:endParaRPr>
              </a:p>
              <a:p>
                <a:pPr>
                  <a:spcBef>
                    <a:spcPts val="544"/>
                  </a:spcBef>
                </a:pPr>
                <a:r>
                  <a:rPr lang="en-US" sz="1814" dirty="0">
                    <a:latin typeface="+mn-lt"/>
                  </a:rPr>
                  <a:t>	    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60" y="1133789"/>
                <a:ext cx="10971688" cy="4685120"/>
              </a:xfrm>
              <a:blipFill>
                <a:blip r:embed="rId2"/>
                <a:stretch>
                  <a:fillRect l="-1333" t="-1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25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3" dirty="0">
                <a:latin typeface="+mn-lt"/>
              </a:rPr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60" y="1604844"/>
                <a:ext cx="10971688" cy="4933116"/>
              </a:xfrm>
            </p:spPr>
            <p:txBody>
              <a:bodyPr/>
              <a:lstStyle/>
              <a:p>
                <a:pPr algn="ctr"/>
                <a:r>
                  <a:rPr lang="en-US" sz="2177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Find a simple formula for the sum: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∙2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2∙3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3∙4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 ⋯+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177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First ,let’s try out the first few numbers:</a:t>
                </a:r>
              </a:p>
              <a:p>
                <a:r>
                  <a:rPr lang="en-US" sz="2177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=1:        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∙2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 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2400" b="1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n-US" sz="2177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177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177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=2:</m:t>
                    </m:r>
                  </m:oMath>
                </a14:m>
                <a:r>
                  <a:rPr lang="en-US" sz="2177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∙2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2∙3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6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6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𝟑</m:t>
                        </m:r>
                      </m:den>
                    </m:f>
                  </m:oMath>
                </a14:m>
                <a:endParaRPr 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177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=3:        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∙2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2∙3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3∙4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9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𝟒</m:t>
                        </m:r>
                      </m:den>
                    </m:f>
                  </m:oMath>
                </a14:m>
                <a:endParaRPr lang="en-US" sz="2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=4:        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∙2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2∙3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3∙4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4∙5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16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𝟒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𝟓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177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		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177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Do you see a pattern?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60" y="1604844"/>
                <a:ext cx="10971688" cy="4933116"/>
              </a:xfrm>
              <a:blipFill>
                <a:blip r:embed="rId2"/>
                <a:stretch>
                  <a:fillRect l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16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779" y="661882"/>
                <a:ext cx="11582441" cy="5534235"/>
              </a:xfrm>
            </p:spPr>
            <p:txBody>
              <a:bodyPr/>
              <a:lstStyle/>
              <a:p>
                <a:r>
                  <a:rPr lang="en-US" sz="2177" dirty="0">
                    <a:latin typeface="Calibri" panose="020F0502020204030204" pitchFamily="34" charset="0"/>
                    <a:cs typeface="Calibri" panose="020F0502020204030204" pitchFamily="34" charset="0"/>
                  </a:rPr>
                  <a:t>Claim: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≥1:  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∙2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2∙3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3∙4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 ⋯+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 by Induction: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∙2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spcBef>
                    <a:spcPts val="0"/>
                  </a:spcBef>
                </a:pPr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Inductive Hypothesis: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∙2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2∙3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3∙4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 ⋯+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≥1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spcBef>
                    <a:spcPts val="600"/>
                  </a:spcBef>
                </a:pPr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Inductive Step: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∙2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2∙3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3∙4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 ⋯+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+1)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+2</m:t>
                            </m:r>
                          </m:e>
                        </m:d>
                      </m:den>
                    </m:f>
                  </m:oMath>
                </a14:m>
                <a:endParaRPr 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/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∙2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2∙3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3∙4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 ⋯+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+2</m:t>
                            </m:r>
                          </m:e>
                        </m:d>
                      </m:den>
                    </m:f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/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+2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=   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+2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+2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 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+2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= 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+2)</m:t>
                        </m:r>
                      </m:den>
                    </m:f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/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								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𝒌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𝒌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spcBef>
                    <a:spcPts val="0"/>
                  </a:spcBef>
                </a:pPr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					This establishes the inductive step!</a:t>
                </a:r>
              </a:p>
              <a:p>
                <a:endParaRPr 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177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177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779" y="661882"/>
                <a:ext cx="11582441" cy="5534235"/>
              </a:xfrm>
              <a:blipFill>
                <a:blip r:embed="rId2"/>
                <a:stretch>
                  <a:fillRect l="-1895" t="-110" b="-3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75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3" dirty="0">
                <a:latin typeface="+mn-lt"/>
              </a:rPr>
              <a:t>The Towers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60" y="1604844"/>
            <a:ext cx="10971688" cy="4933116"/>
          </a:xfrm>
        </p:spPr>
        <p:txBody>
          <a:bodyPr/>
          <a:lstStyle/>
          <a:p>
            <a:endParaRPr lang="en-US" sz="217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17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1B87F-2500-48BC-810E-6A3CE1E7E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566" y="1604844"/>
            <a:ext cx="5019675" cy="1428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079AB2-8ED5-483D-BA86-3E18E2950483}"/>
                  </a:ext>
                </a:extLst>
              </p:cNvPr>
              <p:cNvSpPr txBox="1"/>
              <p:nvPr/>
            </p:nvSpPr>
            <p:spPr>
              <a:xfrm>
                <a:off x="1010651" y="3033594"/>
                <a:ext cx="10382141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		 A	   B	     C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Goal:  Move the tower from peg  A to peg C.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Move one disk at a time.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Never place a larger disk atop a smaller one.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Questions:  	Can it always be done?  </a:t>
                </a:r>
              </a:p>
              <a:p>
                <a:pPr lvl="0"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</a:t>
                </a:r>
                <a:r>
                  <a:rPr lang="en-US" sz="2400" noProof="0" dirty="0">
                    <a:solidFill>
                      <a:prstClr val="black"/>
                    </a:solidFill>
                  </a:rPr>
                  <a:t>What is</a:t>
                </a: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the number of moves to move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disks?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079AB2-8ED5-483D-BA86-3E18E2950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51" y="3033594"/>
                <a:ext cx="10382141" cy="3046988"/>
              </a:xfrm>
              <a:prstGeom prst="rect">
                <a:avLst/>
              </a:prstGeom>
              <a:blipFill>
                <a:blip r:embed="rId3"/>
                <a:stretch>
                  <a:fillRect l="-940" t="-1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29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3" dirty="0">
                <a:latin typeface="+mn-lt"/>
              </a:rPr>
              <a:t>The Towers of Hanoi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79AB2-8ED5-483D-BA86-3E18E2950483}"/>
              </a:ext>
            </a:extLst>
          </p:cNvPr>
          <p:cNvSpPr txBox="1"/>
          <p:nvPr/>
        </p:nvSpPr>
        <p:spPr>
          <a:xfrm>
            <a:off x="1076912" y="2943895"/>
            <a:ext cx="10382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	 A	   B	    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C54CBE6A-2710-4742-ADAC-F2C261642437}"/>
              </a:ext>
            </a:extLst>
          </p:cNvPr>
          <p:cNvSpPr/>
          <p:nvPr/>
        </p:nvSpPr>
        <p:spPr>
          <a:xfrm>
            <a:off x="4186157" y="2203164"/>
            <a:ext cx="3818493" cy="643944"/>
          </a:xfrm>
          <a:prstGeom prst="trapezoi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82355297-9A10-4F6D-AB4A-7D2831CF9A20}"/>
              </a:ext>
            </a:extLst>
          </p:cNvPr>
          <p:cNvSpPr/>
          <p:nvPr/>
        </p:nvSpPr>
        <p:spPr>
          <a:xfrm>
            <a:off x="4969436" y="1706804"/>
            <a:ext cx="66261" cy="901148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EE321B-E931-4CC2-A489-BAA7FF18A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299" y="1706804"/>
            <a:ext cx="79255" cy="9144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C2A2A7-8ECA-4C4B-9CAF-74D5E4E78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156" y="1693473"/>
            <a:ext cx="79255" cy="914479"/>
          </a:xfrm>
          <a:prstGeom prst="rect">
            <a:avLst/>
          </a:prstGeom>
        </p:spPr>
      </p:pic>
      <p:sp>
        <p:nvSpPr>
          <p:cNvPr id="13" name="Cylinder 12">
            <a:extLst>
              <a:ext uri="{FF2B5EF4-FFF2-40B4-BE49-F238E27FC236}">
                <a16:creationId xmlns:a16="http://schemas.microsoft.com/office/drawing/2014/main" id="{309D74CC-2B11-4622-B5F9-F3EEC8F155D1}"/>
              </a:ext>
            </a:extLst>
          </p:cNvPr>
          <p:cNvSpPr/>
          <p:nvPr/>
        </p:nvSpPr>
        <p:spPr>
          <a:xfrm>
            <a:off x="4439348" y="2486034"/>
            <a:ext cx="1126435" cy="142471"/>
          </a:xfrm>
          <a:prstGeom prst="can">
            <a:avLst/>
          </a:prstGeom>
          <a:gradFill>
            <a:gsLst>
              <a:gs pos="0">
                <a:schemeClr val="tx1"/>
              </a:gs>
              <a:gs pos="51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F01E01-11B4-40A5-B2B6-BE1A90D54495}"/>
                  </a:ext>
                </a:extLst>
              </p:cNvPr>
              <p:cNvSpPr/>
              <p:nvPr/>
            </p:nvSpPr>
            <p:spPr>
              <a:xfrm>
                <a:off x="5336477" y="3631914"/>
                <a:ext cx="15178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F01E01-11B4-40A5-B2B6-BE1A90D54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477" y="3631914"/>
                <a:ext cx="1517851" cy="461665"/>
              </a:xfrm>
              <a:prstGeom prst="rect">
                <a:avLst/>
              </a:prstGeom>
              <a:blipFill>
                <a:blip r:embed="rId3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35E500B4-13F9-4774-BE96-22D6C98D0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832" y="2477313"/>
            <a:ext cx="1140051" cy="1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7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3" dirty="0">
                <a:latin typeface="+mn-lt"/>
              </a:rPr>
              <a:t>The Towers of Hanoi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079AB2-8ED5-483D-BA86-3E18E2950483}"/>
                  </a:ext>
                </a:extLst>
              </p:cNvPr>
              <p:cNvSpPr txBox="1"/>
              <p:nvPr/>
            </p:nvSpPr>
            <p:spPr>
              <a:xfrm>
                <a:off x="1076912" y="2943895"/>
                <a:ext cx="103821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		 A	   B	     C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		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079AB2-8ED5-483D-BA86-3E18E2950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912" y="2943895"/>
                <a:ext cx="10382141" cy="1200329"/>
              </a:xfrm>
              <a:prstGeom prst="rect">
                <a:avLst/>
              </a:prstGeom>
              <a:blipFill>
                <a:blip r:embed="rId2"/>
                <a:stretch>
                  <a:fillRect t="-4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apezoid 5">
            <a:extLst>
              <a:ext uri="{FF2B5EF4-FFF2-40B4-BE49-F238E27FC236}">
                <a16:creationId xmlns:a16="http://schemas.microsoft.com/office/drawing/2014/main" id="{C54CBE6A-2710-4742-ADAC-F2C261642437}"/>
              </a:ext>
            </a:extLst>
          </p:cNvPr>
          <p:cNvSpPr/>
          <p:nvPr/>
        </p:nvSpPr>
        <p:spPr>
          <a:xfrm>
            <a:off x="4186157" y="2203164"/>
            <a:ext cx="3818493" cy="643944"/>
          </a:xfrm>
          <a:prstGeom prst="trapezoi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82355297-9A10-4F6D-AB4A-7D2831CF9A20}"/>
              </a:ext>
            </a:extLst>
          </p:cNvPr>
          <p:cNvSpPr/>
          <p:nvPr/>
        </p:nvSpPr>
        <p:spPr>
          <a:xfrm>
            <a:off x="4969436" y="1706804"/>
            <a:ext cx="66261" cy="901148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EE321B-E931-4CC2-A489-BAA7FF18A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99" y="1706804"/>
            <a:ext cx="79255" cy="9144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C2A2A7-8ECA-4C4B-9CAF-74D5E4E78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156" y="1693473"/>
            <a:ext cx="79255" cy="9144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8201DA-61F8-4043-BA2A-F58B65CF3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084" y="2436324"/>
            <a:ext cx="902961" cy="1207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7D76B1-5A6A-43D4-A704-DE86E58E6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540" y="2545076"/>
            <a:ext cx="1140051" cy="152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DADB22-4269-4EC6-80A7-2E652FDB1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4749" y="2567592"/>
            <a:ext cx="902286" cy="1158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6F4643-2A51-4B8C-965E-928A7200AB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9193" y="2558748"/>
            <a:ext cx="1140051" cy="158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F27D75-0499-4E21-B98A-466BF7C84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640" y="2472512"/>
            <a:ext cx="902286" cy="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3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82" y="293624"/>
            <a:ext cx="10971688" cy="1145004"/>
          </a:xfrm>
        </p:spPr>
        <p:txBody>
          <a:bodyPr/>
          <a:lstStyle/>
          <a:p>
            <a:r>
              <a:rPr lang="en-US" sz="2903" dirty="0">
                <a:latin typeface="+mn-lt"/>
              </a:rPr>
              <a:t>The Towers of Hanoi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079AB2-8ED5-483D-BA86-3E18E2950483}"/>
                  </a:ext>
                </a:extLst>
              </p:cNvPr>
              <p:cNvSpPr txBox="1"/>
              <p:nvPr/>
            </p:nvSpPr>
            <p:spPr>
              <a:xfrm>
                <a:off x="1076912" y="2943895"/>
                <a:ext cx="103821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		 A	   B	     C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=7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079AB2-8ED5-483D-BA86-3E18E2950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912" y="2943895"/>
                <a:ext cx="10382141" cy="1200329"/>
              </a:xfrm>
              <a:prstGeom prst="rect">
                <a:avLst/>
              </a:prstGeom>
              <a:blipFill>
                <a:blip r:embed="rId2"/>
                <a:stretch>
                  <a:fillRect t="-4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apezoid 5">
            <a:extLst>
              <a:ext uri="{FF2B5EF4-FFF2-40B4-BE49-F238E27FC236}">
                <a16:creationId xmlns:a16="http://schemas.microsoft.com/office/drawing/2014/main" id="{C54CBE6A-2710-4742-ADAC-F2C261642437}"/>
              </a:ext>
            </a:extLst>
          </p:cNvPr>
          <p:cNvSpPr/>
          <p:nvPr/>
        </p:nvSpPr>
        <p:spPr>
          <a:xfrm>
            <a:off x="4186157" y="2203164"/>
            <a:ext cx="3818493" cy="643944"/>
          </a:xfrm>
          <a:prstGeom prst="trapezoi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82355297-9A10-4F6D-AB4A-7D2831CF9A20}"/>
              </a:ext>
            </a:extLst>
          </p:cNvPr>
          <p:cNvSpPr/>
          <p:nvPr/>
        </p:nvSpPr>
        <p:spPr>
          <a:xfrm>
            <a:off x="4969436" y="1706804"/>
            <a:ext cx="66261" cy="901148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EE321B-E931-4CC2-A489-BAA7FF18A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99" y="1706804"/>
            <a:ext cx="79255" cy="9144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C2A2A7-8ECA-4C4B-9CAF-74D5E4E78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156" y="1693473"/>
            <a:ext cx="79255" cy="914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C4DE1F-7686-47AA-B32A-E37240444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084" y="2436324"/>
            <a:ext cx="902961" cy="1207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D46111-11B9-4790-BD68-2471E7C83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540" y="2545076"/>
            <a:ext cx="1140051" cy="1524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D1F3ED-20B4-4641-ACA0-2D85DBA93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1389" y="2308807"/>
            <a:ext cx="609362" cy="133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01C047-D67A-4861-B941-C81F0D8A57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2956" y="2521619"/>
            <a:ext cx="609653" cy="1341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766992-7E1B-4ABC-98FE-0EDFB23E2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0411" y="2557041"/>
            <a:ext cx="902286" cy="1158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798BAD-0687-48F5-99B3-5FE2A107D6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0817" y="2460254"/>
            <a:ext cx="609653" cy="1341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111CBF-116F-442B-9182-4FEFA3E8A8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4275" y="2535462"/>
            <a:ext cx="1140051" cy="1585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F68441-F3E3-493C-B7F9-24BBB4A6F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082" y="2441207"/>
            <a:ext cx="902286" cy="1158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1C4ADA-8E04-41EF-9E24-D6A5CAF67E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2956" y="2323234"/>
            <a:ext cx="609653" cy="1341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7B655F-81C0-4BF2-B3E0-E41F4A610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1243" y="2546917"/>
            <a:ext cx="609653" cy="1341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7F82250-71D9-4C6A-A19E-D28EE3BC8CCF}"/>
              </a:ext>
            </a:extLst>
          </p:cNvPr>
          <p:cNvSpPr txBox="1"/>
          <p:nvPr/>
        </p:nvSpPr>
        <p:spPr>
          <a:xfrm>
            <a:off x="10213145" y="1928232"/>
            <a:ext cx="3401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4</a:t>
            </a:r>
          </a:p>
          <a:p>
            <a:r>
              <a:rPr lang="en-US" sz="2400" dirty="0"/>
              <a:t>5</a:t>
            </a:r>
          </a:p>
          <a:p>
            <a:r>
              <a:rPr lang="en-US" sz="2400" dirty="0"/>
              <a:t>6</a:t>
            </a:r>
          </a:p>
          <a:p>
            <a:r>
              <a:rPr lang="en-US" sz="2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5483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1509</Words>
  <Application>Microsoft Macintosh PowerPoint</Application>
  <PresentationFormat>Widescreen</PresentationFormat>
  <Paragraphs>173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Liberation Sans</vt:lpstr>
      <vt:lpstr>Liberation Serif</vt:lpstr>
      <vt:lpstr>1_Default</vt:lpstr>
      <vt:lpstr>2_Default</vt:lpstr>
      <vt:lpstr>Another Look at Dominoes</vt:lpstr>
      <vt:lpstr>Proof by Strong Induction</vt:lpstr>
      <vt:lpstr>Alternative Proof by Induction</vt:lpstr>
      <vt:lpstr>Exercise</vt:lpstr>
      <vt:lpstr>PowerPoint Presentation</vt:lpstr>
      <vt:lpstr>The Towers of Hanoi</vt:lpstr>
      <vt:lpstr>The Towers of Hanoi</vt:lpstr>
      <vt:lpstr>The Towers of Hanoi</vt:lpstr>
      <vt:lpstr>The Towers of Hanoi</vt:lpstr>
      <vt:lpstr>The Towers of Hanoi</vt:lpstr>
      <vt:lpstr>The Towers of Hanoi</vt:lpstr>
      <vt:lpstr>The Towers of Hanoi</vt:lpstr>
      <vt:lpstr>And Now for Something Completely Different!</vt:lpstr>
      <vt:lpstr>PowerPoint Presentation</vt:lpstr>
      <vt:lpstr>How many slices can we cut?</vt:lpstr>
      <vt:lpstr>How many slices can we cut?</vt:lpstr>
      <vt:lpstr>The Key Observation</vt:lpstr>
      <vt:lpstr>Putting it all together</vt:lpstr>
      <vt:lpstr>Putting it all together</vt:lpstr>
      <vt:lpstr>The Dinner Party Puzzle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Bhatt</dc:creator>
  <cp:lastModifiedBy>Sandeep Bhatt</cp:lastModifiedBy>
  <cp:revision>45</cp:revision>
  <dcterms:created xsi:type="dcterms:W3CDTF">2018-10-03T20:26:06Z</dcterms:created>
  <dcterms:modified xsi:type="dcterms:W3CDTF">2023-03-02T20:31:08Z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2023-01-23T23:07:57Z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7cedc448-aca0-4e69-bbb1-7715801faec7</vt:lpwstr>
  </property>
  <property fmtid="{D5CDD505-2E9C-101B-9397-08002B2CF9AE}" pid="8" name="MSIP_Label_a73fd474-4f3c-44ed-88fb-5cc4bd2471bf_ContentBits">
    <vt:lpwstr>0</vt:lpwstr>
  </property>
</Properties>
</file>