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9" r:id="rId2"/>
    <p:sldId id="256" r:id="rId3"/>
    <p:sldId id="259" r:id="rId4"/>
    <p:sldId id="260" r:id="rId5"/>
    <p:sldId id="261" r:id="rId6"/>
    <p:sldId id="263" r:id="rId7"/>
    <p:sldId id="265" r:id="rId8"/>
    <p:sldId id="264" r:id="rId9"/>
    <p:sldId id="266" r:id="rId10"/>
    <p:sldId id="268" r:id="rId11"/>
    <p:sldId id="267" r:id="rId12"/>
    <p:sldId id="257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高效的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4400" dirty="0" smtClean="0"/>
              <a:t>样式引入</a:t>
            </a:r>
            <a:r>
              <a:rPr lang="zh-CN" altLang="en-US" sz="4400" dirty="0" smtClean="0"/>
              <a:t>原则</a:t>
            </a:r>
            <a:endParaRPr lang="en-US" altLang="zh-CN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4400" dirty="0" smtClean="0">
                <a:latin typeface="+mn-ea"/>
              </a:rPr>
              <a:t>CSS2.0</a:t>
            </a:r>
            <a:r>
              <a:rPr lang="zh-CN" altLang="en-US" sz="4400" dirty="0" smtClean="0">
                <a:latin typeface="+mn-ea"/>
              </a:rPr>
              <a:t>选择</a:t>
            </a:r>
            <a:r>
              <a:rPr lang="zh-CN" altLang="en-US" sz="4400" dirty="0" smtClean="0">
                <a:latin typeface="+mn-ea"/>
              </a:rPr>
              <a:t>器</a:t>
            </a:r>
            <a:endParaRPr lang="en-US" altLang="zh-CN" sz="4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4400" dirty="0" smtClean="0"/>
              <a:t>CSS</a:t>
            </a:r>
            <a:r>
              <a:rPr lang="zh-CN" altLang="en-US" sz="4400" dirty="0" smtClean="0"/>
              <a:t>选择器</a:t>
            </a:r>
            <a:r>
              <a:rPr lang="zh-CN" altLang="en-US" sz="4400" dirty="0" smtClean="0"/>
              <a:t>权重</a:t>
            </a:r>
            <a:endParaRPr lang="en-US" altLang="zh-CN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4400" dirty="0" smtClean="0"/>
              <a:t>CSS</a:t>
            </a:r>
            <a:r>
              <a:rPr lang="zh-CN" altLang="en-US" sz="4400" dirty="0" smtClean="0"/>
              <a:t>缩写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548680"/>
            <a:ext cx="8219256" cy="532859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accent5"/>
                </a:solidFill>
              </a:rPr>
              <a:t>特殊的 </a:t>
            </a:r>
            <a:r>
              <a:rPr lang="en-US" altLang="zh-CN" b="1" dirty="0" smtClean="0">
                <a:solidFill>
                  <a:schemeClr val="accent5"/>
                </a:solidFill>
              </a:rPr>
              <a:t>!important</a:t>
            </a:r>
          </a:p>
          <a:p>
            <a:pPr>
              <a:buNone/>
            </a:pPr>
            <a:r>
              <a:rPr lang="zh-CN" altLang="en-US" sz="2200" dirty="0" smtClean="0"/>
              <a:t>在按照</a:t>
            </a:r>
            <a:r>
              <a:rPr lang="en-US" altLang="zh-CN" sz="2200" dirty="0" smtClean="0"/>
              <a:t>ABCD</a:t>
            </a:r>
            <a:r>
              <a:rPr lang="zh-CN" altLang="en-US" sz="2200" dirty="0" smtClean="0"/>
              <a:t>四组计算比较之外，在定义样式的时候，还可以对某一个属性应用 </a:t>
            </a:r>
            <a:r>
              <a:rPr lang="en-US" altLang="zh-CN" sz="2200" dirty="0" smtClean="0"/>
              <a:t>!important</a:t>
            </a:r>
            <a:r>
              <a:rPr lang="zh-CN" altLang="en-US" sz="2200" dirty="0" smtClean="0"/>
              <a:t>。对于一直从事编程而没做过重构的人，需要特别注意的是这里的“</a:t>
            </a:r>
            <a:r>
              <a:rPr lang="en-US" altLang="zh-CN" sz="2200" dirty="0" smtClean="0"/>
              <a:t>!”</a:t>
            </a:r>
            <a:r>
              <a:rPr lang="zh-CN" altLang="en-US" sz="2200" dirty="0" smtClean="0"/>
              <a:t>与其在编程语言中的意义刚好相反，不是代表“不重要”而是代表“很重要”。</a:t>
            </a:r>
          </a:p>
          <a:p>
            <a:pPr>
              <a:buNone/>
            </a:pPr>
            <a:r>
              <a:rPr lang="en-US" altLang="zh-CN" sz="2200" dirty="0" smtClean="0"/>
              <a:t>CSS2</a:t>
            </a:r>
            <a:r>
              <a:rPr lang="zh-CN" altLang="en-US" sz="2200" dirty="0" smtClean="0"/>
              <a:t>规范中规定：</a:t>
            </a:r>
            <a:r>
              <a:rPr lang="en-US" altLang="zh-CN" sz="2200" dirty="0" smtClean="0"/>
              <a:t>!important </a:t>
            </a:r>
            <a:r>
              <a:rPr lang="zh-CN" altLang="en-US" sz="2200" dirty="0" smtClean="0"/>
              <a:t>用于</a:t>
            </a:r>
            <a:r>
              <a:rPr lang="zh-CN" altLang="en-US" sz="2200" b="1" dirty="0" smtClean="0"/>
              <a:t>单独指定</a:t>
            </a:r>
            <a:r>
              <a:rPr lang="zh-CN" altLang="en-US" sz="2200" dirty="0" smtClean="0"/>
              <a:t>某条样式中的单个属性。对于被指定的属性，有 </a:t>
            </a:r>
            <a:r>
              <a:rPr lang="en-US" altLang="zh-CN" sz="2200" dirty="0" smtClean="0"/>
              <a:t>!important </a:t>
            </a:r>
            <a:r>
              <a:rPr lang="zh-CN" altLang="en-US" sz="2200" dirty="0" smtClean="0"/>
              <a:t>指定的权重值大于所有未用 </a:t>
            </a:r>
            <a:r>
              <a:rPr lang="en-US" altLang="zh-CN" sz="2200" dirty="0" smtClean="0"/>
              <a:t>!important </a:t>
            </a:r>
            <a:r>
              <a:rPr lang="zh-CN" altLang="en-US" sz="2200" dirty="0" smtClean="0"/>
              <a:t>指定的规则。</a:t>
            </a:r>
            <a:endParaRPr lang="en-US" altLang="zh-CN" sz="2200" dirty="0" smtClean="0"/>
          </a:p>
          <a:p>
            <a:pPr>
              <a:buNone/>
            </a:pPr>
            <a:endParaRPr lang="zh-CN" altLang="en-US" sz="2200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例如：</a:t>
            </a:r>
          </a:p>
          <a:p>
            <a:pPr>
              <a:buNone/>
            </a:pPr>
            <a:r>
              <a:rPr lang="zh-CN" altLang="en-US" dirty="0" smtClean="0"/>
              <a:t>样式一： </a:t>
            </a:r>
            <a:r>
              <a:rPr lang="en-US" altLang="zh-CN" b="1" dirty="0" smtClean="0"/>
              <a:t>#header </a:t>
            </a:r>
            <a:r>
              <a:rPr lang="en-US" altLang="zh-CN" b="1" dirty="0" err="1" smtClean="0"/>
              <a:t>nav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ul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li.current</a:t>
            </a:r>
            <a:r>
              <a:rPr lang="en-US" altLang="zh-CN" b="1" dirty="0" smtClean="0"/>
              <a:t> {color: red; font-weight: bold;}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样式二： </a:t>
            </a:r>
            <a:r>
              <a:rPr lang="en-US" altLang="zh-CN" b="1" dirty="0" err="1" smtClean="0"/>
              <a:t>li:hover</a:t>
            </a:r>
            <a:r>
              <a:rPr lang="en-US" altLang="zh-CN" b="1" dirty="0" smtClean="0"/>
              <a:t> {color: blue !important; font-weight: normal;}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z="3100" dirty="0" smtClean="0"/>
              <a:t>就整条规则而言，样式一的权重值为 </a:t>
            </a:r>
            <a:r>
              <a:rPr lang="en-US" altLang="zh-CN" sz="3100" dirty="0" smtClean="0"/>
              <a:t>0, 1, 1, 3</a:t>
            </a:r>
            <a:r>
              <a:rPr lang="zh-CN" altLang="en-US" sz="3100" dirty="0" smtClean="0"/>
              <a:t>，而样式二的权重值仅为</a:t>
            </a:r>
            <a:r>
              <a:rPr lang="en-US" altLang="zh-CN" sz="3100" dirty="0" smtClean="0"/>
              <a:t>0, 0, 0, 2</a:t>
            </a:r>
            <a:r>
              <a:rPr lang="zh-CN" altLang="en-US" sz="3100" dirty="0" smtClean="0"/>
              <a:t>。所以应用于相同元素时，应该样式一生效。但是对于</a:t>
            </a:r>
            <a:r>
              <a:rPr lang="en-US" altLang="zh-CN" sz="3100" dirty="0" smtClean="0"/>
              <a:t>color</a:t>
            </a:r>
            <a:r>
              <a:rPr lang="zh-CN" altLang="en-US" sz="3100" dirty="0" smtClean="0"/>
              <a:t>这个属性，由于在样式二中用 </a:t>
            </a:r>
            <a:r>
              <a:rPr lang="en-US" altLang="zh-CN" sz="3100" dirty="0" smtClean="0"/>
              <a:t>!important </a:t>
            </a:r>
            <a:r>
              <a:rPr lang="zh-CN" altLang="en-US" sz="3100" dirty="0" smtClean="0"/>
              <a:t>做了指定，</a:t>
            </a:r>
            <a:r>
              <a:rPr lang="zh-CN" altLang="en-US" sz="3100" dirty="0" smtClean="0">
                <a:solidFill>
                  <a:srgbClr val="C00000"/>
                </a:solidFill>
              </a:rPr>
              <a:t>因此</a:t>
            </a:r>
            <a:r>
              <a:rPr lang="en-US" altLang="zh-CN" sz="3100" dirty="0" smtClean="0">
                <a:solidFill>
                  <a:srgbClr val="C00000"/>
                </a:solidFill>
              </a:rPr>
              <a:t>color</a:t>
            </a:r>
            <a:r>
              <a:rPr lang="zh-CN" altLang="en-US" sz="3100" dirty="0" smtClean="0">
                <a:solidFill>
                  <a:srgbClr val="C00000"/>
                </a:solidFill>
              </a:rPr>
              <a:t>将应用样式二的规则</a:t>
            </a:r>
            <a:r>
              <a:rPr lang="zh-CN" altLang="en-US" sz="3100" dirty="0" smtClean="0"/>
              <a:t>。而</a:t>
            </a:r>
            <a:r>
              <a:rPr lang="en-US" altLang="zh-CN" sz="3100" dirty="0" smtClean="0">
                <a:solidFill>
                  <a:srgbClr val="C00000"/>
                </a:solidFill>
              </a:rPr>
              <a:t>font-weight</a:t>
            </a:r>
            <a:r>
              <a:rPr lang="zh-CN" altLang="en-US" sz="3100" dirty="0" smtClean="0">
                <a:solidFill>
                  <a:srgbClr val="C00000"/>
                </a:solidFill>
              </a:rPr>
              <a:t>则按照规定用样式一的规则</a:t>
            </a:r>
            <a:r>
              <a:rPr lang="zh-CN" altLang="en-US" sz="3100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435280" cy="4320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总结：</a:t>
            </a:r>
          </a:p>
          <a:p>
            <a:pPr>
              <a:buNone/>
            </a:pPr>
            <a:r>
              <a:rPr lang="zh-CN" altLang="en-US" sz="2200" dirty="0" smtClean="0"/>
              <a:t>一条样式规则的整体权重值包含四个独立的部分：</a:t>
            </a:r>
            <a:r>
              <a:rPr lang="en-US" altLang="zh-CN" sz="2200" dirty="0" smtClean="0"/>
              <a:t>[A, B, C, D];</a:t>
            </a:r>
          </a:p>
          <a:p>
            <a:pPr>
              <a:buNone/>
            </a:pPr>
            <a:r>
              <a:rPr lang="en-US" altLang="zh-CN" sz="2200" dirty="0" smtClean="0"/>
              <a:t>A</a:t>
            </a:r>
            <a:r>
              <a:rPr lang="zh-CN" altLang="en-US" sz="2200" dirty="0" smtClean="0"/>
              <a:t>表示内联样式，只有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或者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两个值；</a:t>
            </a:r>
          </a:p>
          <a:p>
            <a:pPr>
              <a:buNone/>
            </a:pPr>
            <a:r>
              <a:rPr lang="en-US" altLang="zh-CN" sz="2200" dirty="0" smtClean="0"/>
              <a:t>B</a:t>
            </a:r>
            <a:r>
              <a:rPr lang="zh-CN" altLang="en-US" sz="2200" dirty="0" smtClean="0"/>
              <a:t>表示规则中</a:t>
            </a:r>
            <a:r>
              <a:rPr lang="en-US" altLang="zh-CN" sz="2200" dirty="0" smtClean="0"/>
              <a:t>ID</a:t>
            </a:r>
            <a:r>
              <a:rPr lang="zh-CN" altLang="en-US" sz="2200" dirty="0" smtClean="0"/>
              <a:t>的数量；</a:t>
            </a:r>
          </a:p>
          <a:p>
            <a:pPr>
              <a:buNone/>
            </a:pPr>
            <a:r>
              <a:rPr lang="en-US" altLang="zh-CN" sz="2200" dirty="0" smtClean="0"/>
              <a:t>C</a:t>
            </a:r>
            <a:r>
              <a:rPr lang="zh-CN" altLang="en-US" sz="2200" dirty="0" smtClean="0"/>
              <a:t>表示规则中除了</a:t>
            </a:r>
            <a:r>
              <a:rPr lang="en-US" altLang="zh-CN" sz="2200" dirty="0" smtClean="0"/>
              <a:t>ID</a:t>
            </a:r>
            <a:r>
              <a:rPr lang="zh-CN" altLang="en-US" sz="2200" dirty="0" smtClean="0"/>
              <a:t>、标签和伪元素以外的其它选择器数量；</a:t>
            </a:r>
          </a:p>
          <a:p>
            <a:pPr>
              <a:buNone/>
            </a:pPr>
            <a:r>
              <a:rPr lang="en-US" altLang="zh-CN" sz="2200" dirty="0" smtClean="0"/>
              <a:t>D</a:t>
            </a:r>
            <a:r>
              <a:rPr lang="zh-CN" altLang="en-US" sz="2200" dirty="0" smtClean="0"/>
              <a:t>表示规则中标签和伪元素的数量；</a:t>
            </a:r>
          </a:p>
          <a:p>
            <a:pPr>
              <a:buNone/>
            </a:pPr>
            <a:r>
              <a:rPr lang="en-US" altLang="zh-CN" sz="2200" dirty="0" smtClean="0"/>
              <a:t>a)</a:t>
            </a:r>
            <a:r>
              <a:rPr lang="zh-CN" altLang="en-US" sz="2200" dirty="0" smtClean="0"/>
              <a:t>比较时从高位到低位（从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到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）分别比较，高位相同才需要比较低位；</a:t>
            </a:r>
          </a:p>
          <a:p>
            <a:pPr>
              <a:buNone/>
            </a:pPr>
            <a:r>
              <a:rPr lang="en-US" altLang="zh-CN" sz="2200" dirty="0" smtClean="0"/>
              <a:t>b)</a:t>
            </a:r>
            <a:r>
              <a:rPr lang="zh-CN" altLang="en-US" sz="2200" dirty="0" smtClean="0"/>
              <a:t>有 </a:t>
            </a:r>
            <a:r>
              <a:rPr lang="en-US" altLang="zh-CN" sz="2200" dirty="0" smtClean="0"/>
              <a:t>!important </a:t>
            </a:r>
            <a:r>
              <a:rPr lang="zh-CN" altLang="en-US" sz="2200" dirty="0" smtClean="0"/>
              <a:t>标记的属性权重值无视没用 </a:t>
            </a:r>
            <a:r>
              <a:rPr lang="en-US" altLang="zh-CN" sz="2200" dirty="0" smtClean="0"/>
              <a:t>!important </a:t>
            </a:r>
            <a:r>
              <a:rPr lang="zh-CN" altLang="en-US" sz="2200" dirty="0" smtClean="0"/>
              <a:t>指定的一切情况；</a:t>
            </a:r>
          </a:p>
          <a:p>
            <a:pPr>
              <a:buNone/>
            </a:pPr>
            <a:r>
              <a:rPr lang="en-US" altLang="zh-CN" sz="2200" dirty="0" smtClean="0"/>
              <a:t>c)</a:t>
            </a:r>
            <a:r>
              <a:rPr lang="zh-CN" altLang="en-US" sz="2200" dirty="0" smtClean="0"/>
              <a:t>多次指定 </a:t>
            </a:r>
            <a:r>
              <a:rPr lang="en-US" altLang="zh-CN" sz="2200" dirty="0" smtClean="0"/>
              <a:t>!important </a:t>
            </a:r>
            <a:r>
              <a:rPr lang="zh-CN" altLang="en-US" sz="2200" dirty="0" smtClean="0"/>
              <a:t>时，相互抵销。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869560" cy="1143000"/>
          </a:xfrm>
        </p:spPr>
        <p:txBody>
          <a:bodyPr/>
          <a:lstStyle/>
          <a:p>
            <a:r>
              <a:rPr lang="zh-CN" altLang="en-US" dirty="0" smtClean="0"/>
              <a:t>高效的</a:t>
            </a:r>
            <a:r>
              <a:rPr lang="en-US" altLang="zh-CN" dirty="0" smtClean="0"/>
              <a:t>CSS——CSS</a:t>
            </a:r>
            <a:r>
              <a:rPr lang="zh-CN" altLang="en-US" dirty="0" smtClean="0"/>
              <a:t>缩写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3888432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None/>
            </a:pPr>
            <a:r>
              <a:rPr lang="en-US" altLang="zh-CN" sz="6200" b="1" dirty="0" smtClean="0">
                <a:solidFill>
                  <a:schemeClr val="accent5"/>
                </a:solidFill>
              </a:rPr>
              <a:t>1</a:t>
            </a:r>
            <a:r>
              <a:rPr lang="zh-CN" altLang="en-US" sz="6200" b="1" dirty="0" smtClean="0">
                <a:solidFill>
                  <a:schemeClr val="accent5"/>
                </a:solidFill>
              </a:rPr>
              <a:t>、</a:t>
            </a:r>
            <a:r>
              <a:rPr lang="en-US" altLang="zh-CN" sz="6200" b="1" dirty="0" smtClean="0">
                <a:solidFill>
                  <a:schemeClr val="accent5"/>
                </a:solidFill>
              </a:rPr>
              <a:t>CSS </a:t>
            </a:r>
            <a:r>
              <a:rPr lang="zh-CN" altLang="en-US" sz="6200" b="1" dirty="0" smtClean="0">
                <a:solidFill>
                  <a:schemeClr val="accent5"/>
                </a:solidFill>
              </a:rPr>
              <a:t>文本：</a:t>
            </a:r>
            <a:endParaRPr lang="en-US" altLang="zh-CN" sz="6200" b="1" dirty="0" smtClean="0">
              <a:solidFill>
                <a:schemeClr val="accent5"/>
              </a:solidFill>
            </a:endParaRPr>
          </a:p>
          <a:p>
            <a:pPr marL="514350" indent="-514350">
              <a:buNone/>
            </a:pPr>
            <a:r>
              <a:rPr lang="en-US" altLang="zh-CN" sz="4800" dirty="0" smtClean="0"/>
              <a:t>body {font-family: Arial, Helvetica, sans-</a:t>
            </a:r>
            <a:r>
              <a:rPr lang="en-US" altLang="zh-CN" sz="4800" dirty="0" err="1" smtClean="0"/>
              <a:t>serif;font</a:t>
            </a:r>
            <a:r>
              <a:rPr lang="en-US" altLang="zh-CN" sz="4800" dirty="0" smtClean="0"/>
              <a:t>-size: 13px;font-weight:normal;font-variant: small-</a:t>
            </a:r>
            <a:r>
              <a:rPr lang="en-US" altLang="zh-CN" sz="4800" dirty="0" err="1" smtClean="0"/>
              <a:t>caps;font</a:t>
            </a:r>
            <a:r>
              <a:rPr lang="en-US" altLang="zh-CN" sz="4800" dirty="0" smtClean="0"/>
              <a:t>-style: </a:t>
            </a:r>
            <a:r>
              <a:rPr lang="en-US" altLang="zh-CN" sz="4800" dirty="0" err="1" smtClean="0"/>
              <a:t>italic;line</a:t>
            </a:r>
            <a:r>
              <a:rPr lang="en-US" altLang="zh-CN" sz="4800" dirty="0" smtClean="0"/>
              <a:t>-height: 150%;} </a:t>
            </a:r>
          </a:p>
          <a:p>
            <a:pPr marL="514350" indent="-514350">
              <a:buNone/>
            </a:pPr>
            <a:endParaRPr lang="en-US" altLang="zh-CN" sz="4800" dirty="0" smtClean="0"/>
          </a:p>
          <a:p>
            <a:pPr marL="514350" indent="-514350">
              <a:buNone/>
            </a:pPr>
            <a:r>
              <a:rPr lang="zh-CN" altLang="en-US" sz="4800" dirty="0" smtClean="0"/>
              <a:t>即可简写缩写为</a:t>
            </a:r>
            <a:r>
              <a:rPr lang="en-US" altLang="zh-CN" sz="5600" dirty="0" err="1" smtClean="0">
                <a:solidFill>
                  <a:srgbClr val="C00000"/>
                </a:solidFill>
              </a:rPr>
              <a:t>font:font</a:t>
            </a:r>
            <a:r>
              <a:rPr lang="en-US" altLang="zh-CN" sz="5600" dirty="0" smtClean="0">
                <a:solidFill>
                  <a:srgbClr val="C00000"/>
                </a:solidFill>
              </a:rPr>
              <a:t>-style font-variant font-weight font-size/line-height font-family;</a:t>
            </a:r>
          </a:p>
          <a:p>
            <a:pPr marL="514350" indent="-514350">
              <a:buNone/>
            </a:pPr>
            <a:endParaRPr lang="en-US" altLang="zh-CN" sz="4800" dirty="0" smtClean="0"/>
          </a:p>
          <a:p>
            <a:pPr marL="514350" indent="-514350">
              <a:buNone/>
            </a:pPr>
            <a:r>
              <a:rPr lang="en-US" altLang="zh-CN" sz="6400" b="1" dirty="0" smtClean="0">
                <a:solidFill>
                  <a:schemeClr val="accent5"/>
                </a:solidFill>
              </a:rPr>
              <a:t>2</a:t>
            </a:r>
            <a:r>
              <a:rPr lang="zh-CN" altLang="en-US" sz="6400" b="1" dirty="0" smtClean="0">
                <a:solidFill>
                  <a:schemeClr val="accent5"/>
                </a:solidFill>
              </a:rPr>
              <a:t>、</a:t>
            </a:r>
            <a:r>
              <a:rPr lang="en-US" altLang="zh-CN" sz="6400" b="1" dirty="0" smtClean="0">
                <a:solidFill>
                  <a:schemeClr val="accent5"/>
                </a:solidFill>
              </a:rPr>
              <a:t>CSS </a:t>
            </a:r>
            <a:r>
              <a:rPr lang="zh-CN" altLang="en-US" sz="6400" b="1" dirty="0" smtClean="0">
                <a:solidFill>
                  <a:schemeClr val="accent5"/>
                </a:solidFill>
              </a:rPr>
              <a:t>背景：</a:t>
            </a:r>
            <a:endParaRPr lang="en-US" altLang="zh-CN" sz="6400" b="1" dirty="0" smtClean="0">
              <a:solidFill>
                <a:schemeClr val="accent5"/>
              </a:solidFill>
            </a:endParaRPr>
          </a:p>
          <a:p>
            <a:pPr marL="514350" indent="-514350">
              <a:buNone/>
            </a:pPr>
            <a:r>
              <a:rPr lang="en-US" altLang="zh-CN" sz="4800" dirty="0" smtClean="0"/>
              <a:t>background-color:#F00;background-image:url(</a:t>
            </a:r>
            <a:r>
              <a:rPr lang="zh-CN" altLang="en-US" sz="4800" dirty="0" smtClean="0"/>
              <a:t>图片地址</a:t>
            </a:r>
            <a:r>
              <a:rPr lang="en-US" altLang="zh-CN" sz="4800" dirty="0" smtClean="0"/>
              <a:t>);</a:t>
            </a:r>
          </a:p>
          <a:p>
            <a:pPr marL="514350" indent="-514350">
              <a:buNone/>
            </a:pPr>
            <a:r>
              <a:rPr lang="en-US" altLang="zh-CN" sz="4800" dirty="0" smtClean="0"/>
              <a:t>background-</a:t>
            </a:r>
            <a:r>
              <a:rPr lang="en-US" altLang="zh-CN" sz="4800" dirty="0" err="1" smtClean="0"/>
              <a:t>position:bottom;background</a:t>
            </a:r>
            <a:r>
              <a:rPr lang="en-US" altLang="zh-CN" sz="4800" dirty="0" smtClean="0"/>
              <a:t>-</a:t>
            </a:r>
            <a:r>
              <a:rPr lang="en-US" altLang="zh-CN" sz="4800" dirty="0" err="1" smtClean="0"/>
              <a:t>repeat:no</a:t>
            </a:r>
            <a:r>
              <a:rPr lang="en-US" altLang="zh-CN" sz="4800" dirty="0" smtClean="0"/>
              <a:t>-repeat; </a:t>
            </a:r>
          </a:p>
          <a:p>
            <a:pPr marL="514350" indent="-514350">
              <a:buNone/>
            </a:pPr>
            <a:endParaRPr lang="en-US" altLang="zh-CN" sz="4800" dirty="0" smtClean="0"/>
          </a:p>
          <a:p>
            <a:pPr marL="514350" indent="-514350">
              <a:buNone/>
            </a:pPr>
            <a:r>
              <a:rPr lang="zh-CN" altLang="en-US" sz="4800" dirty="0" smtClean="0"/>
              <a:t>即可将背景</a:t>
            </a:r>
            <a:r>
              <a:rPr lang="en-US" altLang="zh-CN" sz="4800" dirty="0" smtClean="0"/>
              <a:t>CSS</a:t>
            </a:r>
            <a:r>
              <a:rPr lang="zh-CN" altLang="en-US" sz="4800" dirty="0" smtClean="0"/>
              <a:t>属性缩写为：</a:t>
            </a:r>
            <a:r>
              <a:rPr lang="en-US" altLang="zh-CN" sz="5600" dirty="0" smtClean="0">
                <a:solidFill>
                  <a:srgbClr val="C00000"/>
                </a:solidFill>
              </a:rPr>
              <a:t>background:#F00 </a:t>
            </a:r>
            <a:r>
              <a:rPr lang="en-US" altLang="zh-CN" sz="5600" dirty="0" err="1" smtClean="0">
                <a:solidFill>
                  <a:srgbClr val="C00000"/>
                </a:solidFill>
              </a:rPr>
              <a:t>url</a:t>
            </a:r>
            <a:r>
              <a:rPr lang="en-US" altLang="zh-CN" sz="5600" dirty="0" smtClean="0">
                <a:solidFill>
                  <a:srgbClr val="C00000"/>
                </a:solidFill>
              </a:rPr>
              <a:t>(</a:t>
            </a:r>
            <a:r>
              <a:rPr lang="zh-CN" altLang="en-US" sz="5600" dirty="0" smtClean="0">
                <a:solidFill>
                  <a:srgbClr val="C00000"/>
                </a:solidFill>
              </a:rPr>
              <a:t>图片地址</a:t>
            </a:r>
            <a:r>
              <a:rPr lang="en-US" altLang="zh-CN" sz="5600" dirty="0" smtClean="0">
                <a:solidFill>
                  <a:srgbClr val="C00000"/>
                </a:solidFill>
              </a:rPr>
              <a:t>) no-repeat left bottom;</a:t>
            </a:r>
          </a:p>
          <a:p>
            <a:pPr marL="514350" indent="-514350">
              <a:buNone/>
            </a:pPr>
            <a:endParaRPr lang="en-US" altLang="zh-CN" sz="4800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484784"/>
            <a:ext cx="658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92D050"/>
                </a:solidFill>
              </a:rPr>
              <a:t>作用：减少页面请求和</a:t>
            </a:r>
            <a:r>
              <a:rPr lang="en-US" altLang="zh-CN" sz="2000" dirty="0" err="1" smtClean="0">
                <a:solidFill>
                  <a:srgbClr val="92D050"/>
                </a:solidFill>
              </a:rPr>
              <a:t>css</a:t>
            </a:r>
            <a:r>
              <a:rPr lang="zh-CN" altLang="en-US" sz="2000" dirty="0" smtClean="0">
                <a:solidFill>
                  <a:srgbClr val="92D050"/>
                </a:solidFill>
              </a:rPr>
              <a:t>解析次数，提高页面响应</a:t>
            </a:r>
            <a:r>
              <a:rPr lang="zh-CN" altLang="en-US" sz="2000" dirty="0" smtClean="0">
                <a:solidFill>
                  <a:srgbClr val="92D050"/>
                </a:solidFill>
              </a:rPr>
              <a:t>速度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76672"/>
            <a:ext cx="8085584" cy="5976664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None/>
            </a:pPr>
            <a:r>
              <a:rPr lang="en-US" altLang="zh-CN" sz="3600" b="1" dirty="0" smtClean="0">
                <a:solidFill>
                  <a:schemeClr val="accent5"/>
                </a:solidFill>
              </a:rPr>
              <a:t>3</a:t>
            </a:r>
            <a:r>
              <a:rPr lang="zh-CN" altLang="en-US" sz="3600" b="1" dirty="0" smtClean="0">
                <a:solidFill>
                  <a:schemeClr val="accent5"/>
                </a:solidFill>
              </a:rPr>
              <a:t>、</a:t>
            </a:r>
            <a:r>
              <a:rPr lang="en-US" altLang="zh-CN" sz="3600" b="1" dirty="0" smtClean="0">
                <a:solidFill>
                  <a:schemeClr val="accent5"/>
                </a:solidFill>
              </a:rPr>
              <a:t>CSS </a:t>
            </a:r>
            <a:r>
              <a:rPr lang="zh-CN" altLang="en-US" sz="3600" b="1" dirty="0" smtClean="0">
                <a:solidFill>
                  <a:schemeClr val="accent5"/>
                </a:solidFill>
              </a:rPr>
              <a:t>内补距</a:t>
            </a:r>
            <a:r>
              <a:rPr lang="en-US" altLang="zh-CN" sz="3600" b="1" dirty="0" smtClean="0">
                <a:solidFill>
                  <a:schemeClr val="accent5"/>
                </a:solidFill>
              </a:rPr>
              <a:t>(CSS padding):</a:t>
            </a:r>
          </a:p>
          <a:p>
            <a:pPr marL="514350" indent="-514350">
              <a:buNone/>
            </a:pPr>
            <a:r>
              <a:rPr lang="en-US" altLang="zh-CN" sz="3100" dirty="0" smtClean="0"/>
              <a:t>padding-top:5px; </a:t>
            </a:r>
            <a:r>
              <a:rPr lang="en-US" altLang="zh-CN" dirty="0" smtClean="0"/>
              <a:t>padding-bottom:10px; padding-left:15px; padding-right:20px; </a:t>
            </a:r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即可缩写为</a:t>
            </a:r>
            <a:r>
              <a:rPr lang="en-US" altLang="zh-CN" sz="4000" dirty="0" smtClean="0">
                <a:solidFill>
                  <a:srgbClr val="C00000"/>
                </a:solidFill>
              </a:rPr>
              <a:t>padding:5px 20px 10px 15px;  (</a:t>
            </a:r>
            <a:r>
              <a:rPr lang="zh-CN" altLang="en-US" sz="4000" dirty="0" smtClean="0">
                <a:solidFill>
                  <a:srgbClr val="C00000"/>
                </a:solidFill>
              </a:rPr>
              <a:t>顺序是上，右，下，左</a:t>
            </a:r>
            <a:r>
              <a:rPr lang="en-US" altLang="zh-CN" sz="4000" dirty="0" smtClean="0">
                <a:solidFill>
                  <a:srgbClr val="C0000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altLang="zh-CN" sz="3400" dirty="0" smtClean="0"/>
              <a:t>padding-top:5px; padding-bottom:10px; padding-left:15px; padding-right:15px;</a:t>
            </a:r>
          </a:p>
          <a:p>
            <a:pPr marL="514350" indent="-514350">
              <a:buNone/>
            </a:pPr>
            <a:endParaRPr lang="en-US" altLang="zh-CN" sz="3400" dirty="0" smtClean="0"/>
          </a:p>
          <a:p>
            <a:pPr marL="514350" indent="-514350">
              <a:buNone/>
            </a:pPr>
            <a:r>
              <a:rPr lang="zh-CN" altLang="en-US" dirty="0" smtClean="0"/>
              <a:t>即可缩写为</a:t>
            </a:r>
            <a:r>
              <a:rPr lang="en-US" altLang="zh-CN" sz="4000" dirty="0" smtClean="0">
                <a:solidFill>
                  <a:srgbClr val="C00000"/>
                </a:solidFill>
              </a:rPr>
              <a:t>padding:5px 15px 10px;(</a:t>
            </a:r>
            <a:r>
              <a:rPr lang="zh-CN" altLang="en-US" sz="4000" dirty="0" smtClean="0">
                <a:solidFill>
                  <a:srgbClr val="C00000"/>
                </a:solidFill>
              </a:rPr>
              <a:t>顺序是上，左右，下</a:t>
            </a:r>
            <a:r>
              <a:rPr lang="en-US" altLang="zh-CN" sz="4000" dirty="0" smtClean="0">
                <a:solidFill>
                  <a:srgbClr val="C00000"/>
                </a:solidFill>
              </a:rPr>
              <a:t>)</a:t>
            </a:r>
            <a:endParaRPr lang="en-US" altLang="zh-CN" sz="3300" dirty="0" smtClean="0"/>
          </a:p>
          <a:p>
            <a:pPr marL="514350" indent="-514350">
              <a:buNone/>
            </a:pPr>
            <a:r>
              <a:rPr lang="en-US" altLang="zh-CN" sz="3300" dirty="0" smtClean="0"/>
              <a:t>padding-top:5px; padding-bottom:5px; </a:t>
            </a:r>
            <a:r>
              <a:rPr lang="en-US" altLang="zh-CN" dirty="0" smtClean="0"/>
              <a:t>padding-left:10px; padding-right:10px;</a:t>
            </a:r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缩写为</a:t>
            </a:r>
            <a:r>
              <a:rPr lang="en-US" altLang="zh-CN" sz="4000" dirty="0" smtClean="0">
                <a:solidFill>
                  <a:srgbClr val="C00000"/>
                </a:solidFill>
              </a:rPr>
              <a:t>padding:5px 10px; (</a:t>
            </a:r>
            <a:r>
              <a:rPr lang="zh-CN" altLang="en-US" sz="4000" dirty="0" smtClean="0">
                <a:solidFill>
                  <a:srgbClr val="C00000"/>
                </a:solidFill>
              </a:rPr>
              <a:t>顺序是上下，左右</a:t>
            </a:r>
            <a:r>
              <a:rPr lang="en-US" altLang="zh-CN" sz="4000" dirty="0" smtClean="0">
                <a:solidFill>
                  <a:srgbClr val="C00000"/>
                </a:solidFill>
              </a:rPr>
              <a:t>)</a:t>
            </a:r>
          </a:p>
          <a:p>
            <a:pPr marL="514350" indent="-514350">
              <a:buNone/>
            </a:pPr>
            <a:endParaRPr lang="en-US" altLang="zh-CN" sz="4000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altLang="zh-CN" sz="3500" b="1" dirty="0" smtClean="0">
                <a:solidFill>
                  <a:schemeClr val="accent5"/>
                </a:solidFill>
              </a:rPr>
              <a:t>4</a:t>
            </a:r>
            <a:r>
              <a:rPr lang="zh-CN" altLang="en-US" sz="3500" b="1" dirty="0" smtClean="0">
                <a:solidFill>
                  <a:schemeClr val="accent5"/>
                </a:solidFill>
              </a:rPr>
              <a:t>、</a:t>
            </a:r>
            <a:r>
              <a:rPr lang="en-US" altLang="zh-CN" sz="3500" b="1" dirty="0" smtClean="0">
                <a:solidFill>
                  <a:schemeClr val="accent5"/>
                </a:solidFill>
              </a:rPr>
              <a:t>CSS </a:t>
            </a:r>
            <a:r>
              <a:rPr lang="zh-CN" altLang="en-US" sz="3500" b="1" dirty="0" smtClean="0">
                <a:solidFill>
                  <a:schemeClr val="accent5"/>
                </a:solidFill>
              </a:rPr>
              <a:t>外边距</a:t>
            </a:r>
            <a:r>
              <a:rPr lang="en-US" altLang="zh-CN" sz="3500" b="1" dirty="0" smtClean="0">
                <a:solidFill>
                  <a:schemeClr val="accent5"/>
                </a:solidFill>
              </a:rPr>
              <a:t>(CSS margin)</a:t>
            </a:r>
            <a:r>
              <a:rPr lang="en-US" altLang="zh-CN" sz="3500" b="1" dirty="0" smtClean="0">
                <a:solidFill>
                  <a:schemeClr val="accent5"/>
                </a:solidFill>
                <a:sym typeface="Wingdings" pitchFamily="2" charset="2"/>
              </a:rPr>
              <a:t>:(</a:t>
            </a:r>
            <a:r>
              <a:rPr lang="zh-CN" altLang="en-US" sz="3500" b="1" dirty="0" smtClean="0">
                <a:solidFill>
                  <a:schemeClr val="accent5"/>
                </a:solidFill>
                <a:sym typeface="Wingdings" pitchFamily="2" charset="2"/>
              </a:rPr>
              <a:t>同</a:t>
            </a:r>
            <a:r>
              <a:rPr lang="en-US" altLang="zh-CN" sz="3500" b="1" dirty="0" smtClean="0">
                <a:solidFill>
                  <a:schemeClr val="accent5"/>
                </a:solidFill>
                <a:sym typeface="Wingdings" pitchFamily="2" charset="2"/>
              </a:rPr>
              <a:t>padding)</a:t>
            </a:r>
            <a:endParaRPr lang="en-US" altLang="zh-CN" sz="3500" b="1" dirty="0" smtClean="0">
              <a:solidFill>
                <a:schemeClr val="accent5"/>
              </a:solidFill>
            </a:endParaRPr>
          </a:p>
          <a:p>
            <a:pPr marL="514350" indent="-514350">
              <a:buNone/>
            </a:pPr>
            <a:r>
              <a:rPr lang="en-US" altLang="zh-CN" dirty="0" smtClean="0"/>
              <a:t>margin-top:5px; margin-bottom:10px; margin-left:15px; margin-right:20px; </a:t>
            </a:r>
          </a:p>
          <a:p>
            <a:pPr marL="514350" indent="-514350">
              <a:buNone/>
            </a:pPr>
            <a:r>
              <a:rPr lang="zh-CN" altLang="en-US" dirty="0" smtClean="0"/>
              <a:t>即可缩写为</a:t>
            </a:r>
            <a:r>
              <a:rPr lang="en-US" altLang="zh-CN" sz="4000" dirty="0" smtClean="0">
                <a:solidFill>
                  <a:srgbClr val="C00000"/>
                </a:solidFill>
              </a:rPr>
              <a:t>margin:5px 20px 10px 15px; (</a:t>
            </a:r>
            <a:r>
              <a:rPr lang="zh-CN" altLang="en-US" sz="4000" dirty="0" smtClean="0">
                <a:solidFill>
                  <a:srgbClr val="C00000"/>
                </a:solidFill>
              </a:rPr>
              <a:t>顺序是上，右，下，左</a:t>
            </a:r>
            <a:r>
              <a:rPr lang="en-US" altLang="zh-CN" sz="4000" dirty="0" smtClean="0">
                <a:solidFill>
                  <a:srgbClr val="C00000"/>
                </a:solidFill>
              </a:rPr>
              <a:t>) </a:t>
            </a:r>
          </a:p>
          <a:p>
            <a:pPr marL="514350" indent="-514350">
              <a:buNone/>
            </a:pPr>
            <a:r>
              <a:rPr lang="en-US" altLang="zh-CN" dirty="0" smtClean="0"/>
              <a:t>margin-top:5px; margin-bottom:10px; margin-left:15px; margin-right:15px; </a:t>
            </a:r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即可缩写为</a:t>
            </a:r>
            <a:r>
              <a:rPr lang="en-US" altLang="zh-CN" sz="4000" dirty="0" smtClean="0">
                <a:solidFill>
                  <a:srgbClr val="C00000"/>
                </a:solidFill>
              </a:rPr>
              <a:t>margin:5px 15px 10px;(</a:t>
            </a:r>
            <a:r>
              <a:rPr lang="zh-CN" altLang="en-US" sz="4000" dirty="0" smtClean="0">
                <a:solidFill>
                  <a:srgbClr val="C00000"/>
                </a:solidFill>
              </a:rPr>
              <a:t>顺序是上，左右，下</a:t>
            </a:r>
            <a:r>
              <a:rPr lang="en-US" altLang="zh-CN" sz="4000" dirty="0" smtClean="0">
                <a:solidFill>
                  <a:srgbClr val="C00000"/>
                </a:solidFill>
              </a:rPr>
              <a:t>)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margin-top:5px; margin-bottom:5px; margin-left:10px; margin-right:10px;</a:t>
            </a:r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缩写为</a:t>
            </a:r>
            <a:r>
              <a:rPr lang="en-US" altLang="zh-CN" sz="4000" dirty="0" smtClean="0">
                <a:solidFill>
                  <a:srgbClr val="C00000"/>
                </a:solidFill>
              </a:rPr>
              <a:t>margin:5px 10px;</a:t>
            </a:r>
          </a:p>
          <a:p>
            <a:pPr marL="514350" indent="-514350">
              <a:buNone/>
            </a:pPr>
            <a:endParaRPr lang="en-US" altLang="zh-CN" sz="4000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altLang="zh-CN" sz="3500" b="1" dirty="0" smtClean="0">
                <a:solidFill>
                  <a:schemeClr val="accent5"/>
                </a:solidFill>
              </a:rPr>
              <a:t>5</a:t>
            </a:r>
            <a:r>
              <a:rPr lang="zh-CN" altLang="en-US" sz="3500" b="1" dirty="0" smtClean="0">
                <a:solidFill>
                  <a:schemeClr val="accent5"/>
                </a:solidFill>
              </a:rPr>
              <a:t>、</a:t>
            </a:r>
            <a:r>
              <a:rPr lang="en-US" altLang="zh-CN" sz="3500" b="1" dirty="0" smtClean="0">
                <a:solidFill>
                  <a:schemeClr val="accent5"/>
                </a:solidFill>
              </a:rPr>
              <a:t>CSS </a:t>
            </a:r>
            <a:r>
              <a:rPr lang="zh-CN" altLang="en-US" sz="3500" b="1" dirty="0" smtClean="0">
                <a:solidFill>
                  <a:schemeClr val="accent5"/>
                </a:solidFill>
              </a:rPr>
              <a:t>边框：</a:t>
            </a:r>
            <a:endParaRPr lang="en-US" altLang="zh-CN" sz="3500" b="1" dirty="0" smtClean="0">
              <a:solidFill>
                <a:schemeClr val="accent5"/>
              </a:solidFill>
            </a:endParaRPr>
          </a:p>
          <a:p>
            <a:pPr marL="514350" indent="-514350">
              <a:buNone/>
            </a:pPr>
            <a:r>
              <a:rPr lang="en-US" altLang="zh-CN" dirty="0" smtClean="0"/>
              <a:t>border-left:1px solid #000;border-right:1px solid #000;border-top:1px solid #000;border-bottom:1px solid #000;</a:t>
            </a:r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即可缩写为：</a:t>
            </a:r>
            <a:r>
              <a:rPr lang="en-US" altLang="zh-CN" sz="4000" dirty="0" smtClean="0">
                <a:solidFill>
                  <a:srgbClr val="C00000"/>
                </a:solidFill>
              </a:rPr>
              <a:t>border:1px solid #000;</a:t>
            </a:r>
            <a:endParaRPr lang="zh-CN" altLang="en-US" sz="40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高效的</a:t>
            </a:r>
            <a:r>
              <a:rPr lang="en-US" altLang="zh-CN" sz="4800" dirty="0" smtClean="0">
                <a:solidFill>
                  <a:schemeClr val="tx1"/>
                </a:solidFill>
              </a:rPr>
              <a:t>CSS——</a:t>
            </a:r>
            <a:r>
              <a:rPr lang="zh-CN" altLang="en-US" sz="4800" dirty="0" smtClean="0">
                <a:solidFill>
                  <a:schemeClr val="tx1"/>
                </a:solidFill>
              </a:rPr>
              <a:t>样式引入</a:t>
            </a:r>
            <a:r>
              <a:rPr lang="zh-CN" altLang="en-US" sz="4800" dirty="0" smtClean="0">
                <a:solidFill>
                  <a:schemeClr val="tx1"/>
                </a:solidFill>
              </a:rPr>
              <a:t>原则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一、使用外联样式替代行间样式或者内嵌样式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chemeClr val="accent5"/>
                </a:solidFill>
              </a:rPr>
              <a:t>A)</a:t>
            </a:r>
            <a:r>
              <a:rPr lang="zh-CN" altLang="en-US" b="1" dirty="0" smtClean="0">
                <a:solidFill>
                  <a:schemeClr val="accent5"/>
                </a:solidFill>
              </a:rPr>
              <a:t>行内样式</a:t>
            </a:r>
            <a:r>
              <a:rPr lang="en-US" altLang="zh-CN" b="1" dirty="0" smtClean="0">
                <a:solidFill>
                  <a:schemeClr val="accent5"/>
                </a:solidFill>
              </a:rPr>
              <a:t>(</a:t>
            </a:r>
            <a:r>
              <a:rPr lang="zh-CN" altLang="en-US" b="1" dirty="0" smtClean="0">
                <a:solidFill>
                  <a:schemeClr val="accent5"/>
                </a:solidFill>
              </a:rPr>
              <a:t>不推荐使用</a:t>
            </a:r>
            <a:r>
              <a:rPr lang="en-US" altLang="zh-CN" b="1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altLang="zh-CN" dirty="0" smtClean="0"/>
              <a:t>&lt;!DOCTYPE HTML PUBLIC "-//W3C//DTD HTML 4.01//EN"</a:t>
            </a:r>
          </a:p>
          <a:p>
            <a:r>
              <a:rPr lang="en-US" altLang="zh-CN" dirty="0" smtClean="0"/>
              <a:t>"http://www.w3.org/TR/html4/strict.dtd"&gt;</a:t>
            </a:r>
          </a:p>
          <a:p>
            <a:r>
              <a:rPr lang="en-US" altLang="zh-CN" dirty="0" smtClean="0"/>
              <a:t>&lt;html 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="en"&gt;</a:t>
            </a:r>
          </a:p>
          <a:p>
            <a:r>
              <a:rPr lang="en-US" altLang="zh-CN" dirty="0" smtClean="0"/>
              <a:t>&lt;head&gt;</a:t>
            </a:r>
          </a:p>
          <a:p>
            <a:r>
              <a:rPr lang="en-US" altLang="zh-CN" dirty="0" smtClean="0"/>
              <a:t>&lt;meta http-equiv="content-type" content="text</a:t>
            </a:r>
          </a:p>
          <a:p>
            <a:r>
              <a:rPr lang="en-US" altLang="zh-CN" dirty="0" smtClean="0"/>
              <a:t>&lt;title&gt;Page title&lt;/title&gt;</a:t>
            </a:r>
          </a:p>
          <a:p>
            <a:r>
              <a:rPr lang="en-US" altLang="zh-CN" dirty="0" smtClean="0"/>
              <a:t>&lt;/head&gt;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&lt;p style="color: red"&gt;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...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&lt;/p&gt;</a:t>
            </a:r>
          </a:p>
          <a:p>
            <a:r>
              <a:rPr lang="en-US" altLang="zh-CN" dirty="0" smtClean="0"/>
              <a:t>&lt;/body&gt;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04664"/>
            <a:ext cx="8147248" cy="57214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3100" b="1" dirty="0" smtClean="0">
                <a:solidFill>
                  <a:schemeClr val="accent5"/>
                </a:solidFill>
              </a:rPr>
              <a:t>B)</a:t>
            </a:r>
            <a:r>
              <a:rPr lang="zh-CN" altLang="en-US" sz="3100" b="1" dirty="0" smtClean="0">
                <a:solidFill>
                  <a:schemeClr val="accent5"/>
                </a:solidFill>
              </a:rPr>
              <a:t>内嵌样式</a:t>
            </a:r>
            <a:r>
              <a:rPr lang="en-US" altLang="zh-CN" sz="3100" b="1" dirty="0" smtClean="0">
                <a:solidFill>
                  <a:schemeClr val="accent5"/>
                </a:solidFill>
              </a:rPr>
              <a:t>:(</a:t>
            </a:r>
            <a:r>
              <a:rPr lang="zh-CN" altLang="en-US" b="1" dirty="0" smtClean="0">
                <a:solidFill>
                  <a:schemeClr val="accent5"/>
                </a:solidFill>
              </a:rPr>
              <a:t>不推荐使用</a:t>
            </a:r>
            <a:r>
              <a:rPr lang="en-US" altLang="zh-CN" b="1" dirty="0" smtClean="0">
                <a:solidFill>
                  <a:schemeClr val="accent5"/>
                </a:solidFill>
              </a:rPr>
              <a:t>)</a:t>
            </a:r>
          </a:p>
          <a:p>
            <a:pPr>
              <a:buNone/>
            </a:pPr>
            <a:r>
              <a:rPr lang="en-US" altLang="zh-CN" sz="2800" dirty="0" smtClean="0"/>
              <a:t>&lt;!DOCTYPE HTML PUBLIC "-//W3C//DTD HTML 4.01//EN"</a:t>
            </a:r>
          </a:p>
          <a:p>
            <a:pPr>
              <a:buNone/>
            </a:pPr>
            <a:r>
              <a:rPr lang="en-US" altLang="zh-CN" sz="2800" dirty="0" smtClean="0"/>
              <a:t>"http://www.w3.org/TR/html4/strict.dtd"&gt;</a:t>
            </a:r>
          </a:p>
          <a:p>
            <a:pPr>
              <a:buNone/>
            </a:pPr>
            <a:r>
              <a:rPr lang="en-US" altLang="zh-CN" sz="2800" dirty="0" smtClean="0"/>
              <a:t>&lt;html </a:t>
            </a:r>
            <a:r>
              <a:rPr lang="en-US" altLang="zh-CN" sz="2800" dirty="0" err="1" smtClean="0"/>
              <a:t>lang</a:t>
            </a:r>
            <a:r>
              <a:rPr lang="en-US" altLang="zh-CN" sz="2800" dirty="0" smtClean="0"/>
              <a:t>="en"&gt;</a:t>
            </a:r>
          </a:p>
          <a:p>
            <a:pPr>
              <a:buNone/>
            </a:pPr>
            <a:r>
              <a:rPr lang="en-US" altLang="zh-CN" sz="2800" dirty="0" smtClean="0"/>
              <a:t>&lt;head&gt;</a:t>
            </a:r>
          </a:p>
          <a:p>
            <a:pPr>
              <a:buNone/>
            </a:pPr>
            <a:r>
              <a:rPr lang="en-US" altLang="zh-CN" sz="2800" dirty="0" smtClean="0"/>
              <a:t>&lt;meta http-equiv="content-type" content="text</a:t>
            </a:r>
          </a:p>
          <a:p>
            <a:pPr>
              <a:buNone/>
            </a:pPr>
            <a:r>
              <a:rPr lang="en-US" altLang="zh-CN" sz="2800" dirty="0" smtClean="0"/>
              <a:t>&lt;title&gt;Page title&lt;/title&gt;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&lt;style type="text/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css</a:t>
            </a:r>
            <a:r>
              <a:rPr lang="en-US" altLang="zh-CN" sz="2800" dirty="0" smtClean="0">
                <a:solidFill>
                  <a:srgbClr val="C00000"/>
                </a:solidFill>
              </a:rPr>
              <a:t>" media="screen"&gt;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p { color: red; }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&lt;/style&gt;</a:t>
            </a:r>
          </a:p>
          <a:p>
            <a:pPr>
              <a:buNone/>
            </a:pPr>
            <a:r>
              <a:rPr lang="en-US" altLang="zh-CN" sz="2800" dirty="0" smtClean="0"/>
              <a:t>&lt;/head&gt;</a:t>
            </a:r>
          </a:p>
          <a:p>
            <a:pPr>
              <a:buNone/>
            </a:pPr>
            <a:r>
              <a:rPr lang="en-US" altLang="zh-CN" sz="2800" dirty="0" smtClean="0"/>
              <a:t>&lt;body&gt;</a:t>
            </a:r>
          </a:p>
          <a:p>
            <a:pPr>
              <a:buNone/>
            </a:pPr>
            <a:r>
              <a:rPr lang="en-US" altLang="zh-CN" sz="2800" dirty="0" smtClean="0"/>
              <a:t>...</a:t>
            </a:r>
          </a:p>
          <a:p>
            <a:pPr>
              <a:buNone/>
            </a:pPr>
            <a:r>
              <a:rPr lang="en-US" altLang="zh-CN" sz="2800" dirty="0" smtClean="0"/>
              <a:t>&lt;/body&gt;</a:t>
            </a:r>
          </a:p>
          <a:p>
            <a:pPr>
              <a:buNone/>
            </a:pPr>
            <a:r>
              <a:rPr lang="en-US" altLang="zh-CN" sz="2800" dirty="0" smtClean="0"/>
              <a:t>&lt;/html&gt;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157592" cy="612068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C)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 引入外部样式表方式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(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推荐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)</a:t>
            </a:r>
            <a:r>
              <a:rPr lang="en-US" altLang="zh-CN" sz="2400" dirty="0" smtClean="0"/>
              <a:t> </a:t>
            </a:r>
          </a:p>
          <a:p>
            <a:pPr>
              <a:buNone/>
            </a:pPr>
            <a:r>
              <a:rPr lang="en-US" altLang="zh-CN" sz="2400" dirty="0" smtClean="0"/>
              <a:t>&lt;!DOCTYPE HTML PUBLIC "-//W3C//DTD HTML 4.01//EN"</a:t>
            </a:r>
          </a:p>
          <a:p>
            <a:pPr>
              <a:buNone/>
            </a:pPr>
            <a:r>
              <a:rPr lang="en-US" altLang="zh-CN" sz="2400" dirty="0" smtClean="0"/>
              <a:t>"http://www.w3.org/TR/html4/strict.dtd"&gt;</a:t>
            </a:r>
          </a:p>
          <a:p>
            <a:pPr>
              <a:buNone/>
            </a:pPr>
            <a:r>
              <a:rPr lang="en-US" altLang="zh-CN" sz="2400" dirty="0" smtClean="0"/>
              <a:t>&lt;html </a:t>
            </a:r>
            <a:r>
              <a:rPr lang="en-US" altLang="zh-CN" sz="2400" dirty="0" err="1" smtClean="0"/>
              <a:t>lang</a:t>
            </a:r>
            <a:r>
              <a:rPr lang="en-US" altLang="zh-CN" sz="2400" dirty="0" smtClean="0"/>
              <a:t>="en"&gt;</a:t>
            </a:r>
          </a:p>
          <a:p>
            <a:pPr>
              <a:buNone/>
            </a:pPr>
            <a:r>
              <a:rPr lang="en-US" altLang="zh-CN" sz="2400" dirty="0" smtClean="0"/>
              <a:t>&lt;head&gt;</a:t>
            </a:r>
          </a:p>
          <a:p>
            <a:pPr>
              <a:buNone/>
            </a:pPr>
            <a:r>
              <a:rPr lang="en-US" altLang="zh-CN" sz="2400" dirty="0" smtClean="0"/>
              <a:t>&lt;meta http-equiv="content-type" content="text</a:t>
            </a:r>
          </a:p>
          <a:p>
            <a:pPr>
              <a:buNone/>
            </a:pPr>
            <a:r>
              <a:rPr lang="en-US" altLang="zh-CN" sz="2400" dirty="0" smtClean="0"/>
              <a:t>&lt;title&gt;Page title&lt;/title&gt;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&lt;link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rel</a:t>
            </a:r>
            <a:r>
              <a:rPr lang="en-US" altLang="zh-CN" sz="2400" dirty="0" smtClean="0">
                <a:solidFill>
                  <a:srgbClr val="C00000"/>
                </a:solidFill>
              </a:rPr>
              <a:t>="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stylesheet</a:t>
            </a:r>
            <a:r>
              <a:rPr lang="en-US" altLang="zh-CN" sz="2400" dirty="0" smtClean="0">
                <a:solidFill>
                  <a:srgbClr val="C00000"/>
                </a:solidFill>
              </a:rPr>
              <a:t>"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href</a:t>
            </a:r>
            <a:r>
              <a:rPr lang="en-US" altLang="zh-CN" sz="2400" dirty="0" smtClean="0">
                <a:solidFill>
                  <a:srgbClr val="C00000"/>
                </a:solidFill>
              </a:rPr>
              <a:t>="name.css"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type="text/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css</a:t>
            </a:r>
            <a:r>
              <a:rPr lang="en-US" altLang="zh-CN" sz="2400" dirty="0" smtClean="0">
                <a:solidFill>
                  <a:srgbClr val="C00000"/>
                </a:solidFill>
              </a:rPr>
              <a:t>" media="screen" /&gt;</a:t>
            </a:r>
          </a:p>
          <a:p>
            <a:pPr>
              <a:buNone/>
            </a:pPr>
            <a:r>
              <a:rPr lang="en-US" altLang="zh-CN" sz="2400" dirty="0" smtClean="0"/>
              <a:t>&lt;/head&gt;</a:t>
            </a:r>
          </a:p>
          <a:p>
            <a:pPr>
              <a:buNone/>
            </a:pPr>
            <a:r>
              <a:rPr lang="en-US" altLang="zh-CN" sz="2400" dirty="0" smtClean="0"/>
              <a:t>&lt;body&gt;</a:t>
            </a:r>
          </a:p>
          <a:p>
            <a:pPr>
              <a:buNone/>
            </a:pPr>
            <a:r>
              <a:rPr lang="en-US" altLang="zh-CN" sz="2400" dirty="0" smtClean="0"/>
              <a:t>...</a:t>
            </a:r>
          </a:p>
          <a:p>
            <a:pPr>
              <a:buNone/>
            </a:pPr>
            <a:r>
              <a:rPr lang="en-US" altLang="zh-CN" sz="2400" dirty="0" smtClean="0"/>
              <a:t>&lt;/body&gt;</a:t>
            </a:r>
          </a:p>
          <a:p>
            <a:pPr>
              <a:buNone/>
            </a:pPr>
            <a:r>
              <a:rPr lang="en-US" altLang="zh-CN" sz="2400" dirty="0" smtClean="0"/>
              <a:t>&lt;/html&gt;</a:t>
            </a:r>
          </a:p>
          <a:p>
            <a:pPr>
              <a:buNone/>
            </a:pPr>
            <a:r>
              <a:rPr lang="zh-CN" altLang="en-US" sz="2600" b="1" dirty="0" smtClean="0">
                <a:solidFill>
                  <a:srgbClr val="C00000"/>
                </a:solidFill>
              </a:rPr>
              <a:t>好处：</a:t>
            </a:r>
            <a:endParaRPr lang="en-US" altLang="zh-CN" sz="2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1900" b="1" dirty="0" smtClean="0">
                <a:solidFill>
                  <a:schemeClr val="accent5"/>
                </a:solidFill>
              </a:rPr>
              <a:t>一：实现</a:t>
            </a:r>
            <a:r>
              <a:rPr lang="en-US" altLang="zh-CN" sz="1900" b="1" dirty="0" smtClean="0">
                <a:solidFill>
                  <a:schemeClr val="accent5"/>
                </a:solidFill>
              </a:rPr>
              <a:t>html</a:t>
            </a:r>
            <a:r>
              <a:rPr lang="zh-CN" altLang="en-US" sz="1900" b="1" dirty="0" smtClean="0">
                <a:solidFill>
                  <a:schemeClr val="accent5"/>
                </a:solidFill>
              </a:rPr>
              <a:t>文件</a:t>
            </a:r>
            <a:r>
              <a:rPr lang="en-US" altLang="zh-CN" sz="1900" b="1" dirty="0" smtClean="0">
                <a:solidFill>
                  <a:schemeClr val="accent5"/>
                </a:solidFill>
              </a:rPr>
              <a:t>/CSS</a:t>
            </a:r>
            <a:r>
              <a:rPr lang="zh-CN" altLang="en-US" sz="1900" b="1" dirty="0" smtClean="0">
                <a:solidFill>
                  <a:schemeClr val="accent5"/>
                </a:solidFill>
              </a:rPr>
              <a:t>样式分离；页面代码美观，方便查找，方便搜索引擎收录；</a:t>
            </a:r>
            <a:endParaRPr lang="en-US" altLang="zh-CN" sz="1900" b="1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zh-CN" altLang="en-US" sz="1900" b="1" dirty="0" smtClean="0">
                <a:solidFill>
                  <a:schemeClr val="accent5"/>
                </a:solidFill>
              </a:rPr>
              <a:t>二：方便对页面进行统一的样式修改；提高代码的维护。</a:t>
            </a:r>
            <a:endParaRPr lang="en-US" altLang="zh-CN" sz="1900" b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高效的</a:t>
            </a:r>
            <a:r>
              <a:rPr lang="en-US" altLang="zh-CN" dirty="0" smtClean="0"/>
              <a:t>CSS——</a:t>
            </a:r>
            <a:r>
              <a:rPr lang="en-US" altLang="zh-CN" dirty="0" smtClean="0">
                <a:latin typeface="+mn-ea"/>
              </a:rPr>
              <a:t>CSS2.0</a:t>
            </a:r>
            <a:r>
              <a:rPr lang="zh-CN" altLang="en-US" dirty="0" smtClean="0">
                <a:latin typeface="+mn-ea"/>
              </a:rPr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一、</a:t>
            </a:r>
            <a:r>
              <a:rPr lang="en-US" altLang="zh-CN" dirty="0" smtClean="0">
                <a:solidFill>
                  <a:schemeClr val="accent5"/>
                </a:solidFill>
              </a:rPr>
              <a:t>ID</a:t>
            </a:r>
            <a:r>
              <a:rPr lang="zh-CN" altLang="en-US" dirty="0" smtClean="0">
                <a:solidFill>
                  <a:schemeClr val="accent5"/>
                </a:solidFill>
              </a:rPr>
              <a:t>选择器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#demo{width:200px;height:100px;backround:pink;}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二、类选择器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.demo{width:200px;height:100px;backround:pink;}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三、标签选择器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p{text-indent:2em;}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301608" cy="5616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四、伪类选择器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a:link {color: #FF0000} /* </a:t>
            </a:r>
            <a:r>
              <a:rPr lang="zh-CN" altLang="en-US" sz="2400" dirty="0" smtClean="0"/>
              <a:t>未访问的链接 *</a:t>
            </a:r>
            <a:r>
              <a:rPr lang="en-US" altLang="zh-CN" sz="2400" dirty="0" smtClean="0"/>
              <a:t>/ </a:t>
            </a:r>
          </a:p>
          <a:p>
            <a:pPr>
              <a:buNone/>
            </a:pPr>
            <a:r>
              <a:rPr lang="en-US" altLang="zh-CN" sz="2400" dirty="0" smtClean="0"/>
              <a:t>a:visited {color: #00FF00} /* </a:t>
            </a:r>
            <a:r>
              <a:rPr lang="zh-CN" altLang="en-US" sz="2400" dirty="0" smtClean="0"/>
              <a:t>已访问的链接 *</a:t>
            </a:r>
            <a:r>
              <a:rPr lang="en-US" altLang="zh-CN" sz="2400" dirty="0" smtClean="0"/>
              <a:t>/ </a:t>
            </a:r>
          </a:p>
          <a:p>
            <a:pPr>
              <a:buNone/>
            </a:pPr>
            <a:r>
              <a:rPr lang="en-US" altLang="zh-CN" sz="2400" dirty="0" smtClean="0"/>
              <a:t>a:hover {color: #FF00FF} /* </a:t>
            </a:r>
            <a:r>
              <a:rPr lang="zh-CN" altLang="en-US" sz="2400" dirty="0" smtClean="0"/>
              <a:t>鼠标移动到链接上 *</a:t>
            </a:r>
            <a:r>
              <a:rPr lang="en-US" altLang="zh-CN" sz="2400" dirty="0" smtClean="0"/>
              <a:t>/</a:t>
            </a:r>
          </a:p>
          <a:p>
            <a:pPr>
              <a:buNone/>
            </a:pPr>
            <a:r>
              <a:rPr lang="en-US" altLang="zh-CN" sz="2400" dirty="0" smtClean="0"/>
              <a:t> a:active {color: #0000FF} /* </a:t>
            </a:r>
            <a:r>
              <a:rPr lang="zh-CN" altLang="en-US" sz="2400" dirty="0" smtClean="0"/>
              <a:t>选定的链接 *</a:t>
            </a:r>
            <a:r>
              <a:rPr lang="en-US" altLang="zh-CN" sz="2400" dirty="0" smtClean="0"/>
              <a:t>/ </a:t>
            </a:r>
          </a:p>
          <a:p>
            <a:pPr>
              <a:buNone/>
            </a:pPr>
            <a:r>
              <a:rPr lang="zh-CN" altLang="en-US" sz="2000" dirty="0" smtClean="0">
                <a:solidFill>
                  <a:srgbClr val="C00000"/>
                </a:solidFill>
              </a:rPr>
              <a:t>注</a:t>
            </a:r>
            <a:r>
              <a:rPr lang="en-US" altLang="zh-CN" sz="2000" dirty="0" smtClean="0">
                <a:solidFill>
                  <a:srgbClr val="C00000"/>
                </a:solidFill>
              </a:rPr>
              <a:t>:</a:t>
            </a:r>
            <a:r>
              <a:rPr lang="zh-CN" altLang="en-US" sz="2000" dirty="0" smtClean="0">
                <a:solidFill>
                  <a:srgbClr val="C00000"/>
                </a:solidFill>
              </a:rPr>
              <a:t>如果要给链接访问颜色加样式，需要按照上述的样式</a:t>
            </a:r>
            <a:r>
              <a:rPr lang="en-US" altLang="zh-CN" sz="2000" dirty="0" smtClean="0">
                <a:solidFill>
                  <a:srgbClr val="C00000"/>
                </a:solidFill>
              </a:rPr>
              <a:t>LV-HA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四、通配符选择器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dirty="0" smtClean="0"/>
              <a:t>*{padding:0;margin:0;}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五、继承样式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dirty="0" smtClean="0"/>
              <a:t>.demo p{text-indent:2em;}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 </a:t>
            </a:r>
            <a:r>
              <a:rPr lang="zh-CN" altLang="en-US" dirty="0" smtClean="0">
                <a:solidFill>
                  <a:schemeClr val="accent5"/>
                </a:solidFill>
              </a:rPr>
              <a:t>六、</a:t>
            </a:r>
            <a:r>
              <a:rPr lang="en-US" altLang="zh-CN" dirty="0" smtClean="0">
                <a:solidFill>
                  <a:schemeClr val="accent5"/>
                </a:solidFill>
              </a:rPr>
              <a:t>important</a:t>
            </a:r>
            <a:r>
              <a:rPr lang="zh-CN" altLang="en-US" dirty="0" smtClean="0">
                <a:solidFill>
                  <a:schemeClr val="accent5"/>
                </a:solidFill>
              </a:rPr>
              <a:t>！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dirty="0" smtClean="0"/>
              <a:t>.demo{width:200px </a:t>
            </a:r>
            <a:r>
              <a:rPr lang="en-US" altLang="zh-CN" dirty="0" smtClean="0">
                <a:solidFill>
                  <a:srgbClr val="C00000"/>
                </a:solidFill>
              </a:rPr>
              <a:t>important!</a:t>
            </a:r>
            <a:r>
              <a:rPr lang="en-US" altLang="zh-CN" dirty="0" smtClean="0"/>
              <a:t>;}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高效的</a:t>
            </a:r>
            <a:r>
              <a:rPr lang="en-US" altLang="zh-CN" dirty="0" smtClean="0"/>
              <a:t>CSS——CSS</a:t>
            </a:r>
            <a:r>
              <a:rPr lang="zh-CN" altLang="en-US" dirty="0" smtClean="0"/>
              <a:t>选择器权重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规则其实很简单：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zh-CN" altLang="en-US" sz="2000" b="1" dirty="0" smtClean="0">
                <a:solidFill>
                  <a:srgbClr val="C00000"/>
                </a:solidFill>
              </a:rPr>
              <a:t>比较同一级别的个数，数量多的优先级高，如果相同即比较下一级别的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000" b="1" dirty="0" smtClean="0">
                <a:solidFill>
                  <a:srgbClr val="C00000"/>
                </a:solidFill>
              </a:rPr>
              <a:t>个数</a:t>
            </a:r>
            <a:r>
              <a:rPr lang="zh-CN" altLang="en-US" sz="2000" dirty="0" smtClean="0">
                <a:solidFill>
                  <a:srgbClr val="C00000"/>
                </a:solidFill>
              </a:rPr>
              <a:t> ，</a:t>
            </a:r>
            <a:r>
              <a:rPr lang="zh-CN" altLang="en-US" sz="2000" dirty="0" smtClean="0"/>
              <a:t>至于各级别的优先级，就是：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b="1" dirty="0" smtClean="0"/>
              <a:t>important </a:t>
            </a:r>
            <a:r>
              <a:rPr lang="zh-CN" altLang="en-US" b="1" dirty="0" smtClean="0"/>
              <a:t>！</a:t>
            </a:r>
            <a:r>
              <a:rPr lang="en-US" altLang="zh-CN" b="1" dirty="0" smtClean="0"/>
              <a:t>&gt; </a:t>
            </a:r>
            <a:r>
              <a:rPr lang="zh-CN" altLang="en-US" b="1" dirty="0" smtClean="0"/>
              <a:t>内联 </a:t>
            </a:r>
            <a:r>
              <a:rPr lang="en-US" altLang="zh-CN" b="1" dirty="0" smtClean="0"/>
              <a:t>&gt; ID &gt; </a:t>
            </a:r>
            <a:r>
              <a:rPr lang="zh-CN" altLang="en-US" b="1" dirty="0" smtClean="0"/>
              <a:t>类 </a:t>
            </a:r>
            <a:r>
              <a:rPr lang="en-US" altLang="zh-CN" b="1" dirty="0" smtClean="0"/>
              <a:t>&gt; </a:t>
            </a:r>
            <a:r>
              <a:rPr lang="zh-CN" altLang="en-US" b="1" dirty="0" smtClean="0"/>
              <a:t>标签 </a:t>
            </a:r>
            <a:r>
              <a:rPr lang="en-US" altLang="zh-CN" b="1" dirty="0" smtClean="0"/>
              <a:t>| </a:t>
            </a:r>
            <a:r>
              <a:rPr lang="zh-CN" altLang="en-US" b="1" dirty="0" smtClean="0"/>
              <a:t>伪类 </a:t>
            </a:r>
            <a:r>
              <a:rPr lang="en-US" altLang="zh-CN" b="1" dirty="0" smtClean="0"/>
              <a:t>| </a:t>
            </a:r>
            <a:r>
              <a:rPr lang="zh-CN" altLang="en-US" b="1" dirty="0" smtClean="0"/>
              <a:t>属性选择 </a:t>
            </a:r>
            <a:r>
              <a:rPr lang="en-US" altLang="zh-CN" b="1" dirty="0" smtClean="0"/>
              <a:t>&gt; </a:t>
            </a:r>
            <a:r>
              <a:rPr lang="zh-CN" altLang="en-US" b="1" dirty="0" smtClean="0"/>
              <a:t>伪对象 </a:t>
            </a:r>
            <a:r>
              <a:rPr lang="en-US" altLang="zh-CN" b="1" dirty="0" smtClean="0"/>
              <a:t>&gt; </a:t>
            </a:r>
            <a:r>
              <a:rPr lang="zh-CN" altLang="en-US" b="1" dirty="0" smtClean="0"/>
              <a:t>继承 </a:t>
            </a:r>
            <a:r>
              <a:rPr lang="en-US" altLang="zh-CN" b="1" dirty="0" smtClean="0"/>
              <a:t>&gt; </a:t>
            </a:r>
            <a:r>
              <a:rPr lang="zh-CN" altLang="en-US" b="1" dirty="0" smtClean="0"/>
              <a:t>通配符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500" b="1" dirty="0" smtClean="0">
                <a:solidFill>
                  <a:schemeClr val="accent5"/>
                </a:solidFill>
              </a:rPr>
              <a:t>选择器权重值的计算</a:t>
            </a:r>
            <a:endParaRPr lang="en-US" altLang="zh-CN" sz="3500" b="1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sz="1800" dirty="0" smtClean="0"/>
              <a:t>CSS2</a:t>
            </a:r>
            <a:r>
              <a:rPr lang="zh-CN" altLang="en-US" sz="1800" dirty="0" smtClean="0"/>
              <a:t>规范中给出权重计算</a:t>
            </a:r>
            <a:r>
              <a:rPr lang="en-US" altLang="zh-CN" sz="1800" dirty="0" smtClean="0"/>
              <a:t>(A,B,C,D)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A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2000" b="1" dirty="0" smtClean="0"/>
              <a:t>如果规则是写在标签的</a:t>
            </a:r>
            <a:r>
              <a:rPr lang="en-US" altLang="zh-CN" sz="2000" b="1" dirty="0" smtClean="0"/>
              <a:t>style</a:t>
            </a:r>
            <a:r>
              <a:rPr lang="zh-CN" altLang="en-US" sz="2000" b="1" dirty="0" smtClean="0"/>
              <a:t>属性中（内联样式），则</a:t>
            </a:r>
            <a:r>
              <a:rPr lang="en-US" altLang="zh-CN" sz="2000" b="1" dirty="0" smtClean="0"/>
              <a:t>A=1</a:t>
            </a:r>
            <a:r>
              <a:rPr lang="zh-CN" altLang="en-US" sz="2000" b="1" dirty="0" smtClean="0"/>
              <a:t>，否则，</a:t>
            </a:r>
            <a:r>
              <a:rPr lang="en-US" altLang="zh-CN" sz="2000" b="1" dirty="0" smtClean="0"/>
              <a:t>A=0.</a:t>
            </a:r>
            <a:r>
              <a:rPr lang="zh-CN" altLang="en-US" sz="2000" dirty="0" smtClean="0"/>
              <a:t> 对于内联样式，由于没有选择器，所以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的值都为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/>
              <a:t>A=1, B=0, C=0, D=0</a:t>
            </a:r>
            <a:r>
              <a:rPr lang="zh-CN" altLang="en-US" sz="2000" dirty="0" smtClean="0"/>
              <a:t>（简写为</a:t>
            </a:r>
            <a:r>
              <a:rPr lang="en-US" altLang="zh-CN" sz="2000" dirty="0" smtClean="0"/>
              <a:t>1,0,0,0</a:t>
            </a:r>
            <a:r>
              <a:rPr lang="zh-CN" altLang="en-US" sz="2000" dirty="0" smtClean="0"/>
              <a:t>，下同）。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B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2000" b="1" dirty="0" smtClean="0"/>
              <a:t>计算该选择器中</a:t>
            </a:r>
            <a:r>
              <a:rPr lang="en-US" altLang="zh-CN" sz="2000" b="1" dirty="0" smtClean="0"/>
              <a:t>ID</a:t>
            </a:r>
            <a:r>
              <a:rPr lang="zh-CN" altLang="en-US" sz="2000" b="1" dirty="0" smtClean="0"/>
              <a:t>的数量。</a:t>
            </a:r>
            <a:r>
              <a:rPr lang="zh-CN" altLang="en-US" sz="2000" dirty="0" smtClean="0"/>
              <a:t>（例如，</a:t>
            </a:r>
            <a:r>
              <a:rPr lang="en-US" altLang="zh-CN" sz="2000" dirty="0" smtClean="0"/>
              <a:t>#header </a:t>
            </a:r>
            <a:r>
              <a:rPr lang="zh-CN" altLang="en-US" sz="2000" dirty="0" smtClean="0"/>
              <a:t>这样的选择器，计算为</a:t>
            </a:r>
            <a:r>
              <a:rPr lang="en-US" altLang="zh-CN" sz="2000" dirty="0" smtClean="0"/>
              <a:t>0, 1, 0, 0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C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2000" b="1" dirty="0" smtClean="0"/>
              <a:t>计算该选择器中伪类及其它属性的数量（包括</a:t>
            </a:r>
            <a:r>
              <a:rPr lang="en-US" altLang="zh-CN" sz="2000" b="1" dirty="0" smtClean="0"/>
              <a:t>class</a:t>
            </a:r>
            <a:r>
              <a:rPr lang="zh-CN" altLang="en-US" sz="2000" b="1" dirty="0" smtClean="0"/>
              <a:t>、属性选择器等，不包括伪元素）。 </a:t>
            </a:r>
            <a:r>
              <a:rPr lang="zh-CN" altLang="en-US" sz="2000" dirty="0" smtClean="0"/>
              <a:t>（例如， </a:t>
            </a:r>
            <a:r>
              <a:rPr lang="en-US" altLang="zh-CN" sz="2000" dirty="0" smtClean="0"/>
              <a:t>.logo[id='site-logo'] </a:t>
            </a:r>
            <a:r>
              <a:rPr lang="zh-CN" altLang="en-US" sz="2000" dirty="0" smtClean="0"/>
              <a:t>这样的选择器，计算为</a:t>
            </a:r>
            <a:r>
              <a:rPr lang="en-US" altLang="zh-CN" sz="2000" dirty="0" smtClean="0"/>
              <a:t>0, 0, 2, 0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D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2000" b="1" dirty="0" smtClean="0"/>
              <a:t>计算该选择器中伪元素及标签的数量。</a:t>
            </a:r>
            <a:r>
              <a:rPr lang="zh-CN" altLang="en-US" sz="2000" dirty="0" smtClean="0"/>
              <a:t>（例如，</a:t>
            </a:r>
            <a:r>
              <a:rPr lang="en-US" altLang="zh-CN" sz="2000" dirty="0" smtClean="0"/>
              <a:t>p:first-letter </a:t>
            </a:r>
            <a:r>
              <a:rPr lang="zh-CN" altLang="en-US" sz="2000" dirty="0" smtClean="0"/>
              <a:t>这样的选择器，计算为</a:t>
            </a:r>
            <a:r>
              <a:rPr lang="en-US" altLang="zh-CN" sz="2000" dirty="0" smtClean="0"/>
              <a:t>0, 0, 0, 2</a:t>
            </a:r>
            <a:r>
              <a:rPr lang="zh-CN" altLang="en-US" sz="2000" dirty="0" smtClean="0"/>
              <a:t>）。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91264" cy="576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例如：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altLang="zh-CN" sz="1800" dirty="0" smtClean="0"/>
              <a:t>* {} 		 	/* a=0 b=0 c=0 d=0 -&gt; specificity = 0,0,0,0 */</a:t>
            </a:r>
          </a:p>
          <a:p>
            <a:pPr>
              <a:buNone/>
            </a:pPr>
            <a:r>
              <a:rPr lang="en-US" altLang="zh-CN" sz="1800" dirty="0" err="1" smtClean="0"/>
              <a:t>li</a:t>
            </a:r>
            <a:r>
              <a:rPr lang="en-US" altLang="zh-CN" sz="1800" dirty="0" smtClean="0"/>
              <a:t> {} 			/* a=0 b=0 c=0 d=1 -&gt; specificity = 0,0,0,1 */</a:t>
            </a:r>
          </a:p>
          <a:p>
            <a:pPr>
              <a:buNone/>
            </a:pPr>
            <a:r>
              <a:rPr lang="en-US" altLang="zh-CN" sz="1800" dirty="0" err="1" smtClean="0"/>
              <a:t>li:first</a:t>
            </a:r>
            <a:r>
              <a:rPr lang="en-US" altLang="zh-CN" sz="1800" dirty="0" smtClean="0"/>
              <a:t>-line {}  /* a=0 b=0 c=0 d=2 -&gt; specificity = 0,0,0,2 */</a:t>
            </a:r>
          </a:p>
          <a:p>
            <a:pPr>
              <a:buNone/>
            </a:pPr>
            <a:r>
              <a:rPr lang="en-US" altLang="zh-CN" sz="1800" dirty="0" err="1" smtClean="0"/>
              <a:t>ul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li</a:t>
            </a:r>
            <a:r>
              <a:rPr lang="en-US" altLang="zh-CN" sz="1800" dirty="0" smtClean="0"/>
              <a:t> {}  			/* a=0 b=0 c=0 d=2 -&gt; specificity = 0,0,0,2 */</a:t>
            </a:r>
          </a:p>
          <a:p>
            <a:pPr>
              <a:buNone/>
            </a:pPr>
            <a:r>
              <a:rPr lang="en-US" altLang="zh-CN" sz="1800" dirty="0" err="1" smtClean="0"/>
              <a:t>ul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ol+li</a:t>
            </a:r>
            <a:r>
              <a:rPr lang="en-US" altLang="zh-CN" sz="1800" dirty="0" smtClean="0"/>
              <a:t> {} 	 	/* a=0 b=0 c=0 d=3 -&gt; specificity = 0,0,0,3 */</a:t>
            </a:r>
          </a:p>
          <a:p>
            <a:pPr>
              <a:buNone/>
            </a:pPr>
            <a:r>
              <a:rPr lang="en-US" altLang="zh-CN" sz="1800" dirty="0" smtClean="0"/>
              <a:t>h1 + *[</a:t>
            </a:r>
            <a:r>
              <a:rPr lang="en-US" altLang="zh-CN" sz="1800" dirty="0" err="1" smtClean="0"/>
              <a:t>rel</a:t>
            </a:r>
            <a:r>
              <a:rPr lang="en-US" altLang="zh-CN" sz="1800" dirty="0" smtClean="0"/>
              <a:t>=up]{}  		/* a=0 b=0 c=1 d=1 -&gt; specificity = 0,0,1,1 */</a:t>
            </a:r>
          </a:p>
          <a:p>
            <a:pPr>
              <a:buNone/>
            </a:pPr>
            <a:r>
              <a:rPr lang="en-US" altLang="zh-CN" sz="1800" dirty="0" err="1" smtClean="0"/>
              <a:t>ul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ol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li.red</a:t>
            </a:r>
            <a:r>
              <a:rPr lang="en-US" altLang="zh-CN" sz="1800" dirty="0" smtClean="0"/>
              <a:t> {}  		/* a=0 b=0 c=1 d=3 -&gt; specificity = 0,0,1,3 */</a:t>
            </a:r>
          </a:p>
          <a:p>
            <a:pPr>
              <a:buNone/>
            </a:pPr>
            <a:r>
              <a:rPr lang="en-US" altLang="zh-CN" sz="1800" dirty="0" err="1" smtClean="0"/>
              <a:t>li.red.level</a:t>
            </a:r>
            <a:r>
              <a:rPr lang="en-US" altLang="zh-CN" sz="1800" dirty="0" smtClean="0"/>
              <a:t> {} 		 /* a=0 b=0 c=2 d=1 -&gt; specificity = 0,0,2,1 */</a:t>
            </a:r>
          </a:p>
          <a:p>
            <a:pPr>
              <a:buNone/>
            </a:pPr>
            <a:r>
              <a:rPr lang="en-US" altLang="zh-CN" sz="1800" dirty="0" smtClean="0"/>
              <a:t>#x34y {}  		/* a=0 b=1 c=0 d=0 -&gt; specificity = 0,1,0,0 */</a:t>
            </a:r>
          </a:p>
          <a:p>
            <a:pPr>
              <a:buNone/>
            </a:pPr>
            <a:r>
              <a:rPr lang="en-US" altLang="zh-CN" sz="1800" dirty="0" smtClean="0"/>
              <a:t>style=”"  		/* a=1 b=0 c=0 d=0 -&gt; specificity = 1,0,0,0 */</a:t>
            </a:r>
          </a:p>
          <a:p>
            <a:r>
              <a:rPr lang="zh-CN" altLang="en-US" sz="2000" dirty="0" smtClean="0"/>
              <a:t>样式一：</a:t>
            </a:r>
            <a:r>
              <a:rPr lang="en-US" altLang="zh-CN" sz="2000" b="1" dirty="0" smtClean="0"/>
              <a:t>body header div </a:t>
            </a:r>
            <a:r>
              <a:rPr lang="en-US" altLang="zh-CN" sz="2000" b="1" dirty="0" err="1" smtClean="0"/>
              <a:t>nav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ul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li</a:t>
            </a:r>
            <a:r>
              <a:rPr lang="en-US" altLang="zh-CN" sz="2000" b="1" dirty="0" smtClean="0"/>
              <a:t> div p a span </a:t>
            </a:r>
            <a:r>
              <a:rPr lang="en-US" altLang="zh-CN" sz="2000" b="1" dirty="0" err="1" smtClean="0"/>
              <a:t>em</a:t>
            </a:r>
            <a:r>
              <a:rPr lang="en-US" altLang="zh-CN" sz="2000" b="1" dirty="0" smtClean="0"/>
              <a:t> {color: red}</a:t>
            </a:r>
            <a:endParaRPr lang="en-US" altLang="zh-CN" sz="2000" dirty="0" smtClean="0"/>
          </a:p>
          <a:p>
            <a:r>
              <a:rPr lang="zh-CN" altLang="en-US" sz="2000" dirty="0" smtClean="0"/>
              <a:t>样式二：</a:t>
            </a:r>
            <a:r>
              <a:rPr lang="en-US" altLang="zh-CN" sz="2000" b="1" dirty="0" smtClean="0"/>
              <a:t>.count {color: blue}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400" dirty="0" smtClean="0"/>
              <a:t>据规范，计算权重值时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，数字越大权重值越高。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A,B,C,D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四组值，从左到右，分组比较，如果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A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相同，比较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B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，如果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B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相同，比较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C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，如果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C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相同，比较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D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，如果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D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相同，后定义的优先。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1800" b="1" dirty="0" smtClean="0">
                <a:solidFill>
                  <a:srgbClr val="C00000"/>
                </a:solidFill>
              </a:rPr>
              <a:t>上述两个样式得到的颜色是：蓝色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138</TotalTime>
  <Words>885</Words>
  <Application>Microsoft Office PowerPoint</Application>
  <PresentationFormat>全屏显示(4:3)</PresentationFormat>
  <Paragraphs>161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沉稳</vt:lpstr>
      <vt:lpstr>高效的CSS</vt:lpstr>
      <vt:lpstr>高效的CSS——样式引入原则</vt:lpstr>
      <vt:lpstr>幻灯片 3</vt:lpstr>
      <vt:lpstr>幻灯片 4</vt:lpstr>
      <vt:lpstr>高效的CSS——CSS2.0选择器</vt:lpstr>
      <vt:lpstr>幻灯片 6</vt:lpstr>
      <vt:lpstr>高效的CSS——CSS选择器权重</vt:lpstr>
      <vt:lpstr>幻灯片 8</vt:lpstr>
      <vt:lpstr>幻灯片 9</vt:lpstr>
      <vt:lpstr>幻灯片 10</vt:lpstr>
      <vt:lpstr>幻灯片 11</vt:lpstr>
      <vt:lpstr>高效的CSS——CSS缩写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Mr.du</dc:creator>
  <cp:lastModifiedBy>Mr.du</cp:lastModifiedBy>
  <cp:revision>83</cp:revision>
  <dcterms:created xsi:type="dcterms:W3CDTF">2012-11-26T06:30:00Z</dcterms:created>
  <dcterms:modified xsi:type="dcterms:W3CDTF">2012-11-29T03:06:21Z</dcterms:modified>
</cp:coreProperties>
</file>