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7"/>
  </p:notesMasterIdLst>
  <p:sldIdLst>
    <p:sldId id="256" r:id="rId2"/>
    <p:sldId id="257" r:id="rId3"/>
    <p:sldId id="258" r:id="rId4"/>
    <p:sldId id="259" r:id="rId5"/>
    <p:sldId id="260" r:id="rId6"/>
    <p:sldId id="261" r:id="rId7"/>
    <p:sldId id="262" r:id="rId8"/>
    <p:sldId id="264" r:id="rId9"/>
    <p:sldId id="265" r:id="rId10"/>
    <p:sldId id="28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78" r:id="rId25"/>
    <p:sldId id="27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19F73-DB40-4AA7-AD72-2A6D315030CA}" type="datetimeFigureOut">
              <a:rPr lang="zh-CN" altLang="en-US" smtClean="0"/>
              <a:pPr/>
              <a:t>2012/11/29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5E780C-0105-40E2-BD7E-3E21727286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2012/11/29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en-US" altLang="zh-CN" b="1" dirty="0" smtClean="0"/>
              <a:t>Web</a:t>
            </a:r>
            <a:r>
              <a:rPr lang="zh-CN" altLang="zh-CN" b="1" dirty="0" smtClean="0"/>
              <a:t>前端开发规范</a:t>
            </a:r>
            <a:endParaRPr lang="zh-CN" altLang="en-US" dirty="0"/>
          </a:p>
        </p:txBody>
      </p:sp>
      <p:sp>
        <p:nvSpPr>
          <p:cNvPr id="7" name="内容占位符 6"/>
          <p:cNvSpPr>
            <a:spLocks noGrp="1"/>
          </p:cNvSpPr>
          <p:nvPr>
            <p:ph idx="1"/>
          </p:nvPr>
        </p:nvSpPr>
        <p:spPr>
          <a:xfrm>
            <a:off x="899592" y="2204864"/>
            <a:ext cx="7560840" cy="3456384"/>
          </a:xfrm>
        </p:spPr>
        <p:txBody>
          <a:bodyPr>
            <a:noAutofit/>
          </a:bodyPr>
          <a:lstStyle/>
          <a:p>
            <a:pPr>
              <a:buNone/>
            </a:pPr>
            <a:r>
              <a:rPr lang="zh-CN" altLang="zh-CN" sz="2400" b="1" dirty="0" smtClean="0"/>
              <a:t>一、规范目的</a:t>
            </a:r>
            <a:r>
              <a:rPr lang="en-US" altLang="zh-CN" sz="1400" b="1" dirty="0" smtClean="0"/>
              <a:t/>
            </a:r>
            <a:br>
              <a:rPr lang="en-US" altLang="zh-CN" sz="1400" b="1" dirty="0" smtClean="0"/>
            </a:br>
            <a:r>
              <a:rPr lang="en-US" altLang="zh-CN" sz="1400" dirty="0" smtClean="0">
                <a:latin typeface="微软雅黑" pitchFamily="34" charset="-122"/>
                <a:ea typeface="微软雅黑" pitchFamily="34" charset="-122"/>
              </a:rPr>
              <a:t>1.1 </a:t>
            </a:r>
            <a:r>
              <a:rPr lang="zh-CN" altLang="zh-CN" sz="1400" dirty="0" smtClean="0">
                <a:latin typeface="微软雅黑" pitchFamily="34" charset="-122"/>
                <a:ea typeface="微软雅黑" pitchFamily="34" charset="-122"/>
              </a:rPr>
              <a:t>概述 </a:t>
            </a:r>
            <a:r>
              <a:rPr lang="en-US" altLang="zh-CN" sz="1400" dirty="0" smtClean="0">
                <a:latin typeface="微软雅黑" pitchFamily="34" charset="-122"/>
                <a:ea typeface="微软雅黑" pitchFamily="34" charset="-122"/>
              </a:rPr>
              <a:t>..................................................................................................................................... 1</a:t>
            </a:r>
          </a:p>
          <a:p>
            <a:pPr>
              <a:buNone/>
            </a:pPr>
            <a:r>
              <a:rPr lang="zh-CN" altLang="zh-CN" sz="2400" b="1" dirty="0" smtClean="0"/>
              <a:t>二、文件规范</a:t>
            </a:r>
            <a:endParaRPr lang="en-US" altLang="zh-CN" sz="2400" b="1" dirty="0" smtClean="0"/>
          </a:p>
          <a:p>
            <a:r>
              <a:rPr lang="en-US" altLang="zh-CN" sz="1600" dirty="0" smtClean="0">
                <a:latin typeface="微软雅黑" pitchFamily="34" charset="-122"/>
                <a:ea typeface="微软雅黑" pitchFamily="34" charset="-122"/>
              </a:rPr>
              <a:t>2.1 </a:t>
            </a:r>
            <a:r>
              <a:rPr lang="zh-CN" altLang="zh-CN" sz="1600" dirty="0" smtClean="0">
                <a:latin typeface="微软雅黑" pitchFamily="34" charset="-122"/>
                <a:ea typeface="微软雅黑" pitchFamily="34" charset="-122"/>
              </a:rPr>
              <a:t>文件命名规则</a:t>
            </a:r>
            <a:r>
              <a:rPr lang="en-US"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a:t>
            </a:r>
            <a:endParaRPr lang="zh-CN"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2.2 </a:t>
            </a:r>
            <a:r>
              <a:rPr lang="en-US" altLang="zh-CN" sz="1600" dirty="0" err="1" smtClean="0">
                <a:latin typeface="微软雅黑" pitchFamily="34" charset="-122"/>
                <a:ea typeface="微软雅黑" pitchFamily="34" charset="-122"/>
              </a:rPr>
              <a:t>css</a:t>
            </a:r>
            <a:r>
              <a:rPr lang="zh-CN" altLang="zh-CN" sz="1600" dirty="0" smtClean="0">
                <a:latin typeface="微软雅黑" pitchFamily="34" charset="-122"/>
                <a:ea typeface="微软雅黑" pitchFamily="34" charset="-122"/>
              </a:rPr>
              <a:t>书写规范</a:t>
            </a:r>
            <a:r>
              <a:rPr lang="en-US" altLang="zh-CN" sz="1600" dirty="0" smtClean="0">
                <a:latin typeface="微软雅黑" pitchFamily="34" charset="-122"/>
                <a:ea typeface="微软雅黑" pitchFamily="34" charset="-122"/>
              </a:rPr>
              <a:t>.................................................................................................3</a:t>
            </a:r>
          </a:p>
          <a:p>
            <a:r>
              <a:rPr lang="en-US" altLang="zh-CN" sz="1600" dirty="0" smtClean="0">
                <a:latin typeface="微软雅黑" pitchFamily="34" charset="-122"/>
                <a:ea typeface="微软雅黑" pitchFamily="34" charset="-122"/>
              </a:rPr>
              <a:t>2.3 CSS</a:t>
            </a:r>
            <a:r>
              <a:rPr lang="zh-CN" altLang="zh-CN" sz="1600" dirty="0" smtClean="0">
                <a:latin typeface="微软雅黑" pitchFamily="34" charset="-122"/>
                <a:ea typeface="微软雅黑" pitchFamily="34" charset="-122"/>
              </a:rPr>
              <a:t>命名原则</a:t>
            </a:r>
            <a:r>
              <a:rPr lang="en-US"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7</a:t>
            </a:r>
            <a:endParaRPr lang="zh-CN"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2.3 html</a:t>
            </a:r>
            <a:r>
              <a:rPr lang="zh-CN" altLang="zh-CN" sz="1600" dirty="0" smtClean="0">
                <a:latin typeface="微软雅黑" pitchFamily="34" charset="-122"/>
                <a:ea typeface="微软雅黑" pitchFamily="34" charset="-122"/>
              </a:rPr>
              <a:t>书写规范</a:t>
            </a:r>
            <a:r>
              <a:rPr lang="en-US"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7</a:t>
            </a:r>
            <a:endParaRPr lang="zh-CN"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2.4 JavaScript</a:t>
            </a:r>
            <a:r>
              <a:rPr lang="zh-CN" altLang="zh-CN" sz="1600" dirty="0" smtClean="0">
                <a:latin typeface="微软雅黑" pitchFamily="34" charset="-122"/>
                <a:ea typeface="微软雅黑" pitchFamily="34" charset="-122"/>
              </a:rPr>
              <a:t>书写规范</a:t>
            </a:r>
            <a:r>
              <a:rPr lang="en-US"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11</a:t>
            </a:r>
            <a:endParaRPr lang="zh-CN"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2.5 </a:t>
            </a:r>
            <a:r>
              <a:rPr lang="zh-CN" altLang="zh-CN" sz="1600" dirty="0" smtClean="0">
                <a:latin typeface="微软雅黑" pitchFamily="34" charset="-122"/>
                <a:ea typeface="微软雅黑" pitchFamily="34" charset="-122"/>
              </a:rPr>
              <a:t>图片规范</a:t>
            </a:r>
            <a:r>
              <a:rPr lang="en-US" altLang="zh-CN" sz="1600" dirty="0" smtClean="0">
                <a:latin typeface="微软雅黑" pitchFamily="34" charset="-122"/>
                <a:ea typeface="微软雅黑" pitchFamily="34" charset="-122"/>
              </a:rPr>
              <a:t>........................................................................................................12</a:t>
            </a:r>
            <a:endParaRPr lang="zh-CN"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2.6 </a:t>
            </a:r>
            <a:r>
              <a:rPr lang="zh-CN" altLang="zh-CN" sz="1600" dirty="0" smtClean="0">
                <a:latin typeface="微软雅黑" pitchFamily="34" charset="-122"/>
                <a:ea typeface="微软雅黑" pitchFamily="34" charset="-122"/>
              </a:rPr>
              <a:t>注释规范</a:t>
            </a:r>
            <a:r>
              <a:rPr lang="en-US" altLang="zh-CN" sz="1600" dirty="0" smtClean="0">
                <a:latin typeface="微软雅黑" pitchFamily="34" charset="-122"/>
                <a:ea typeface="微软雅黑" pitchFamily="34" charset="-122"/>
              </a:rPr>
              <a:t>........................................................................................................12</a:t>
            </a:r>
          </a:p>
          <a:p>
            <a:r>
              <a:rPr lang="en-US" altLang="zh-CN" sz="1600" dirty="0" smtClean="0">
                <a:latin typeface="微软雅黑" pitchFamily="34" charset="-122"/>
                <a:ea typeface="微软雅黑" pitchFamily="34" charset="-122"/>
              </a:rPr>
              <a:t>2.8 </a:t>
            </a:r>
            <a:r>
              <a:rPr lang="en-US" altLang="zh-CN" sz="1600" dirty="0" err="1" smtClean="0">
                <a:latin typeface="微软雅黑" pitchFamily="34" charset="-122"/>
                <a:ea typeface="微软雅黑" pitchFamily="34" charset="-122"/>
              </a:rPr>
              <a:t>css</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浏览器兼容</a:t>
            </a:r>
            <a:r>
              <a:rPr lang="en-US" altLang="zh-CN" sz="1600" dirty="0" smtClean="0">
                <a:latin typeface="微软雅黑" pitchFamily="34" charset="-122"/>
                <a:ea typeface="微软雅黑" pitchFamily="34" charset="-122"/>
              </a:rPr>
              <a:t>.............................................................................................13</a:t>
            </a:r>
            <a:endParaRPr lang="zh-CN"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772816"/>
            <a:ext cx="8352928" cy="3016210"/>
          </a:xfrm>
          <a:prstGeom prst="rect">
            <a:avLst/>
          </a:prstGeom>
        </p:spPr>
        <p:txBody>
          <a:bodyPr wrap="square">
            <a:spAutoFit/>
          </a:bodyPr>
          <a:lstStyle/>
          <a:p>
            <a:pPr lvl="0"/>
            <a:r>
              <a:rPr lang="en-US" altLang="zh-CN" b="1" dirty="0" smtClean="0"/>
              <a:t>CSS</a:t>
            </a:r>
            <a:r>
              <a:rPr lang="zh-CN" altLang="zh-CN" b="1" dirty="0" smtClean="0"/>
              <a:t>文件的</a:t>
            </a:r>
            <a:r>
              <a:rPr lang="zh-CN" altLang="zh-CN" b="1" dirty="0" smtClean="0"/>
              <a:t>命名</a:t>
            </a:r>
            <a:endParaRPr lang="en-US" altLang="zh-CN" b="1" dirty="0" smtClean="0"/>
          </a:p>
          <a:p>
            <a:pPr lvl="0"/>
            <a:endParaRPr lang="zh-CN" altLang="zh-CN" dirty="0" smtClean="0"/>
          </a:p>
          <a:p>
            <a:r>
              <a:rPr lang="zh-CN" altLang="zh-CN" dirty="0" smtClean="0"/>
              <a:t>主要的</a:t>
            </a:r>
            <a:r>
              <a:rPr lang="en-US" altLang="zh-CN" dirty="0" smtClean="0"/>
              <a:t> master.css    </a:t>
            </a:r>
            <a:r>
              <a:rPr lang="zh-CN" altLang="zh-CN" dirty="0" smtClean="0"/>
              <a:t>模块</a:t>
            </a:r>
            <a:r>
              <a:rPr lang="en-US" altLang="zh-CN" dirty="0" smtClean="0"/>
              <a:t> module.css     </a:t>
            </a:r>
            <a:r>
              <a:rPr lang="zh-CN" altLang="zh-CN" dirty="0" smtClean="0"/>
              <a:t>基本共用</a:t>
            </a:r>
            <a:r>
              <a:rPr lang="en-US" altLang="zh-CN" dirty="0" smtClean="0"/>
              <a:t> base.css      </a:t>
            </a:r>
            <a:r>
              <a:rPr lang="zh-CN" altLang="zh-CN" dirty="0" smtClean="0"/>
              <a:t>布局，版面</a:t>
            </a:r>
            <a:r>
              <a:rPr lang="en-US" altLang="zh-CN" dirty="0" smtClean="0"/>
              <a:t> layout.css </a:t>
            </a:r>
            <a:endParaRPr lang="zh-CN" altLang="zh-CN" dirty="0" smtClean="0"/>
          </a:p>
          <a:p>
            <a:r>
              <a:rPr lang="zh-CN" altLang="zh-CN" dirty="0" smtClean="0"/>
              <a:t>主题</a:t>
            </a:r>
            <a:r>
              <a:rPr lang="en-US" altLang="zh-CN" dirty="0" smtClean="0"/>
              <a:t> themes.css      </a:t>
            </a:r>
            <a:r>
              <a:rPr lang="zh-CN" altLang="zh-CN" dirty="0" smtClean="0"/>
              <a:t>专栏</a:t>
            </a:r>
            <a:r>
              <a:rPr lang="en-US" altLang="zh-CN" dirty="0" smtClean="0"/>
              <a:t> columns.css    </a:t>
            </a:r>
            <a:r>
              <a:rPr lang="zh-CN" altLang="zh-CN" dirty="0" smtClean="0"/>
              <a:t>文字</a:t>
            </a:r>
            <a:r>
              <a:rPr lang="en-US" altLang="zh-CN" dirty="0" smtClean="0"/>
              <a:t> font.css          </a:t>
            </a:r>
            <a:r>
              <a:rPr lang="zh-CN" altLang="zh-CN" dirty="0" smtClean="0"/>
              <a:t>表单</a:t>
            </a:r>
            <a:r>
              <a:rPr lang="en-US" altLang="zh-CN" dirty="0" smtClean="0"/>
              <a:t> forms.css </a:t>
            </a:r>
            <a:endParaRPr lang="zh-CN" altLang="zh-CN" dirty="0" smtClean="0"/>
          </a:p>
          <a:p>
            <a:r>
              <a:rPr lang="zh-CN" altLang="zh-CN" dirty="0" smtClean="0"/>
              <a:t>补丁</a:t>
            </a:r>
            <a:r>
              <a:rPr lang="en-US" altLang="zh-CN" dirty="0" smtClean="0"/>
              <a:t> mend.css        </a:t>
            </a:r>
            <a:r>
              <a:rPr lang="zh-CN" altLang="zh-CN" dirty="0" smtClean="0"/>
              <a:t>打印</a:t>
            </a:r>
            <a:r>
              <a:rPr lang="en-US" altLang="zh-CN" dirty="0" smtClean="0"/>
              <a:t> print.css</a:t>
            </a:r>
            <a:endParaRPr lang="zh-CN" altLang="zh-CN" dirty="0" smtClean="0"/>
          </a:p>
          <a:p>
            <a:r>
              <a:rPr lang="en-US" altLang="zh-CN" dirty="0" smtClean="0"/>
              <a:t> </a:t>
            </a:r>
            <a:endParaRPr lang="zh-CN" altLang="zh-CN" dirty="0" smtClean="0"/>
          </a:p>
          <a:p>
            <a:r>
              <a:rPr lang="zh-CN" altLang="zh-CN" b="1" dirty="0" smtClean="0">
                <a:solidFill>
                  <a:srgbClr val="FF0000"/>
                </a:solidFill>
              </a:rPr>
              <a:t>注意</a:t>
            </a:r>
            <a:r>
              <a:rPr lang="zh-CN" altLang="zh-CN" b="1" dirty="0" smtClean="0">
                <a:solidFill>
                  <a:srgbClr val="FF0000"/>
                </a:solidFill>
              </a:rPr>
              <a:t>事项 </a:t>
            </a:r>
            <a:r>
              <a:rPr lang="zh-CN" altLang="en-US" b="1" dirty="0" smtClean="0">
                <a:solidFill>
                  <a:srgbClr val="FF0000"/>
                </a:solidFill>
              </a:rPr>
              <a:t>：</a:t>
            </a:r>
            <a:endParaRPr lang="zh-CN" altLang="zh-CN" dirty="0" smtClean="0"/>
          </a:p>
          <a:p>
            <a:r>
              <a:rPr lang="en-US" altLang="zh-CN" sz="1600" dirty="0" smtClean="0"/>
              <a:t>1</a:t>
            </a:r>
            <a:r>
              <a:rPr lang="en-US" altLang="zh-CN" sz="1600" dirty="0" smtClean="0"/>
              <a:t>.</a:t>
            </a:r>
            <a:r>
              <a:rPr lang="zh-CN" altLang="zh-CN" sz="1600" dirty="0" smtClean="0"/>
              <a:t>一律小写</a:t>
            </a:r>
            <a:r>
              <a:rPr lang="en-US" altLang="zh-CN" sz="1600" dirty="0" smtClean="0"/>
              <a:t>; </a:t>
            </a:r>
            <a:endParaRPr lang="zh-CN" altLang="zh-CN" sz="1600" dirty="0" smtClean="0"/>
          </a:p>
          <a:p>
            <a:r>
              <a:rPr lang="en-US" altLang="zh-CN" sz="1600" dirty="0" smtClean="0"/>
              <a:t>2.</a:t>
            </a:r>
            <a:r>
              <a:rPr lang="zh-CN" altLang="zh-CN" sz="1600" dirty="0" smtClean="0"/>
              <a:t>尽量用英文</a:t>
            </a:r>
            <a:r>
              <a:rPr lang="en-US" altLang="zh-CN" sz="1600" dirty="0" smtClean="0"/>
              <a:t>; </a:t>
            </a:r>
            <a:endParaRPr lang="zh-CN" altLang="zh-CN" sz="1600" dirty="0" smtClean="0"/>
          </a:p>
          <a:p>
            <a:r>
              <a:rPr lang="en-US" altLang="zh-CN" sz="1600" dirty="0" smtClean="0"/>
              <a:t>3.</a:t>
            </a:r>
            <a:r>
              <a:rPr lang="zh-CN" altLang="zh-CN" sz="1600" dirty="0" smtClean="0"/>
              <a:t>不加中杠和下划线</a:t>
            </a:r>
            <a:r>
              <a:rPr lang="en-US" altLang="zh-CN" sz="1600" dirty="0" smtClean="0"/>
              <a:t>; </a:t>
            </a:r>
            <a:endParaRPr lang="zh-CN" altLang="zh-CN" sz="1600" dirty="0" smtClean="0"/>
          </a:p>
          <a:p>
            <a:r>
              <a:rPr lang="en-US" altLang="zh-CN" sz="1600" dirty="0" smtClean="0"/>
              <a:t>4.</a:t>
            </a:r>
            <a:r>
              <a:rPr lang="zh-CN" altLang="zh-CN" sz="1600" dirty="0" smtClean="0"/>
              <a:t>尽量不缩写，除非一看就明白的单词</a:t>
            </a:r>
            <a:r>
              <a:rPr lang="en-US" altLang="zh-CN" sz="1600" dirty="0" smtClean="0"/>
              <a:t>. </a:t>
            </a:r>
            <a:endParaRPr lang="zh-CN" altLang="zh-CN" sz="1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5816977"/>
          </a:xfrm>
          <a:prstGeom prst="rect">
            <a:avLst/>
          </a:prstGeom>
          <a:noFill/>
        </p:spPr>
        <p:txBody>
          <a:bodyPr wrap="square" rtlCol="0">
            <a:spAutoFit/>
          </a:bodyPr>
          <a:lstStyle/>
          <a:p>
            <a:r>
              <a:rPr lang="zh-CN" altLang="zh-CN" b="1" dirty="0" smtClean="0"/>
              <a:t>基本样式： </a:t>
            </a:r>
            <a:endParaRPr lang="zh-CN" altLang="zh-CN" dirty="0" smtClean="0"/>
          </a:p>
          <a:p>
            <a:r>
              <a:rPr lang="en-US" altLang="zh-CN" sz="1600" dirty="0" smtClean="0"/>
              <a:t>/* CSS Document */</a:t>
            </a:r>
            <a:endParaRPr lang="zh-CN" altLang="zh-CN" sz="1600" dirty="0" smtClean="0"/>
          </a:p>
          <a:p>
            <a:r>
              <a:rPr lang="en-US" altLang="zh-CN" sz="1600" dirty="0" smtClean="0"/>
              <a:t>body {margin:0; padding:0; font:12px "\5B8B\4F53",san-serif;background:#</a:t>
            </a:r>
            <a:r>
              <a:rPr lang="en-US" altLang="zh-CN" sz="1600" dirty="0" err="1" smtClean="0"/>
              <a:t>fff</a:t>
            </a:r>
            <a:r>
              <a:rPr lang="en-US" altLang="zh-CN" sz="1600" dirty="0" smtClean="0"/>
              <a:t>;}</a:t>
            </a:r>
            <a:endParaRPr lang="zh-CN" altLang="zh-CN" sz="1600" dirty="0" smtClean="0"/>
          </a:p>
          <a:p>
            <a:r>
              <a:rPr lang="en-US" altLang="zh-CN" sz="1600" dirty="0" smtClean="0"/>
              <a:t>div,dl,dt,dd,ul,ol,li,h1,h2,h3,h4,h5,h6,pre,form,fieldset,input,textarea,blockquote,p{padding:0; margin:0;}   </a:t>
            </a:r>
            <a:endParaRPr lang="zh-CN" altLang="zh-CN" sz="1600" dirty="0" smtClean="0"/>
          </a:p>
          <a:p>
            <a:r>
              <a:rPr lang="en-US" altLang="zh-CN" sz="1600" dirty="0" err="1" smtClean="0"/>
              <a:t>table,td,tr,th</a:t>
            </a:r>
            <a:r>
              <a:rPr lang="en-US" altLang="zh-CN" sz="1600" dirty="0" smtClean="0"/>
              <a:t>{font-size:12px;}</a:t>
            </a:r>
            <a:endParaRPr lang="zh-CN" altLang="zh-CN" sz="1600" dirty="0" smtClean="0"/>
          </a:p>
          <a:p>
            <a:r>
              <a:rPr lang="en-US" altLang="zh-CN" sz="1600" dirty="0" err="1" smtClean="0"/>
              <a:t>li</a:t>
            </a:r>
            <a:r>
              <a:rPr lang="en-US" altLang="zh-CN" sz="1600" dirty="0" smtClean="0"/>
              <a:t>{list-style-</a:t>
            </a:r>
            <a:r>
              <a:rPr lang="en-US" altLang="zh-CN" sz="1600" dirty="0" err="1" smtClean="0"/>
              <a:t>type:none</a:t>
            </a:r>
            <a:r>
              <a:rPr lang="en-US" altLang="zh-CN" sz="1600" dirty="0" smtClean="0"/>
              <a:t>;}</a:t>
            </a:r>
            <a:endParaRPr lang="zh-CN" altLang="zh-CN" sz="1600" dirty="0" smtClean="0"/>
          </a:p>
          <a:p>
            <a:r>
              <a:rPr lang="en-US" altLang="zh-CN" sz="1600" dirty="0" err="1" smtClean="0"/>
              <a:t>img</a:t>
            </a:r>
            <a:r>
              <a:rPr lang="en-US" altLang="zh-CN" sz="1600" dirty="0" smtClean="0"/>
              <a:t>{vertical-align:top;border:0;}</a:t>
            </a:r>
            <a:endParaRPr lang="zh-CN" altLang="zh-CN" sz="1600" dirty="0" smtClean="0"/>
          </a:p>
          <a:p>
            <a:r>
              <a:rPr lang="en-US" altLang="zh-CN" sz="1600" dirty="0" err="1" smtClean="0"/>
              <a:t>ol,ul</a:t>
            </a:r>
            <a:r>
              <a:rPr lang="en-US" altLang="zh-CN" sz="1600" dirty="0" smtClean="0"/>
              <a:t> {list-</a:t>
            </a:r>
            <a:r>
              <a:rPr lang="en-US" altLang="zh-CN" sz="1600" dirty="0" err="1" smtClean="0"/>
              <a:t>style:none</a:t>
            </a:r>
            <a:r>
              <a:rPr lang="en-US" altLang="zh-CN" sz="1600" dirty="0" smtClean="0"/>
              <a:t>;}</a:t>
            </a:r>
            <a:endParaRPr lang="zh-CN" altLang="zh-CN" sz="1600" dirty="0" smtClean="0"/>
          </a:p>
          <a:p>
            <a:r>
              <a:rPr lang="en-US" altLang="zh-CN" sz="1600" dirty="0" smtClean="0"/>
              <a:t>h1,h2,h3,h4,h5,h6 {font-size:12px; font-</a:t>
            </a:r>
            <a:r>
              <a:rPr lang="en-US" altLang="zh-CN" sz="1600" dirty="0" err="1" smtClean="0"/>
              <a:t>weight:normal</a:t>
            </a:r>
            <a:r>
              <a:rPr lang="en-US" altLang="zh-CN" sz="1600" dirty="0" smtClean="0"/>
              <a:t>;}</a:t>
            </a:r>
            <a:endParaRPr lang="zh-CN" altLang="zh-CN" sz="1600" dirty="0" smtClean="0"/>
          </a:p>
          <a:p>
            <a:r>
              <a:rPr lang="en-US" altLang="zh-CN" sz="1600" dirty="0" err="1" smtClean="0"/>
              <a:t>address,cite,code,em,th</a:t>
            </a:r>
            <a:r>
              <a:rPr lang="en-US" altLang="zh-CN" sz="1600" dirty="0" smtClean="0"/>
              <a:t> {font-</a:t>
            </a:r>
            <a:r>
              <a:rPr lang="en-US" altLang="zh-CN" sz="1600" dirty="0" err="1" smtClean="0"/>
              <a:t>weight:normal</a:t>
            </a:r>
            <a:r>
              <a:rPr lang="en-US" altLang="zh-CN" sz="1600" dirty="0" smtClean="0"/>
              <a:t>; font-</a:t>
            </a:r>
            <a:r>
              <a:rPr lang="en-US" altLang="zh-CN" sz="1600" dirty="0" err="1" smtClean="0"/>
              <a:t>style:normal</a:t>
            </a:r>
            <a:r>
              <a:rPr lang="en-US" altLang="zh-CN" sz="1600" dirty="0" smtClean="0"/>
              <a:t>;}</a:t>
            </a:r>
            <a:endParaRPr lang="zh-CN" altLang="zh-CN" sz="1600" dirty="0" smtClean="0"/>
          </a:p>
          <a:p>
            <a:r>
              <a:rPr lang="en-US" altLang="zh-CN" sz="1600" dirty="0" smtClean="0"/>
              <a:t>.</a:t>
            </a:r>
            <a:r>
              <a:rPr lang="en-US" altLang="zh-CN" sz="1600" dirty="0" err="1" smtClean="0"/>
              <a:t>fB</a:t>
            </a:r>
            <a:r>
              <a:rPr lang="en-US" altLang="zh-CN" sz="1600" dirty="0" smtClean="0"/>
              <a:t>{font-</a:t>
            </a:r>
            <a:r>
              <a:rPr lang="en-US" altLang="zh-CN" sz="1600" dirty="0" err="1" smtClean="0"/>
              <a:t>weight:bold</a:t>
            </a:r>
            <a:r>
              <a:rPr lang="en-US" altLang="zh-CN" sz="1600" dirty="0" smtClean="0"/>
              <a:t>;}</a:t>
            </a:r>
            <a:endParaRPr lang="zh-CN" altLang="zh-CN" sz="1600" dirty="0" smtClean="0"/>
          </a:p>
          <a:p>
            <a:r>
              <a:rPr lang="en-US" altLang="zh-CN" sz="1600" dirty="0" smtClean="0"/>
              <a:t>.f12px{font-size:12px;}</a:t>
            </a:r>
            <a:endParaRPr lang="zh-CN" altLang="zh-CN" sz="1600" dirty="0" smtClean="0"/>
          </a:p>
          <a:p>
            <a:r>
              <a:rPr lang="en-US" altLang="zh-CN" sz="1600" dirty="0" smtClean="0"/>
              <a:t>.f14px{font-size:14px;}</a:t>
            </a:r>
            <a:endParaRPr lang="zh-CN" altLang="zh-CN" sz="1600" dirty="0" smtClean="0"/>
          </a:p>
          <a:p>
            <a:r>
              <a:rPr lang="en-US" altLang="zh-CN" sz="1600" dirty="0" smtClean="0"/>
              <a:t>.left{</a:t>
            </a:r>
            <a:r>
              <a:rPr lang="en-US" altLang="zh-CN" sz="1600" dirty="0" err="1" smtClean="0"/>
              <a:t>float:left</a:t>
            </a:r>
            <a:r>
              <a:rPr lang="en-US" altLang="zh-CN" sz="1600" dirty="0" smtClean="0"/>
              <a:t>;}</a:t>
            </a:r>
            <a:endParaRPr lang="zh-CN" altLang="zh-CN" sz="1600" dirty="0" smtClean="0"/>
          </a:p>
          <a:p>
            <a:r>
              <a:rPr lang="en-US" altLang="zh-CN" sz="1600" dirty="0" smtClean="0"/>
              <a:t>.right{</a:t>
            </a:r>
            <a:r>
              <a:rPr lang="en-US" altLang="zh-CN" sz="1600" dirty="0" err="1" smtClean="0"/>
              <a:t>float:right</a:t>
            </a:r>
            <a:r>
              <a:rPr lang="en-US" altLang="zh-CN" sz="1600" dirty="0" smtClean="0"/>
              <a:t>;}</a:t>
            </a:r>
            <a:r>
              <a:rPr lang="en-US" altLang="zh-CN" sz="1600" dirty="0" smtClean="0"/>
              <a:t> </a:t>
            </a:r>
            <a:endParaRPr lang="zh-CN" altLang="zh-CN" sz="1600" dirty="0" smtClean="0"/>
          </a:p>
          <a:p>
            <a:r>
              <a:rPr lang="en-US" altLang="zh-CN" sz="1600" dirty="0" smtClean="0"/>
              <a:t>a {color:#2b2b2b; text-</a:t>
            </a:r>
            <a:r>
              <a:rPr lang="en-US" altLang="zh-CN" sz="1600" dirty="0" err="1" smtClean="0"/>
              <a:t>decoration:none</a:t>
            </a:r>
            <a:r>
              <a:rPr lang="en-US" altLang="zh-CN" sz="1600" dirty="0" smtClean="0"/>
              <a:t>;}</a:t>
            </a:r>
            <a:endParaRPr lang="zh-CN" altLang="zh-CN" sz="1600" dirty="0" smtClean="0"/>
          </a:p>
          <a:p>
            <a:r>
              <a:rPr lang="en-US" altLang="zh-CN" sz="1600" dirty="0" smtClean="0"/>
              <a:t>a:visited {text-</a:t>
            </a:r>
            <a:r>
              <a:rPr lang="en-US" altLang="zh-CN" sz="1600" dirty="0" err="1" smtClean="0"/>
              <a:t>decoration:none</a:t>
            </a:r>
            <a:r>
              <a:rPr lang="en-US" altLang="zh-CN" sz="1600" dirty="0" smtClean="0"/>
              <a:t>;}</a:t>
            </a:r>
            <a:endParaRPr lang="zh-CN" altLang="zh-CN" sz="1600" dirty="0" smtClean="0"/>
          </a:p>
          <a:p>
            <a:r>
              <a:rPr lang="en-US" altLang="zh-CN" sz="1600" dirty="0" smtClean="0"/>
              <a:t>a:hover {color:#ba2636;text-decoration:underline;}</a:t>
            </a:r>
            <a:endParaRPr lang="zh-CN" altLang="zh-CN" sz="1600" dirty="0" smtClean="0"/>
          </a:p>
          <a:p>
            <a:r>
              <a:rPr lang="en-US" altLang="zh-CN" sz="1600" dirty="0" smtClean="0"/>
              <a:t>a:active {color:#ba2636;}</a:t>
            </a:r>
            <a:endParaRPr lang="zh-CN" altLang="zh-CN" sz="1600" dirty="0" smtClean="0"/>
          </a:p>
          <a:p>
            <a:r>
              <a:rPr lang="en-US" altLang="zh-CN" sz="1600" dirty="0" smtClean="0"/>
              <a:t> </a:t>
            </a:r>
            <a:endParaRPr lang="zh-CN" altLang="zh-CN" sz="1600" dirty="0" smtClean="0"/>
          </a:p>
          <a:p>
            <a:r>
              <a:rPr lang="en-US" altLang="zh-CN" sz="1600" dirty="0" smtClean="0"/>
              <a:t>(</a:t>
            </a:r>
            <a:r>
              <a:rPr lang="zh-CN" altLang="en-US" sz="1600" dirty="0" smtClean="0"/>
              <a:t>仅罗列部分</a:t>
            </a:r>
            <a:r>
              <a:rPr lang="en-US" altLang="zh-CN" sz="1600" dirty="0" smtClean="0"/>
              <a:t>)</a:t>
            </a:r>
            <a:r>
              <a:rPr lang="zh-CN" altLang="en-US" sz="1600" dirty="0" smtClean="0"/>
              <a:t>每个样式表都有引用</a:t>
            </a:r>
            <a:r>
              <a:rPr lang="en-US" altLang="zh-CN" sz="1600" dirty="0" smtClean="0"/>
              <a:t>base.css</a:t>
            </a:r>
            <a:r>
              <a:rPr lang="zh-CN" altLang="en-US" sz="1600" dirty="0" smtClean="0"/>
              <a:t>，</a:t>
            </a:r>
            <a:r>
              <a:rPr lang="zh-CN" altLang="zh-CN" sz="1600" dirty="0" smtClean="0"/>
              <a:t>重定义的最先，伪类其次，自定义最后，便于自己和他人阅读！</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7344816" cy="4770537"/>
          </a:xfrm>
          <a:prstGeom prst="rect">
            <a:avLst/>
          </a:prstGeom>
          <a:noFill/>
        </p:spPr>
        <p:txBody>
          <a:bodyPr wrap="square" rtlCol="0">
            <a:spAutoFit/>
          </a:bodyPr>
          <a:lstStyle/>
          <a:p>
            <a:r>
              <a:rPr lang="en-US" altLang="zh-CN" sz="2800" b="1" dirty="0" smtClean="0"/>
              <a:t>2.4  html </a:t>
            </a:r>
            <a:r>
              <a:rPr lang="zh-CN" altLang="zh-CN" sz="2800" b="1" dirty="0" smtClean="0"/>
              <a:t>书写规范</a:t>
            </a:r>
            <a:endParaRPr lang="en-US" altLang="zh-CN" sz="2800" b="1" dirty="0" smtClean="0"/>
          </a:p>
          <a:p>
            <a:r>
              <a:rPr lang="en-US" altLang="zh-CN" b="1" dirty="0" smtClean="0"/>
              <a:t/>
            </a:r>
            <a:br>
              <a:rPr lang="en-US" altLang="zh-CN" b="1" dirty="0" smtClean="0"/>
            </a:br>
            <a:r>
              <a:rPr lang="zh-CN" altLang="en-US" sz="2000" b="1" dirty="0" smtClean="0"/>
              <a:t>一、</a:t>
            </a:r>
            <a:r>
              <a:rPr lang="zh-CN" altLang="zh-CN" sz="2000" b="1" dirty="0" smtClean="0"/>
              <a:t>网页制作细节</a:t>
            </a:r>
            <a:r>
              <a:rPr lang="en-US" altLang="zh-CN" sz="2000" b="1" dirty="0" smtClean="0"/>
              <a:t> ---- head</a:t>
            </a:r>
            <a:r>
              <a:rPr lang="zh-CN" altLang="zh-CN" sz="2000" b="1" dirty="0" smtClean="0"/>
              <a:t>区代码规范</a:t>
            </a:r>
            <a:r>
              <a:rPr lang="en-US" altLang="zh-CN" sz="2000" b="1" dirty="0" smtClean="0"/>
              <a:t> </a:t>
            </a:r>
            <a:endParaRPr lang="en-US" altLang="zh-CN" sz="2000" b="1" dirty="0" smtClean="0"/>
          </a:p>
          <a:p>
            <a:endParaRPr lang="zh-CN" altLang="zh-CN" sz="2000" dirty="0" smtClean="0"/>
          </a:p>
          <a:p>
            <a:r>
              <a:rPr lang="en-US" altLang="zh-CN" sz="1600" dirty="0" smtClean="0"/>
              <a:t>head</a:t>
            </a:r>
            <a:r>
              <a:rPr lang="zh-CN" altLang="zh-CN" sz="1600" dirty="0" smtClean="0"/>
              <a:t>区是指</a:t>
            </a:r>
            <a:r>
              <a:rPr lang="en-US" altLang="zh-CN" sz="1600" dirty="0" smtClean="0"/>
              <a:t>HTML</a:t>
            </a:r>
            <a:r>
              <a:rPr lang="zh-CN" altLang="zh-CN" sz="1600" dirty="0" smtClean="0"/>
              <a:t>代码的</a:t>
            </a:r>
            <a:r>
              <a:rPr lang="en-US" altLang="zh-CN" sz="1600" dirty="0" smtClean="0"/>
              <a:t>&lt;head&gt;</a:t>
            </a:r>
            <a:r>
              <a:rPr lang="zh-CN" altLang="zh-CN" sz="1600" dirty="0" smtClean="0"/>
              <a:t>和</a:t>
            </a:r>
            <a:r>
              <a:rPr lang="en-US" altLang="zh-CN" sz="1600" dirty="0" smtClean="0"/>
              <a:t>&lt;/head&gt;</a:t>
            </a:r>
            <a:r>
              <a:rPr lang="zh-CN" altLang="zh-CN" sz="1600" dirty="0" smtClean="0"/>
              <a:t>之间的内容。</a:t>
            </a:r>
            <a:r>
              <a:rPr lang="en-US" altLang="zh-CN" sz="1600" dirty="0" smtClean="0"/>
              <a:t> </a:t>
            </a:r>
            <a:endParaRPr lang="en-US" altLang="zh-CN" sz="1600" dirty="0" smtClean="0"/>
          </a:p>
          <a:p>
            <a:endParaRPr lang="zh-CN" altLang="zh-CN" sz="1600" dirty="0" smtClean="0"/>
          </a:p>
          <a:p>
            <a:r>
              <a:rPr lang="en-US" altLang="zh-CN" b="1" dirty="0" smtClean="0"/>
              <a:t>a.</a:t>
            </a:r>
            <a:r>
              <a:rPr lang="zh-CN" altLang="zh-CN" b="1" dirty="0" smtClean="0"/>
              <a:t>必须加入的标签</a:t>
            </a:r>
            <a:r>
              <a:rPr lang="en-US" altLang="zh-CN" b="1" dirty="0" smtClean="0"/>
              <a:t> </a:t>
            </a:r>
            <a:endParaRPr lang="zh-CN" altLang="zh-CN" b="1" dirty="0" smtClean="0"/>
          </a:p>
          <a:p>
            <a:pPr lvl="0"/>
            <a:r>
              <a:rPr lang="zh-CN" altLang="zh-CN" sz="1600" dirty="0" smtClean="0"/>
              <a:t>搜索关键字</a:t>
            </a:r>
            <a:r>
              <a:rPr lang="en-US" altLang="zh-CN" sz="1600" dirty="0" smtClean="0"/>
              <a:t>  &lt;META NAME="keywords" CONTENT="</a:t>
            </a:r>
            <a:r>
              <a:rPr lang="en-US" altLang="zh-CN" sz="1600" dirty="0" err="1" smtClean="0"/>
              <a:t>xxxx,xxxx,xxx,xxxxx,xxxx</a:t>
            </a:r>
            <a:r>
              <a:rPr lang="en-US" altLang="zh-CN" sz="1600" dirty="0" smtClean="0"/>
              <a:t>,"&gt;</a:t>
            </a:r>
            <a:endParaRPr lang="zh-CN" altLang="zh-CN" sz="1600" dirty="0" smtClean="0"/>
          </a:p>
          <a:p>
            <a:pPr lvl="0"/>
            <a:r>
              <a:rPr lang="zh-CN" altLang="zh-CN" sz="1600" dirty="0" smtClean="0"/>
              <a:t>网页的</a:t>
            </a:r>
            <a:r>
              <a:rPr lang="en-US" altLang="zh-CN" sz="1600" dirty="0" err="1" smtClean="0"/>
              <a:t>css</a:t>
            </a:r>
            <a:r>
              <a:rPr lang="zh-CN" altLang="zh-CN" sz="1600" dirty="0" smtClean="0"/>
              <a:t>规范</a:t>
            </a:r>
            <a:r>
              <a:rPr lang="en-US" altLang="zh-CN" sz="1600" dirty="0" smtClean="0"/>
              <a:t>  &lt;LINK </a:t>
            </a:r>
            <a:r>
              <a:rPr lang="en-US" altLang="zh-CN" sz="1600" dirty="0" err="1" smtClean="0"/>
              <a:t>href</a:t>
            </a:r>
            <a:r>
              <a:rPr lang="en-US" altLang="zh-CN" sz="1600" dirty="0" smtClean="0"/>
              <a:t>="../</a:t>
            </a:r>
            <a:r>
              <a:rPr lang="en-US" altLang="zh-CN" sz="1600" dirty="0" err="1" smtClean="0"/>
              <a:t>css</a:t>
            </a:r>
            <a:r>
              <a:rPr lang="en-US" altLang="zh-CN" sz="1600" dirty="0" smtClean="0"/>
              <a:t>/style.css" </a:t>
            </a:r>
            <a:r>
              <a:rPr lang="en-US" altLang="zh-CN" sz="1600" dirty="0" err="1" smtClean="0"/>
              <a:t>rel</a:t>
            </a:r>
            <a:r>
              <a:rPr lang="en-US" altLang="zh-CN" sz="1600" dirty="0" smtClean="0"/>
              <a:t>="</a:t>
            </a:r>
            <a:r>
              <a:rPr lang="en-US" altLang="zh-CN" sz="1600" dirty="0" err="1" smtClean="0"/>
              <a:t>stylesheet</a:t>
            </a:r>
            <a:r>
              <a:rPr lang="en-US" altLang="zh-CN" sz="1600" dirty="0" smtClean="0"/>
              <a:t>" type="text/</a:t>
            </a:r>
            <a:r>
              <a:rPr lang="en-US" altLang="zh-CN" sz="1600" dirty="0" err="1" smtClean="0"/>
              <a:t>css</a:t>
            </a:r>
            <a:r>
              <a:rPr lang="en-US" altLang="zh-CN" sz="1600" dirty="0" smtClean="0"/>
              <a:t>"&gt;</a:t>
            </a:r>
            <a:endParaRPr lang="zh-CN" altLang="zh-CN" sz="1600" dirty="0" smtClean="0"/>
          </a:p>
          <a:p>
            <a:pPr lvl="0"/>
            <a:r>
              <a:rPr lang="zh-CN" altLang="zh-CN" sz="1600" dirty="0" smtClean="0"/>
              <a:t>网页标题</a:t>
            </a:r>
            <a:r>
              <a:rPr lang="en-US" altLang="zh-CN" sz="1600" dirty="0" smtClean="0"/>
              <a:t>  &lt;title&gt;</a:t>
            </a:r>
            <a:r>
              <a:rPr lang="en-US" altLang="zh-CN" sz="1600" dirty="0" err="1" smtClean="0"/>
              <a:t>xxxxxxxxxxxxxxxxxx</a:t>
            </a:r>
            <a:r>
              <a:rPr lang="en-US" altLang="zh-CN" sz="1600" dirty="0" smtClean="0"/>
              <a:t>&lt;/title</a:t>
            </a:r>
            <a:r>
              <a:rPr lang="en-US" altLang="zh-CN" sz="1600" dirty="0" smtClean="0"/>
              <a:t>&gt;</a:t>
            </a:r>
          </a:p>
          <a:p>
            <a:pPr lvl="0"/>
            <a:endParaRPr lang="zh-CN" altLang="zh-CN" sz="1600" dirty="0" smtClean="0"/>
          </a:p>
          <a:p>
            <a:r>
              <a:rPr lang="en-US" altLang="zh-CN" b="1" dirty="0" smtClean="0"/>
              <a:t>b.</a:t>
            </a:r>
            <a:r>
              <a:rPr lang="zh-CN" altLang="zh-CN" b="1" dirty="0" smtClean="0"/>
              <a:t>可以选择加入的标签</a:t>
            </a:r>
            <a:r>
              <a:rPr lang="en-US" altLang="zh-CN" b="1" dirty="0" smtClean="0"/>
              <a:t> </a:t>
            </a:r>
            <a:endParaRPr lang="zh-CN" altLang="zh-CN" b="1" dirty="0" smtClean="0"/>
          </a:p>
          <a:p>
            <a:pPr lvl="0"/>
            <a:r>
              <a:rPr lang="zh-CN" altLang="zh-CN" sz="1600" dirty="0" smtClean="0"/>
              <a:t>收藏夹图标</a:t>
            </a:r>
            <a:r>
              <a:rPr lang="en-US" altLang="zh-CN" sz="1600" dirty="0" smtClean="0"/>
              <a:t>  &lt;link </a:t>
            </a:r>
            <a:r>
              <a:rPr lang="en-US" altLang="zh-CN" sz="1600" dirty="0" err="1" smtClean="0"/>
              <a:t>rel</a:t>
            </a:r>
            <a:r>
              <a:rPr lang="en-US" altLang="zh-CN" sz="1600" dirty="0" smtClean="0"/>
              <a:t> = "Shortcut Icon" </a:t>
            </a:r>
            <a:r>
              <a:rPr lang="en-US" altLang="zh-CN" sz="1600" dirty="0" err="1" smtClean="0"/>
              <a:t>href</a:t>
            </a:r>
            <a:r>
              <a:rPr lang="en-US" altLang="zh-CN" sz="1600" dirty="0" smtClean="0"/>
              <a:t>="favicon.ico"&gt;</a:t>
            </a:r>
            <a:endParaRPr lang="zh-CN" altLang="zh-CN" sz="1600" dirty="0" smtClean="0"/>
          </a:p>
          <a:p>
            <a:pPr lvl="0"/>
            <a:r>
              <a:rPr lang="zh-CN" altLang="zh-CN" sz="1600" dirty="0" smtClean="0"/>
              <a:t>所有的</a:t>
            </a:r>
            <a:r>
              <a:rPr lang="en-US" altLang="zh-CN" sz="1600" dirty="0" err="1" smtClean="0"/>
              <a:t>javascript</a:t>
            </a:r>
            <a:r>
              <a:rPr lang="zh-CN" altLang="zh-CN" sz="1600" dirty="0" smtClean="0"/>
              <a:t>的调用尽量采取外部调用</a:t>
            </a:r>
            <a:r>
              <a:rPr lang="en-US" altLang="zh-CN" sz="1600" dirty="0" smtClean="0"/>
              <a:t>. </a:t>
            </a:r>
            <a:endParaRPr lang="zh-CN" altLang="zh-CN" sz="1600" dirty="0" smtClean="0"/>
          </a:p>
          <a:p>
            <a:r>
              <a:rPr lang="en-US" altLang="zh-CN" sz="1600" dirty="0" smtClean="0"/>
              <a:t>&lt;SCRIPT LANGUAGE=“JavaScript” SRC=“script/xxxxx.js”&gt;&lt;/SCRIPT&gt; </a:t>
            </a:r>
            <a:r>
              <a:rPr lang="en-US" altLang="zh-CN" dirty="0" smtClean="0"/>
              <a:t> </a:t>
            </a:r>
            <a:endParaRPr lang="zh-CN" altLang="zh-CN" dirty="0" smtClean="0"/>
          </a:p>
          <a:p>
            <a:pPr lvl="0"/>
            <a:r>
              <a:rPr lang="zh-CN" altLang="zh-CN" dirty="0" smtClean="0"/>
              <a:t/>
            </a:r>
            <a:br>
              <a:rPr lang="zh-CN" altLang="zh-CN" dirty="0" smtClean="0"/>
            </a:br>
            <a:r>
              <a:rPr lang="en-US" altLang="zh-CN" b="1" dirty="0" smtClean="0"/>
              <a:t> </a:t>
            </a:r>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8208912" cy="6063198"/>
          </a:xfrm>
          <a:prstGeom prst="rect">
            <a:avLst/>
          </a:prstGeom>
          <a:noFill/>
        </p:spPr>
        <p:txBody>
          <a:bodyPr wrap="square" rtlCol="0">
            <a:spAutoFit/>
          </a:bodyPr>
          <a:lstStyle/>
          <a:p>
            <a:r>
              <a:rPr lang="zh-CN" altLang="en-US" sz="2000" dirty="0" smtClean="0"/>
              <a:t>二、</a:t>
            </a:r>
            <a:r>
              <a:rPr lang="zh-CN" altLang="zh-CN" sz="2000" b="1" dirty="0" smtClean="0"/>
              <a:t>网页制作细节</a:t>
            </a:r>
            <a:r>
              <a:rPr lang="en-US" altLang="zh-CN" sz="2000" b="1" dirty="0" smtClean="0"/>
              <a:t> ---- </a:t>
            </a:r>
            <a:r>
              <a:rPr lang="zh-CN" altLang="zh-CN" sz="2000" b="1" dirty="0" smtClean="0"/>
              <a:t>字体</a:t>
            </a:r>
            <a:endParaRPr lang="en-US" altLang="zh-CN" sz="2000" b="1" dirty="0" smtClean="0"/>
          </a:p>
          <a:p>
            <a:r>
              <a:rPr lang="en-US" altLang="zh-CN" dirty="0" smtClean="0"/>
              <a:t/>
            </a:r>
            <a:br>
              <a:rPr lang="en-US" altLang="zh-CN" dirty="0" smtClean="0"/>
            </a:br>
            <a:r>
              <a:rPr lang="en-US" altLang="zh-CN" sz="1600" b="1" dirty="0" smtClean="0"/>
              <a:t>1. </a:t>
            </a:r>
            <a:r>
              <a:rPr lang="zh-CN" altLang="zh-CN" sz="1600" dirty="0" smtClean="0"/>
              <a:t>在设定字体样式时对于</a:t>
            </a:r>
            <a:r>
              <a:rPr lang="zh-CN" altLang="zh-CN" sz="1600" b="1" dirty="0" smtClean="0"/>
              <a:t>文字字号样式</a:t>
            </a:r>
            <a:r>
              <a:rPr lang="zh-CN" altLang="zh-CN" sz="1600" dirty="0" smtClean="0"/>
              <a:t>和</a:t>
            </a:r>
            <a:r>
              <a:rPr lang="zh-CN" altLang="zh-CN" sz="1600" b="1" dirty="0" smtClean="0"/>
              <a:t>行间距</a:t>
            </a:r>
            <a:r>
              <a:rPr lang="zh-CN" altLang="zh-CN" sz="1600" dirty="0" smtClean="0"/>
              <a:t>应必须使用</a:t>
            </a:r>
            <a:r>
              <a:rPr lang="en-US" altLang="zh-CN" sz="1600" dirty="0" smtClean="0"/>
              <a:t>CSS</a:t>
            </a:r>
            <a:r>
              <a:rPr lang="zh-CN" altLang="zh-CN" sz="1600" dirty="0" smtClean="0"/>
              <a:t>样式表。禁止在页面中出现</a:t>
            </a:r>
            <a:r>
              <a:rPr lang="en-US" altLang="zh-CN" sz="1600" dirty="0" smtClean="0"/>
              <a:t> &lt;font size=?&gt; </a:t>
            </a:r>
            <a:r>
              <a:rPr lang="zh-CN" altLang="zh-CN" sz="1600" dirty="0" smtClean="0"/>
              <a:t>标记。</a:t>
            </a:r>
            <a:r>
              <a:rPr lang="en-US" altLang="zh-CN" sz="1600" dirty="0" smtClean="0"/>
              <a:t/>
            </a:r>
            <a:br>
              <a:rPr lang="en-US" altLang="zh-CN" sz="1600" dirty="0" smtClean="0"/>
            </a:br>
            <a:r>
              <a:rPr lang="en-US" altLang="zh-CN" sz="1600" dirty="0" smtClean="0"/>
              <a:t/>
            </a:r>
            <a:br>
              <a:rPr lang="en-US" altLang="zh-CN" sz="1600" dirty="0" smtClean="0"/>
            </a:br>
            <a:r>
              <a:rPr lang="en-US" altLang="zh-CN" sz="1600" b="1" dirty="0" smtClean="0"/>
              <a:t>2.</a:t>
            </a:r>
            <a:r>
              <a:rPr lang="zh-CN" altLang="zh-CN" sz="1600" dirty="0" smtClean="0"/>
              <a:t>在网页中中文应首选使用宋体。英文和数字首选使用</a:t>
            </a:r>
            <a:r>
              <a:rPr lang="en-US" altLang="zh-CN" sz="1600" dirty="0" err="1" smtClean="0"/>
              <a:t>verdana</a:t>
            </a:r>
            <a:r>
              <a:rPr lang="en-US" altLang="zh-CN" sz="1600" dirty="0" smtClean="0"/>
              <a:t> </a:t>
            </a:r>
            <a:r>
              <a:rPr lang="zh-CN" altLang="zh-CN" sz="1600" dirty="0" smtClean="0"/>
              <a:t>和</a:t>
            </a:r>
            <a:r>
              <a:rPr lang="en-US" altLang="zh-CN" sz="1600" dirty="0" err="1" smtClean="0"/>
              <a:t>arial</a:t>
            </a:r>
            <a:r>
              <a:rPr lang="en-US" altLang="zh-CN" sz="1600" dirty="0" smtClean="0"/>
              <a:t> </a:t>
            </a:r>
            <a:r>
              <a:rPr lang="zh-CN" altLang="zh-CN" sz="1600" dirty="0" smtClean="0"/>
              <a:t>两种字体。一般使用中文宋体的</a:t>
            </a:r>
            <a:r>
              <a:rPr lang="en-US" altLang="zh-CN" sz="1600" dirty="0" smtClean="0"/>
              <a:t>9pt </a:t>
            </a:r>
            <a:r>
              <a:rPr lang="zh-CN" altLang="zh-CN" sz="1600" dirty="0" smtClean="0"/>
              <a:t>和</a:t>
            </a:r>
            <a:r>
              <a:rPr lang="en-US" altLang="zh-CN" sz="1600" dirty="0" smtClean="0"/>
              <a:t>11pt </a:t>
            </a:r>
            <a:r>
              <a:rPr lang="zh-CN" altLang="zh-CN" sz="1600" dirty="0" smtClean="0"/>
              <a:t>或</a:t>
            </a:r>
            <a:r>
              <a:rPr lang="en-US" altLang="zh-CN" sz="1600" dirty="0" smtClean="0"/>
              <a:t>12px </a:t>
            </a:r>
            <a:r>
              <a:rPr lang="zh-CN" altLang="zh-CN" sz="1600" dirty="0" smtClean="0"/>
              <a:t>和</a:t>
            </a:r>
            <a:r>
              <a:rPr lang="en-US" altLang="zh-CN" sz="1600" dirty="0" smtClean="0"/>
              <a:t>14.7px </a:t>
            </a:r>
            <a:r>
              <a:rPr lang="zh-CN" altLang="zh-CN" sz="1600" dirty="0" smtClean="0"/>
              <a:t>这是经过优化的字号，黑体字或者宋体字加粗时，一般选用</a:t>
            </a:r>
            <a:r>
              <a:rPr lang="en-US" altLang="zh-CN" sz="1600" dirty="0" smtClean="0"/>
              <a:t>11pt </a:t>
            </a:r>
            <a:r>
              <a:rPr lang="zh-CN" altLang="zh-CN" sz="1600" dirty="0" smtClean="0"/>
              <a:t>和</a:t>
            </a:r>
            <a:r>
              <a:rPr lang="en-US" altLang="zh-CN" sz="1600" dirty="0" smtClean="0"/>
              <a:t>14.7px </a:t>
            </a:r>
            <a:r>
              <a:rPr lang="zh-CN" altLang="zh-CN" sz="1600" dirty="0" smtClean="0"/>
              <a:t>的字号比较合适。</a:t>
            </a:r>
            <a:r>
              <a:rPr lang="en-US" altLang="zh-CN" sz="1600" dirty="0" smtClean="0"/>
              <a:t/>
            </a:r>
            <a:br>
              <a:rPr lang="en-US" altLang="zh-CN" sz="1600" dirty="0" smtClean="0"/>
            </a:br>
            <a:r>
              <a:rPr lang="en-US" altLang="zh-CN" sz="1600" dirty="0" smtClean="0"/>
              <a:t/>
            </a:r>
            <a:br>
              <a:rPr lang="en-US" altLang="zh-CN" sz="1600" dirty="0" smtClean="0"/>
            </a:br>
            <a:r>
              <a:rPr lang="en-US" altLang="zh-CN" sz="1600" b="1" dirty="0" smtClean="0"/>
              <a:t>3. </a:t>
            </a:r>
            <a:r>
              <a:rPr lang="zh-CN" altLang="zh-CN" sz="1600" dirty="0" smtClean="0"/>
              <a:t>为了最大程度的发挥浏览器自动排版的功能，在一段完整的文字中请尽量不要使用</a:t>
            </a:r>
            <a:r>
              <a:rPr lang="en-US" altLang="zh-CN" sz="1600" dirty="0" smtClean="0"/>
              <a:t>&lt;</a:t>
            </a:r>
            <a:r>
              <a:rPr lang="en-US" altLang="zh-CN" sz="1600" dirty="0" err="1" smtClean="0"/>
              <a:t>br</a:t>
            </a:r>
            <a:r>
              <a:rPr lang="en-US" altLang="zh-CN" sz="1600" dirty="0" smtClean="0"/>
              <a:t>&gt; </a:t>
            </a:r>
            <a:r>
              <a:rPr lang="zh-CN" altLang="zh-CN" sz="1600" dirty="0" smtClean="0"/>
              <a:t>来人工干预分段。</a:t>
            </a:r>
            <a:r>
              <a:rPr lang="en-US" altLang="zh-CN" sz="1600" dirty="0" smtClean="0"/>
              <a:t/>
            </a:r>
            <a:br>
              <a:rPr lang="en-US" altLang="zh-CN" sz="1600" dirty="0" smtClean="0"/>
            </a:br>
            <a:r>
              <a:rPr lang="en-US" altLang="zh-CN" sz="1600" dirty="0" smtClean="0"/>
              <a:t/>
            </a:r>
            <a:br>
              <a:rPr lang="en-US" altLang="zh-CN" sz="1600" dirty="0" smtClean="0"/>
            </a:br>
            <a:r>
              <a:rPr lang="en-US" altLang="zh-CN" sz="1600" b="1" dirty="0" smtClean="0"/>
              <a:t>4.</a:t>
            </a:r>
            <a:r>
              <a:rPr lang="zh-CN" altLang="zh-CN" sz="1600" dirty="0" smtClean="0"/>
              <a:t>不同语种的文字之间应该有一个半角空格，但避头的符号之前和避尾的符号之后除外，汉字之间的标点要用全角标点，英文字母和数字周围的括号应该使用半角括号。 </a:t>
            </a:r>
            <a:r>
              <a:rPr lang="en-US" altLang="zh-CN" sz="1600" dirty="0" smtClean="0"/>
              <a:t/>
            </a:r>
            <a:br>
              <a:rPr lang="en-US" altLang="zh-CN" sz="1600" dirty="0" smtClean="0"/>
            </a:br>
            <a:r>
              <a:rPr lang="en-US" altLang="zh-CN" sz="1600" dirty="0" smtClean="0"/>
              <a:t/>
            </a:r>
            <a:br>
              <a:rPr lang="en-US" altLang="zh-CN" sz="1600" dirty="0" smtClean="0"/>
            </a:br>
            <a:r>
              <a:rPr lang="en-US" altLang="zh-CN" sz="1600" b="1" dirty="0" smtClean="0"/>
              <a:t>5. </a:t>
            </a:r>
            <a:r>
              <a:rPr lang="zh-CN" altLang="zh-CN" sz="1600" dirty="0" smtClean="0"/>
              <a:t>请不要在网页中连续出现多于一个的</a:t>
            </a:r>
            <a:r>
              <a:rPr lang="en-US" altLang="zh-CN" sz="1600" dirty="0" smtClean="0"/>
              <a:t>   </a:t>
            </a:r>
            <a:r>
              <a:rPr lang="zh-CN" altLang="zh-CN" sz="1600" dirty="0" smtClean="0"/>
              <a:t>也尽量少使用全角空格（英文字符集下，全角空格会变成乱码），空白应该尽量使用</a:t>
            </a:r>
            <a:r>
              <a:rPr lang="en-US" altLang="zh-CN" sz="1600" dirty="0" smtClean="0"/>
              <a:t> text-indent, padding, margin, </a:t>
            </a:r>
            <a:r>
              <a:rPr lang="en-US" altLang="zh-CN" sz="1600" dirty="0" err="1" smtClean="0"/>
              <a:t>hspace</a:t>
            </a:r>
            <a:r>
              <a:rPr lang="en-US" altLang="zh-CN" sz="1600" dirty="0" smtClean="0"/>
              <a:t>, </a:t>
            </a:r>
            <a:r>
              <a:rPr lang="en-US" altLang="zh-CN" sz="1600" dirty="0" err="1" smtClean="0"/>
              <a:t>vspace</a:t>
            </a:r>
            <a:r>
              <a:rPr lang="en-US" altLang="zh-CN" sz="1600" dirty="0" smtClean="0"/>
              <a:t> </a:t>
            </a:r>
            <a:r>
              <a:rPr lang="zh-CN" altLang="zh-CN" sz="1600" dirty="0" smtClean="0"/>
              <a:t>以及透明的</a:t>
            </a:r>
            <a:r>
              <a:rPr lang="en-US" altLang="zh-CN" sz="1600" dirty="0" smtClean="0"/>
              <a:t>gif </a:t>
            </a:r>
            <a:r>
              <a:rPr lang="zh-CN" altLang="zh-CN" sz="1600" dirty="0" smtClean="0"/>
              <a:t>图片来实现。 </a:t>
            </a:r>
            <a:r>
              <a:rPr lang="en-US" altLang="zh-CN" sz="1600" dirty="0" smtClean="0"/>
              <a:t/>
            </a:r>
            <a:br>
              <a:rPr lang="en-US" altLang="zh-CN" sz="1600" dirty="0" smtClean="0"/>
            </a:br>
            <a:r>
              <a:rPr lang="en-US" altLang="zh-CN" sz="1600" dirty="0" smtClean="0"/>
              <a:t/>
            </a:r>
            <a:br>
              <a:rPr lang="en-US" altLang="zh-CN" sz="1600" dirty="0" smtClean="0"/>
            </a:br>
            <a:r>
              <a:rPr lang="en-US" altLang="zh-CN" sz="1600" b="1" dirty="0" smtClean="0"/>
              <a:t>6. </a:t>
            </a:r>
            <a:r>
              <a:rPr lang="zh-CN" altLang="zh-CN" sz="1600" dirty="0" smtClean="0"/>
              <a:t>行距建议用百分比来定义，常用的两个行距的值是</a:t>
            </a:r>
            <a:r>
              <a:rPr lang="en-US" altLang="zh-CN" sz="1600" dirty="0" smtClean="0"/>
              <a:t>line-height:120%/150%. </a:t>
            </a:r>
            <a:br>
              <a:rPr lang="en-US" altLang="zh-CN" sz="1600" dirty="0" smtClean="0"/>
            </a:br>
            <a:r>
              <a:rPr lang="en-US" altLang="zh-CN" sz="1600" dirty="0" smtClean="0"/>
              <a:t/>
            </a:r>
            <a:br>
              <a:rPr lang="en-US" altLang="zh-CN" sz="1600" dirty="0" smtClean="0"/>
            </a:br>
            <a:r>
              <a:rPr lang="en-US" altLang="zh-CN" sz="1600" b="1" dirty="0" smtClean="0"/>
              <a:t>7. </a:t>
            </a:r>
            <a:r>
              <a:rPr lang="zh-CN" altLang="zh-CN" sz="1600" dirty="0" smtClean="0"/>
              <a:t>排版中我们经常会遇到需要进行首行缩进的处理，不要使用</a:t>
            </a:r>
            <a:r>
              <a:rPr lang="en-US" altLang="zh-CN" sz="1600" dirty="0" smtClean="0"/>
              <a:t>   </a:t>
            </a:r>
            <a:r>
              <a:rPr lang="zh-CN" altLang="zh-CN" sz="1600" dirty="0" smtClean="0"/>
              <a:t>或者全角空格来达到效果，规范的做法是在样式表中定义</a:t>
            </a:r>
            <a:r>
              <a:rPr lang="en-US" altLang="zh-CN" sz="1600" dirty="0" smtClean="0"/>
              <a:t> p { text-indent: 2em; } </a:t>
            </a:r>
            <a:r>
              <a:rPr lang="zh-CN" altLang="zh-CN" sz="1600" dirty="0" smtClean="0"/>
              <a:t>然后给每一段加上</a:t>
            </a:r>
            <a:r>
              <a:rPr lang="en-US" altLang="zh-CN" sz="1600" dirty="0" smtClean="0"/>
              <a:t> &lt;p&gt; </a:t>
            </a:r>
            <a:r>
              <a:rPr lang="zh-CN" altLang="zh-CN" sz="1600" dirty="0" smtClean="0"/>
              <a:t>标记，注意，一般情况下，请不要省略</a:t>
            </a:r>
            <a:r>
              <a:rPr lang="en-US" altLang="zh-CN" sz="1600" dirty="0" smtClean="0"/>
              <a:t> &lt;/p&gt; </a:t>
            </a:r>
            <a:r>
              <a:rPr lang="zh-CN" altLang="zh-CN" sz="1600" dirty="0" smtClean="0"/>
              <a:t>结束标记 。</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88640"/>
            <a:ext cx="7416824" cy="6309420"/>
          </a:xfrm>
          <a:prstGeom prst="rect">
            <a:avLst/>
          </a:prstGeom>
          <a:noFill/>
        </p:spPr>
        <p:txBody>
          <a:bodyPr wrap="square" rtlCol="0">
            <a:spAutoFit/>
          </a:bodyPr>
          <a:lstStyle/>
          <a:p>
            <a:r>
              <a:rPr lang="zh-CN" altLang="en-US" sz="2000" dirty="0" smtClean="0"/>
              <a:t>三、</a:t>
            </a:r>
            <a:r>
              <a:rPr lang="zh-CN" altLang="zh-CN" sz="2000" b="1" dirty="0" smtClean="0"/>
              <a:t>网页制作细节</a:t>
            </a:r>
            <a:r>
              <a:rPr lang="en-US" altLang="zh-CN" sz="2000" b="1" dirty="0" smtClean="0"/>
              <a:t> ---- </a:t>
            </a:r>
            <a:r>
              <a:rPr lang="zh-CN" altLang="zh-CN" sz="2000" b="1" dirty="0" smtClean="0"/>
              <a:t>链接</a:t>
            </a:r>
            <a:endParaRPr lang="en-US" altLang="zh-CN" sz="2000" b="1" dirty="0" smtClean="0"/>
          </a:p>
          <a:p>
            <a:r>
              <a:rPr lang="en-US" altLang="zh-CN" sz="1600" dirty="0" smtClean="0"/>
              <a:t/>
            </a:r>
            <a:br>
              <a:rPr lang="en-US" altLang="zh-CN" sz="1600" dirty="0" smtClean="0"/>
            </a:br>
            <a:r>
              <a:rPr lang="en-US" altLang="zh-CN" sz="1600" b="1" dirty="0" smtClean="0"/>
              <a:t>1. </a:t>
            </a:r>
            <a:r>
              <a:rPr lang="zh-CN" altLang="zh-CN" sz="1600" dirty="0" smtClean="0"/>
              <a:t>网站中的链接路径全部采用相对路径，一般链接到某一目录下的缺省文件的链接路径不必写全名，如我们不必这样：</a:t>
            </a:r>
            <a:r>
              <a:rPr lang="en-US" altLang="zh-CN" sz="1600" dirty="0" smtClean="0"/>
              <a:t>&lt;a </a:t>
            </a:r>
            <a:r>
              <a:rPr lang="en-US" altLang="zh-CN" sz="1600" dirty="0" err="1" smtClean="0"/>
              <a:t>href</a:t>
            </a:r>
            <a:r>
              <a:rPr lang="en-US" altLang="zh-CN" sz="1600" dirty="0" smtClean="0"/>
              <a:t>=</a:t>
            </a:r>
            <a:r>
              <a:rPr lang="zh-CN" altLang="zh-CN" sz="1600" dirty="0" smtClean="0"/>
              <a:t>”</a:t>
            </a:r>
            <a:r>
              <a:rPr lang="en-US" altLang="zh-CN" sz="1600" dirty="0" err="1" smtClean="0"/>
              <a:t>aboutus</a:t>
            </a:r>
            <a:r>
              <a:rPr lang="en-US" altLang="zh-CN" sz="1600" dirty="0" smtClean="0"/>
              <a:t>/index.htm</a:t>
            </a:r>
            <a:r>
              <a:rPr lang="zh-CN" altLang="zh-CN" sz="1600" dirty="0" smtClean="0"/>
              <a:t>”</a:t>
            </a:r>
            <a:r>
              <a:rPr lang="en-US" altLang="zh-CN" sz="1600" dirty="0" smtClean="0"/>
              <a:t>&gt; </a:t>
            </a:r>
            <a:r>
              <a:rPr lang="zh-CN" altLang="zh-CN" sz="1600" dirty="0" smtClean="0"/>
              <a:t>而应该这样：</a:t>
            </a:r>
            <a:r>
              <a:rPr lang="en-US" altLang="zh-CN" sz="1600" dirty="0" smtClean="0"/>
              <a:t>&lt;a </a:t>
            </a:r>
            <a:r>
              <a:rPr lang="en-US" altLang="zh-CN" sz="1600" dirty="0" err="1" smtClean="0"/>
              <a:t>href</a:t>
            </a:r>
            <a:r>
              <a:rPr lang="en-US" altLang="zh-CN" sz="1600" dirty="0" smtClean="0"/>
              <a:t>=</a:t>
            </a:r>
            <a:r>
              <a:rPr lang="zh-CN" altLang="zh-CN" sz="1600" dirty="0" smtClean="0"/>
              <a:t>”</a:t>
            </a:r>
            <a:r>
              <a:rPr lang="en-US" altLang="zh-CN" sz="1600" dirty="0" err="1" smtClean="0"/>
              <a:t>aboutus</a:t>
            </a:r>
            <a:r>
              <a:rPr lang="en-US" altLang="zh-CN" sz="1600" dirty="0" smtClean="0"/>
              <a:t>/</a:t>
            </a:r>
            <a:r>
              <a:rPr lang="zh-CN" altLang="zh-CN" sz="1600" dirty="0" smtClean="0"/>
              <a:t>”</a:t>
            </a:r>
            <a:r>
              <a:rPr lang="en-US" altLang="zh-CN" sz="1600" dirty="0" smtClean="0"/>
              <a:t>&gt;</a:t>
            </a:r>
            <a:r>
              <a:rPr lang="zh-CN" altLang="zh-CN" sz="1600" dirty="0" smtClean="0"/>
              <a:t>，所有内页指向首页的链接写成</a:t>
            </a:r>
            <a:r>
              <a:rPr lang="en-US" altLang="zh-CN" sz="1600" dirty="0" smtClean="0"/>
              <a:t>&lt;a </a:t>
            </a:r>
            <a:r>
              <a:rPr lang="en-US" altLang="zh-CN" sz="1600" dirty="0" err="1" smtClean="0"/>
              <a:t>href</a:t>
            </a:r>
            <a:r>
              <a:rPr lang="en-US" altLang="zh-CN" sz="1600" dirty="0" smtClean="0"/>
              <a:t>=</a:t>
            </a:r>
            <a:r>
              <a:rPr lang="zh-CN" altLang="zh-CN" sz="1600" dirty="0" smtClean="0"/>
              <a:t>”</a:t>
            </a:r>
            <a:r>
              <a:rPr lang="en-US" altLang="zh-CN" sz="1600" dirty="0" smtClean="0"/>
              <a:t>/</a:t>
            </a:r>
            <a:r>
              <a:rPr lang="zh-CN" altLang="zh-CN" sz="1600" dirty="0" smtClean="0"/>
              <a:t>”</a:t>
            </a:r>
            <a:r>
              <a:rPr lang="en-US" altLang="zh-CN" sz="1600" dirty="0" smtClean="0"/>
              <a:t>&gt;</a:t>
            </a:r>
            <a:br>
              <a:rPr lang="en-US" altLang="zh-CN" sz="1600" dirty="0" smtClean="0"/>
            </a:br>
            <a:r>
              <a:rPr lang="en-US" altLang="zh-CN" sz="1600" dirty="0" smtClean="0"/>
              <a:t/>
            </a:r>
            <a:br>
              <a:rPr lang="en-US" altLang="zh-CN" sz="1600" dirty="0" smtClean="0"/>
            </a:br>
            <a:r>
              <a:rPr lang="en-US" altLang="zh-CN" sz="1600" b="1" dirty="0" smtClean="0"/>
              <a:t>2. </a:t>
            </a:r>
            <a:r>
              <a:rPr lang="zh-CN" altLang="zh-CN" sz="1600" dirty="0" smtClean="0"/>
              <a:t>在浏览器里，当我们点击空链接时，它会自动将当前页面重置到首端，从而影响用户正常的阅读内容，我们用代码“</a:t>
            </a:r>
            <a:r>
              <a:rPr lang="en-US" altLang="zh-CN" sz="1600" dirty="0" err="1" smtClean="0"/>
              <a:t>javascript:void</a:t>
            </a:r>
            <a:r>
              <a:rPr lang="en-US" altLang="zh-CN" sz="1600" dirty="0" smtClean="0"/>
              <a:t>(null)</a:t>
            </a:r>
            <a:r>
              <a:rPr lang="zh-CN" altLang="zh-CN" sz="1600" dirty="0" smtClean="0"/>
              <a:t>”代替原来的“</a:t>
            </a:r>
            <a:r>
              <a:rPr lang="en-US" altLang="zh-CN" sz="1600" dirty="0" smtClean="0"/>
              <a:t>#</a:t>
            </a:r>
            <a:r>
              <a:rPr lang="zh-CN" altLang="zh-CN" sz="1600" dirty="0" smtClean="0"/>
              <a:t>”标记</a:t>
            </a:r>
            <a:r>
              <a:rPr lang="zh-CN" altLang="en-US" sz="1600" dirty="0" smtClean="0"/>
              <a:t>。</a:t>
            </a:r>
            <a:endParaRPr lang="en-US" altLang="zh-CN" sz="1600" dirty="0" smtClean="0"/>
          </a:p>
          <a:p>
            <a:endParaRPr lang="en-US" altLang="zh-CN" sz="1600" dirty="0" smtClean="0"/>
          </a:p>
          <a:p>
            <a:r>
              <a:rPr lang="zh-CN" altLang="en-US" sz="2000" b="1" dirty="0" smtClean="0"/>
              <a:t>四、</a:t>
            </a:r>
            <a:r>
              <a:rPr lang="zh-CN" altLang="zh-CN" sz="2000" b="1" dirty="0" smtClean="0"/>
              <a:t>网页制作细节</a:t>
            </a:r>
            <a:r>
              <a:rPr lang="en-US" altLang="zh-CN" sz="2000" b="1" dirty="0" smtClean="0"/>
              <a:t> ---- </a:t>
            </a:r>
            <a:r>
              <a:rPr lang="zh-CN" altLang="zh-CN" sz="2000" b="1" dirty="0" smtClean="0"/>
              <a:t>表格</a:t>
            </a:r>
            <a:r>
              <a:rPr lang="en-US" altLang="zh-CN" sz="1600" dirty="0" smtClean="0"/>
              <a:t/>
            </a:r>
            <a:br>
              <a:rPr lang="en-US" altLang="zh-CN" sz="1600" dirty="0" smtClean="0"/>
            </a:br>
            <a:r>
              <a:rPr lang="en-US" altLang="zh-CN" sz="1600" dirty="0" smtClean="0"/>
              <a:t>1px</a:t>
            </a:r>
            <a:r>
              <a:rPr lang="zh-CN" altLang="zh-CN" sz="1600" dirty="0" smtClean="0"/>
              <a:t>表格</a:t>
            </a:r>
            <a:r>
              <a:rPr lang="en-US" altLang="zh-CN" sz="1600" dirty="0" smtClean="0"/>
              <a:t> style="border-collapse: collapse"</a:t>
            </a:r>
            <a:br>
              <a:rPr lang="en-US" altLang="zh-CN" sz="1600" dirty="0" smtClean="0"/>
            </a:br>
            <a:r>
              <a:rPr lang="zh-CN" altLang="zh-CN" sz="1600" dirty="0" smtClean="0"/>
              <a:t>实例如下：</a:t>
            </a:r>
            <a:r>
              <a:rPr lang="en-US" altLang="zh-CN" sz="1600" dirty="0" smtClean="0"/>
              <a:t/>
            </a:r>
            <a:br>
              <a:rPr lang="en-US" altLang="zh-CN" sz="1600" dirty="0" smtClean="0"/>
            </a:br>
            <a:r>
              <a:rPr lang="en-US" altLang="zh-CN" sz="1600" dirty="0" smtClean="0"/>
              <a:t>&lt;table border="1" </a:t>
            </a:r>
            <a:r>
              <a:rPr lang="en-US" altLang="zh-CN" sz="1600" dirty="0" err="1" smtClean="0"/>
              <a:t>cellspacing</a:t>
            </a:r>
            <a:r>
              <a:rPr lang="en-US" altLang="zh-CN" sz="1600" dirty="0" smtClean="0"/>
              <a:t>="0" width="32" height="32" style="border-collapse: collapse"</a:t>
            </a:r>
            <a:br>
              <a:rPr lang="en-US" altLang="zh-CN" sz="1600" dirty="0" smtClean="0"/>
            </a:br>
            <a:r>
              <a:rPr lang="en-US" altLang="zh-CN" sz="1600" dirty="0" err="1" smtClean="0"/>
              <a:t>bordercolor</a:t>
            </a:r>
            <a:r>
              <a:rPr lang="en-US" altLang="zh-CN" sz="1600" dirty="0" smtClean="0"/>
              <a:t>="#000000" </a:t>
            </a:r>
            <a:r>
              <a:rPr lang="en-US" altLang="zh-CN" sz="1600" dirty="0" err="1" smtClean="0"/>
              <a:t>cellpadding</a:t>
            </a:r>
            <a:r>
              <a:rPr lang="en-US" altLang="zh-CN" sz="1600" dirty="0" smtClean="0"/>
              <a:t>="0"&gt; </a:t>
            </a:r>
            <a:br>
              <a:rPr lang="en-US" altLang="zh-CN" sz="1600" dirty="0" smtClean="0"/>
            </a:br>
            <a:r>
              <a:rPr lang="en-US" altLang="zh-CN" sz="1600" dirty="0" smtClean="0"/>
              <a:t>    &lt;</a:t>
            </a:r>
            <a:r>
              <a:rPr lang="en-US" altLang="zh-CN" sz="1600" dirty="0" err="1" smtClean="0"/>
              <a:t>tr</a:t>
            </a:r>
            <a:r>
              <a:rPr lang="en-US" altLang="zh-CN" sz="1600" dirty="0" smtClean="0"/>
              <a:t>&gt; </a:t>
            </a:r>
            <a:br>
              <a:rPr lang="en-US" altLang="zh-CN" sz="1600" dirty="0" smtClean="0"/>
            </a:br>
            <a:r>
              <a:rPr lang="en-US" altLang="zh-CN" sz="1600" dirty="0" smtClean="0"/>
              <a:t>        &lt;td&gt;&lt;/td&gt;</a:t>
            </a:r>
            <a:br>
              <a:rPr lang="en-US" altLang="zh-CN" sz="1600" dirty="0" smtClean="0"/>
            </a:br>
            <a:r>
              <a:rPr lang="en-US" altLang="zh-CN" sz="1600" dirty="0" smtClean="0"/>
              <a:t>    &lt;/</a:t>
            </a:r>
            <a:r>
              <a:rPr lang="en-US" altLang="zh-CN" sz="1600" dirty="0" err="1" smtClean="0"/>
              <a:t>tr</a:t>
            </a:r>
            <a:r>
              <a:rPr lang="en-US" altLang="zh-CN" sz="1600" dirty="0" smtClean="0"/>
              <a:t>&gt;</a:t>
            </a:r>
            <a:br>
              <a:rPr lang="en-US" altLang="zh-CN" sz="1600" dirty="0" smtClean="0"/>
            </a:br>
            <a:r>
              <a:rPr lang="en-US" altLang="zh-CN" sz="1600" dirty="0" smtClean="0"/>
              <a:t>&lt;/table&gt;</a:t>
            </a:r>
            <a:br>
              <a:rPr lang="en-US" altLang="zh-CN" sz="1600" dirty="0" smtClean="0"/>
            </a:br>
            <a:r>
              <a:rPr lang="zh-CN" altLang="zh-CN" sz="1600" dirty="0" smtClean="0"/>
              <a:t>设置亮、暗边框颜色</a:t>
            </a:r>
            <a:r>
              <a:rPr lang="en-US" altLang="zh-CN" sz="1600" dirty="0" smtClean="0"/>
              <a:t/>
            </a:r>
            <a:br>
              <a:rPr lang="en-US" altLang="zh-CN" sz="1600" dirty="0" smtClean="0"/>
            </a:br>
            <a:r>
              <a:rPr lang="zh-CN" altLang="zh-CN" sz="1600" dirty="0" smtClean="0"/>
              <a:t>表格有亮边框（</a:t>
            </a:r>
            <a:r>
              <a:rPr lang="en-US" altLang="zh-CN" sz="1600" dirty="0" err="1" smtClean="0"/>
              <a:t>bordercolorlight</a:t>
            </a:r>
            <a:r>
              <a:rPr lang="zh-CN" altLang="zh-CN" sz="1600" dirty="0" smtClean="0"/>
              <a:t>）和暗边框（</a:t>
            </a:r>
            <a:r>
              <a:rPr lang="en-US" altLang="zh-CN" sz="1600" dirty="0" err="1" smtClean="0"/>
              <a:t>bordercolordark</a:t>
            </a:r>
            <a:r>
              <a:rPr lang="zh-CN" altLang="zh-CN" sz="1600" dirty="0" smtClean="0"/>
              <a:t>）两个属性可以对表格样式设置。</a:t>
            </a:r>
            <a:r>
              <a:rPr lang="en-US" altLang="zh-CN" sz="1600" dirty="0" smtClean="0"/>
              <a:t/>
            </a:r>
            <a:br>
              <a:rPr lang="en-US" altLang="zh-CN" sz="1600" dirty="0" smtClean="0"/>
            </a:br>
            <a:r>
              <a:rPr lang="en-US" altLang="zh-CN" sz="1600" dirty="0" smtClean="0"/>
              <a:t>&lt;table border="1" width="500" </a:t>
            </a:r>
            <a:r>
              <a:rPr lang="en-US" altLang="zh-CN" sz="1600" dirty="0" err="1" smtClean="0"/>
              <a:t>bordercolorlight</a:t>
            </a:r>
            <a:r>
              <a:rPr lang="en-US" altLang="zh-CN" sz="1600" dirty="0" smtClean="0"/>
              <a:t>="#000000" </a:t>
            </a:r>
            <a:r>
              <a:rPr lang="en-US" altLang="zh-CN" sz="1600" dirty="0" err="1" smtClean="0"/>
              <a:t>bordercolordark</a:t>
            </a:r>
            <a:r>
              <a:rPr lang="en-US" altLang="zh-CN" sz="1600" dirty="0" smtClean="0"/>
              <a:t>="#FFFFFF"&gt;</a:t>
            </a:r>
            <a:endParaRPr lang="zh-CN"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64704"/>
            <a:ext cx="7704856" cy="4524315"/>
          </a:xfrm>
          <a:prstGeom prst="rect">
            <a:avLst/>
          </a:prstGeom>
          <a:noFill/>
        </p:spPr>
        <p:txBody>
          <a:bodyPr wrap="square" rtlCol="0">
            <a:spAutoFit/>
          </a:bodyPr>
          <a:lstStyle/>
          <a:p>
            <a:r>
              <a:rPr lang="zh-CN" altLang="zh-CN" sz="1600" dirty="0" smtClean="0"/>
              <a:t>在写</a:t>
            </a:r>
            <a:r>
              <a:rPr lang="en-US" altLang="zh-CN" sz="1600" dirty="0" smtClean="0"/>
              <a:t> &lt;table&gt; </a:t>
            </a:r>
            <a:r>
              <a:rPr lang="zh-CN" altLang="zh-CN" sz="1600" dirty="0" smtClean="0"/>
              <a:t>互相嵌套时，严格按照的规范，对于单独的一个</a:t>
            </a:r>
            <a:r>
              <a:rPr lang="en-US" altLang="zh-CN" sz="1600" dirty="0" smtClean="0"/>
              <a:t>&lt;table&gt;</a:t>
            </a:r>
            <a:r>
              <a:rPr lang="zh-CN" altLang="zh-CN" sz="1600" dirty="0" smtClean="0"/>
              <a:t>来说，</a:t>
            </a:r>
            <a:r>
              <a:rPr lang="en-US" altLang="zh-CN" sz="1600" dirty="0" smtClean="0"/>
              <a:t>&lt;table&gt;&lt;</a:t>
            </a:r>
            <a:r>
              <a:rPr lang="en-US" altLang="zh-CN" sz="1600" dirty="0" err="1" smtClean="0"/>
              <a:t>tr</a:t>
            </a:r>
            <a:r>
              <a:rPr lang="en-US" altLang="zh-CN" sz="1600" dirty="0" smtClean="0"/>
              <a:t>&gt;</a:t>
            </a:r>
            <a:r>
              <a:rPr lang="zh-CN" altLang="zh-CN" sz="1600" dirty="0" smtClean="0"/>
              <a:t>对齐，</a:t>
            </a:r>
            <a:r>
              <a:rPr lang="en-US" altLang="zh-CN" sz="1600" dirty="0" smtClean="0"/>
              <a:t>&lt;td&gt; </a:t>
            </a:r>
            <a:r>
              <a:rPr lang="zh-CN" altLang="zh-CN" sz="1600" dirty="0" smtClean="0"/>
              <a:t>缩进两个半角空格，</a:t>
            </a:r>
            <a:r>
              <a:rPr lang="en-US" altLang="zh-CN" sz="1600" dirty="0" smtClean="0"/>
              <a:t>&lt;td&gt; </a:t>
            </a:r>
            <a:r>
              <a:rPr lang="zh-CN" altLang="zh-CN" sz="1600" dirty="0" smtClean="0"/>
              <a:t>中如果还有嵌套的表格，</a:t>
            </a:r>
            <a:r>
              <a:rPr lang="en-US" altLang="zh-CN" sz="1600" dirty="0" smtClean="0"/>
              <a:t>&lt;table&gt;</a:t>
            </a:r>
            <a:r>
              <a:rPr lang="zh-CN" altLang="zh-CN" sz="1600" dirty="0" smtClean="0"/>
              <a:t>也缩进两个半角空格，如果</a:t>
            </a:r>
            <a:r>
              <a:rPr lang="en-US" altLang="zh-CN" sz="1600" dirty="0" smtClean="0"/>
              <a:t>&lt;td&gt;</a:t>
            </a:r>
            <a:r>
              <a:rPr lang="zh-CN" altLang="zh-CN" sz="1600" dirty="0" smtClean="0"/>
              <a:t>中没有任何嵌套的表格，</a:t>
            </a:r>
            <a:r>
              <a:rPr lang="en-US" altLang="zh-CN" sz="1600" dirty="0" smtClean="0"/>
              <a:t>&lt;/td&gt; </a:t>
            </a:r>
            <a:r>
              <a:rPr lang="zh-CN" altLang="zh-CN" sz="1600" dirty="0" smtClean="0"/>
              <a:t>结束标记应该与</a:t>
            </a:r>
            <a:r>
              <a:rPr lang="en-US" altLang="zh-CN" sz="1600" dirty="0" smtClean="0"/>
              <a:t> &lt;td&gt; </a:t>
            </a:r>
            <a:r>
              <a:rPr lang="zh-CN" altLang="zh-CN" sz="1600" dirty="0" smtClean="0"/>
              <a:t>处于同一行，不要换行，</a:t>
            </a:r>
            <a:r>
              <a:rPr lang="en-US" altLang="zh-CN" sz="1600" dirty="0" smtClean="0"/>
              <a:t/>
            </a:r>
            <a:br>
              <a:rPr lang="en-US" altLang="zh-CN" sz="1600" dirty="0" smtClean="0"/>
            </a:br>
            <a:r>
              <a:rPr lang="zh-CN" altLang="zh-CN" sz="1600" dirty="0" smtClean="0"/>
              <a:t>如我们注意在源代码中不应有这样的代码：</a:t>
            </a:r>
            <a:r>
              <a:rPr lang="en-US" altLang="zh-CN" sz="1600" dirty="0" smtClean="0"/>
              <a:t/>
            </a:r>
            <a:br>
              <a:rPr lang="en-US" altLang="zh-CN" sz="1600" dirty="0" smtClean="0"/>
            </a:br>
            <a:r>
              <a:rPr lang="en-US" altLang="zh-CN" sz="1600" b="1" dirty="0" smtClean="0"/>
              <a:t>&lt;td&gt;&lt;</a:t>
            </a:r>
            <a:r>
              <a:rPr lang="en-US" altLang="zh-CN" sz="1600" b="1" dirty="0" err="1" smtClean="0"/>
              <a:t>img</a:t>
            </a:r>
            <a:r>
              <a:rPr lang="en-US" altLang="zh-CN" sz="1600" b="1" dirty="0" smtClean="0"/>
              <a:t> </a:t>
            </a:r>
            <a:r>
              <a:rPr lang="en-US" altLang="zh-CN" sz="1600" b="1" dirty="0" err="1" smtClean="0"/>
              <a:t>src</a:t>
            </a:r>
            <a:r>
              <a:rPr lang="en-US" altLang="zh-CN" sz="1600" b="1" dirty="0" smtClean="0"/>
              <a:t>=”../images/sample.gif”&gt; </a:t>
            </a:r>
            <a:r>
              <a:rPr lang="en-US" altLang="zh-CN" sz="1600" dirty="0" smtClean="0"/>
              <a:t/>
            </a:r>
            <a:br>
              <a:rPr lang="en-US" altLang="zh-CN" sz="1600" dirty="0" smtClean="0"/>
            </a:br>
            <a:r>
              <a:rPr lang="en-US" altLang="zh-CN" sz="1600" b="1" dirty="0" smtClean="0"/>
              <a:t>&lt;/td&gt;</a:t>
            </a:r>
            <a:r>
              <a:rPr lang="en-US" altLang="zh-CN" sz="1600" dirty="0" smtClean="0"/>
              <a:t/>
            </a:r>
            <a:br>
              <a:rPr lang="en-US" altLang="zh-CN" sz="1600" dirty="0" smtClean="0"/>
            </a:br>
            <a:r>
              <a:rPr lang="zh-CN" altLang="zh-CN" sz="1600" dirty="0" smtClean="0"/>
              <a:t>而应该是这样的：</a:t>
            </a:r>
            <a:r>
              <a:rPr lang="en-US" altLang="zh-CN" sz="1600" dirty="0" smtClean="0"/>
              <a:t/>
            </a:r>
            <a:br>
              <a:rPr lang="en-US" altLang="zh-CN" sz="1600" dirty="0" smtClean="0"/>
            </a:br>
            <a:r>
              <a:rPr lang="en-US" altLang="zh-CN" sz="1600" b="1" dirty="0" smtClean="0"/>
              <a:t>&lt;td&gt;&lt;</a:t>
            </a:r>
            <a:r>
              <a:rPr lang="en-US" altLang="zh-CN" sz="1600" b="1" dirty="0" err="1" smtClean="0"/>
              <a:t>img</a:t>
            </a:r>
            <a:r>
              <a:rPr lang="en-US" altLang="zh-CN" sz="1600" b="1" dirty="0" smtClean="0"/>
              <a:t> </a:t>
            </a:r>
            <a:r>
              <a:rPr lang="en-US" altLang="zh-CN" sz="1600" b="1" dirty="0" err="1" smtClean="0"/>
              <a:t>src</a:t>
            </a:r>
            <a:r>
              <a:rPr lang="en-US" altLang="zh-CN" sz="1600" b="1" dirty="0" smtClean="0"/>
              <a:t>=”../images/sample.gif”&gt;&lt;/td&gt;</a:t>
            </a:r>
            <a:r>
              <a:rPr lang="en-US" altLang="zh-CN" sz="1600" dirty="0" smtClean="0"/>
              <a:t/>
            </a:r>
            <a:br>
              <a:rPr lang="en-US" altLang="zh-CN" sz="1600" dirty="0" smtClean="0"/>
            </a:br>
            <a:r>
              <a:rPr lang="zh-CN" altLang="zh-CN" sz="1600" dirty="0" smtClean="0"/>
              <a:t>这是因为浏览器认为换行相当于一个半角空格，以上不规范的写法相当于无意中增加一个半角空格，如果确实有必要增加一个半角空格，也应该这样写： </a:t>
            </a:r>
            <a:r>
              <a:rPr lang="en-US" altLang="zh-CN" sz="1600" dirty="0" smtClean="0"/>
              <a:t/>
            </a:r>
            <a:br>
              <a:rPr lang="en-US" altLang="zh-CN" sz="1600" dirty="0" smtClean="0"/>
            </a:br>
            <a:r>
              <a:rPr lang="en-US" altLang="zh-CN" sz="1600" b="1" dirty="0" smtClean="0"/>
              <a:t>&lt;td&gt;&lt;</a:t>
            </a:r>
            <a:r>
              <a:rPr lang="en-US" altLang="zh-CN" sz="1600" b="1" dirty="0" err="1" smtClean="0"/>
              <a:t>img</a:t>
            </a:r>
            <a:r>
              <a:rPr lang="en-US" altLang="zh-CN" sz="1600" b="1" dirty="0" smtClean="0"/>
              <a:t> </a:t>
            </a:r>
            <a:r>
              <a:rPr lang="en-US" altLang="zh-CN" sz="1600" b="1" dirty="0" err="1" smtClean="0"/>
              <a:t>src</a:t>
            </a:r>
            <a:r>
              <a:rPr lang="en-US" altLang="zh-CN" sz="1600" b="1" dirty="0" smtClean="0"/>
              <a:t>=”../images/sample.gif”&gt; &lt;/td&gt;</a:t>
            </a:r>
            <a:br>
              <a:rPr lang="en-US" altLang="zh-CN" sz="1600" b="1" dirty="0" smtClean="0"/>
            </a:br>
            <a:r>
              <a:rPr lang="en-US" altLang="zh-CN" sz="1600" b="1" dirty="0" smtClean="0"/>
              <a:t/>
            </a:r>
            <a:br>
              <a:rPr lang="en-US" altLang="zh-CN" sz="1600" b="1" dirty="0" smtClean="0"/>
            </a:br>
            <a:r>
              <a:rPr lang="zh-CN" altLang="zh-CN" sz="1600" dirty="0" smtClean="0"/>
              <a:t>一个网页要尽量避免用整个一张大表格，所有的内容都嵌套在这个大表格之内，因为浏览器在解释页面的元素时，是以表格为单位逐一显示，如果一张网页是嵌套在一个大表格之内，那么很可能造成的后果就是，当浏览者敲入网址，他要先面对一片空白很长时间，然后所有的网页内容同时出现。如果必须这样做，请使用</a:t>
            </a:r>
            <a:r>
              <a:rPr lang="en-US" altLang="zh-CN" sz="1600" dirty="0" smtClean="0"/>
              <a:t> &lt;</a:t>
            </a:r>
            <a:r>
              <a:rPr lang="en-US" altLang="zh-CN" sz="1600" dirty="0" err="1" smtClean="0"/>
              <a:t>tbody</a:t>
            </a:r>
            <a:r>
              <a:rPr lang="en-US" altLang="zh-CN" sz="1600" dirty="0" smtClean="0"/>
              <a:t>&gt;</a:t>
            </a:r>
            <a:r>
              <a:rPr lang="zh-CN" altLang="zh-CN" sz="1600" dirty="0" smtClean="0"/>
              <a:t>标记，以便能够使这个大表格分块显示</a:t>
            </a: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620688"/>
            <a:ext cx="7128792" cy="4955203"/>
          </a:xfrm>
          <a:prstGeom prst="rect">
            <a:avLst/>
          </a:prstGeom>
          <a:noFill/>
        </p:spPr>
        <p:txBody>
          <a:bodyPr wrap="square" rtlCol="0">
            <a:spAutoFit/>
          </a:bodyPr>
          <a:lstStyle/>
          <a:p>
            <a:pPr lvl="0"/>
            <a:r>
              <a:rPr lang="zh-CN" altLang="en-US" sz="2000" b="1" dirty="0" smtClean="0"/>
              <a:t>五、</a:t>
            </a:r>
            <a:r>
              <a:rPr lang="zh-CN" altLang="zh-CN" sz="2000" b="1" dirty="0" smtClean="0"/>
              <a:t>网页制作细节</a:t>
            </a:r>
            <a:r>
              <a:rPr lang="en-US" altLang="zh-CN" sz="2000" b="1" dirty="0" smtClean="0"/>
              <a:t> ---- </a:t>
            </a:r>
            <a:r>
              <a:rPr lang="zh-CN" altLang="zh-CN" sz="2000" b="1" dirty="0" smtClean="0"/>
              <a:t>下载速度</a:t>
            </a:r>
            <a:r>
              <a:rPr lang="en-US" altLang="zh-CN" dirty="0" smtClean="0"/>
              <a:t/>
            </a:r>
            <a:br>
              <a:rPr lang="en-US" altLang="zh-CN" dirty="0" smtClean="0"/>
            </a:br>
            <a:r>
              <a:rPr lang="zh-CN" altLang="zh-CN" sz="1600" dirty="0" smtClean="0"/>
              <a:t>首页</a:t>
            </a:r>
            <a:r>
              <a:rPr lang="en-US" altLang="zh-CN" sz="1600" dirty="0" smtClean="0"/>
              <a:t>Flash </a:t>
            </a:r>
            <a:r>
              <a:rPr lang="zh-CN" altLang="zh-CN" sz="1600" dirty="0" smtClean="0"/>
              <a:t>网页大小应限定在</a:t>
            </a:r>
            <a:r>
              <a:rPr lang="en-US" altLang="zh-CN" sz="1600" dirty="0" smtClean="0"/>
              <a:t> 200K </a:t>
            </a:r>
            <a:r>
              <a:rPr lang="zh-CN" altLang="zh-CN" sz="1600" dirty="0" smtClean="0"/>
              <a:t>以下，尽可能的使用矢量图形和</a:t>
            </a:r>
            <a:r>
              <a:rPr lang="en-US" altLang="zh-CN" sz="1600" b="1" dirty="0" smtClean="0"/>
              <a:t>Action</a:t>
            </a:r>
            <a:r>
              <a:rPr lang="zh-CN" altLang="zh-CN" sz="1600" dirty="0" smtClean="0"/>
              <a:t>来减小动画大小。非首页静态页面含图片大小应限定在</a:t>
            </a:r>
            <a:r>
              <a:rPr lang="en-US" altLang="zh-CN" sz="1600" dirty="0" smtClean="0"/>
              <a:t> 70K </a:t>
            </a:r>
            <a:r>
              <a:rPr lang="zh-CN" altLang="zh-CN" sz="1600" dirty="0" smtClean="0"/>
              <a:t>左右，尽可能的使用背景颜色替换大块同色图片。</a:t>
            </a:r>
          </a:p>
          <a:p>
            <a:r>
              <a:rPr lang="en-US" altLang="zh-CN" sz="1600" dirty="0" smtClean="0"/>
              <a:t> </a:t>
            </a:r>
            <a:r>
              <a:rPr lang="zh-CN" altLang="zh-CN" dirty="0" smtClean="0"/>
              <a:t/>
            </a:r>
            <a:br>
              <a:rPr lang="zh-CN" altLang="zh-CN" dirty="0" smtClean="0"/>
            </a:br>
            <a:r>
              <a:rPr lang="zh-CN" altLang="en-US" sz="2000" dirty="0" smtClean="0"/>
              <a:t>六、</a:t>
            </a:r>
            <a:r>
              <a:rPr lang="zh-CN" altLang="zh-CN" sz="2000" b="1" dirty="0" smtClean="0"/>
              <a:t>网页制作细节</a:t>
            </a:r>
            <a:r>
              <a:rPr lang="en-US" altLang="zh-CN" sz="2000" b="1" dirty="0" smtClean="0"/>
              <a:t> ---- include</a:t>
            </a:r>
            <a:r>
              <a:rPr lang="en-US" altLang="zh-CN" dirty="0" smtClean="0"/>
              <a:t/>
            </a:r>
            <a:br>
              <a:rPr lang="en-US" altLang="zh-CN" dirty="0" smtClean="0"/>
            </a:br>
            <a:r>
              <a:rPr lang="en-US" altLang="zh-CN" sz="1600" dirty="0" smtClean="0"/>
              <a:t>asp</a:t>
            </a:r>
            <a:r>
              <a:rPr lang="zh-CN" altLang="zh-CN" sz="1600" dirty="0" smtClean="0"/>
              <a:t>标准写法</a:t>
            </a:r>
            <a:r>
              <a:rPr lang="en-US" altLang="zh-CN" sz="1600" dirty="0" smtClean="0"/>
              <a:t> &lt;!--#include file="inc/index_top.asp" --&gt;</a:t>
            </a:r>
            <a:br>
              <a:rPr lang="en-US" altLang="zh-CN" sz="1600" dirty="0" smtClean="0"/>
            </a:br>
            <a:r>
              <a:rPr lang="en-US" altLang="zh-CN" sz="1600" dirty="0" err="1" smtClean="0"/>
              <a:t>jsp</a:t>
            </a:r>
            <a:r>
              <a:rPr lang="en-US" altLang="zh-CN" sz="1600" dirty="0" smtClean="0"/>
              <a:t> </a:t>
            </a:r>
            <a:r>
              <a:rPr lang="zh-CN" altLang="zh-CN" sz="1600" dirty="0" smtClean="0"/>
              <a:t>标准写法</a:t>
            </a:r>
            <a:r>
              <a:rPr lang="en-US" altLang="zh-CN" sz="1600" dirty="0" smtClean="0"/>
              <a:t> &lt;%@ include file="../inc/</a:t>
            </a:r>
            <a:r>
              <a:rPr lang="en-US" altLang="zh-CN" sz="1600" dirty="0" err="1" smtClean="0"/>
              <a:t>index_top</a:t>
            </a:r>
            <a:r>
              <a:rPr lang="en-US" altLang="zh-CN" sz="1600" dirty="0" smtClean="0"/>
              <a:t>..</a:t>
            </a:r>
            <a:r>
              <a:rPr lang="en-US" altLang="zh-CN" sz="1600" dirty="0" err="1" smtClean="0"/>
              <a:t>jsp</a:t>
            </a:r>
            <a:r>
              <a:rPr lang="en-US" altLang="zh-CN" sz="1600" dirty="0" smtClean="0"/>
              <a:t>" %&gt;</a:t>
            </a:r>
            <a:endParaRPr lang="zh-CN" altLang="zh-CN" sz="1600" dirty="0" smtClean="0"/>
          </a:p>
          <a:p>
            <a:r>
              <a:rPr lang="en-US" altLang="zh-CN" dirty="0" smtClean="0"/>
              <a:t> </a:t>
            </a:r>
            <a:r>
              <a:rPr lang="zh-CN" altLang="zh-CN" dirty="0" smtClean="0"/>
              <a:t/>
            </a:r>
            <a:br>
              <a:rPr lang="zh-CN" altLang="zh-CN" dirty="0" smtClean="0"/>
            </a:br>
            <a:r>
              <a:rPr lang="zh-CN" altLang="en-US" sz="2000" dirty="0" smtClean="0"/>
              <a:t>七、</a:t>
            </a:r>
            <a:r>
              <a:rPr lang="zh-CN" altLang="zh-CN" sz="2000" dirty="0" smtClean="0"/>
              <a:t>网页制作细节</a:t>
            </a:r>
            <a:r>
              <a:rPr lang="en-US" altLang="zh-CN" sz="2000" dirty="0" smtClean="0"/>
              <a:t> ---- Alt</a:t>
            </a:r>
            <a:r>
              <a:rPr lang="zh-CN" altLang="zh-CN" sz="2000" dirty="0" smtClean="0"/>
              <a:t>和</a:t>
            </a:r>
            <a:r>
              <a:rPr lang="en-US" altLang="zh-CN" sz="2000" dirty="0" smtClean="0"/>
              <a:t>Title</a:t>
            </a:r>
            <a:r>
              <a:rPr lang="zh-CN" altLang="zh-CN" sz="2000" dirty="0" smtClean="0"/>
              <a:t> </a:t>
            </a:r>
            <a:r>
              <a:rPr lang="zh-CN" altLang="zh-CN" dirty="0" smtClean="0"/>
              <a:t/>
            </a:r>
            <a:br>
              <a:rPr lang="zh-CN" altLang="zh-CN" dirty="0" smtClean="0"/>
            </a:br>
            <a:r>
              <a:rPr lang="zh-CN" altLang="zh-CN" sz="1600" dirty="0" smtClean="0"/>
              <a:t>都是提示性语言标签，请注意它们之间的区别。 </a:t>
            </a:r>
          </a:p>
          <a:p>
            <a:r>
              <a:rPr lang="zh-CN" altLang="zh-CN" sz="1600" dirty="0" smtClean="0"/>
              <a:t>在我们浏览网页时，当鼠标停留在图片对象或文字链接上时，在鼠标的右下角有时会出现一个提示信息框。对目标进行一定的注释说明。在一些场合，它的作用是很重要的。 </a:t>
            </a:r>
          </a:p>
          <a:p>
            <a:r>
              <a:rPr lang="zh-CN" altLang="zh-CN" sz="1600" dirty="0" smtClean="0"/>
              <a:t>alt 用来给图片来提示的。Title用来给链接文字或普通文字提示的。 </a:t>
            </a:r>
          </a:p>
          <a:p>
            <a:r>
              <a:rPr lang="zh-CN" altLang="zh-CN" sz="1600" dirty="0" smtClean="0"/>
              <a:t>用法如下： </a:t>
            </a:r>
          </a:p>
          <a:p>
            <a:r>
              <a:rPr lang="zh-CN" altLang="zh-CN" sz="1600" dirty="0" smtClean="0"/>
              <a:t>&lt;p Title="给链接文字提示"&gt;文字&lt;/p&gt; </a:t>
            </a:r>
          </a:p>
          <a:p>
            <a:r>
              <a:rPr lang="zh-CN" altLang="zh-CN" sz="1600" dirty="0" smtClean="0"/>
              <a:t>&lt;a href="#" Title="给链接文字提示"&gt;文字&lt;/a&gt; </a:t>
            </a:r>
          </a:p>
          <a:p>
            <a:r>
              <a:rPr lang="zh-CN" altLang="zh-CN" sz="1600" dirty="0" smtClean="0"/>
              <a:t>&lt;img src="图片.gif" alt="给图片提示"&gt; </a:t>
            </a:r>
            <a:endParaRPr lang="zh-CN"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88640"/>
            <a:ext cx="7416824" cy="6093976"/>
          </a:xfrm>
          <a:prstGeom prst="rect">
            <a:avLst/>
          </a:prstGeom>
          <a:noFill/>
        </p:spPr>
        <p:txBody>
          <a:bodyPr wrap="square" rtlCol="0">
            <a:spAutoFit/>
          </a:bodyPr>
          <a:lstStyle/>
          <a:p>
            <a:pPr lvl="0"/>
            <a:r>
              <a:rPr lang="zh-CN" altLang="en-US" b="1" dirty="0" smtClean="0"/>
              <a:t>八、</a:t>
            </a:r>
            <a:r>
              <a:rPr lang="zh-CN" altLang="zh-CN" b="1" dirty="0" smtClean="0"/>
              <a:t>网页制作细节</a:t>
            </a:r>
            <a:r>
              <a:rPr lang="en-US" altLang="zh-CN" b="1" dirty="0" smtClean="0"/>
              <a:t> ---- </a:t>
            </a:r>
            <a:r>
              <a:rPr lang="zh-CN" altLang="zh-CN" b="1" dirty="0" smtClean="0"/>
              <a:t>缓存</a:t>
            </a:r>
            <a:r>
              <a:rPr lang="zh-CN" altLang="zh-CN" dirty="0" smtClean="0"/>
              <a:t> </a:t>
            </a:r>
          </a:p>
          <a:p>
            <a:r>
              <a:rPr lang="zh-CN" altLang="zh-CN" sz="1600" dirty="0" smtClean="0"/>
              <a:t>网页不会被缓存 </a:t>
            </a:r>
          </a:p>
          <a:p>
            <a:r>
              <a:rPr lang="zh-CN" altLang="zh-CN" sz="1600" dirty="0" smtClean="0"/>
              <a:t>HTM网页 </a:t>
            </a:r>
          </a:p>
          <a:p>
            <a:r>
              <a:rPr lang="en-US" altLang="zh-CN" sz="1600" dirty="0" smtClean="0"/>
              <a:t>&lt;META HTTP-EQUIV="</a:t>
            </a:r>
            <a:r>
              <a:rPr lang="en-US" altLang="zh-CN" sz="1600" dirty="0" err="1" smtClean="0"/>
              <a:t>pragma</a:t>
            </a:r>
            <a:r>
              <a:rPr lang="en-US" altLang="zh-CN" sz="1600" dirty="0" smtClean="0"/>
              <a:t>" CONTENT="no-cache"&gt; </a:t>
            </a:r>
            <a:endParaRPr lang="zh-CN" altLang="zh-CN" sz="1600" dirty="0" smtClean="0"/>
          </a:p>
          <a:p>
            <a:r>
              <a:rPr lang="en-US" altLang="zh-CN" sz="1600" dirty="0" smtClean="0"/>
              <a:t>&lt;META HTTP-EQUIV="Cache-Control" CONTENT="no-cache, must-revalidate"&gt; </a:t>
            </a:r>
            <a:endParaRPr lang="zh-CN" altLang="zh-CN" sz="1600" dirty="0" smtClean="0"/>
          </a:p>
          <a:p>
            <a:r>
              <a:rPr lang="en-US" altLang="zh-CN" sz="1600" dirty="0" smtClean="0"/>
              <a:t>&lt;META HTTP-EQUIV="expires" CONTENT="0"&gt; </a:t>
            </a:r>
            <a:endParaRPr lang="zh-CN" altLang="zh-CN" sz="1600" dirty="0" smtClean="0"/>
          </a:p>
          <a:p>
            <a:r>
              <a:rPr lang="zh-CN" altLang="zh-CN" sz="1600" dirty="0" smtClean="0"/>
              <a:t>ASP网页 </a:t>
            </a:r>
          </a:p>
          <a:p>
            <a:r>
              <a:rPr lang="zh-CN" altLang="zh-CN" sz="1600" dirty="0" smtClean="0"/>
              <a:t>Response.Expires = -1 </a:t>
            </a:r>
          </a:p>
          <a:p>
            <a:r>
              <a:rPr lang="zh-CN" altLang="zh-CN" sz="1600" dirty="0" smtClean="0"/>
              <a:t>Response.ExpiresAbsolute = Now() - 1 </a:t>
            </a:r>
          </a:p>
          <a:p>
            <a:r>
              <a:rPr lang="zh-CN" altLang="zh-CN" sz="1600" dirty="0" smtClean="0"/>
              <a:t>Response.cachecontrol = "no-cache"</a:t>
            </a:r>
            <a:r>
              <a:rPr lang="zh-CN" altLang="zh-CN" dirty="0" smtClean="0"/>
              <a:t/>
            </a:r>
            <a:br>
              <a:rPr lang="zh-CN" altLang="zh-CN" dirty="0" smtClean="0"/>
            </a:br>
            <a:endParaRPr lang="zh-CN" altLang="zh-CN" dirty="0" smtClean="0"/>
          </a:p>
          <a:p>
            <a:pPr lvl="0"/>
            <a:r>
              <a:rPr lang="zh-CN" altLang="en-US" b="1" dirty="0" smtClean="0"/>
              <a:t>九、</a:t>
            </a:r>
            <a:r>
              <a:rPr lang="zh-CN" altLang="zh-CN" b="1" dirty="0" smtClean="0"/>
              <a:t>网页制作细节</a:t>
            </a:r>
            <a:r>
              <a:rPr lang="en-US" altLang="zh-CN" b="1" dirty="0" smtClean="0"/>
              <a:t> ---- </a:t>
            </a:r>
            <a:r>
              <a:rPr lang="zh-CN" altLang="zh-CN" b="1" dirty="0" smtClean="0"/>
              <a:t>浏览器兼容性</a:t>
            </a:r>
            <a:r>
              <a:rPr lang="en-US" altLang="zh-CN" dirty="0" smtClean="0"/>
              <a:t/>
            </a:r>
            <a:br>
              <a:rPr lang="en-US" altLang="zh-CN" dirty="0" smtClean="0"/>
            </a:br>
            <a:r>
              <a:rPr lang="zh-CN" altLang="zh-CN" sz="1600" dirty="0" smtClean="0"/>
              <a:t>创建站点时，应该明白访问者可能使用各种</a:t>
            </a:r>
            <a:r>
              <a:rPr lang="en-US" altLang="zh-CN" sz="1600" dirty="0" smtClean="0"/>
              <a:t> Web </a:t>
            </a:r>
            <a:r>
              <a:rPr lang="zh-CN" altLang="zh-CN" sz="1600" dirty="0" smtClean="0"/>
              <a:t>浏览器。在已知的其他设计限制下，尽可能将站点设计为具有最大的浏览器兼容性。</a:t>
            </a:r>
            <a:r>
              <a:rPr lang="en-US" altLang="zh-CN" sz="1600" dirty="0" smtClean="0"/>
              <a:t/>
            </a:r>
            <a:br>
              <a:rPr lang="en-US" altLang="zh-CN" sz="1600" dirty="0" smtClean="0"/>
            </a:br>
            <a:r>
              <a:rPr lang="zh-CN" altLang="zh-CN" sz="1600" dirty="0" smtClean="0"/>
              <a:t>目前使用的</a:t>
            </a:r>
            <a:r>
              <a:rPr lang="en-US" altLang="zh-CN" sz="1600" dirty="0" smtClean="0"/>
              <a:t> Web </a:t>
            </a:r>
            <a:r>
              <a:rPr lang="zh-CN" altLang="zh-CN" sz="1600" dirty="0" smtClean="0"/>
              <a:t>浏览器有二十多种，大多数已发行了多个版本。即使您只针对使用</a:t>
            </a:r>
            <a:r>
              <a:rPr lang="en-US" altLang="zh-CN" sz="1600" dirty="0" smtClean="0"/>
              <a:t> Netscape Navigator </a:t>
            </a:r>
            <a:r>
              <a:rPr lang="zh-CN" altLang="zh-CN" sz="1600" dirty="0" smtClean="0"/>
              <a:t>和</a:t>
            </a:r>
            <a:r>
              <a:rPr lang="en-US" altLang="zh-CN" sz="1600" dirty="0" smtClean="0"/>
              <a:t> Microsoft Internet Explorer </a:t>
            </a:r>
            <a:r>
              <a:rPr lang="zh-CN" altLang="zh-CN" sz="1600" dirty="0" smtClean="0"/>
              <a:t>的大多数</a:t>
            </a:r>
            <a:r>
              <a:rPr lang="en-US" altLang="zh-CN" sz="1600" dirty="0" smtClean="0"/>
              <a:t> Web </a:t>
            </a:r>
            <a:r>
              <a:rPr lang="zh-CN" altLang="zh-CN" sz="1600" dirty="0" smtClean="0"/>
              <a:t>用户，但您应明确并不是每个人都在使用这两种浏览器的最新版本。</a:t>
            </a:r>
            <a:r>
              <a:rPr lang="en-US" altLang="zh-CN" sz="1600" dirty="0" smtClean="0"/>
              <a:t/>
            </a:r>
            <a:br>
              <a:rPr lang="en-US" altLang="zh-CN" sz="1600" dirty="0" smtClean="0"/>
            </a:br>
            <a:r>
              <a:rPr lang="zh-CN" altLang="zh-CN" sz="1600" dirty="0" smtClean="0"/>
              <a:t>您的站点越复杂（在布局、动画、多媒体内容和交互方面），跨浏览器兼容的可能性就越小。例如，并非所有的浏览器都可以运行</a:t>
            </a:r>
            <a:r>
              <a:rPr lang="en-US" altLang="zh-CN" sz="1600" dirty="0" smtClean="0"/>
              <a:t>JavaScript</a:t>
            </a:r>
            <a:r>
              <a:rPr lang="zh-CN" altLang="zh-CN" sz="1600" dirty="0" smtClean="0"/>
              <a:t>。不使用特殊字符的纯文本页面或许能够在任何浏览器中正确显示，但比起有效地使用图形、布局和交互的页面，这样的页面在美感上可能要差得多。所以，应尽量在最佳效果设计和最大浏览器兼容性设计之间取得平衡。</a:t>
            </a:r>
            <a:r>
              <a:rPr lang="en-US" altLang="zh-CN" sz="1600" dirty="0" smtClean="0"/>
              <a:t/>
            </a:r>
            <a:br>
              <a:rPr lang="en-US" altLang="zh-CN" sz="1600" dirty="0" smtClean="0"/>
            </a:br>
            <a:r>
              <a:rPr lang="zh-CN" altLang="zh-CN" sz="1600" dirty="0" smtClean="0"/>
              <a:t>所有的</a:t>
            </a:r>
            <a:r>
              <a:rPr lang="en-US" altLang="zh-CN" sz="1600" dirty="0" smtClean="0"/>
              <a:t>HTML </a:t>
            </a:r>
            <a:r>
              <a:rPr lang="zh-CN" altLang="zh-CN" sz="1600" dirty="0" smtClean="0"/>
              <a:t>标签的属性都要用单引号或者双引号括起，即我们应该写</a:t>
            </a:r>
            <a:r>
              <a:rPr lang="en-US" altLang="zh-CN" sz="1600" dirty="0" smtClean="0"/>
              <a:t> &lt;a </a:t>
            </a:r>
            <a:r>
              <a:rPr lang="en-US" altLang="zh-CN" sz="1600" dirty="0" err="1" smtClean="0"/>
              <a:t>href</a:t>
            </a:r>
            <a:r>
              <a:rPr lang="en-US" altLang="zh-CN" sz="1600" dirty="0" smtClean="0"/>
              <a:t>=</a:t>
            </a:r>
            <a:r>
              <a:rPr lang="zh-CN" altLang="zh-CN" sz="1600" dirty="0" smtClean="0"/>
              <a:t>”</a:t>
            </a:r>
            <a:r>
              <a:rPr lang="en-US" altLang="zh-CN" sz="1600" dirty="0" err="1" smtClean="0"/>
              <a:t>url</a:t>
            </a:r>
            <a:r>
              <a:rPr lang="zh-CN" altLang="zh-CN" sz="1600" dirty="0" smtClean="0"/>
              <a:t>”</a:t>
            </a:r>
            <a:r>
              <a:rPr lang="en-US" altLang="zh-CN" sz="1600" dirty="0" smtClean="0"/>
              <a:t>&gt; </a:t>
            </a:r>
            <a:r>
              <a:rPr lang="zh-CN" altLang="zh-CN" sz="1600" dirty="0" smtClean="0"/>
              <a:t>而不 是</a:t>
            </a:r>
            <a:r>
              <a:rPr lang="en-US" altLang="zh-CN" sz="1600" dirty="0" smtClean="0"/>
              <a:t> &lt;a </a:t>
            </a:r>
            <a:r>
              <a:rPr lang="en-US" altLang="zh-CN" sz="1600" dirty="0" err="1" smtClean="0"/>
              <a:t>href</a:t>
            </a:r>
            <a:r>
              <a:rPr lang="en-US" altLang="zh-CN" sz="1600" dirty="0" smtClean="0"/>
              <a:t>=</a:t>
            </a:r>
            <a:r>
              <a:rPr lang="en-US" altLang="zh-CN" sz="1600" dirty="0" err="1" smtClean="0"/>
              <a:t>url</a:t>
            </a:r>
            <a:r>
              <a:rPr lang="en-US" altLang="zh-CN" sz="1600" dirty="0" smtClean="0"/>
              <a:t>&gt;.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7488832" cy="4708981"/>
          </a:xfrm>
          <a:prstGeom prst="rect">
            <a:avLst/>
          </a:prstGeom>
          <a:noFill/>
        </p:spPr>
        <p:txBody>
          <a:bodyPr wrap="square" rtlCol="0">
            <a:spAutoFit/>
          </a:bodyPr>
          <a:lstStyle/>
          <a:p>
            <a:pPr lvl="0"/>
            <a:r>
              <a:rPr lang="zh-CN" altLang="en-US" b="1" dirty="0" smtClean="0"/>
              <a:t>十、</a:t>
            </a:r>
            <a:r>
              <a:rPr lang="zh-CN" altLang="zh-CN" b="1" dirty="0" smtClean="0"/>
              <a:t>图片处理细节</a:t>
            </a:r>
            <a:r>
              <a:rPr lang="en-US" altLang="zh-CN" b="1" dirty="0" smtClean="0"/>
              <a:t> ---- banner</a:t>
            </a:r>
            <a:r>
              <a:rPr lang="en-US" altLang="zh-CN" dirty="0" smtClean="0"/>
              <a:t/>
            </a:r>
            <a:br>
              <a:rPr lang="en-US" altLang="zh-CN" dirty="0" smtClean="0"/>
            </a:br>
            <a:r>
              <a:rPr lang="zh-CN" altLang="zh-CN" sz="1600" dirty="0" smtClean="0"/>
              <a:t>全尺寸</a:t>
            </a:r>
            <a:r>
              <a:rPr lang="en-US" altLang="zh-CN" sz="1600" dirty="0" smtClean="0"/>
              <a:t>banner</a:t>
            </a:r>
            <a:r>
              <a:rPr lang="zh-CN" altLang="zh-CN" sz="1600" dirty="0" smtClean="0"/>
              <a:t>为</a:t>
            </a:r>
            <a:r>
              <a:rPr lang="en-US" altLang="zh-CN" sz="1600" dirty="0" smtClean="0"/>
              <a:t>468X60px</a:t>
            </a:r>
            <a:r>
              <a:rPr lang="zh-CN" altLang="zh-CN" sz="1600" dirty="0" smtClean="0"/>
              <a:t>，半尺寸</a:t>
            </a:r>
            <a:r>
              <a:rPr lang="en-US" altLang="zh-CN" sz="1600" dirty="0" smtClean="0"/>
              <a:t>banner</a:t>
            </a:r>
            <a:r>
              <a:rPr lang="zh-CN" altLang="zh-CN" sz="1600" dirty="0" smtClean="0"/>
              <a:t>为</a:t>
            </a:r>
            <a:r>
              <a:rPr lang="en-US" altLang="zh-CN" sz="1600" dirty="0" smtClean="0"/>
              <a:t>234X60px</a:t>
            </a:r>
            <a:r>
              <a:rPr lang="zh-CN" altLang="zh-CN" sz="1600" dirty="0" smtClean="0"/>
              <a:t>，小</a:t>
            </a:r>
            <a:r>
              <a:rPr lang="en-US" altLang="zh-CN" sz="1600" dirty="0" smtClean="0"/>
              <a:t>banner</a:t>
            </a:r>
            <a:r>
              <a:rPr lang="zh-CN" altLang="zh-CN" sz="1600" dirty="0" smtClean="0"/>
              <a:t>为</a:t>
            </a:r>
            <a:r>
              <a:rPr lang="en-US" altLang="zh-CN" sz="1600" dirty="0" smtClean="0"/>
              <a:t>88X31px</a:t>
            </a:r>
            <a:r>
              <a:rPr lang="zh-CN" altLang="zh-CN" sz="1600" dirty="0" smtClean="0"/>
              <a:t>。</a:t>
            </a:r>
            <a:r>
              <a:rPr lang="en-US" altLang="zh-CN" sz="1600" dirty="0" smtClean="0"/>
              <a:t/>
            </a:r>
            <a:br>
              <a:rPr lang="en-US" altLang="zh-CN" sz="1600" dirty="0" smtClean="0"/>
            </a:br>
            <a:r>
              <a:rPr lang="zh-CN" altLang="zh-CN" sz="1600" dirty="0" smtClean="0"/>
              <a:t>另外</a:t>
            </a:r>
            <a:r>
              <a:rPr lang="en-US" altLang="zh-CN" sz="1600" dirty="0" smtClean="0"/>
              <a:t>120X90</a:t>
            </a:r>
            <a:r>
              <a:rPr lang="zh-CN" altLang="zh-CN" sz="1600" dirty="0" smtClean="0"/>
              <a:t>，</a:t>
            </a:r>
            <a:r>
              <a:rPr lang="en-US" altLang="zh-CN" sz="1600" dirty="0" smtClean="0"/>
              <a:t>120X60</a:t>
            </a:r>
            <a:r>
              <a:rPr lang="zh-CN" altLang="zh-CN" sz="1600" dirty="0" smtClean="0"/>
              <a:t>也是小图标的标准尺寸。全尺寸</a:t>
            </a:r>
            <a:r>
              <a:rPr lang="en-US" altLang="zh-CN" sz="1600" dirty="0" smtClean="0"/>
              <a:t>banner</a:t>
            </a:r>
            <a:r>
              <a:rPr lang="zh-CN" altLang="zh-CN" sz="1600" dirty="0" smtClean="0"/>
              <a:t>不超过</a:t>
            </a:r>
            <a:r>
              <a:rPr lang="en-US" altLang="zh-CN" sz="1600" dirty="0" smtClean="0"/>
              <a:t>14K</a:t>
            </a:r>
            <a:r>
              <a:rPr lang="zh-CN" altLang="zh-CN" sz="1600" dirty="0" smtClean="0"/>
              <a:t>。</a:t>
            </a:r>
            <a:r>
              <a:rPr lang="en-US" altLang="zh-CN" sz="1600" dirty="0" smtClean="0"/>
              <a:t/>
            </a:r>
            <a:br>
              <a:rPr lang="en-US" altLang="zh-CN" sz="1600" dirty="0" smtClean="0"/>
            </a:br>
            <a:r>
              <a:rPr lang="zh-CN" altLang="zh-CN" sz="1600" dirty="0" smtClean="0"/>
              <a:t>普遍的</a:t>
            </a:r>
            <a:r>
              <a:rPr lang="en-US" altLang="zh-CN" sz="1600" dirty="0" smtClean="0"/>
              <a:t>banner</a:t>
            </a:r>
            <a:r>
              <a:rPr lang="zh-CN" altLang="zh-CN" sz="1600" dirty="0" smtClean="0"/>
              <a:t>尺寸</a:t>
            </a:r>
            <a:r>
              <a:rPr lang="en-US" altLang="zh-CN" sz="1600" dirty="0" smtClean="0"/>
              <a:t>760X100</a:t>
            </a:r>
            <a:r>
              <a:rPr lang="zh-CN" altLang="zh-CN" sz="1600" dirty="0" smtClean="0"/>
              <a:t>，</a:t>
            </a:r>
            <a:r>
              <a:rPr lang="en-US" altLang="zh-CN" sz="1600" dirty="0" smtClean="0"/>
              <a:t>750X120</a:t>
            </a:r>
            <a:r>
              <a:rPr lang="zh-CN" altLang="zh-CN" sz="1600" dirty="0" smtClean="0"/>
              <a:t>，</a:t>
            </a:r>
            <a:r>
              <a:rPr lang="en-US" altLang="zh-CN" sz="1600" dirty="0" smtClean="0"/>
              <a:t>468X60</a:t>
            </a:r>
            <a:r>
              <a:rPr lang="zh-CN" altLang="zh-CN" sz="1600" dirty="0" smtClean="0"/>
              <a:t>，</a:t>
            </a:r>
            <a:r>
              <a:rPr lang="en-US" altLang="zh-CN" sz="1600" dirty="0" smtClean="0"/>
              <a:t>468X95</a:t>
            </a:r>
            <a:r>
              <a:rPr lang="zh-CN" altLang="zh-CN" sz="1600" dirty="0" smtClean="0"/>
              <a:t>，</a:t>
            </a:r>
            <a:r>
              <a:rPr lang="en-US" altLang="zh-CN" sz="1600" dirty="0" smtClean="0"/>
              <a:t>728X90</a:t>
            </a:r>
            <a:r>
              <a:rPr lang="zh-CN" altLang="zh-CN" sz="1600" dirty="0" smtClean="0"/>
              <a:t>，</a:t>
            </a:r>
            <a:r>
              <a:rPr lang="en-US" altLang="zh-CN" sz="1600" dirty="0" smtClean="0"/>
              <a:t>585X140</a:t>
            </a:r>
            <a:br>
              <a:rPr lang="en-US" altLang="zh-CN" sz="1600" dirty="0" smtClean="0"/>
            </a:br>
            <a:r>
              <a:rPr lang="zh-CN" altLang="zh-CN" sz="1600" dirty="0" smtClean="0"/>
              <a:t>次级页的</a:t>
            </a:r>
            <a:r>
              <a:rPr lang="en-US" altLang="zh-CN" sz="1600" dirty="0" smtClean="0"/>
              <a:t>pip</a:t>
            </a:r>
            <a:r>
              <a:rPr lang="zh-CN" altLang="zh-CN" sz="1600" dirty="0" smtClean="0"/>
              <a:t>尺寸</a:t>
            </a:r>
            <a:r>
              <a:rPr lang="en-US" altLang="zh-CN" sz="1600" dirty="0" smtClean="0"/>
              <a:t>360X300</a:t>
            </a:r>
            <a:r>
              <a:rPr lang="zh-CN" altLang="zh-CN" sz="1600" dirty="0" smtClean="0"/>
              <a:t>，</a:t>
            </a:r>
            <a:r>
              <a:rPr lang="en-US" altLang="zh-CN" sz="1600" dirty="0" smtClean="0"/>
              <a:t>336X280</a:t>
            </a:r>
            <a:br>
              <a:rPr lang="en-US" altLang="zh-CN" sz="1600" dirty="0" smtClean="0"/>
            </a:br>
            <a:r>
              <a:rPr lang="zh-CN" altLang="zh-CN" sz="1600" dirty="0" smtClean="0"/>
              <a:t>游标</a:t>
            </a:r>
            <a:r>
              <a:rPr lang="en-US" altLang="zh-CN" sz="1600" dirty="0" smtClean="0"/>
              <a:t>:100X100</a:t>
            </a:r>
            <a:r>
              <a:rPr lang="zh-CN" altLang="zh-CN" sz="1600" dirty="0" smtClean="0"/>
              <a:t>或</a:t>
            </a:r>
            <a:r>
              <a:rPr lang="en-US" altLang="zh-CN" sz="1600" dirty="0" smtClean="0"/>
              <a:t>120X120</a:t>
            </a:r>
            <a:endParaRPr lang="zh-CN" altLang="zh-CN" sz="1600" dirty="0" smtClean="0"/>
          </a:p>
          <a:p>
            <a:r>
              <a:rPr lang="en-US" altLang="zh-CN" b="1" dirty="0" smtClean="0"/>
              <a:t> </a:t>
            </a:r>
            <a:r>
              <a:rPr lang="zh-CN" altLang="zh-CN" dirty="0" smtClean="0"/>
              <a:t/>
            </a:r>
            <a:br>
              <a:rPr lang="zh-CN" altLang="zh-CN" dirty="0" smtClean="0"/>
            </a:br>
            <a:r>
              <a:rPr lang="zh-CN" altLang="en-US" dirty="0" smtClean="0"/>
              <a:t>十一、</a:t>
            </a:r>
            <a:r>
              <a:rPr lang="zh-CN" altLang="zh-CN" b="1" dirty="0" smtClean="0"/>
              <a:t>图片处理细节</a:t>
            </a:r>
            <a:r>
              <a:rPr lang="en-US" altLang="zh-CN" b="1" dirty="0" smtClean="0"/>
              <a:t> ---- LOGO</a:t>
            </a:r>
            <a:r>
              <a:rPr lang="zh-CN" altLang="zh-CN" b="1" dirty="0" smtClean="0"/>
              <a:t>的国际标准规范</a:t>
            </a:r>
            <a:r>
              <a:rPr lang="en-US" altLang="zh-CN" dirty="0" smtClean="0"/>
              <a:t/>
            </a:r>
            <a:br>
              <a:rPr lang="en-US" altLang="zh-CN" dirty="0" smtClean="0"/>
            </a:br>
            <a:r>
              <a:rPr lang="zh-CN" altLang="zh-CN" sz="1600" dirty="0" smtClean="0"/>
              <a:t>为了便于</a:t>
            </a:r>
            <a:r>
              <a:rPr lang="en-US" altLang="zh-CN" sz="1600" dirty="0" smtClean="0"/>
              <a:t>INTERNET</a:t>
            </a:r>
            <a:r>
              <a:rPr lang="zh-CN" altLang="zh-CN" sz="1600" dirty="0" smtClean="0"/>
              <a:t>上信息的传播，一个统一的国际标准是需要的。实际上已经有了这样的一整套标准。其中关于网站的</a:t>
            </a:r>
            <a:r>
              <a:rPr lang="en-US" altLang="zh-CN" sz="1600" dirty="0" smtClean="0"/>
              <a:t>LOGO</a:t>
            </a:r>
            <a:r>
              <a:rPr lang="zh-CN" altLang="zh-CN" sz="1600" dirty="0" smtClean="0"/>
              <a:t>，目前有三种规格：</a:t>
            </a:r>
            <a:r>
              <a:rPr lang="en-US" altLang="zh-CN" sz="1600" dirty="0" smtClean="0"/>
              <a:t/>
            </a:r>
            <a:br>
              <a:rPr lang="en-US" altLang="zh-CN" sz="1600" dirty="0" smtClean="0"/>
            </a:br>
            <a:r>
              <a:rPr lang="en-US" altLang="zh-CN" sz="1600" dirty="0" smtClean="0"/>
              <a:t>88*31 </a:t>
            </a:r>
            <a:r>
              <a:rPr lang="zh-CN" altLang="zh-CN" sz="1600" dirty="0" smtClean="0"/>
              <a:t>这是互联网上最普遍的</a:t>
            </a:r>
            <a:r>
              <a:rPr lang="en-US" altLang="zh-CN" sz="1600" dirty="0" smtClean="0"/>
              <a:t>LOGO</a:t>
            </a:r>
            <a:r>
              <a:rPr lang="zh-CN" altLang="zh-CN" sz="1600" dirty="0" smtClean="0"/>
              <a:t>规格。</a:t>
            </a:r>
            <a:r>
              <a:rPr lang="en-US" altLang="zh-CN" sz="1600" dirty="0" smtClean="0"/>
              <a:t/>
            </a:r>
            <a:br>
              <a:rPr lang="en-US" altLang="zh-CN" sz="1600" dirty="0" smtClean="0"/>
            </a:br>
            <a:r>
              <a:rPr lang="en-US" altLang="zh-CN" sz="1600" dirty="0" smtClean="0"/>
              <a:t>120*60 </a:t>
            </a:r>
            <a:r>
              <a:rPr lang="zh-CN" altLang="zh-CN" sz="1600" dirty="0" smtClean="0"/>
              <a:t>这种规格用于一般大小的</a:t>
            </a:r>
            <a:r>
              <a:rPr lang="en-US" altLang="zh-CN" sz="1600" dirty="0" smtClean="0"/>
              <a:t>LOGO</a:t>
            </a:r>
            <a:r>
              <a:rPr lang="zh-CN" altLang="zh-CN" sz="1600" dirty="0" smtClean="0"/>
              <a:t>。</a:t>
            </a:r>
            <a:r>
              <a:rPr lang="en-US" altLang="zh-CN" sz="1600" dirty="0" smtClean="0"/>
              <a:t/>
            </a:r>
            <a:br>
              <a:rPr lang="en-US" altLang="zh-CN" sz="1600" dirty="0" smtClean="0"/>
            </a:br>
            <a:r>
              <a:rPr lang="en-US" altLang="zh-CN" sz="1600" dirty="0" smtClean="0"/>
              <a:t>120*90 </a:t>
            </a:r>
            <a:r>
              <a:rPr lang="zh-CN" altLang="zh-CN" sz="1600" dirty="0" smtClean="0"/>
              <a:t>这种规格用于大型</a:t>
            </a:r>
            <a:r>
              <a:rPr lang="en-US" altLang="zh-CN" sz="1600" dirty="0" smtClean="0"/>
              <a:t>LOGO</a:t>
            </a:r>
            <a:r>
              <a:rPr lang="zh-CN" altLang="zh-CN" sz="1600" dirty="0" smtClean="0"/>
              <a:t>。</a:t>
            </a:r>
          </a:p>
          <a:p>
            <a:r>
              <a:rPr lang="en-US" altLang="zh-CN" dirty="0" smtClean="0"/>
              <a:t> </a:t>
            </a:r>
            <a:r>
              <a:rPr lang="zh-CN" altLang="zh-CN" dirty="0" smtClean="0"/>
              <a:t/>
            </a:r>
            <a:br>
              <a:rPr lang="zh-CN" altLang="zh-CN" dirty="0" smtClean="0"/>
            </a:br>
            <a:r>
              <a:rPr lang="zh-CN" altLang="en-US" dirty="0" smtClean="0"/>
              <a:t>十二、</a:t>
            </a:r>
            <a:r>
              <a:rPr lang="zh-CN" altLang="zh-CN" b="1" dirty="0" smtClean="0"/>
              <a:t>图片处理细节</a:t>
            </a:r>
            <a:r>
              <a:rPr lang="en-US" altLang="zh-CN" b="1" dirty="0" smtClean="0"/>
              <a:t> ---- </a:t>
            </a:r>
            <a:r>
              <a:rPr lang="zh-CN" altLang="zh-CN" b="1" dirty="0" smtClean="0"/>
              <a:t>页面修饰图片处理</a:t>
            </a:r>
            <a:r>
              <a:rPr lang="en-US" altLang="zh-CN" b="1" dirty="0" smtClean="0"/>
              <a:t/>
            </a:r>
            <a:br>
              <a:rPr lang="en-US" altLang="zh-CN" b="1" dirty="0" smtClean="0"/>
            </a:br>
            <a:r>
              <a:rPr lang="zh-CN" altLang="zh-CN" sz="1600" dirty="0" smtClean="0"/>
              <a:t>图片经过优化以加快下载的速度</a:t>
            </a:r>
            <a:r>
              <a:rPr lang="en-US" altLang="zh-CN" sz="1600" dirty="0" smtClean="0"/>
              <a:t>,</a:t>
            </a:r>
            <a:r>
              <a:rPr lang="zh-CN" altLang="zh-CN" sz="1600" dirty="0" smtClean="0"/>
              <a:t>有较佳的视觉空间效果，用图要与页面风格、页面内容相符；制作精美，细节处理得当。</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0648"/>
            <a:ext cx="8064896" cy="6309420"/>
          </a:xfrm>
          <a:prstGeom prst="rect">
            <a:avLst/>
          </a:prstGeom>
          <a:noFill/>
        </p:spPr>
        <p:txBody>
          <a:bodyPr wrap="square" rtlCol="0">
            <a:spAutoFit/>
          </a:bodyPr>
          <a:lstStyle/>
          <a:p>
            <a:r>
              <a:rPr lang="en-US" altLang="zh-CN" b="1" dirty="0" smtClean="0"/>
              <a:t>2.5  JavaScript</a:t>
            </a:r>
            <a:r>
              <a:rPr lang="zh-CN" altLang="zh-CN" b="1" dirty="0" smtClean="0"/>
              <a:t>书写规范</a:t>
            </a:r>
            <a:endParaRPr lang="zh-CN" altLang="zh-CN" dirty="0" smtClean="0"/>
          </a:p>
          <a:p>
            <a:r>
              <a:rPr lang="en-US" altLang="zh-CN" sz="1600" dirty="0" smtClean="0"/>
              <a:t>1.</a:t>
            </a:r>
            <a:r>
              <a:rPr lang="zh-CN" altLang="zh-CN" sz="1600" dirty="0" smtClean="0"/>
              <a:t>书写过程中</a:t>
            </a:r>
            <a:r>
              <a:rPr lang="en-US" altLang="zh-CN" sz="1600" dirty="0" smtClean="0"/>
              <a:t>, </a:t>
            </a:r>
            <a:r>
              <a:rPr lang="zh-CN" altLang="zh-CN" sz="1600" dirty="0" smtClean="0"/>
              <a:t>每行代码结束必须有分号</a:t>
            </a:r>
            <a:r>
              <a:rPr lang="en-US" altLang="zh-CN" sz="1600" dirty="0" smtClean="0"/>
              <a:t>; </a:t>
            </a:r>
            <a:r>
              <a:rPr lang="zh-CN" altLang="zh-CN" sz="1600" dirty="0" smtClean="0"/>
              <a:t>原则上所有功能均根据</a:t>
            </a:r>
            <a:r>
              <a:rPr lang="en-US" altLang="zh-CN" sz="1600" dirty="0" smtClean="0"/>
              <a:t>XXX</a:t>
            </a:r>
            <a:r>
              <a:rPr lang="zh-CN" altLang="zh-CN" sz="1600" dirty="0" smtClean="0"/>
              <a:t>项目需求原生开发</a:t>
            </a:r>
            <a:r>
              <a:rPr lang="en-US" altLang="zh-CN" sz="1600" dirty="0" smtClean="0"/>
              <a:t>, </a:t>
            </a:r>
            <a:r>
              <a:rPr lang="zh-CN" altLang="zh-CN" sz="1600" dirty="0" smtClean="0"/>
              <a:t>以避免网上</a:t>
            </a:r>
            <a:r>
              <a:rPr lang="en-US" altLang="zh-CN" sz="1600" dirty="0" smtClean="0"/>
              <a:t>down</a:t>
            </a:r>
            <a:r>
              <a:rPr lang="zh-CN" altLang="zh-CN" sz="1600" dirty="0" smtClean="0"/>
              <a:t>下来的代码造成的代码污染</a:t>
            </a:r>
            <a:r>
              <a:rPr lang="en-US" altLang="zh-CN" sz="1600" dirty="0" smtClean="0"/>
              <a:t>(</a:t>
            </a:r>
            <a:r>
              <a:rPr lang="zh-CN" altLang="zh-CN" sz="1600" dirty="0" smtClean="0"/>
              <a:t>沉冗代码</a:t>
            </a:r>
            <a:r>
              <a:rPr lang="en-US" altLang="zh-CN" sz="1600" dirty="0" smtClean="0"/>
              <a:t> || </a:t>
            </a:r>
            <a:r>
              <a:rPr lang="zh-CN" altLang="zh-CN" sz="1600" dirty="0" smtClean="0"/>
              <a:t>与现有代码冲突</a:t>
            </a:r>
            <a:r>
              <a:rPr lang="en-US" altLang="zh-CN" sz="1600" dirty="0" smtClean="0"/>
              <a:t> || ...);</a:t>
            </a:r>
          </a:p>
          <a:p>
            <a:endParaRPr lang="zh-CN" altLang="zh-CN" sz="1600" dirty="0" smtClean="0"/>
          </a:p>
          <a:p>
            <a:r>
              <a:rPr lang="en-US" altLang="zh-CN" sz="1600" dirty="0" smtClean="0"/>
              <a:t>2.</a:t>
            </a:r>
            <a:r>
              <a:rPr lang="zh-CN" altLang="zh-CN" sz="1600" dirty="0" smtClean="0"/>
              <a:t>库引入</a:t>
            </a:r>
            <a:r>
              <a:rPr lang="en-US" altLang="zh-CN" sz="1600" dirty="0" smtClean="0"/>
              <a:t>: </a:t>
            </a:r>
            <a:r>
              <a:rPr lang="zh-CN" altLang="zh-CN" sz="1600" dirty="0" smtClean="0"/>
              <a:t>原则上仅引入</a:t>
            </a:r>
            <a:r>
              <a:rPr lang="en-US" altLang="zh-CN" sz="1600" dirty="0" err="1" smtClean="0"/>
              <a:t>jQuery</a:t>
            </a:r>
            <a:r>
              <a:rPr lang="zh-CN" altLang="zh-CN" sz="1600" dirty="0" smtClean="0"/>
              <a:t>库</a:t>
            </a:r>
            <a:r>
              <a:rPr lang="en-US" altLang="zh-CN" sz="1600" dirty="0" smtClean="0"/>
              <a:t>, </a:t>
            </a:r>
            <a:r>
              <a:rPr lang="zh-CN" altLang="zh-CN" sz="1600" dirty="0" smtClean="0"/>
              <a:t>若需引入第三方库</a:t>
            </a:r>
            <a:r>
              <a:rPr lang="en-US" altLang="zh-CN" sz="1600" dirty="0" smtClean="0"/>
              <a:t>, </a:t>
            </a:r>
            <a:r>
              <a:rPr lang="zh-CN" altLang="zh-CN" sz="1600" dirty="0" smtClean="0"/>
              <a:t>须与团队其他人员讨论决定</a:t>
            </a:r>
            <a:r>
              <a:rPr lang="en-US" altLang="zh-CN" sz="1600" dirty="0" smtClean="0"/>
              <a:t>;</a:t>
            </a:r>
          </a:p>
          <a:p>
            <a:endParaRPr lang="zh-CN" altLang="zh-CN" sz="1600" dirty="0" smtClean="0"/>
          </a:p>
          <a:p>
            <a:r>
              <a:rPr lang="en-US" altLang="zh-CN" sz="1600" dirty="0" smtClean="0"/>
              <a:t>3.</a:t>
            </a:r>
            <a:r>
              <a:rPr lang="zh-CN" altLang="zh-CN" sz="1600" dirty="0" smtClean="0"/>
              <a:t>变量命名</a:t>
            </a:r>
            <a:r>
              <a:rPr lang="en-US" altLang="zh-CN" sz="1600" dirty="0" smtClean="0"/>
              <a:t>: </a:t>
            </a:r>
            <a:r>
              <a:rPr lang="zh-CN" altLang="zh-CN" sz="1600" dirty="0" smtClean="0"/>
              <a:t>驼峰式命名</a:t>
            </a:r>
            <a:r>
              <a:rPr lang="en-US" altLang="zh-CN" sz="1600" dirty="0" smtClean="0"/>
              <a:t>. </a:t>
            </a:r>
            <a:r>
              <a:rPr lang="zh-CN" altLang="zh-CN" sz="1600" dirty="0" smtClean="0"/>
              <a:t>原生</a:t>
            </a:r>
            <a:r>
              <a:rPr lang="en-US" altLang="zh-CN" sz="1600" dirty="0" smtClean="0"/>
              <a:t>JavaScript</a:t>
            </a:r>
            <a:r>
              <a:rPr lang="zh-CN" altLang="zh-CN" sz="1600" dirty="0" smtClean="0"/>
              <a:t>变量要求是纯英文字母</a:t>
            </a:r>
            <a:r>
              <a:rPr lang="en-US" altLang="zh-CN" sz="1600" dirty="0" smtClean="0"/>
              <a:t>, </a:t>
            </a:r>
            <a:r>
              <a:rPr lang="zh-CN" altLang="zh-CN" sz="1600" dirty="0" smtClean="0"/>
              <a:t>首字母须小写</a:t>
            </a:r>
            <a:r>
              <a:rPr lang="en-US" altLang="zh-CN" sz="1600" dirty="0" smtClean="0"/>
              <a:t>, </a:t>
            </a:r>
            <a:r>
              <a:rPr lang="zh-CN" altLang="zh-CN" sz="1600" dirty="0" smtClean="0"/>
              <a:t>如</a:t>
            </a:r>
            <a:r>
              <a:rPr lang="en-US" altLang="zh-CN" sz="1600" dirty="0" err="1" smtClean="0"/>
              <a:t>iTaoLun</a:t>
            </a:r>
            <a:r>
              <a:rPr lang="en-US" altLang="zh-CN" sz="1600" dirty="0" smtClean="0"/>
              <a:t>; </a:t>
            </a:r>
            <a:r>
              <a:rPr lang="en-US" altLang="zh-CN" sz="1600" dirty="0" err="1" smtClean="0"/>
              <a:t>jQuery</a:t>
            </a:r>
            <a:r>
              <a:rPr lang="zh-CN" altLang="zh-CN" sz="1600" dirty="0" smtClean="0"/>
              <a:t>变量要求首字符为</a:t>
            </a:r>
            <a:r>
              <a:rPr lang="en-US" altLang="zh-CN" sz="1600" dirty="0" smtClean="0"/>
              <a:t>'_', </a:t>
            </a:r>
            <a:r>
              <a:rPr lang="zh-CN" altLang="zh-CN" sz="1600" dirty="0" smtClean="0"/>
              <a:t>其他与原生</a:t>
            </a:r>
            <a:r>
              <a:rPr lang="en-US" altLang="zh-CN" sz="1600" dirty="0" smtClean="0"/>
              <a:t>JavaScript </a:t>
            </a:r>
            <a:r>
              <a:rPr lang="zh-CN" altLang="zh-CN" sz="1600" dirty="0" smtClean="0"/>
              <a:t>规则相同</a:t>
            </a:r>
            <a:r>
              <a:rPr lang="en-US" altLang="zh-CN" sz="1600" dirty="0" smtClean="0"/>
              <a:t>, </a:t>
            </a:r>
            <a:r>
              <a:rPr lang="zh-CN" altLang="zh-CN" sz="1600" dirty="0" smtClean="0"/>
              <a:t>如</a:t>
            </a:r>
            <a:r>
              <a:rPr lang="en-US" altLang="zh-CN" sz="1600" dirty="0" smtClean="0"/>
              <a:t>: _</a:t>
            </a:r>
            <a:r>
              <a:rPr lang="en-US" altLang="zh-CN" sz="1600" dirty="0" err="1" smtClean="0"/>
              <a:t>iTaoLun</a:t>
            </a:r>
            <a:r>
              <a:rPr lang="en-US" altLang="zh-CN" sz="1600" dirty="0" smtClean="0"/>
              <a:t>; </a:t>
            </a:r>
            <a:r>
              <a:rPr lang="zh-CN" altLang="zh-CN" sz="1600" dirty="0" smtClean="0"/>
              <a:t>另</a:t>
            </a:r>
            <a:r>
              <a:rPr lang="en-US" altLang="zh-CN" sz="1600" dirty="0" smtClean="0"/>
              <a:t>, </a:t>
            </a:r>
            <a:r>
              <a:rPr lang="zh-CN" altLang="zh-CN" sz="1600" dirty="0" smtClean="0"/>
              <a:t>要求变量集中声明</a:t>
            </a:r>
            <a:r>
              <a:rPr lang="en-US" altLang="zh-CN" sz="1600" dirty="0" smtClean="0"/>
              <a:t>, </a:t>
            </a:r>
            <a:r>
              <a:rPr lang="zh-CN" altLang="zh-CN" sz="1600" dirty="0" smtClean="0"/>
              <a:t>避免全局变量</a:t>
            </a:r>
            <a:r>
              <a:rPr lang="en-US" altLang="zh-CN" sz="1600" dirty="0" smtClean="0"/>
              <a:t>.</a:t>
            </a:r>
          </a:p>
          <a:p>
            <a:endParaRPr lang="zh-CN" altLang="zh-CN" sz="1600" dirty="0" smtClean="0"/>
          </a:p>
          <a:p>
            <a:r>
              <a:rPr lang="en-US" altLang="zh-CN" sz="1600" dirty="0" smtClean="0"/>
              <a:t>4.</a:t>
            </a:r>
            <a:r>
              <a:rPr lang="zh-CN" altLang="zh-CN" sz="1600" dirty="0" smtClean="0"/>
              <a:t>类命名</a:t>
            </a:r>
            <a:r>
              <a:rPr lang="en-US" altLang="zh-CN" sz="1600" dirty="0" smtClean="0"/>
              <a:t>: </a:t>
            </a:r>
            <a:r>
              <a:rPr lang="zh-CN" altLang="zh-CN" sz="1600" dirty="0" smtClean="0"/>
              <a:t>首字母大写</a:t>
            </a:r>
            <a:r>
              <a:rPr lang="en-US" altLang="zh-CN" sz="1600" dirty="0" smtClean="0"/>
              <a:t>, </a:t>
            </a:r>
            <a:r>
              <a:rPr lang="zh-CN" altLang="zh-CN" sz="1600" dirty="0" smtClean="0"/>
              <a:t>驼峰式命名</a:t>
            </a:r>
            <a:r>
              <a:rPr lang="en-US" altLang="zh-CN" sz="1600" dirty="0" smtClean="0"/>
              <a:t>. </a:t>
            </a:r>
            <a:r>
              <a:rPr lang="zh-CN" altLang="zh-CN" sz="1600" dirty="0" smtClean="0"/>
              <a:t>如</a:t>
            </a:r>
            <a:r>
              <a:rPr lang="en-US" altLang="zh-CN" sz="1600" dirty="0" smtClean="0"/>
              <a:t> </a:t>
            </a:r>
            <a:r>
              <a:rPr lang="en-US" altLang="zh-CN" sz="1600" dirty="0" err="1" smtClean="0"/>
              <a:t>ITaoLun</a:t>
            </a:r>
            <a:r>
              <a:rPr lang="en-US" altLang="zh-CN" sz="1600" dirty="0" smtClean="0"/>
              <a:t>;</a:t>
            </a:r>
          </a:p>
          <a:p>
            <a:endParaRPr lang="zh-CN" altLang="zh-CN" sz="1600" dirty="0" smtClean="0"/>
          </a:p>
          <a:p>
            <a:r>
              <a:rPr lang="en-US" altLang="zh-CN" sz="1600" dirty="0" smtClean="0"/>
              <a:t>5.</a:t>
            </a:r>
            <a:r>
              <a:rPr lang="zh-CN" altLang="zh-CN" sz="1600" dirty="0" smtClean="0"/>
              <a:t>函数命名</a:t>
            </a:r>
            <a:r>
              <a:rPr lang="en-US" altLang="zh-CN" sz="1600" dirty="0" smtClean="0"/>
              <a:t>: </a:t>
            </a:r>
            <a:r>
              <a:rPr lang="zh-CN" altLang="zh-CN" sz="1600" dirty="0" smtClean="0"/>
              <a:t>首字母小写驼峰式命名</a:t>
            </a:r>
            <a:r>
              <a:rPr lang="en-US" altLang="zh-CN" sz="1600" dirty="0" smtClean="0"/>
              <a:t>. </a:t>
            </a:r>
            <a:r>
              <a:rPr lang="zh-CN" altLang="zh-CN" sz="1600" dirty="0" smtClean="0"/>
              <a:t>如</a:t>
            </a:r>
            <a:r>
              <a:rPr lang="en-US" altLang="zh-CN" sz="1600" dirty="0" err="1" smtClean="0"/>
              <a:t>iTaoLun</a:t>
            </a:r>
            <a:r>
              <a:rPr lang="en-US" altLang="zh-CN" sz="1600" dirty="0" smtClean="0"/>
              <a:t>();</a:t>
            </a:r>
          </a:p>
          <a:p>
            <a:endParaRPr lang="zh-CN" altLang="zh-CN" sz="1600" dirty="0" smtClean="0"/>
          </a:p>
          <a:p>
            <a:r>
              <a:rPr lang="en-US" altLang="zh-CN" sz="1600" dirty="0" smtClean="0"/>
              <a:t>6.</a:t>
            </a:r>
            <a:r>
              <a:rPr lang="zh-CN" altLang="zh-CN" sz="1600" dirty="0" smtClean="0"/>
              <a:t>命名语义化</a:t>
            </a:r>
            <a:r>
              <a:rPr lang="en-US" altLang="zh-CN" sz="1600" dirty="0" smtClean="0"/>
              <a:t>, </a:t>
            </a:r>
            <a:r>
              <a:rPr lang="zh-CN" altLang="zh-CN" sz="1600" dirty="0" smtClean="0"/>
              <a:t>尽可能利用英文单词或其缩写</a:t>
            </a:r>
            <a:r>
              <a:rPr lang="en-US" altLang="zh-CN" sz="1600" dirty="0" smtClean="0"/>
              <a:t>;</a:t>
            </a:r>
          </a:p>
          <a:p>
            <a:endParaRPr lang="zh-CN" altLang="zh-CN" sz="1600" dirty="0" smtClean="0"/>
          </a:p>
          <a:p>
            <a:r>
              <a:rPr lang="en-US" altLang="zh-CN" sz="1600" dirty="0" smtClean="0"/>
              <a:t>7.</a:t>
            </a:r>
            <a:r>
              <a:rPr lang="zh-CN" altLang="zh-CN" sz="1600" dirty="0" smtClean="0"/>
              <a:t>尽量避免使用存在兼容性及消耗资源的方法或属性</a:t>
            </a:r>
            <a:r>
              <a:rPr lang="en-US" altLang="zh-CN" sz="1600" dirty="0" smtClean="0"/>
              <a:t>, </a:t>
            </a:r>
            <a:r>
              <a:rPr lang="zh-CN" altLang="zh-CN" sz="1600" dirty="0" smtClean="0"/>
              <a:t>比如</a:t>
            </a:r>
            <a:r>
              <a:rPr lang="en-US" altLang="zh-CN" sz="1600" dirty="0" err="1" smtClean="0"/>
              <a:t>eval</a:t>
            </a:r>
            <a:r>
              <a:rPr lang="en-US" altLang="zh-CN" sz="1600" dirty="0" smtClean="0"/>
              <a:t>() &amp; </a:t>
            </a:r>
            <a:r>
              <a:rPr lang="en-US" altLang="zh-CN" sz="1600" dirty="0" err="1" smtClean="0"/>
              <a:t>innerText</a:t>
            </a:r>
            <a:r>
              <a:rPr lang="en-US" altLang="zh-CN" sz="1600" dirty="0" smtClean="0"/>
              <a:t>;</a:t>
            </a:r>
          </a:p>
          <a:p>
            <a:endParaRPr lang="zh-CN" altLang="zh-CN" sz="1600" dirty="0" smtClean="0"/>
          </a:p>
          <a:p>
            <a:r>
              <a:rPr lang="en-US" altLang="zh-CN" sz="1600" dirty="0" smtClean="0"/>
              <a:t>8.</a:t>
            </a:r>
            <a:r>
              <a:rPr lang="zh-CN" altLang="zh-CN" sz="1600" dirty="0" smtClean="0"/>
              <a:t>后期优化中</a:t>
            </a:r>
            <a:r>
              <a:rPr lang="en-US" altLang="zh-CN" sz="1600" dirty="0" smtClean="0"/>
              <a:t>, JavaScript</a:t>
            </a:r>
            <a:r>
              <a:rPr lang="zh-CN" altLang="zh-CN" sz="1600" dirty="0" smtClean="0"/>
              <a:t>非注释类中文字符须转换成</a:t>
            </a:r>
            <a:r>
              <a:rPr lang="en-US" altLang="zh-CN" sz="1600" dirty="0" err="1" smtClean="0"/>
              <a:t>unicode</a:t>
            </a:r>
            <a:r>
              <a:rPr lang="zh-CN" altLang="zh-CN" sz="1600" dirty="0" smtClean="0"/>
              <a:t>编码使用</a:t>
            </a:r>
            <a:r>
              <a:rPr lang="en-US" altLang="zh-CN" sz="1600" dirty="0" smtClean="0"/>
              <a:t>, </a:t>
            </a:r>
            <a:r>
              <a:rPr lang="zh-CN" altLang="zh-CN" sz="1600" dirty="0" smtClean="0"/>
              <a:t>以避免编码错误时乱码显示</a:t>
            </a:r>
            <a:r>
              <a:rPr lang="en-US" altLang="zh-CN" sz="1600" dirty="0" smtClean="0"/>
              <a:t>;</a:t>
            </a:r>
          </a:p>
          <a:p>
            <a:endParaRPr lang="zh-CN" altLang="zh-CN" sz="1600" dirty="0" smtClean="0"/>
          </a:p>
          <a:p>
            <a:r>
              <a:rPr lang="en-US" altLang="zh-CN" sz="1600" dirty="0" smtClean="0"/>
              <a:t>9.</a:t>
            </a:r>
            <a:r>
              <a:rPr lang="zh-CN" altLang="zh-CN" sz="1600" dirty="0" smtClean="0"/>
              <a:t>代码结构明了</a:t>
            </a:r>
            <a:r>
              <a:rPr lang="en-US" altLang="zh-CN" sz="1600" dirty="0" smtClean="0"/>
              <a:t>, </a:t>
            </a:r>
            <a:r>
              <a:rPr lang="zh-CN" altLang="zh-CN" sz="1600" dirty="0" smtClean="0"/>
              <a:t>加适量注释</a:t>
            </a:r>
            <a:r>
              <a:rPr lang="en-US" altLang="zh-CN" sz="1600" dirty="0" smtClean="0"/>
              <a:t>. </a:t>
            </a:r>
            <a:r>
              <a:rPr lang="zh-CN" altLang="zh-CN" sz="1600" dirty="0" smtClean="0"/>
              <a:t>提高函数重用率</a:t>
            </a:r>
            <a:r>
              <a:rPr lang="en-US" altLang="zh-CN" sz="1600" dirty="0" smtClean="0"/>
              <a:t>;</a:t>
            </a:r>
          </a:p>
          <a:p>
            <a:endParaRPr lang="zh-CN" altLang="zh-CN" sz="1600" dirty="0" smtClean="0"/>
          </a:p>
          <a:p>
            <a:r>
              <a:rPr lang="en-US" altLang="zh-CN" sz="1600" dirty="0" smtClean="0"/>
              <a:t>10.</a:t>
            </a:r>
            <a:r>
              <a:rPr lang="zh-CN" altLang="zh-CN" sz="1600" dirty="0" smtClean="0"/>
              <a:t>注重与</a:t>
            </a:r>
            <a:r>
              <a:rPr lang="en-US" altLang="zh-CN" sz="1600" dirty="0" smtClean="0"/>
              <a:t>html</a:t>
            </a:r>
            <a:r>
              <a:rPr lang="zh-CN" altLang="zh-CN" sz="1600" dirty="0" smtClean="0"/>
              <a:t>分离</a:t>
            </a:r>
            <a:r>
              <a:rPr lang="en-US" altLang="zh-CN" sz="1600" dirty="0" smtClean="0"/>
              <a:t>, </a:t>
            </a:r>
            <a:r>
              <a:rPr lang="zh-CN" altLang="zh-CN" sz="1600" dirty="0" smtClean="0"/>
              <a:t>减小</a:t>
            </a:r>
            <a:r>
              <a:rPr lang="en-US" altLang="zh-CN" sz="1600" dirty="0" smtClean="0"/>
              <a:t>reflow, </a:t>
            </a:r>
            <a:r>
              <a:rPr lang="zh-CN" altLang="zh-CN" sz="1600" dirty="0" smtClean="0"/>
              <a:t>注重性能</a:t>
            </a:r>
            <a:r>
              <a:rPr lang="en-US" altLang="zh-CN" sz="1600" dirty="0" smtClean="0"/>
              <a:t>.</a:t>
            </a:r>
            <a:endParaRPr lang="zh-CN" altLang="zh-CN" sz="1600" dirty="0" smtClean="0"/>
          </a:p>
          <a:p>
            <a:r>
              <a:rPr lang="en-US" altLang="zh-CN" dirty="0" smtClean="0"/>
              <a:t> </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1844824"/>
            <a:ext cx="7704856" cy="3970318"/>
          </a:xfrm>
          <a:prstGeom prst="rect">
            <a:avLst/>
          </a:prstGeom>
        </p:spPr>
        <p:txBody>
          <a:bodyPr wrap="square">
            <a:spAutoFit/>
          </a:bodyPr>
          <a:lstStyle/>
          <a:p>
            <a:r>
              <a:rPr lang="en-US" altLang="zh-CN" sz="2800" b="1" dirty="0" smtClean="0"/>
              <a:t>1.1	</a:t>
            </a:r>
            <a:r>
              <a:rPr lang="zh-CN" altLang="zh-CN" sz="2800" b="1" dirty="0" smtClean="0"/>
              <a:t>概述</a:t>
            </a:r>
            <a:endParaRPr lang="zh-CN" altLang="zh-CN" sz="2800" dirty="0" smtClean="0"/>
          </a:p>
          <a:p>
            <a:r>
              <a:rPr lang="zh-CN" altLang="zh-CN" sz="3200" dirty="0" smtClean="0">
                <a:latin typeface="+mn-ea"/>
              </a:rPr>
              <a:t>为提高团队协作效率</a:t>
            </a:r>
            <a:r>
              <a:rPr lang="en-US" altLang="zh-CN" sz="3200" dirty="0" smtClean="0">
                <a:latin typeface="+mn-ea"/>
              </a:rPr>
              <a:t>, </a:t>
            </a:r>
            <a:r>
              <a:rPr lang="zh-CN" altLang="zh-CN" sz="3200" dirty="0" smtClean="0">
                <a:latin typeface="+mn-ea"/>
              </a:rPr>
              <a:t>便于后台人员添加功能及前端后期优化维护</a:t>
            </a:r>
            <a:r>
              <a:rPr lang="en-US" altLang="zh-CN" sz="3200" dirty="0" smtClean="0">
                <a:latin typeface="+mn-ea"/>
              </a:rPr>
              <a:t>, </a:t>
            </a:r>
            <a:r>
              <a:rPr lang="zh-CN" altLang="zh-CN" sz="3200" dirty="0" smtClean="0">
                <a:latin typeface="+mn-ea"/>
              </a:rPr>
              <a:t>输出高质量的文档</a:t>
            </a:r>
            <a:r>
              <a:rPr lang="en-US" altLang="zh-CN" sz="3200" dirty="0" smtClean="0">
                <a:latin typeface="+mn-ea"/>
              </a:rPr>
              <a:t>, </a:t>
            </a:r>
            <a:r>
              <a:rPr lang="zh-CN" altLang="zh-CN" sz="3200" dirty="0" smtClean="0">
                <a:latin typeface="+mn-ea"/>
              </a:rPr>
              <a:t>特制订此文档</a:t>
            </a:r>
            <a:r>
              <a:rPr lang="en-US" altLang="zh-CN" sz="3200" dirty="0" smtClean="0">
                <a:latin typeface="+mn-ea"/>
              </a:rPr>
              <a:t>. </a:t>
            </a:r>
            <a:r>
              <a:rPr lang="zh-CN" altLang="zh-CN" sz="3200" dirty="0" smtClean="0">
                <a:latin typeface="+mn-ea"/>
              </a:rPr>
              <a:t>本规范文档一经确认</a:t>
            </a:r>
            <a:r>
              <a:rPr lang="en-US" altLang="zh-CN" sz="3200" dirty="0" smtClean="0">
                <a:latin typeface="+mn-ea"/>
              </a:rPr>
              <a:t>, </a:t>
            </a:r>
            <a:r>
              <a:rPr lang="zh-CN" altLang="zh-CN" sz="3200" dirty="0" smtClean="0">
                <a:latin typeface="+mn-ea"/>
              </a:rPr>
              <a:t>前端开发人员必须按本文档规范进行前台页面开发</a:t>
            </a:r>
            <a:r>
              <a:rPr lang="en-US" altLang="zh-CN" sz="3200" dirty="0" smtClean="0">
                <a:latin typeface="+mn-ea"/>
              </a:rPr>
              <a:t>. </a:t>
            </a:r>
            <a:r>
              <a:rPr lang="zh-CN" altLang="zh-CN" sz="3200" dirty="0" smtClean="0">
                <a:latin typeface="+mn-ea"/>
              </a:rPr>
              <a:t>本文档如有不对或者不合适的地方请及时提出</a:t>
            </a:r>
            <a:r>
              <a:rPr lang="en-US" altLang="zh-CN" sz="3200" dirty="0" smtClean="0">
                <a:latin typeface="+mn-ea"/>
              </a:rPr>
              <a:t>, </a:t>
            </a:r>
            <a:r>
              <a:rPr lang="zh-CN" altLang="zh-CN" sz="3200" dirty="0" smtClean="0">
                <a:latin typeface="+mn-ea"/>
              </a:rPr>
              <a:t>经讨论决定后可以更改此文档</a:t>
            </a:r>
            <a:r>
              <a:rPr lang="en-US" altLang="zh-CN" sz="3200" dirty="0" smtClean="0">
                <a:latin typeface="+mn-ea"/>
              </a:rPr>
              <a:t>.</a:t>
            </a:r>
            <a:endParaRPr lang="zh-CN" altLang="en-US" sz="3200" dirty="0">
              <a:latin typeface="+mn-ea"/>
            </a:endParaRPr>
          </a:p>
        </p:txBody>
      </p:sp>
      <p:sp>
        <p:nvSpPr>
          <p:cNvPr id="3" name="TextBox 2"/>
          <p:cNvSpPr txBox="1"/>
          <p:nvPr/>
        </p:nvSpPr>
        <p:spPr>
          <a:xfrm>
            <a:off x="755576" y="764704"/>
            <a:ext cx="4824536" cy="707886"/>
          </a:xfrm>
          <a:prstGeom prst="rect">
            <a:avLst/>
          </a:prstGeom>
          <a:noFill/>
        </p:spPr>
        <p:txBody>
          <a:bodyPr wrap="square" rtlCol="0">
            <a:spAutoFit/>
          </a:bodyPr>
          <a:lstStyle/>
          <a:p>
            <a:r>
              <a:rPr lang="zh-CN" altLang="zh-CN" sz="4000" b="1" dirty="0" smtClean="0"/>
              <a:t>一、规范</a:t>
            </a:r>
            <a:r>
              <a:rPr lang="zh-CN" altLang="zh-CN" sz="4000" b="1" dirty="0" smtClean="0"/>
              <a:t>目的</a:t>
            </a:r>
            <a:endParaRPr lang="zh-CN" altLang="zh-CN" sz="4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92696"/>
            <a:ext cx="7704856" cy="4278094"/>
          </a:xfrm>
          <a:prstGeom prst="rect">
            <a:avLst/>
          </a:prstGeom>
          <a:noFill/>
        </p:spPr>
        <p:txBody>
          <a:bodyPr wrap="square" rtlCol="0">
            <a:spAutoFit/>
          </a:bodyPr>
          <a:lstStyle/>
          <a:p>
            <a:r>
              <a:rPr lang="en-US" altLang="zh-CN" sz="2800" b="1" dirty="0" smtClean="0"/>
              <a:t>2.6   </a:t>
            </a:r>
            <a:r>
              <a:rPr lang="zh-CN" altLang="zh-CN" sz="2800" b="1" dirty="0" smtClean="0"/>
              <a:t>图片规范</a:t>
            </a:r>
            <a:r>
              <a:rPr lang="en-US" altLang="zh-CN" b="1" dirty="0" smtClean="0"/>
              <a:t/>
            </a:r>
            <a:br>
              <a:rPr lang="en-US" altLang="zh-CN" b="1" dirty="0" smtClean="0"/>
            </a:br>
            <a:endParaRPr lang="zh-CN" altLang="zh-CN" dirty="0" smtClean="0"/>
          </a:p>
          <a:p>
            <a:r>
              <a:rPr lang="en-US" altLang="zh-CN" sz="1600" dirty="0" smtClean="0"/>
              <a:t>1.</a:t>
            </a:r>
            <a:r>
              <a:rPr lang="zh-CN" altLang="zh-CN" sz="1600" dirty="0" smtClean="0"/>
              <a:t>所有页面元素类图片均放入</a:t>
            </a:r>
            <a:r>
              <a:rPr lang="en-US" altLang="zh-CN" sz="1600" dirty="0" err="1" smtClean="0"/>
              <a:t>img</a:t>
            </a:r>
            <a:r>
              <a:rPr lang="zh-CN" altLang="zh-CN" sz="1600" dirty="0" smtClean="0"/>
              <a:t>文件夹</a:t>
            </a:r>
            <a:r>
              <a:rPr lang="en-US" altLang="zh-CN" sz="1600" dirty="0" smtClean="0"/>
              <a:t>, </a:t>
            </a:r>
            <a:r>
              <a:rPr lang="zh-CN" altLang="zh-CN" sz="1600" dirty="0" smtClean="0"/>
              <a:t>测试用图片放于</a:t>
            </a:r>
            <a:r>
              <a:rPr lang="en-US" altLang="zh-CN" sz="1600" dirty="0" err="1" smtClean="0"/>
              <a:t>img</a:t>
            </a:r>
            <a:r>
              <a:rPr lang="en-US" altLang="zh-CN" sz="1600" dirty="0" smtClean="0"/>
              <a:t>/</a:t>
            </a:r>
            <a:r>
              <a:rPr lang="en-US" altLang="zh-CN" sz="1600" dirty="0" err="1" smtClean="0"/>
              <a:t>demoimg</a:t>
            </a:r>
            <a:r>
              <a:rPr lang="zh-CN" altLang="zh-CN" sz="1600" dirty="0" smtClean="0"/>
              <a:t>文件夹</a:t>
            </a:r>
            <a:r>
              <a:rPr lang="en-US" altLang="zh-CN" sz="1600" dirty="0" smtClean="0"/>
              <a:t>;</a:t>
            </a:r>
          </a:p>
          <a:p>
            <a:endParaRPr lang="zh-CN" altLang="zh-CN" sz="1600" dirty="0" smtClean="0"/>
          </a:p>
          <a:p>
            <a:r>
              <a:rPr lang="en-US" altLang="zh-CN" sz="1600" dirty="0" smtClean="0"/>
              <a:t>2.</a:t>
            </a:r>
            <a:r>
              <a:rPr lang="zh-CN" altLang="zh-CN" sz="1600" dirty="0" smtClean="0"/>
              <a:t>图片格式仅限于</a:t>
            </a:r>
            <a:r>
              <a:rPr lang="en-US" altLang="zh-CN" sz="1600" dirty="0" smtClean="0"/>
              <a:t>gif || </a:t>
            </a:r>
            <a:r>
              <a:rPr lang="en-US" altLang="zh-CN" sz="1600" dirty="0" err="1" smtClean="0"/>
              <a:t>png</a:t>
            </a:r>
            <a:r>
              <a:rPr lang="en-US" altLang="zh-CN" sz="1600" dirty="0" smtClean="0"/>
              <a:t> || jpg;</a:t>
            </a:r>
          </a:p>
          <a:p>
            <a:endParaRPr lang="zh-CN" altLang="zh-CN" sz="1600" dirty="0" smtClean="0"/>
          </a:p>
          <a:p>
            <a:r>
              <a:rPr lang="en-US" altLang="zh-CN" sz="1600" dirty="0" smtClean="0"/>
              <a:t>3.</a:t>
            </a:r>
            <a:r>
              <a:rPr lang="zh-CN" altLang="zh-CN" sz="1600" dirty="0" smtClean="0"/>
              <a:t>命名全部用小写英文字母</a:t>
            </a:r>
            <a:r>
              <a:rPr lang="en-US" altLang="zh-CN" sz="1600" dirty="0" smtClean="0"/>
              <a:t> || </a:t>
            </a:r>
            <a:r>
              <a:rPr lang="zh-CN" altLang="zh-CN" sz="1600" dirty="0" smtClean="0"/>
              <a:t>数字</a:t>
            </a:r>
            <a:r>
              <a:rPr lang="en-US" altLang="zh-CN" sz="1600" dirty="0" smtClean="0"/>
              <a:t> || _ </a:t>
            </a:r>
            <a:r>
              <a:rPr lang="zh-CN" altLang="zh-CN" sz="1600" dirty="0" smtClean="0"/>
              <a:t>的组合，其中不得包含汉字</a:t>
            </a:r>
            <a:r>
              <a:rPr lang="en-US" altLang="zh-CN" sz="1600" dirty="0" smtClean="0"/>
              <a:t> || </a:t>
            </a:r>
            <a:r>
              <a:rPr lang="zh-CN" altLang="zh-CN" sz="1600" dirty="0" smtClean="0"/>
              <a:t>空格</a:t>
            </a:r>
            <a:r>
              <a:rPr lang="en-US" altLang="zh-CN" sz="1600" dirty="0" smtClean="0"/>
              <a:t> || </a:t>
            </a:r>
            <a:r>
              <a:rPr lang="zh-CN" altLang="zh-CN" sz="1600" dirty="0" smtClean="0"/>
              <a:t>特殊字符；尽量用易懂的词汇</a:t>
            </a:r>
            <a:r>
              <a:rPr lang="en-US" altLang="zh-CN" sz="1600" dirty="0" smtClean="0"/>
              <a:t>, </a:t>
            </a:r>
            <a:r>
              <a:rPr lang="zh-CN" altLang="zh-CN" sz="1600" dirty="0" smtClean="0"/>
              <a:t>便于团队其他成员理解</a:t>
            </a:r>
            <a:r>
              <a:rPr lang="en-US" altLang="zh-CN" sz="1600" dirty="0" smtClean="0"/>
              <a:t>; </a:t>
            </a:r>
            <a:r>
              <a:rPr lang="zh-CN" altLang="zh-CN" sz="1600" dirty="0" smtClean="0"/>
              <a:t>另</a:t>
            </a:r>
            <a:r>
              <a:rPr lang="en-US" altLang="zh-CN" sz="1600" dirty="0" smtClean="0"/>
              <a:t>, </a:t>
            </a:r>
            <a:r>
              <a:rPr lang="zh-CN" altLang="zh-CN" sz="1600" dirty="0" smtClean="0"/>
              <a:t>命名分头尾两部分</a:t>
            </a:r>
            <a:r>
              <a:rPr lang="en-US" altLang="zh-CN" sz="1600" dirty="0" smtClean="0"/>
              <a:t>, </a:t>
            </a:r>
            <a:r>
              <a:rPr lang="zh-CN" altLang="zh-CN" sz="1600" dirty="0" smtClean="0"/>
              <a:t>用下划线隔开</a:t>
            </a:r>
            <a:r>
              <a:rPr lang="en-US" altLang="zh-CN" sz="1600" dirty="0" smtClean="0"/>
              <a:t>, </a:t>
            </a:r>
            <a:r>
              <a:rPr lang="zh-CN" altLang="zh-CN" sz="1600" dirty="0" smtClean="0"/>
              <a:t>比如</a:t>
            </a:r>
            <a:r>
              <a:rPr lang="en-US" altLang="zh-CN" sz="1600" dirty="0" smtClean="0"/>
              <a:t>ad_left01.gif || btn_submit.gif;</a:t>
            </a:r>
          </a:p>
          <a:p>
            <a:endParaRPr lang="zh-CN" altLang="zh-CN" sz="1600" dirty="0" smtClean="0"/>
          </a:p>
          <a:p>
            <a:r>
              <a:rPr lang="en-US" altLang="zh-CN" sz="1600" dirty="0" smtClean="0"/>
              <a:t>4.</a:t>
            </a:r>
            <a:r>
              <a:rPr lang="zh-CN" altLang="zh-CN" sz="1600" dirty="0" smtClean="0"/>
              <a:t>在保证视觉效果的情况下选择最小的图片格式与图片质量</a:t>
            </a:r>
            <a:r>
              <a:rPr lang="en-US" altLang="zh-CN" sz="1600" dirty="0" smtClean="0"/>
              <a:t>, </a:t>
            </a:r>
            <a:r>
              <a:rPr lang="zh-CN" altLang="zh-CN" sz="1600" dirty="0" smtClean="0"/>
              <a:t>以减少加载时间</a:t>
            </a:r>
            <a:r>
              <a:rPr lang="en-US" altLang="zh-CN" sz="1600" dirty="0" smtClean="0"/>
              <a:t>;</a:t>
            </a:r>
            <a:endParaRPr lang="zh-CN" altLang="zh-CN" sz="1600" dirty="0" smtClean="0"/>
          </a:p>
          <a:p>
            <a:r>
              <a:rPr lang="en-US" altLang="zh-CN" sz="1600" dirty="0" smtClean="0"/>
              <a:t>5.</a:t>
            </a:r>
            <a:r>
              <a:rPr lang="zh-CN" altLang="zh-CN" sz="1600" dirty="0" smtClean="0"/>
              <a:t>尽量避免使用半透明的</a:t>
            </a:r>
            <a:r>
              <a:rPr lang="en-US" altLang="zh-CN" sz="1600" dirty="0" err="1" smtClean="0"/>
              <a:t>png</a:t>
            </a:r>
            <a:r>
              <a:rPr lang="zh-CN" altLang="zh-CN" sz="1600" dirty="0" smtClean="0"/>
              <a:t>图片</a:t>
            </a:r>
            <a:r>
              <a:rPr lang="en-US" altLang="zh-CN" sz="1600" dirty="0" smtClean="0"/>
              <a:t>(</a:t>
            </a:r>
            <a:r>
              <a:rPr lang="zh-CN" altLang="zh-CN" sz="1600" dirty="0" smtClean="0"/>
              <a:t>若使用</a:t>
            </a:r>
            <a:r>
              <a:rPr lang="en-US" altLang="zh-CN" sz="1600" dirty="0" smtClean="0"/>
              <a:t>, </a:t>
            </a:r>
            <a:r>
              <a:rPr lang="zh-CN" altLang="zh-CN" sz="1600" dirty="0" smtClean="0"/>
              <a:t>请参考</a:t>
            </a:r>
            <a:r>
              <a:rPr lang="en-US" altLang="zh-CN" sz="1600" dirty="0" err="1" smtClean="0"/>
              <a:t>css</a:t>
            </a:r>
            <a:r>
              <a:rPr lang="zh-CN" altLang="zh-CN" sz="1600" dirty="0" smtClean="0"/>
              <a:t>规范相关说明</a:t>
            </a:r>
            <a:r>
              <a:rPr lang="en-US" altLang="zh-CN" sz="1600" dirty="0" smtClean="0"/>
              <a:t>);</a:t>
            </a:r>
          </a:p>
          <a:p>
            <a:endParaRPr lang="zh-CN" altLang="zh-CN" sz="1600" dirty="0" smtClean="0"/>
          </a:p>
          <a:p>
            <a:r>
              <a:rPr lang="en-US" altLang="zh-CN" sz="1600" dirty="0" smtClean="0"/>
              <a:t>6.</a:t>
            </a:r>
            <a:r>
              <a:rPr lang="zh-CN" altLang="zh-CN" sz="1600" dirty="0" smtClean="0"/>
              <a:t>运用</a:t>
            </a:r>
            <a:r>
              <a:rPr lang="en-US" altLang="zh-CN" sz="1600" dirty="0" err="1" smtClean="0"/>
              <a:t>css</a:t>
            </a:r>
            <a:r>
              <a:rPr lang="en-US" altLang="zh-CN" sz="1600" dirty="0" smtClean="0"/>
              <a:t> sprite</a:t>
            </a:r>
            <a:r>
              <a:rPr lang="zh-CN" altLang="zh-CN" sz="1600" dirty="0" smtClean="0"/>
              <a:t>技术集中小的背景图或图标</a:t>
            </a:r>
            <a:r>
              <a:rPr lang="en-US" altLang="zh-CN" sz="1600" dirty="0" smtClean="0"/>
              <a:t>, </a:t>
            </a:r>
            <a:r>
              <a:rPr lang="zh-CN" altLang="zh-CN" sz="1600" dirty="0" smtClean="0"/>
              <a:t>减小页面</a:t>
            </a:r>
            <a:r>
              <a:rPr lang="en-US" altLang="zh-CN" sz="1600" dirty="0" smtClean="0"/>
              <a:t>http</a:t>
            </a:r>
            <a:r>
              <a:rPr lang="zh-CN" altLang="zh-CN" sz="1600" dirty="0" smtClean="0"/>
              <a:t>请求</a:t>
            </a:r>
            <a:r>
              <a:rPr lang="en-US" altLang="zh-CN" sz="1600" dirty="0" smtClean="0"/>
              <a:t>, </a:t>
            </a:r>
            <a:r>
              <a:rPr lang="zh-CN" altLang="zh-CN" sz="1600" dirty="0" smtClean="0"/>
              <a:t>但注意</a:t>
            </a:r>
            <a:r>
              <a:rPr lang="en-US" altLang="zh-CN" sz="1600" dirty="0" smtClean="0"/>
              <a:t>, </a:t>
            </a:r>
            <a:r>
              <a:rPr lang="zh-CN" altLang="zh-CN" sz="1600" dirty="0" smtClean="0"/>
              <a:t>请务必在对应的</a:t>
            </a:r>
            <a:r>
              <a:rPr lang="en-US" altLang="zh-CN" sz="1600" dirty="0" smtClean="0"/>
              <a:t>sprite </a:t>
            </a:r>
            <a:r>
              <a:rPr lang="en-US" altLang="zh-CN" sz="1600" dirty="0" err="1" smtClean="0"/>
              <a:t>psd</a:t>
            </a:r>
            <a:r>
              <a:rPr lang="zh-CN" altLang="zh-CN" sz="1600" dirty="0" smtClean="0"/>
              <a:t>源图中划参考线</a:t>
            </a:r>
            <a:r>
              <a:rPr lang="en-US" altLang="zh-CN" sz="1600" dirty="0" smtClean="0"/>
              <a:t>, </a:t>
            </a:r>
            <a:r>
              <a:rPr lang="zh-CN" altLang="zh-CN" sz="1600" dirty="0" smtClean="0"/>
              <a:t>并保存至</a:t>
            </a:r>
            <a:r>
              <a:rPr lang="en-US" altLang="zh-CN" sz="1600" dirty="0" err="1" smtClean="0"/>
              <a:t>img</a:t>
            </a:r>
            <a:r>
              <a:rPr lang="zh-CN" altLang="zh-CN" sz="1600" dirty="0" smtClean="0"/>
              <a:t>目录下</a:t>
            </a:r>
            <a:r>
              <a:rPr lang="en-US" altLang="zh-CN" sz="1600" dirty="0" smtClean="0"/>
              <a:t>.</a:t>
            </a:r>
            <a:endParaRPr lang="zh-CN" altLang="zh-CN" sz="1600" dirty="0" smtClean="0"/>
          </a:p>
          <a:p>
            <a:r>
              <a:rPr lang="en-US" altLang="zh-CN" dirty="0" smtClean="0"/>
              <a:t> </a:t>
            </a:r>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64704"/>
            <a:ext cx="6984776" cy="2739211"/>
          </a:xfrm>
          <a:prstGeom prst="rect">
            <a:avLst/>
          </a:prstGeom>
          <a:noFill/>
        </p:spPr>
        <p:txBody>
          <a:bodyPr wrap="square" rtlCol="0">
            <a:spAutoFit/>
          </a:bodyPr>
          <a:lstStyle/>
          <a:p>
            <a:r>
              <a:rPr lang="en-US" altLang="zh-CN" sz="2800" b="1" dirty="0" smtClean="0"/>
              <a:t>2.7  </a:t>
            </a:r>
            <a:r>
              <a:rPr lang="zh-CN" altLang="zh-CN" sz="2800" b="1" dirty="0" smtClean="0"/>
              <a:t>注释规范</a:t>
            </a:r>
            <a:r>
              <a:rPr lang="en-US" altLang="zh-CN" dirty="0" smtClean="0"/>
              <a:t/>
            </a:r>
            <a:br>
              <a:rPr lang="en-US" altLang="zh-CN" dirty="0" smtClean="0"/>
            </a:br>
            <a:endParaRPr lang="zh-CN" altLang="zh-CN" sz="1600" dirty="0" smtClean="0"/>
          </a:p>
          <a:p>
            <a:pPr marL="342900" indent="-342900"/>
            <a:r>
              <a:rPr lang="en-US" altLang="zh-CN" sz="1600" dirty="0" smtClean="0"/>
              <a:t>1</a:t>
            </a:r>
            <a:r>
              <a:rPr lang="zh-CN" altLang="en-US" sz="1600" dirty="0" smtClean="0"/>
              <a:t>、</a:t>
            </a:r>
            <a:r>
              <a:rPr lang="en-US" altLang="zh-CN" sz="1600" dirty="0" smtClean="0"/>
              <a:t>html</a:t>
            </a:r>
            <a:r>
              <a:rPr lang="zh-CN" altLang="zh-CN" sz="1600" dirty="0" smtClean="0"/>
              <a:t>注释</a:t>
            </a:r>
            <a:r>
              <a:rPr lang="en-US" altLang="zh-CN" sz="1600" dirty="0" smtClean="0"/>
              <a:t>: </a:t>
            </a:r>
            <a:r>
              <a:rPr lang="zh-CN" altLang="zh-CN" sz="1600" dirty="0" smtClean="0"/>
              <a:t>注释格式</a:t>
            </a:r>
            <a:r>
              <a:rPr lang="en-US" altLang="zh-CN" sz="1600" dirty="0" smtClean="0"/>
              <a:t> &lt;!--</a:t>
            </a:r>
            <a:r>
              <a:rPr lang="zh-CN" altLang="zh-CN" sz="1600" dirty="0" smtClean="0"/>
              <a:t>这儿是注释</a:t>
            </a:r>
            <a:r>
              <a:rPr lang="en-US" altLang="zh-CN" sz="1600" dirty="0" smtClean="0"/>
              <a:t>--&gt;, '--'</a:t>
            </a:r>
            <a:r>
              <a:rPr lang="zh-CN" altLang="zh-CN" sz="1600" dirty="0" smtClean="0"/>
              <a:t>只能在注释的始末位置</a:t>
            </a:r>
            <a:r>
              <a:rPr lang="en-US" altLang="zh-CN" sz="1600" dirty="0" smtClean="0"/>
              <a:t>,</a:t>
            </a:r>
            <a:r>
              <a:rPr lang="zh-CN" altLang="zh-CN" sz="1600" dirty="0" smtClean="0"/>
              <a:t>不可置入注释文字区域</a:t>
            </a:r>
            <a:r>
              <a:rPr lang="en-US" altLang="zh-CN" sz="1600" dirty="0" smtClean="0"/>
              <a:t>;</a:t>
            </a:r>
          </a:p>
          <a:p>
            <a:pPr marL="342900" indent="-342900">
              <a:buAutoNum type="arabicPeriod"/>
            </a:pPr>
            <a:endParaRPr lang="zh-CN" altLang="zh-CN" sz="1600" dirty="0" smtClean="0"/>
          </a:p>
          <a:p>
            <a:pPr marL="342900" indent="-342900"/>
            <a:r>
              <a:rPr lang="en-US" altLang="zh-CN" sz="1600" dirty="0" smtClean="0"/>
              <a:t>2</a:t>
            </a:r>
            <a:r>
              <a:rPr lang="zh-CN" altLang="en-US" sz="1600" dirty="0" smtClean="0"/>
              <a:t>、</a:t>
            </a:r>
            <a:r>
              <a:rPr lang="en-US" altLang="zh-CN" sz="1600" dirty="0" err="1" smtClean="0"/>
              <a:t>css</a:t>
            </a:r>
            <a:r>
              <a:rPr lang="zh-CN" altLang="zh-CN" sz="1600" dirty="0" smtClean="0"/>
              <a:t>注释</a:t>
            </a:r>
            <a:r>
              <a:rPr lang="en-US" altLang="zh-CN" sz="1600" dirty="0" smtClean="0"/>
              <a:t>: </a:t>
            </a:r>
            <a:r>
              <a:rPr lang="zh-CN" altLang="zh-CN" sz="1600" dirty="0" smtClean="0"/>
              <a:t>注释格式</a:t>
            </a:r>
            <a:r>
              <a:rPr lang="en-US" altLang="zh-CN" sz="1600" dirty="0" smtClean="0"/>
              <a:t> /*</a:t>
            </a:r>
            <a:r>
              <a:rPr lang="zh-CN" altLang="zh-CN" sz="1600" dirty="0" smtClean="0"/>
              <a:t>这儿是注释</a:t>
            </a:r>
            <a:r>
              <a:rPr lang="en-US" altLang="zh-CN" sz="1600" dirty="0" smtClean="0"/>
              <a:t>*/;</a:t>
            </a:r>
          </a:p>
          <a:p>
            <a:pPr marL="342900" indent="-342900">
              <a:buAutoNum type="arabicPeriod" startAt="2"/>
            </a:pPr>
            <a:endParaRPr lang="zh-CN" altLang="zh-CN" sz="1600" dirty="0" smtClean="0"/>
          </a:p>
          <a:p>
            <a:pPr marL="342900" indent="-342900"/>
            <a:r>
              <a:rPr lang="en-US" altLang="zh-CN" sz="1600" dirty="0" smtClean="0"/>
              <a:t>3</a:t>
            </a:r>
            <a:r>
              <a:rPr lang="zh-CN" altLang="en-US" sz="1600" dirty="0" smtClean="0"/>
              <a:t>、</a:t>
            </a:r>
            <a:r>
              <a:rPr lang="en-US" altLang="zh-CN" sz="1600" dirty="0" smtClean="0"/>
              <a:t>JavaScript</a:t>
            </a:r>
            <a:r>
              <a:rPr lang="zh-CN" altLang="zh-CN" sz="1600" dirty="0" smtClean="0"/>
              <a:t>注释</a:t>
            </a:r>
            <a:r>
              <a:rPr lang="en-US" altLang="zh-CN" sz="1600" dirty="0" smtClean="0"/>
              <a:t>, </a:t>
            </a:r>
            <a:r>
              <a:rPr lang="zh-CN" altLang="zh-CN" sz="1600" dirty="0" smtClean="0"/>
              <a:t>单行注释使用</a:t>
            </a:r>
            <a:r>
              <a:rPr lang="en-US" altLang="zh-CN" sz="1600" dirty="0" smtClean="0"/>
              <a:t>'//</a:t>
            </a:r>
            <a:r>
              <a:rPr lang="zh-CN" altLang="zh-CN" sz="1600" dirty="0" smtClean="0"/>
              <a:t>这儿是单行注释</a:t>
            </a:r>
            <a:r>
              <a:rPr lang="en-US" altLang="zh-CN" sz="1600" dirty="0" smtClean="0"/>
              <a:t>' ,</a:t>
            </a:r>
            <a:r>
              <a:rPr lang="zh-CN" altLang="zh-CN" sz="1600" dirty="0" smtClean="0"/>
              <a:t>多行注释使用</a:t>
            </a:r>
            <a:r>
              <a:rPr lang="en-US" altLang="zh-CN" sz="1600" dirty="0" smtClean="0"/>
              <a:t> /* </a:t>
            </a:r>
            <a:r>
              <a:rPr lang="zh-CN" altLang="zh-CN" sz="1600" dirty="0" smtClean="0"/>
              <a:t>这儿有多行注释 </a:t>
            </a:r>
            <a:r>
              <a:rPr lang="en-US" altLang="zh-CN" sz="1600" dirty="0" smtClean="0"/>
              <a:t>*/;</a:t>
            </a:r>
          </a:p>
          <a:p>
            <a:pPr marL="342900" indent="-342900"/>
            <a:endParaRPr lang="zh-CN" altLang="zh-CN"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836712"/>
            <a:ext cx="7920880" cy="2954655"/>
          </a:xfrm>
          <a:prstGeom prst="rect">
            <a:avLst/>
          </a:prstGeom>
          <a:noFill/>
        </p:spPr>
        <p:txBody>
          <a:bodyPr wrap="square" rtlCol="0">
            <a:spAutoFit/>
          </a:bodyPr>
          <a:lstStyle/>
          <a:p>
            <a:r>
              <a:rPr lang="en-US" altLang="zh-CN" sz="2800" b="1" dirty="0" smtClean="0"/>
              <a:t>2.8  </a:t>
            </a:r>
            <a:r>
              <a:rPr lang="zh-CN" altLang="zh-CN" sz="2800" b="1" dirty="0" smtClean="0"/>
              <a:t>浏览器兼容性</a:t>
            </a:r>
            <a:r>
              <a:rPr lang="en-US" altLang="zh-CN" sz="2800" b="1" dirty="0" smtClean="0"/>
              <a:t> CSS </a:t>
            </a:r>
            <a:r>
              <a:rPr lang="en-US" altLang="zh-CN" sz="2800" b="1" dirty="0" smtClean="0"/>
              <a:t>hack</a:t>
            </a:r>
          </a:p>
          <a:p>
            <a:endParaRPr lang="en-US" altLang="zh-CN" sz="2800" b="1" dirty="0" smtClean="0"/>
          </a:p>
          <a:p>
            <a:pPr fontAlgn="base"/>
            <a:r>
              <a:rPr lang="zh-CN" altLang="zh-CN" b="1" dirty="0" smtClean="0"/>
              <a:t>一、标识区别</a:t>
            </a:r>
            <a:r>
              <a:rPr lang="zh-CN" altLang="zh-CN" b="1" dirty="0" smtClean="0"/>
              <a:t>：</a:t>
            </a:r>
            <a:r>
              <a:rPr lang="zh-CN" altLang="zh-CN" sz="1600" dirty="0" smtClean="0"/>
              <a:t>区别</a:t>
            </a:r>
            <a:r>
              <a:rPr lang="en-US" altLang="zh-CN" sz="1600" dirty="0" smtClean="0"/>
              <a:t>IE6,IE7,IE8,FF</a:t>
            </a:r>
            <a:r>
              <a:rPr lang="zh-CN" altLang="zh-CN" sz="1600" dirty="0" smtClean="0"/>
              <a:t>。</a:t>
            </a:r>
            <a:endParaRPr lang="en-US" altLang="zh-CN" sz="1600" dirty="0" smtClean="0"/>
          </a:p>
          <a:p>
            <a:pPr fontAlgn="base"/>
            <a:r>
              <a:rPr lang="en-US" altLang="zh-CN" sz="1600" dirty="0" smtClean="0"/>
              <a:t/>
            </a:r>
            <a:br>
              <a:rPr lang="en-US" altLang="zh-CN" sz="1600" dirty="0" smtClean="0"/>
            </a:br>
            <a:r>
              <a:rPr lang="en-US" altLang="zh-CN" sz="1600" dirty="0" smtClean="0"/>
              <a:t>1. IE</a:t>
            </a:r>
            <a:r>
              <a:rPr lang="zh-CN" altLang="zh-CN" sz="1600" dirty="0" smtClean="0"/>
              <a:t>都能识别</a:t>
            </a:r>
            <a:r>
              <a:rPr lang="en-US" altLang="zh-CN" sz="1600" dirty="0" smtClean="0"/>
              <a:t>* ; </a:t>
            </a:r>
            <a:r>
              <a:rPr lang="zh-CN" altLang="zh-CN" sz="1600" dirty="0" smtClean="0"/>
              <a:t>标准浏览器</a:t>
            </a:r>
            <a:r>
              <a:rPr lang="en-US" altLang="zh-CN" sz="1600" dirty="0" smtClean="0"/>
              <a:t>(</a:t>
            </a:r>
            <a:r>
              <a:rPr lang="zh-CN" altLang="zh-CN" sz="1600" dirty="0" smtClean="0"/>
              <a:t>如</a:t>
            </a:r>
            <a:r>
              <a:rPr lang="en-US" altLang="zh-CN" sz="1600" dirty="0" smtClean="0"/>
              <a:t>FF)</a:t>
            </a:r>
            <a:r>
              <a:rPr lang="zh-CN" altLang="zh-CN" sz="1600" dirty="0" smtClean="0"/>
              <a:t>不能识别</a:t>
            </a:r>
            <a:r>
              <a:rPr lang="en-US" altLang="zh-CN" sz="1600" dirty="0" smtClean="0"/>
              <a:t>*</a:t>
            </a:r>
            <a:r>
              <a:rPr lang="zh-CN" altLang="zh-CN" sz="1600" dirty="0" smtClean="0"/>
              <a:t>；</a:t>
            </a:r>
          </a:p>
          <a:p>
            <a:pPr fontAlgn="base"/>
            <a:r>
              <a:rPr lang="en-US" altLang="zh-CN" sz="1600" dirty="0" smtClean="0"/>
              <a:t>2. IE6</a:t>
            </a:r>
            <a:r>
              <a:rPr lang="zh-CN" altLang="zh-CN" sz="1600" dirty="0" smtClean="0"/>
              <a:t>能识别</a:t>
            </a:r>
            <a:r>
              <a:rPr lang="en-US" altLang="zh-CN" sz="1600" dirty="0" smtClean="0"/>
              <a:t>*</a:t>
            </a:r>
            <a:r>
              <a:rPr lang="zh-CN" altLang="zh-CN" sz="1600" dirty="0" smtClean="0"/>
              <a:t>，但不能识别</a:t>
            </a:r>
            <a:r>
              <a:rPr lang="en-US" altLang="zh-CN" sz="1600" dirty="0" smtClean="0"/>
              <a:t> !important; IE6</a:t>
            </a:r>
            <a:r>
              <a:rPr lang="zh-CN" altLang="zh-CN" sz="1600" dirty="0" smtClean="0"/>
              <a:t>在样式前面加</a:t>
            </a:r>
            <a:r>
              <a:rPr lang="en-US" altLang="zh-CN" sz="1600" dirty="0" smtClean="0"/>
              <a:t>_</a:t>
            </a:r>
            <a:endParaRPr lang="zh-CN" altLang="zh-CN" sz="1600" dirty="0" smtClean="0"/>
          </a:p>
          <a:p>
            <a:pPr fontAlgn="base"/>
            <a:r>
              <a:rPr lang="en-US" altLang="zh-CN" sz="1600" dirty="0" smtClean="0"/>
              <a:t>3. IE7</a:t>
            </a:r>
            <a:r>
              <a:rPr lang="zh-CN" altLang="zh-CN" sz="1600" dirty="0" smtClean="0"/>
              <a:t>能识别</a:t>
            </a:r>
            <a:r>
              <a:rPr lang="en-US" altLang="zh-CN" sz="1600" dirty="0" smtClean="0"/>
              <a:t>*</a:t>
            </a:r>
            <a:r>
              <a:rPr lang="zh-CN" altLang="zh-CN" sz="1600" dirty="0" smtClean="0"/>
              <a:t>，也能识别</a:t>
            </a:r>
            <a:r>
              <a:rPr lang="en-US" altLang="zh-CN" sz="1600" dirty="0" smtClean="0"/>
              <a:t>!important;</a:t>
            </a:r>
            <a:endParaRPr lang="zh-CN" altLang="zh-CN" sz="1600" dirty="0" smtClean="0"/>
          </a:p>
          <a:p>
            <a:pPr fontAlgn="base"/>
            <a:r>
              <a:rPr lang="en-US" altLang="zh-CN" sz="1600" dirty="0" smtClean="0"/>
              <a:t>4. IE8</a:t>
            </a:r>
            <a:r>
              <a:rPr lang="zh-CN" altLang="zh-CN" sz="1600" dirty="0" smtClean="0"/>
              <a:t>能识别</a:t>
            </a:r>
            <a:r>
              <a:rPr lang="en-US" altLang="zh-CN" sz="1600" dirty="0" smtClean="0"/>
              <a:t>\ 9 </a:t>
            </a:r>
            <a:r>
              <a:rPr lang="zh-CN" altLang="zh-CN" sz="1600" dirty="0" smtClean="0"/>
              <a:t>例如：</a:t>
            </a:r>
            <a:r>
              <a:rPr lang="en-US" altLang="zh-CN" sz="1600" dirty="0" err="1" smtClean="0"/>
              <a:t>background:red</a:t>
            </a:r>
            <a:r>
              <a:rPr lang="en-US" altLang="zh-CN" sz="1600" dirty="0" smtClean="0"/>
              <a:t> \9;</a:t>
            </a:r>
            <a:endParaRPr lang="zh-CN" altLang="zh-CN" sz="1600" dirty="0" smtClean="0"/>
          </a:p>
          <a:p>
            <a:pPr fontAlgn="base"/>
            <a:r>
              <a:rPr lang="en-US" altLang="zh-CN" sz="1600" dirty="0" smtClean="0"/>
              <a:t>5. </a:t>
            </a:r>
            <a:r>
              <a:rPr lang="en-US" altLang="zh-CN" sz="1600" dirty="0" err="1" smtClean="0"/>
              <a:t>firefox</a:t>
            </a:r>
            <a:r>
              <a:rPr lang="zh-CN" altLang="zh-CN" sz="1600" dirty="0" smtClean="0"/>
              <a:t>不能识别</a:t>
            </a:r>
            <a:r>
              <a:rPr lang="en-US" altLang="zh-CN" sz="1600" dirty="0" smtClean="0"/>
              <a:t>*</a:t>
            </a:r>
            <a:r>
              <a:rPr lang="zh-CN" altLang="zh-CN" sz="1600" dirty="0" smtClean="0"/>
              <a:t>，但能识别</a:t>
            </a:r>
            <a:r>
              <a:rPr lang="en-US" altLang="zh-CN" sz="1600" dirty="0" smtClean="0"/>
              <a:t>!important;</a:t>
            </a:r>
            <a:endParaRPr lang="zh-CN" altLang="zh-CN" sz="1600" dirty="0" smtClean="0"/>
          </a:p>
          <a:p>
            <a:pPr fontAlgn="base"/>
            <a:r>
              <a:rPr lang="en-US" altLang="zh-CN" sz="1600" dirty="0" smtClean="0"/>
              <a:t> </a:t>
            </a:r>
            <a:endParaRPr lang="zh-CN" altLang="zh-CN" sz="16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48690"/>
            <a:ext cx="8064896" cy="5909310"/>
          </a:xfrm>
          <a:prstGeom prst="rect">
            <a:avLst/>
          </a:prstGeom>
          <a:noFill/>
        </p:spPr>
        <p:txBody>
          <a:bodyPr wrap="square" rtlCol="0">
            <a:spAutoFit/>
          </a:bodyPr>
          <a:lstStyle/>
          <a:p>
            <a:pPr marL="342900" indent="-342900" fontAlgn="base"/>
            <a:r>
              <a:rPr lang="en-US" altLang="zh-CN" b="1" dirty="0" smtClean="0"/>
              <a:t>1.IE6</a:t>
            </a:r>
            <a:r>
              <a:rPr lang="zh-CN" altLang="zh-CN" b="1" dirty="0" smtClean="0"/>
              <a:t>和</a:t>
            </a:r>
            <a:r>
              <a:rPr lang="en-US" altLang="zh-CN" b="1" dirty="0" err="1" smtClean="0"/>
              <a:t>firefox</a:t>
            </a:r>
            <a:r>
              <a:rPr lang="zh-CN" altLang="zh-CN" b="1" dirty="0" smtClean="0"/>
              <a:t>的区别</a:t>
            </a:r>
            <a:r>
              <a:rPr lang="zh-CN" altLang="zh-CN" b="1" dirty="0" smtClean="0"/>
              <a:t>：</a:t>
            </a:r>
            <a:endParaRPr lang="en-US" altLang="zh-CN" b="1" dirty="0" smtClean="0"/>
          </a:p>
          <a:p>
            <a:pPr marL="342900" indent="-342900" fontAlgn="base"/>
            <a:r>
              <a:rPr lang="en-US" altLang="zh-CN" dirty="0" err="1" smtClean="0"/>
              <a:t>background:orange</a:t>
            </a:r>
            <a:r>
              <a:rPr lang="en-US" altLang="zh-CN" dirty="0" smtClean="0"/>
              <a:t>;</a:t>
            </a:r>
          </a:p>
          <a:p>
            <a:pPr marL="342900" indent="-342900" fontAlgn="base"/>
            <a:r>
              <a:rPr lang="en-US" altLang="zh-CN" dirty="0" smtClean="0"/>
              <a:t>*</a:t>
            </a:r>
            <a:r>
              <a:rPr lang="en-US" altLang="zh-CN" dirty="0" err="1" smtClean="0"/>
              <a:t>background:blue</a:t>
            </a:r>
            <a:r>
              <a:rPr lang="en-US" altLang="zh-CN" dirty="0" smtClean="0"/>
              <a:t>;</a:t>
            </a:r>
          </a:p>
          <a:p>
            <a:pPr marL="342900" indent="-342900" fontAlgn="base"/>
            <a:r>
              <a:rPr lang="zh-CN" altLang="zh-CN" dirty="0" smtClean="0"/>
              <a:t>意思</a:t>
            </a:r>
            <a:r>
              <a:rPr lang="zh-CN" altLang="zh-CN" dirty="0" smtClean="0"/>
              <a:t>就是火狐浏览器的背景颜色是橙色</a:t>
            </a:r>
            <a:r>
              <a:rPr lang="en-US" altLang="zh-CN" dirty="0" smtClean="0"/>
              <a:t>,</a:t>
            </a:r>
            <a:r>
              <a:rPr lang="zh-CN" altLang="zh-CN" dirty="0" smtClean="0"/>
              <a:t>而</a:t>
            </a:r>
            <a:r>
              <a:rPr lang="en-US" altLang="zh-CN" dirty="0" smtClean="0"/>
              <a:t>IE</a:t>
            </a:r>
            <a:r>
              <a:rPr lang="zh-CN" altLang="zh-CN" dirty="0" smtClean="0"/>
              <a:t>浏览器的背景色是蓝色</a:t>
            </a:r>
            <a:r>
              <a:rPr lang="en-US" altLang="zh-CN" dirty="0" smtClean="0"/>
              <a:t>.</a:t>
            </a:r>
          </a:p>
          <a:p>
            <a:pPr marL="342900" indent="-342900" fontAlgn="base"/>
            <a:endParaRPr lang="zh-CN" altLang="zh-CN" dirty="0" smtClean="0"/>
          </a:p>
          <a:p>
            <a:pPr fontAlgn="base"/>
            <a:r>
              <a:rPr lang="en-US" altLang="zh-CN" b="1" dirty="0" smtClean="0"/>
              <a:t>2. IE6</a:t>
            </a:r>
            <a:r>
              <a:rPr lang="zh-CN" altLang="zh-CN" b="1" dirty="0" smtClean="0"/>
              <a:t>和</a:t>
            </a:r>
            <a:r>
              <a:rPr lang="en-US" altLang="zh-CN" b="1" dirty="0" smtClean="0"/>
              <a:t>IE7</a:t>
            </a:r>
            <a:r>
              <a:rPr lang="zh-CN" altLang="zh-CN" b="1" dirty="0" smtClean="0"/>
              <a:t>的区别：</a:t>
            </a:r>
            <a:r>
              <a:rPr lang="en-US" altLang="zh-CN" dirty="0" smtClean="0"/>
              <a:t/>
            </a:r>
            <a:br>
              <a:rPr lang="en-US" altLang="zh-CN" dirty="0" smtClean="0"/>
            </a:br>
            <a:r>
              <a:rPr lang="en-US" altLang="zh-CN" dirty="0" err="1" smtClean="0"/>
              <a:t>background:green</a:t>
            </a:r>
            <a:r>
              <a:rPr lang="en-US" altLang="zh-CN" dirty="0" smtClean="0"/>
              <a:t> !important;</a:t>
            </a:r>
          </a:p>
          <a:p>
            <a:pPr fontAlgn="base"/>
            <a:r>
              <a:rPr lang="en-US" altLang="zh-CN" dirty="0" err="1" smtClean="0"/>
              <a:t>background:blue</a:t>
            </a:r>
            <a:r>
              <a:rPr lang="en-US" altLang="zh-CN" dirty="0" smtClean="0"/>
              <a:t>;</a:t>
            </a:r>
            <a:br>
              <a:rPr lang="en-US" altLang="zh-CN" dirty="0" smtClean="0"/>
            </a:br>
            <a:r>
              <a:rPr lang="zh-CN" altLang="zh-CN" dirty="0" smtClean="0"/>
              <a:t>意思指的是</a:t>
            </a:r>
            <a:r>
              <a:rPr lang="en-US" altLang="zh-CN" dirty="0" smtClean="0"/>
              <a:t>:IE7</a:t>
            </a:r>
            <a:r>
              <a:rPr lang="zh-CN" altLang="zh-CN" dirty="0" smtClean="0"/>
              <a:t>的背景颜色是绿色</a:t>
            </a:r>
            <a:r>
              <a:rPr lang="en-US" altLang="zh-CN" dirty="0" smtClean="0"/>
              <a:t>,IE6</a:t>
            </a:r>
            <a:r>
              <a:rPr lang="zh-CN" altLang="zh-CN" dirty="0" smtClean="0"/>
              <a:t>的背景颜色是蓝色</a:t>
            </a:r>
            <a:endParaRPr lang="en-US" altLang="zh-CN" dirty="0" smtClean="0"/>
          </a:p>
          <a:p>
            <a:pPr fontAlgn="base"/>
            <a:endParaRPr lang="zh-CN" altLang="zh-CN" dirty="0" smtClean="0"/>
          </a:p>
          <a:p>
            <a:pPr fontAlgn="base"/>
            <a:r>
              <a:rPr lang="en-US" altLang="zh-CN" b="1" dirty="0" smtClean="0"/>
              <a:t>3. IE7</a:t>
            </a:r>
            <a:r>
              <a:rPr lang="zh-CN" altLang="zh-CN" b="1" dirty="0" smtClean="0"/>
              <a:t>和</a:t>
            </a:r>
            <a:r>
              <a:rPr lang="en-US" altLang="zh-CN" b="1" dirty="0" smtClean="0"/>
              <a:t>FF</a:t>
            </a:r>
            <a:r>
              <a:rPr lang="zh-CN" altLang="zh-CN" b="1" dirty="0" smtClean="0"/>
              <a:t>的区别</a:t>
            </a:r>
            <a:r>
              <a:rPr lang="zh-CN" altLang="zh-CN" dirty="0" smtClean="0"/>
              <a:t>：</a:t>
            </a:r>
            <a:r>
              <a:rPr lang="en-US" altLang="zh-CN" dirty="0" smtClean="0"/>
              <a:t/>
            </a:r>
            <a:br>
              <a:rPr lang="en-US" altLang="zh-CN" dirty="0" smtClean="0"/>
            </a:br>
            <a:r>
              <a:rPr lang="en-US" altLang="zh-CN" dirty="0" err="1" smtClean="0"/>
              <a:t>background:orange</a:t>
            </a:r>
            <a:r>
              <a:rPr lang="en-US" altLang="zh-CN" dirty="0" smtClean="0"/>
              <a:t>; *</a:t>
            </a:r>
            <a:r>
              <a:rPr lang="en-US" altLang="zh-CN" dirty="0" err="1" smtClean="0"/>
              <a:t>background:green</a:t>
            </a:r>
            <a:r>
              <a:rPr lang="en-US" altLang="zh-CN" dirty="0" smtClean="0"/>
              <a:t>;</a:t>
            </a:r>
            <a:br>
              <a:rPr lang="en-US" altLang="zh-CN" dirty="0" smtClean="0"/>
            </a:br>
            <a:r>
              <a:rPr lang="zh-CN" altLang="zh-CN" dirty="0" smtClean="0"/>
              <a:t>意思指的是</a:t>
            </a:r>
            <a:r>
              <a:rPr lang="en-US" altLang="zh-CN" dirty="0" smtClean="0"/>
              <a:t>:</a:t>
            </a:r>
            <a:r>
              <a:rPr lang="zh-CN" altLang="zh-CN" dirty="0" smtClean="0"/>
              <a:t>火狐浏览器的背景颜色是橙色</a:t>
            </a:r>
            <a:r>
              <a:rPr lang="en-US" altLang="zh-CN" dirty="0" smtClean="0"/>
              <a:t>,</a:t>
            </a:r>
            <a:r>
              <a:rPr lang="zh-CN" altLang="zh-CN" dirty="0" smtClean="0"/>
              <a:t>而</a:t>
            </a:r>
            <a:r>
              <a:rPr lang="en-US" altLang="zh-CN" dirty="0" smtClean="0"/>
              <a:t>IE7</a:t>
            </a:r>
            <a:r>
              <a:rPr lang="zh-CN" altLang="zh-CN" dirty="0" smtClean="0"/>
              <a:t>的背景颜色是</a:t>
            </a:r>
            <a:r>
              <a:rPr lang="zh-CN" altLang="zh-CN" dirty="0" smtClean="0"/>
              <a:t>绿色</a:t>
            </a:r>
            <a:endParaRPr lang="en-US" altLang="zh-CN" dirty="0" smtClean="0"/>
          </a:p>
          <a:p>
            <a:pPr fontAlgn="base"/>
            <a:endParaRPr lang="zh-CN" altLang="zh-CN" b="1" dirty="0" smtClean="0"/>
          </a:p>
          <a:p>
            <a:pPr fontAlgn="base"/>
            <a:r>
              <a:rPr lang="en-US" altLang="zh-CN" b="1" dirty="0" smtClean="0"/>
              <a:t>4. FF</a:t>
            </a:r>
            <a:r>
              <a:rPr lang="zh-CN" altLang="zh-CN" b="1" dirty="0" smtClean="0"/>
              <a:t>，</a:t>
            </a:r>
            <a:r>
              <a:rPr lang="en-US" altLang="zh-CN" b="1" dirty="0" smtClean="0"/>
              <a:t>IE7</a:t>
            </a:r>
            <a:r>
              <a:rPr lang="zh-CN" altLang="zh-CN" b="1" dirty="0" smtClean="0"/>
              <a:t>，</a:t>
            </a:r>
            <a:r>
              <a:rPr lang="en-US" altLang="zh-CN" b="1" dirty="0" smtClean="0"/>
              <a:t>IE6</a:t>
            </a:r>
            <a:r>
              <a:rPr lang="zh-CN" altLang="zh-CN" b="1" dirty="0" smtClean="0"/>
              <a:t>的区别：</a:t>
            </a:r>
            <a:r>
              <a:rPr lang="en-US" altLang="zh-CN" dirty="0" smtClean="0"/>
              <a:t/>
            </a:r>
            <a:br>
              <a:rPr lang="en-US" altLang="zh-CN" dirty="0" smtClean="0"/>
            </a:br>
            <a:r>
              <a:rPr lang="en-US" altLang="zh-CN" dirty="0" err="1" smtClean="0"/>
              <a:t>background:orange</a:t>
            </a:r>
            <a:r>
              <a:rPr lang="en-US" altLang="zh-CN" dirty="0" smtClean="0"/>
              <a:t>;</a:t>
            </a:r>
            <a:br>
              <a:rPr lang="en-US" altLang="zh-CN" dirty="0" smtClean="0"/>
            </a:br>
            <a:r>
              <a:rPr lang="en-US" altLang="zh-CN" dirty="0" smtClean="0"/>
              <a:t>*</a:t>
            </a:r>
            <a:r>
              <a:rPr lang="en-US" altLang="zh-CN" dirty="0" err="1" smtClean="0"/>
              <a:t>background:green</a:t>
            </a:r>
            <a:r>
              <a:rPr lang="en-US" altLang="zh-CN" dirty="0" smtClean="0"/>
              <a:t> !important;</a:t>
            </a:r>
            <a:br>
              <a:rPr lang="en-US" altLang="zh-CN" dirty="0" smtClean="0"/>
            </a:br>
            <a:r>
              <a:rPr lang="en-US" altLang="zh-CN" dirty="0" smtClean="0"/>
              <a:t>*</a:t>
            </a:r>
            <a:r>
              <a:rPr lang="en-US" altLang="zh-CN" dirty="0" err="1" smtClean="0"/>
              <a:t>background:blue</a:t>
            </a:r>
            <a:r>
              <a:rPr lang="en-US" altLang="zh-CN" dirty="0" smtClean="0"/>
              <a:t>;</a:t>
            </a:r>
            <a:br>
              <a:rPr lang="en-US" altLang="zh-CN" dirty="0" smtClean="0"/>
            </a:br>
            <a:r>
              <a:rPr lang="zh-CN" altLang="zh-CN" dirty="0" smtClean="0"/>
              <a:t>意思是火狐浏览器的的背景橙色</a:t>
            </a:r>
            <a:r>
              <a:rPr lang="en-US" altLang="zh-CN" dirty="0" smtClean="0"/>
              <a:t>,IE7</a:t>
            </a:r>
            <a:r>
              <a:rPr lang="zh-CN" altLang="zh-CN" dirty="0" smtClean="0"/>
              <a:t>浏览器的背景颜色是绿色</a:t>
            </a:r>
            <a:r>
              <a:rPr lang="en-US" altLang="zh-CN" dirty="0" smtClean="0"/>
              <a:t>,</a:t>
            </a:r>
            <a:r>
              <a:rPr lang="zh-CN" altLang="zh-CN" dirty="0" smtClean="0"/>
              <a:t>而</a:t>
            </a:r>
            <a:r>
              <a:rPr lang="en-US" altLang="zh-CN" dirty="0" smtClean="0"/>
              <a:t>IE6</a:t>
            </a:r>
            <a:r>
              <a:rPr lang="zh-CN" altLang="zh-CN" dirty="0" smtClean="0"/>
              <a:t>浏览器的颜色是蓝色</a:t>
            </a:r>
            <a:r>
              <a:rPr lang="en-US" altLang="zh-CN" dirty="0" smtClean="0"/>
              <a:t>.</a:t>
            </a:r>
            <a:endParaRPr lang="zh-CN" altLang="zh-CN"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76864" cy="3354765"/>
          </a:xfrm>
          <a:prstGeom prst="rect">
            <a:avLst/>
          </a:prstGeom>
          <a:noFill/>
        </p:spPr>
        <p:txBody>
          <a:bodyPr wrap="square" rtlCol="0">
            <a:spAutoFit/>
          </a:bodyPr>
          <a:lstStyle/>
          <a:p>
            <a:pPr fontAlgn="base"/>
            <a:r>
              <a:rPr lang="zh-CN" altLang="zh-CN" b="1" dirty="0" smtClean="0"/>
              <a:t>二、实践</a:t>
            </a:r>
            <a:r>
              <a:rPr lang="zh-CN" altLang="zh-CN" b="1" dirty="0" smtClean="0"/>
              <a:t>建议</a:t>
            </a:r>
            <a:endParaRPr lang="en-US" altLang="zh-CN" b="1" dirty="0" smtClean="0"/>
          </a:p>
          <a:p>
            <a:pPr fontAlgn="base"/>
            <a:endParaRPr lang="zh-CN" altLang="zh-CN" dirty="0" smtClean="0"/>
          </a:p>
          <a:p>
            <a:pPr fontAlgn="base"/>
            <a:r>
              <a:rPr lang="en-US" altLang="zh-CN" sz="1600" b="1" dirty="0" smtClean="0"/>
              <a:t>(1).  </a:t>
            </a:r>
            <a:r>
              <a:rPr lang="zh-CN" altLang="zh-CN" sz="1600" b="1" dirty="0" smtClean="0"/>
              <a:t>开发平台的</a:t>
            </a:r>
            <a:r>
              <a:rPr lang="zh-CN" altLang="zh-CN" sz="1600" b="1" dirty="0" smtClean="0"/>
              <a:t>选择</a:t>
            </a:r>
            <a:endParaRPr lang="en-US" altLang="zh-CN" sz="1600" b="1" dirty="0" smtClean="0"/>
          </a:p>
          <a:p>
            <a:pPr fontAlgn="base"/>
            <a:endParaRPr lang="zh-CN" altLang="zh-CN" sz="1600" dirty="0" smtClean="0"/>
          </a:p>
          <a:p>
            <a:pPr fontAlgn="base"/>
            <a:r>
              <a:rPr lang="zh-CN" altLang="zh-CN" sz="1600" dirty="0" smtClean="0"/>
              <a:t>在</a:t>
            </a:r>
            <a:r>
              <a:rPr lang="en-US" altLang="zh-CN" sz="1600" dirty="0" smtClean="0"/>
              <a:t> Firefox </a:t>
            </a:r>
            <a:r>
              <a:rPr lang="zh-CN" altLang="zh-CN" sz="1600" dirty="0" smtClean="0"/>
              <a:t>上编写</a:t>
            </a:r>
            <a:r>
              <a:rPr lang="en-US" altLang="zh-CN" sz="1600" dirty="0" smtClean="0"/>
              <a:t>CSS, </a:t>
            </a:r>
            <a:r>
              <a:rPr lang="zh-CN" altLang="zh-CN" sz="1600" dirty="0" smtClean="0"/>
              <a:t>同时兼容其他浏览器的</a:t>
            </a:r>
            <a:r>
              <a:rPr lang="en-US" altLang="zh-CN" sz="1600" dirty="0" smtClean="0"/>
              <a:t>. </a:t>
            </a:r>
            <a:r>
              <a:rPr lang="zh-CN" altLang="zh-CN" sz="1600" dirty="0" smtClean="0"/>
              <a:t>这样做肯定会比在</a:t>
            </a:r>
            <a:r>
              <a:rPr lang="en-US" altLang="zh-CN" sz="1600" dirty="0" smtClean="0"/>
              <a:t> IE </a:t>
            </a:r>
            <a:r>
              <a:rPr lang="zh-CN" altLang="zh-CN" sz="1600" dirty="0" smtClean="0"/>
              <a:t>做好再到别的浏览器兼容来得容易</a:t>
            </a:r>
            <a:r>
              <a:rPr lang="en-US" altLang="zh-CN" sz="1600" dirty="0" smtClean="0"/>
              <a:t>, </a:t>
            </a:r>
            <a:r>
              <a:rPr lang="zh-CN" altLang="zh-CN" sz="1600" dirty="0" smtClean="0"/>
              <a:t>因为</a:t>
            </a:r>
            <a:r>
              <a:rPr lang="en-US" altLang="zh-CN" sz="1600" dirty="0" smtClean="0"/>
              <a:t> IE </a:t>
            </a:r>
            <a:r>
              <a:rPr lang="zh-CN" altLang="zh-CN" sz="1600" dirty="0" smtClean="0"/>
              <a:t>对老标准支持还是很不错的</a:t>
            </a:r>
            <a:r>
              <a:rPr lang="en-US" altLang="zh-CN" sz="1600" dirty="0" smtClean="0"/>
              <a:t>, </a:t>
            </a:r>
            <a:r>
              <a:rPr lang="zh-CN" altLang="zh-CN" sz="1600" dirty="0" smtClean="0"/>
              <a:t>而</a:t>
            </a:r>
            <a:r>
              <a:rPr lang="en-US" altLang="zh-CN" sz="1600" dirty="0" smtClean="0"/>
              <a:t> IE </a:t>
            </a:r>
            <a:r>
              <a:rPr lang="zh-CN" altLang="zh-CN" sz="1600" dirty="0" smtClean="0"/>
              <a:t>的一些特有功能人家却不支持</a:t>
            </a:r>
            <a:r>
              <a:rPr lang="en-US" altLang="zh-CN" sz="1600" dirty="0" smtClean="0"/>
              <a:t>. </a:t>
            </a:r>
            <a:r>
              <a:rPr lang="zh-CN" altLang="zh-CN" sz="1600" dirty="0" smtClean="0"/>
              <a:t>所以推荐以</a:t>
            </a:r>
            <a:r>
              <a:rPr lang="en-US" altLang="zh-CN" sz="1600" dirty="0" smtClean="0"/>
              <a:t> Firefox </a:t>
            </a:r>
            <a:r>
              <a:rPr lang="zh-CN" altLang="zh-CN" sz="1600" dirty="0" smtClean="0"/>
              <a:t>结合</a:t>
            </a:r>
            <a:r>
              <a:rPr lang="en-US" altLang="zh-CN" sz="1600" dirty="0" smtClean="0"/>
              <a:t> Firebug </a:t>
            </a:r>
            <a:r>
              <a:rPr lang="zh-CN" altLang="zh-CN" sz="1600" dirty="0" smtClean="0"/>
              <a:t>扩展作为平台。</a:t>
            </a:r>
            <a:endParaRPr lang="en-US" altLang="zh-CN" sz="1600" dirty="0" smtClean="0"/>
          </a:p>
          <a:p>
            <a:pPr fontAlgn="base"/>
            <a:endParaRPr lang="zh-CN" altLang="zh-CN" sz="1600" dirty="0" smtClean="0"/>
          </a:p>
          <a:p>
            <a:pPr fontAlgn="base"/>
            <a:r>
              <a:rPr lang="en-US" altLang="zh-CN" sz="1600" b="1" dirty="0" smtClean="0"/>
              <a:t>(2).  CSS Hack </a:t>
            </a:r>
            <a:r>
              <a:rPr lang="zh-CN" altLang="zh-CN" sz="1600" b="1" dirty="0" smtClean="0"/>
              <a:t>的顺序</a:t>
            </a:r>
            <a:endParaRPr lang="en-US" altLang="zh-CN" sz="1600" b="1" dirty="0" smtClean="0"/>
          </a:p>
          <a:p>
            <a:pPr fontAlgn="base"/>
            <a:endParaRPr lang="zh-CN" altLang="zh-CN" sz="1600" dirty="0" smtClean="0"/>
          </a:p>
          <a:p>
            <a:pPr fontAlgn="base"/>
            <a:r>
              <a:rPr lang="zh-CN" altLang="zh-CN" sz="1600" dirty="0" smtClean="0"/>
              <a:t>使用</a:t>
            </a:r>
            <a:r>
              <a:rPr lang="en-US" altLang="zh-CN" sz="1600" dirty="0" smtClean="0"/>
              <a:t> Firefox </a:t>
            </a:r>
            <a:r>
              <a:rPr lang="zh-CN" altLang="zh-CN" sz="1600" dirty="0" smtClean="0"/>
              <a:t>作为平台</a:t>
            </a:r>
            <a:r>
              <a:rPr lang="en-US" altLang="zh-CN" sz="1600" dirty="0" smtClean="0"/>
              <a:t>, </a:t>
            </a:r>
            <a:r>
              <a:rPr lang="zh-CN" altLang="zh-CN" sz="1600" dirty="0" smtClean="0"/>
              <a:t>只要代码写得够标准</a:t>
            </a:r>
            <a:r>
              <a:rPr lang="en-US" altLang="zh-CN" sz="1600" dirty="0" smtClean="0"/>
              <a:t>, </a:t>
            </a:r>
            <a:r>
              <a:rPr lang="zh-CN" altLang="zh-CN" sz="1600" dirty="0" smtClean="0"/>
              <a:t>其实要</a:t>
            </a:r>
            <a:r>
              <a:rPr lang="en-US" altLang="zh-CN" sz="1600" dirty="0" smtClean="0"/>
              <a:t> Hack </a:t>
            </a:r>
            <a:r>
              <a:rPr lang="zh-CN" altLang="zh-CN" sz="1600" dirty="0" smtClean="0"/>
              <a:t>的地方不会很多的</a:t>
            </a:r>
            <a:r>
              <a:rPr lang="en-US" altLang="zh-CN" sz="1600" dirty="0" smtClean="0"/>
              <a:t>, IE </a:t>
            </a:r>
            <a:r>
              <a:rPr lang="zh-CN" altLang="zh-CN" sz="1600" dirty="0" smtClean="0"/>
              <a:t>以外的浏览器几乎都不会有问题</a:t>
            </a:r>
            <a:r>
              <a:rPr lang="en-US" altLang="zh-CN" sz="1600" dirty="0" smtClean="0"/>
              <a:t>, </a:t>
            </a:r>
            <a:r>
              <a:rPr lang="zh-CN" altLang="zh-CN" sz="1600" dirty="0" smtClean="0"/>
              <a:t>所以可以暂时忽略</a:t>
            </a:r>
            <a:r>
              <a:rPr lang="en-US" altLang="zh-CN" sz="1600" dirty="0" smtClean="0"/>
              <a:t>,</a:t>
            </a:r>
            <a:endParaRPr lang="zh-CN" altLang="zh-CN" sz="1600" dirty="0" smtClean="0"/>
          </a:p>
          <a:p>
            <a:pPr fontAlgn="base"/>
            <a:r>
              <a:rPr lang="zh-CN" altLang="zh-CN" sz="1600" dirty="0" smtClean="0"/>
              <a:t>顺序如下：</a:t>
            </a:r>
            <a:r>
              <a:rPr lang="en-US" altLang="zh-CN" sz="1600" dirty="0" smtClean="0"/>
              <a:t>Firefox -&gt; IE6 -&gt; IE7 -&gt; </a:t>
            </a:r>
            <a:r>
              <a:rPr lang="zh-CN" altLang="zh-CN" sz="1600" dirty="0" smtClean="0"/>
              <a:t>其他</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36712"/>
            <a:ext cx="7632848" cy="5324535"/>
          </a:xfrm>
          <a:prstGeom prst="rect">
            <a:avLst/>
          </a:prstGeom>
          <a:noFill/>
        </p:spPr>
        <p:txBody>
          <a:bodyPr wrap="square" rtlCol="0">
            <a:spAutoFit/>
          </a:bodyPr>
          <a:lstStyle/>
          <a:p>
            <a:pPr fontAlgn="base"/>
            <a:r>
              <a:rPr lang="en-US" altLang="zh-CN" b="1" dirty="0" smtClean="0"/>
              <a:t>(3).   Hack </a:t>
            </a:r>
            <a:r>
              <a:rPr lang="zh-CN" altLang="zh-CN" b="1" dirty="0" smtClean="0"/>
              <a:t>的</a:t>
            </a:r>
            <a:r>
              <a:rPr lang="zh-CN" altLang="zh-CN" b="1" dirty="0" smtClean="0"/>
              <a:t>方法</a:t>
            </a:r>
            <a:endParaRPr lang="zh-CN" altLang="zh-CN" dirty="0" smtClean="0"/>
          </a:p>
          <a:p>
            <a:pPr fontAlgn="base"/>
            <a:r>
              <a:rPr lang="zh-CN" altLang="zh-CN" sz="1600" dirty="0" smtClean="0"/>
              <a:t>说到方法有两种</a:t>
            </a:r>
            <a:r>
              <a:rPr lang="en-US" altLang="zh-CN" sz="1600" dirty="0" smtClean="0"/>
              <a:t>, </a:t>
            </a:r>
            <a:r>
              <a:rPr lang="zh-CN" altLang="zh-CN" sz="1600" dirty="0" smtClean="0"/>
              <a:t>一种是在不同文件中处理</a:t>
            </a:r>
            <a:r>
              <a:rPr lang="en-US" altLang="zh-CN" sz="1600" dirty="0" smtClean="0"/>
              <a:t>, </a:t>
            </a:r>
            <a:r>
              <a:rPr lang="zh-CN" altLang="zh-CN" sz="1600" dirty="0" smtClean="0"/>
              <a:t>另一种则是在同一个文件中处理</a:t>
            </a:r>
            <a:r>
              <a:rPr lang="en-US" altLang="zh-CN" sz="1600" dirty="0" smtClean="0"/>
              <a:t>. </a:t>
            </a:r>
            <a:r>
              <a:rPr lang="zh-CN" altLang="zh-CN" sz="1600" dirty="0" smtClean="0"/>
              <a:t>其实作用是相同的</a:t>
            </a:r>
            <a:r>
              <a:rPr lang="en-US" altLang="zh-CN" sz="1600" dirty="0" smtClean="0"/>
              <a:t>, </a:t>
            </a:r>
            <a:r>
              <a:rPr lang="zh-CN" altLang="zh-CN" sz="1600" dirty="0" smtClean="0"/>
              <a:t>只是出发点不一样而已</a:t>
            </a:r>
            <a:r>
              <a:rPr lang="en-US" altLang="zh-CN" sz="1600" dirty="0" smtClean="0"/>
              <a:t>.</a:t>
            </a:r>
          </a:p>
          <a:p>
            <a:pPr fontAlgn="base"/>
            <a:endParaRPr lang="zh-CN" altLang="zh-CN" sz="1600" dirty="0" smtClean="0"/>
          </a:p>
          <a:p>
            <a:pPr fontAlgn="base"/>
            <a:r>
              <a:rPr lang="en-US" altLang="zh-CN" sz="1600" dirty="0" smtClean="0"/>
              <a:t>1. </a:t>
            </a:r>
            <a:r>
              <a:rPr lang="zh-CN" altLang="zh-CN" sz="1600" dirty="0" smtClean="0"/>
              <a:t>同一文件中处理</a:t>
            </a:r>
            <a:r>
              <a:rPr lang="en-US" altLang="zh-CN" sz="1600" dirty="0" smtClean="0"/>
              <a:t>.</a:t>
            </a:r>
            <a:br>
              <a:rPr lang="en-US" altLang="zh-CN" sz="1600" dirty="0" smtClean="0"/>
            </a:br>
            <a:r>
              <a:rPr lang="zh-CN" altLang="zh-CN" sz="1600" dirty="0" smtClean="0"/>
              <a:t>如</a:t>
            </a:r>
            <a:r>
              <a:rPr lang="en-US" altLang="zh-CN" sz="1600" dirty="0" smtClean="0"/>
              <a:t>: id="</a:t>
            </a:r>
            <a:r>
              <a:rPr lang="en-US" altLang="zh-CN" sz="1600" dirty="0" err="1" smtClean="0"/>
              <a:t>bgcolor</a:t>
            </a:r>
            <a:r>
              <a:rPr lang="en-US" altLang="zh-CN" sz="1600" dirty="0" smtClean="0"/>
              <a:t>"</a:t>
            </a:r>
            <a:r>
              <a:rPr lang="zh-CN" altLang="zh-CN" sz="1600" dirty="0" smtClean="0"/>
              <a:t>的控件要在</a:t>
            </a:r>
            <a:r>
              <a:rPr lang="en-US" altLang="zh-CN" sz="1600" dirty="0" smtClean="0"/>
              <a:t> IE6</a:t>
            </a:r>
            <a:r>
              <a:rPr lang="zh-CN" altLang="zh-CN" sz="1600" dirty="0" smtClean="0"/>
              <a:t>中显示蓝色</a:t>
            </a:r>
            <a:r>
              <a:rPr lang="en-US" altLang="zh-CN" sz="1600" dirty="0" smtClean="0"/>
              <a:t>, IE7</a:t>
            </a:r>
            <a:r>
              <a:rPr lang="zh-CN" altLang="zh-CN" sz="1600" dirty="0" smtClean="0"/>
              <a:t>中显示绿色</a:t>
            </a:r>
            <a:r>
              <a:rPr lang="en-US" altLang="zh-CN" sz="1600" dirty="0" smtClean="0"/>
              <a:t>, Firefox</a:t>
            </a:r>
            <a:r>
              <a:rPr lang="zh-CN" altLang="zh-CN" sz="1600" dirty="0" smtClean="0"/>
              <a:t>等其他浏览器中显示红色。</a:t>
            </a:r>
          </a:p>
          <a:p>
            <a:pPr fontAlgn="base"/>
            <a:r>
              <a:rPr lang="en-US" altLang="zh-CN" sz="1600" dirty="0" smtClean="0"/>
              <a:t>a)IE6</a:t>
            </a:r>
            <a:r>
              <a:rPr lang="zh-CN" altLang="zh-CN" sz="1600" dirty="0" smtClean="0"/>
              <a:t>不认</a:t>
            </a:r>
            <a:r>
              <a:rPr lang="en-US" altLang="zh-CN" sz="1600" dirty="0" smtClean="0"/>
              <a:t> !important,</a:t>
            </a:r>
            <a:r>
              <a:rPr lang="zh-CN" altLang="zh-CN" sz="1600" dirty="0" smtClean="0"/>
              <a:t>也不认</a:t>
            </a:r>
            <a:r>
              <a:rPr lang="en-US" altLang="zh-CN" sz="1600" dirty="0" smtClean="0"/>
              <a:t> *+html.</a:t>
            </a:r>
            <a:r>
              <a:rPr lang="zh-CN" altLang="zh-CN" sz="1600" dirty="0" smtClean="0"/>
              <a:t>所以</a:t>
            </a:r>
            <a:r>
              <a:rPr lang="en-US" altLang="zh-CN" sz="1600" dirty="0" smtClean="0"/>
              <a:t> IE6</a:t>
            </a:r>
            <a:r>
              <a:rPr lang="zh-CN" altLang="zh-CN" sz="1600" dirty="0" smtClean="0"/>
              <a:t>只能是</a:t>
            </a:r>
            <a:r>
              <a:rPr lang="en-US" altLang="zh-CN" sz="1600" dirty="0" smtClean="0"/>
              <a:t> blue.</a:t>
            </a:r>
            <a:br>
              <a:rPr lang="en-US" altLang="zh-CN" sz="1600" dirty="0" smtClean="0"/>
            </a:br>
            <a:r>
              <a:rPr lang="en-US" altLang="zh-CN" sz="1600" dirty="0" smtClean="0"/>
              <a:t>b)IE7</a:t>
            </a:r>
            <a:r>
              <a:rPr lang="zh-CN" altLang="zh-CN" sz="1600" dirty="0" smtClean="0"/>
              <a:t>认</a:t>
            </a:r>
            <a:r>
              <a:rPr lang="en-US" altLang="zh-CN" sz="1600" dirty="0" smtClean="0"/>
              <a:t> !important,</a:t>
            </a:r>
            <a:r>
              <a:rPr lang="zh-CN" altLang="zh-CN" sz="1600" dirty="0" smtClean="0"/>
              <a:t>也认 </a:t>
            </a:r>
            <a:r>
              <a:rPr lang="en-US" altLang="zh-CN" sz="1600" dirty="0" smtClean="0"/>
              <a:t>*+html,</a:t>
            </a:r>
            <a:r>
              <a:rPr lang="zh-CN" altLang="zh-CN" sz="1600" dirty="0" smtClean="0"/>
              <a:t>优先度</a:t>
            </a:r>
            <a:r>
              <a:rPr lang="en-US" altLang="zh-CN" sz="1600" dirty="0" smtClean="0"/>
              <a:t>: (*+html + !important) &gt; !important &gt; +html. c)IE7</a:t>
            </a:r>
            <a:r>
              <a:rPr lang="zh-CN" altLang="zh-CN" sz="1600" dirty="0" smtClean="0"/>
              <a:t>可以是</a:t>
            </a:r>
            <a:r>
              <a:rPr lang="en-US" altLang="zh-CN" sz="1600" dirty="0" smtClean="0"/>
              <a:t> red, blue</a:t>
            </a:r>
            <a:r>
              <a:rPr lang="zh-CN" altLang="zh-CN" sz="1600" dirty="0" smtClean="0"/>
              <a:t>和</a:t>
            </a:r>
            <a:r>
              <a:rPr lang="en-US" altLang="zh-CN" sz="1600" dirty="0" smtClean="0"/>
              <a:t> green,</a:t>
            </a:r>
            <a:r>
              <a:rPr lang="zh-CN" altLang="zh-CN" sz="1600" dirty="0" smtClean="0"/>
              <a:t>但</a:t>
            </a:r>
            <a:r>
              <a:rPr lang="en-US" altLang="zh-CN" sz="1600" dirty="0" smtClean="0"/>
              <a:t> green</a:t>
            </a:r>
            <a:r>
              <a:rPr lang="zh-CN" altLang="zh-CN" sz="1600" dirty="0" smtClean="0"/>
              <a:t>的优先度最高</a:t>
            </a:r>
            <a:r>
              <a:rPr lang="en-US" altLang="zh-CN" sz="1600" dirty="0" smtClean="0"/>
              <a:t>.</a:t>
            </a:r>
            <a:br>
              <a:rPr lang="en-US" altLang="zh-CN" sz="1600" dirty="0" smtClean="0"/>
            </a:br>
            <a:r>
              <a:rPr lang="en-US" altLang="zh-CN" sz="1600" dirty="0" smtClean="0"/>
              <a:t>d)Firefox</a:t>
            </a:r>
            <a:r>
              <a:rPr lang="zh-CN" altLang="zh-CN" sz="1600" dirty="0" smtClean="0"/>
              <a:t>和其他浏览器都认</a:t>
            </a:r>
            <a:r>
              <a:rPr lang="en-US" altLang="zh-CN" sz="1600" dirty="0" smtClean="0"/>
              <a:t> !important. !important</a:t>
            </a:r>
            <a:r>
              <a:rPr lang="zh-CN" altLang="zh-CN" sz="1600" dirty="0" smtClean="0"/>
              <a:t>优先</a:t>
            </a:r>
            <a:r>
              <a:rPr lang="en-US" altLang="zh-CN" sz="1600" dirty="0" smtClean="0"/>
              <a:t>, Firefox</a:t>
            </a:r>
            <a:r>
              <a:rPr lang="zh-CN" altLang="zh-CN" sz="1600" dirty="0" smtClean="0"/>
              <a:t>可以是</a:t>
            </a:r>
            <a:r>
              <a:rPr lang="en-US" altLang="zh-CN" sz="1600" dirty="0" smtClean="0"/>
              <a:t> red</a:t>
            </a:r>
            <a:r>
              <a:rPr lang="zh-CN" altLang="zh-CN" sz="1600" dirty="0" smtClean="0"/>
              <a:t>和</a:t>
            </a:r>
            <a:r>
              <a:rPr lang="en-US" altLang="zh-CN" sz="1600" dirty="0" smtClean="0"/>
              <a:t> blue,</a:t>
            </a:r>
            <a:r>
              <a:rPr lang="zh-CN" altLang="zh-CN" sz="1600" dirty="0" smtClean="0"/>
              <a:t>但</a:t>
            </a:r>
            <a:r>
              <a:rPr lang="en-US" altLang="zh-CN" sz="1600" dirty="0" smtClean="0"/>
              <a:t> red</a:t>
            </a:r>
            <a:r>
              <a:rPr lang="zh-CN" altLang="zh-CN" sz="1600" dirty="0" smtClean="0"/>
              <a:t>优先度高</a:t>
            </a:r>
            <a:r>
              <a:rPr lang="en-US" altLang="zh-CN" sz="1600" dirty="0" smtClean="0"/>
              <a:t>.</a:t>
            </a:r>
            <a:r>
              <a:rPr lang="zh-CN" altLang="zh-CN" sz="1600" dirty="0" smtClean="0"/>
              <a:t>上述的优先符号均是</a:t>
            </a:r>
            <a:r>
              <a:rPr lang="en-US" altLang="zh-CN" sz="1600" dirty="0" smtClean="0"/>
              <a:t> CSS3</a:t>
            </a:r>
            <a:r>
              <a:rPr lang="zh-CN" altLang="zh-CN" sz="1600" dirty="0" smtClean="0"/>
              <a:t>标准允许的</a:t>
            </a:r>
            <a:r>
              <a:rPr lang="en-US" altLang="zh-CN" sz="1600" dirty="0" smtClean="0"/>
              <a:t>,</a:t>
            </a:r>
            <a:r>
              <a:rPr lang="zh-CN" altLang="zh-CN" sz="1600" dirty="0" smtClean="0"/>
              <a:t>其他浏览器也还有其他的</a:t>
            </a:r>
            <a:r>
              <a:rPr lang="en-US" altLang="zh-CN" sz="1600" dirty="0" smtClean="0"/>
              <a:t> Hack</a:t>
            </a:r>
            <a:r>
              <a:rPr lang="zh-CN" altLang="zh-CN" sz="1600" dirty="0" smtClean="0"/>
              <a:t>方法</a:t>
            </a:r>
            <a:r>
              <a:rPr lang="en-US" altLang="zh-CN" sz="1600" dirty="0" smtClean="0"/>
              <a:t>,</a:t>
            </a:r>
            <a:r>
              <a:rPr lang="zh-CN" altLang="zh-CN" sz="1600" dirty="0" smtClean="0"/>
              <a:t>但我迄今还没遇到过</a:t>
            </a:r>
            <a:r>
              <a:rPr lang="en-US" altLang="zh-CN" sz="1600" dirty="0" smtClean="0"/>
              <a:t> Firefox</a:t>
            </a:r>
            <a:r>
              <a:rPr lang="zh-CN" altLang="zh-CN" sz="1600" dirty="0" smtClean="0"/>
              <a:t>正常</a:t>
            </a:r>
            <a:r>
              <a:rPr lang="en-US" altLang="zh-CN" sz="1600" dirty="0" smtClean="0"/>
              <a:t>, IE</a:t>
            </a:r>
            <a:r>
              <a:rPr lang="zh-CN" altLang="zh-CN" sz="1600" dirty="0" smtClean="0"/>
              <a:t>以外的其他浏览器不正常的情况</a:t>
            </a:r>
            <a:r>
              <a:rPr lang="en-US" altLang="zh-CN" sz="1600" dirty="0" smtClean="0"/>
              <a:t>,</a:t>
            </a:r>
            <a:r>
              <a:rPr lang="zh-CN" altLang="zh-CN" sz="1600" dirty="0" smtClean="0"/>
              <a:t>所以无可分享</a:t>
            </a:r>
            <a:r>
              <a:rPr lang="en-US" altLang="zh-CN" sz="1600" dirty="0" smtClean="0"/>
              <a:t>.</a:t>
            </a:r>
            <a:r>
              <a:rPr lang="zh-CN" altLang="zh-CN" sz="1600" dirty="0" smtClean="0"/>
              <a:t>只要代码规范</a:t>
            </a:r>
            <a:r>
              <a:rPr lang="en-US" altLang="zh-CN" sz="1600" dirty="0" smtClean="0"/>
              <a:t>,</a:t>
            </a:r>
            <a:r>
              <a:rPr lang="zh-CN" altLang="zh-CN" sz="1600" dirty="0" smtClean="0"/>
              <a:t>相信这种情况的发生应该是很罕见</a:t>
            </a:r>
            <a:r>
              <a:rPr lang="en-US" altLang="zh-CN" sz="1600" dirty="0" smtClean="0"/>
              <a:t> (JavaScript</a:t>
            </a:r>
            <a:r>
              <a:rPr lang="zh-CN" altLang="zh-CN" sz="1600" dirty="0" smtClean="0"/>
              <a:t>除外</a:t>
            </a:r>
            <a:r>
              <a:rPr lang="en-US" altLang="zh-CN" sz="1600" dirty="0" smtClean="0"/>
              <a:t>).</a:t>
            </a:r>
          </a:p>
          <a:p>
            <a:pPr fontAlgn="base"/>
            <a:endParaRPr lang="zh-CN" altLang="zh-CN" sz="1600" dirty="0" smtClean="0"/>
          </a:p>
          <a:p>
            <a:pPr fontAlgn="base"/>
            <a:r>
              <a:rPr lang="en-US" altLang="zh-CN" sz="1600" dirty="0" smtClean="0"/>
              <a:t>2. </a:t>
            </a:r>
            <a:r>
              <a:rPr lang="zh-CN" altLang="zh-CN" sz="1600" dirty="0" smtClean="0"/>
              <a:t>不同文件中处理</a:t>
            </a:r>
            <a:r>
              <a:rPr lang="en-US" altLang="zh-CN" sz="1600" dirty="0" smtClean="0"/>
              <a:t>.</a:t>
            </a:r>
            <a:br>
              <a:rPr lang="en-US" altLang="zh-CN" sz="1600" dirty="0" smtClean="0"/>
            </a:br>
            <a:r>
              <a:rPr lang="zh-CN" altLang="zh-CN" sz="1600" dirty="0" smtClean="0"/>
              <a:t>为什么同一文件中可以处理还要写在多个文件里面针对不同的浏览器</a:t>
            </a:r>
            <a:r>
              <a:rPr lang="en-US" altLang="zh-CN" sz="1600" dirty="0" smtClean="0"/>
              <a:t>?</a:t>
            </a:r>
            <a:r>
              <a:rPr lang="zh-CN" altLang="zh-CN" sz="1600" dirty="0" smtClean="0"/>
              <a:t>这是为了欺骗</a:t>
            </a:r>
            <a:r>
              <a:rPr lang="en-US" altLang="zh-CN" sz="1600" dirty="0" smtClean="0"/>
              <a:t> W3C</a:t>
            </a:r>
            <a:r>
              <a:rPr lang="zh-CN" altLang="zh-CN" sz="1600" dirty="0" smtClean="0"/>
              <a:t>的验证工具</a:t>
            </a:r>
            <a:r>
              <a:rPr lang="en-US" altLang="zh-CN" sz="1600" dirty="0" smtClean="0"/>
              <a:t>,</a:t>
            </a:r>
            <a:r>
              <a:rPr lang="zh-CN" altLang="zh-CN" sz="1600" dirty="0" smtClean="0"/>
              <a:t>其实只需要两个文件</a:t>
            </a:r>
            <a:r>
              <a:rPr lang="en-US" altLang="zh-CN" sz="1600" dirty="0" smtClean="0"/>
              <a:t>,</a:t>
            </a:r>
            <a:r>
              <a:rPr lang="zh-CN" altLang="zh-CN" sz="1600" dirty="0" smtClean="0"/>
              <a:t>一个是针对所有浏览器的</a:t>
            </a:r>
            <a:r>
              <a:rPr lang="en-US" altLang="zh-CN" sz="1600" dirty="0" smtClean="0"/>
              <a:t>,</a:t>
            </a:r>
            <a:r>
              <a:rPr lang="zh-CN" altLang="zh-CN" sz="1600" dirty="0" smtClean="0"/>
              <a:t>一个只为</a:t>
            </a:r>
            <a:r>
              <a:rPr lang="en-US" altLang="zh-CN" sz="1600" dirty="0" smtClean="0"/>
              <a:t> IE</a:t>
            </a:r>
            <a:r>
              <a:rPr lang="zh-CN" altLang="zh-CN" sz="1600" dirty="0" smtClean="0"/>
              <a:t>服务</a:t>
            </a:r>
            <a:r>
              <a:rPr lang="en-US" altLang="zh-CN" sz="1600" dirty="0" smtClean="0"/>
              <a:t>.</a:t>
            </a:r>
            <a:r>
              <a:rPr lang="zh-CN" altLang="zh-CN" sz="1600" dirty="0" smtClean="0"/>
              <a:t>将所有符合</a:t>
            </a:r>
            <a:r>
              <a:rPr lang="en-US" altLang="zh-CN" sz="1600" dirty="0" smtClean="0"/>
              <a:t> W3C</a:t>
            </a:r>
            <a:r>
              <a:rPr lang="zh-CN" altLang="zh-CN" sz="1600" dirty="0" smtClean="0"/>
              <a:t>的代码写到一个里面去</a:t>
            </a:r>
            <a:r>
              <a:rPr lang="en-US" altLang="zh-CN" sz="1600" dirty="0" smtClean="0"/>
              <a:t>,</a:t>
            </a:r>
            <a:r>
              <a:rPr lang="zh-CN" altLang="zh-CN" sz="1600" dirty="0" smtClean="0"/>
              <a:t>而一些</a:t>
            </a:r>
            <a:r>
              <a:rPr lang="en-US" altLang="zh-CN" sz="1600" dirty="0" smtClean="0"/>
              <a:t> IE</a:t>
            </a:r>
            <a:r>
              <a:rPr lang="zh-CN" altLang="zh-CN" sz="1600" dirty="0" smtClean="0"/>
              <a:t>中必须的</a:t>
            </a:r>
            <a:r>
              <a:rPr lang="en-US" altLang="zh-CN" sz="1600" dirty="0" smtClean="0"/>
              <a:t>,</a:t>
            </a:r>
            <a:r>
              <a:rPr lang="zh-CN" altLang="zh-CN" sz="1600" dirty="0" smtClean="0"/>
              <a:t>又不能通过</a:t>
            </a:r>
            <a:r>
              <a:rPr lang="en-US" altLang="zh-CN" sz="1600" dirty="0" smtClean="0"/>
              <a:t> W3C</a:t>
            </a:r>
            <a:r>
              <a:rPr lang="zh-CN" altLang="zh-CN" sz="1600" dirty="0" smtClean="0"/>
              <a:t>验证的代码</a:t>
            </a:r>
            <a:r>
              <a:rPr lang="en-US" altLang="zh-CN" sz="1600" dirty="0" smtClean="0"/>
              <a:t> (</a:t>
            </a:r>
            <a:r>
              <a:rPr lang="zh-CN" altLang="zh-CN" sz="1600" dirty="0" smtClean="0"/>
              <a:t>如</a:t>
            </a:r>
            <a:r>
              <a:rPr lang="en-US" altLang="zh-CN" sz="1600" dirty="0" smtClean="0"/>
              <a:t>: </a:t>
            </a:r>
            <a:r>
              <a:rPr lang="en-US" altLang="zh-CN" sz="1600" dirty="0" err="1" smtClean="0"/>
              <a:t>cursor:hand</a:t>
            </a:r>
            <a:r>
              <a:rPr lang="en-US" altLang="zh-CN" sz="1600" dirty="0" smtClean="0"/>
              <a:t>;)</a:t>
            </a:r>
            <a:r>
              <a:rPr lang="zh-CN" altLang="zh-CN" sz="1600" dirty="0" smtClean="0"/>
              <a:t>放到另一个文件中</a:t>
            </a:r>
            <a:r>
              <a:rPr lang="en-US" altLang="zh-CN" sz="1600" dirty="0" smtClean="0"/>
              <a:t>,</a:t>
            </a:r>
            <a:r>
              <a:rPr lang="zh-CN" altLang="zh-CN" sz="1600" dirty="0" smtClean="0"/>
              <a:t>再用下面的方法导入</a:t>
            </a:r>
            <a:r>
              <a:rPr lang="en-US" altLang="zh-CN" sz="1600" dirty="0" smtClean="0"/>
              <a:t>.</a:t>
            </a:r>
            <a:endParaRPr lang="zh-CN" altLang="en-US" sz="1600"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700808"/>
            <a:ext cx="8136904" cy="4278094"/>
          </a:xfrm>
          <a:prstGeom prst="rect">
            <a:avLst/>
          </a:prstGeom>
          <a:noFill/>
        </p:spPr>
        <p:txBody>
          <a:bodyPr wrap="square" rtlCol="0">
            <a:spAutoFit/>
          </a:bodyPr>
          <a:lstStyle/>
          <a:p>
            <a:r>
              <a:rPr lang="en-US" altLang="zh-CN" sz="2800" b="1" dirty="0" smtClean="0"/>
              <a:t>2.1  </a:t>
            </a:r>
            <a:r>
              <a:rPr lang="zh-CN" altLang="zh-CN" sz="2800" b="1" dirty="0" smtClean="0"/>
              <a:t>文件命名规则</a:t>
            </a:r>
            <a:endParaRPr lang="zh-CN" altLang="zh-CN" sz="2800" dirty="0" smtClean="0"/>
          </a:p>
          <a:p>
            <a:r>
              <a:rPr lang="zh-CN" altLang="zh-CN" sz="1600" dirty="0" smtClean="0"/>
              <a:t>文件名称</a:t>
            </a:r>
            <a:r>
              <a:rPr lang="zh-CN" altLang="zh-CN" sz="1600" b="1" dirty="0" smtClean="0"/>
              <a:t>统一用小写</a:t>
            </a:r>
            <a:r>
              <a:rPr lang="zh-CN" altLang="zh-CN" sz="1600" dirty="0" smtClean="0"/>
              <a:t>的英文字母、数字和下划线的组合，其中</a:t>
            </a:r>
            <a:r>
              <a:rPr lang="zh-CN" altLang="zh-CN" sz="1600" b="1" dirty="0" smtClean="0"/>
              <a:t>不得包含汉字、空格和特殊字符</a:t>
            </a:r>
            <a:r>
              <a:rPr lang="zh-CN" altLang="zh-CN" sz="1600" dirty="0" smtClean="0"/>
              <a:t>；命名原则的指导思想一是使得你自己和工作组的每一个成员能够方便的理解每一个文件的意义，二是当我们在文件夹中使用“按名称排例”的命令时，同一种大类的文件能够排列在一起，以便我们查找、修改、替换、计算负载量等等操作。</a:t>
            </a:r>
          </a:p>
          <a:p>
            <a:r>
              <a:rPr lang="en-US" altLang="zh-CN" dirty="0" smtClean="0"/>
              <a:t> </a:t>
            </a:r>
            <a:endParaRPr lang="zh-CN" altLang="zh-CN" dirty="0" smtClean="0"/>
          </a:p>
          <a:p>
            <a:r>
              <a:rPr lang="en-US" altLang="zh-CN" b="1" dirty="0" smtClean="0"/>
              <a:t>a.  HTML</a:t>
            </a:r>
            <a:r>
              <a:rPr lang="zh-CN" altLang="zh-CN" b="1" dirty="0" smtClean="0"/>
              <a:t>的命名原则</a:t>
            </a:r>
            <a:r>
              <a:rPr lang="en-US" altLang="zh-CN" dirty="0" smtClean="0"/>
              <a:t/>
            </a:r>
            <a:br>
              <a:rPr lang="en-US" altLang="zh-CN" dirty="0" smtClean="0"/>
            </a:br>
            <a:r>
              <a:rPr lang="zh-CN" altLang="zh-CN" sz="1600" dirty="0" smtClean="0"/>
              <a:t>引文件统一使用</a:t>
            </a:r>
            <a:r>
              <a:rPr lang="en-US" altLang="zh-CN" sz="1600" b="1" dirty="0" smtClean="0"/>
              <a:t>index.htm  index.html  index.asp</a:t>
            </a:r>
            <a:r>
              <a:rPr lang="zh-CN" altLang="zh-CN" sz="1600" dirty="0" smtClean="0"/>
              <a:t>文件名（小写）</a:t>
            </a:r>
            <a:r>
              <a:rPr lang="en-US" altLang="zh-CN" sz="1600" dirty="0" smtClean="0"/>
              <a:t/>
            </a:r>
            <a:br>
              <a:rPr lang="en-US" altLang="zh-CN" sz="1600" dirty="0" smtClean="0"/>
            </a:br>
            <a:r>
              <a:rPr lang="zh-CN" altLang="zh-CN" sz="1600" dirty="0" smtClean="0"/>
              <a:t>各子页命名的原则首先应该以栏目名的英语翻译取单一单词为名称。例如： </a:t>
            </a:r>
            <a:r>
              <a:rPr lang="en-US" altLang="zh-CN" sz="1600" dirty="0" smtClean="0"/>
              <a:t/>
            </a:r>
            <a:br>
              <a:rPr lang="en-US" altLang="zh-CN" sz="1600" dirty="0" smtClean="0"/>
            </a:br>
            <a:r>
              <a:rPr lang="zh-CN" altLang="zh-CN" sz="1600" dirty="0" smtClean="0"/>
              <a:t>关于我们</a:t>
            </a:r>
            <a:r>
              <a:rPr lang="en-US" altLang="zh-CN" sz="1600" dirty="0" smtClean="0"/>
              <a:t> \ </a:t>
            </a:r>
            <a:r>
              <a:rPr lang="en-US" altLang="zh-CN" sz="1600" dirty="0" err="1" smtClean="0"/>
              <a:t>aboutus</a:t>
            </a:r>
            <a:r>
              <a:rPr lang="en-US" altLang="zh-CN" sz="1600" dirty="0" smtClean="0"/>
              <a:t> </a:t>
            </a:r>
            <a:br>
              <a:rPr lang="en-US" altLang="zh-CN" sz="1600" dirty="0" smtClean="0"/>
            </a:br>
            <a:r>
              <a:rPr lang="zh-CN" altLang="zh-CN" sz="1600" dirty="0" smtClean="0"/>
              <a:t>信息反馈</a:t>
            </a:r>
            <a:r>
              <a:rPr lang="en-US" altLang="zh-CN" sz="1600" dirty="0" smtClean="0"/>
              <a:t> \ feedback </a:t>
            </a:r>
            <a:br>
              <a:rPr lang="en-US" altLang="zh-CN" sz="1600" dirty="0" smtClean="0"/>
            </a:br>
            <a:r>
              <a:rPr lang="zh-CN" altLang="zh-CN" sz="1600" dirty="0" smtClean="0"/>
              <a:t>产 品</a:t>
            </a:r>
            <a:r>
              <a:rPr lang="en-US" altLang="zh-CN" sz="1600" dirty="0" smtClean="0"/>
              <a:t> \ product</a:t>
            </a:r>
            <a:endParaRPr lang="zh-CN" altLang="zh-CN" sz="1600" dirty="0" smtClean="0"/>
          </a:p>
          <a:p>
            <a:r>
              <a:rPr lang="zh-CN" altLang="zh-CN" sz="1600" dirty="0" smtClean="0"/>
              <a:t>如果栏目名称多而复杂并不好以英文单词命名，则统一使用该栏目名称拼音或拼音的首字母表示；</a:t>
            </a:r>
            <a:r>
              <a:rPr lang="en-US" altLang="zh-CN" sz="1600" dirty="0" smtClean="0"/>
              <a:t/>
            </a:r>
            <a:br>
              <a:rPr lang="en-US" altLang="zh-CN" sz="1600" dirty="0" smtClean="0"/>
            </a:br>
            <a:r>
              <a:rPr lang="zh-CN" altLang="zh-CN" sz="1600" dirty="0" smtClean="0"/>
              <a:t>每一个目录中应该包含一个</a:t>
            </a:r>
            <a:r>
              <a:rPr lang="zh-CN" altLang="zh-CN" sz="1600" b="1" dirty="0" smtClean="0"/>
              <a:t>缺省</a:t>
            </a:r>
            <a:r>
              <a:rPr lang="zh-CN" altLang="zh-CN" sz="1600" dirty="0" smtClean="0"/>
              <a:t>的</a:t>
            </a:r>
            <a:r>
              <a:rPr lang="en-US" altLang="zh-CN" sz="1600" dirty="0" smtClean="0"/>
              <a:t>html </a:t>
            </a:r>
            <a:r>
              <a:rPr lang="zh-CN" altLang="zh-CN" sz="1600" dirty="0" smtClean="0"/>
              <a:t>文件，文件名统一用</a:t>
            </a:r>
            <a:r>
              <a:rPr lang="en-US" altLang="zh-CN" sz="1600" b="1" dirty="0" smtClean="0"/>
              <a:t>index.htm  index.html  index.asp</a:t>
            </a:r>
            <a:r>
              <a:rPr lang="zh-CN" altLang="zh-CN" sz="1600" dirty="0" smtClean="0"/>
              <a:t>；</a:t>
            </a:r>
            <a:endParaRPr lang="zh-CN" altLang="en-US" dirty="0"/>
          </a:p>
        </p:txBody>
      </p:sp>
      <p:sp>
        <p:nvSpPr>
          <p:cNvPr id="3" name="TextBox 2"/>
          <p:cNvSpPr txBox="1"/>
          <p:nvPr/>
        </p:nvSpPr>
        <p:spPr>
          <a:xfrm>
            <a:off x="611560" y="620688"/>
            <a:ext cx="6624736" cy="707886"/>
          </a:xfrm>
          <a:prstGeom prst="rect">
            <a:avLst/>
          </a:prstGeom>
          <a:noFill/>
        </p:spPr>
        <p:txBody>
          <a:bodyPr wrap="square" rtlCol="0">
            <a:spAutoFit/>
          </a:bodyPr>
          <a:lstStyle/>
          <a:p>
            <a:r>
              <a:rPr lang="zh-CN" altLang="zh-CN" sz="4000" b="1" dirty="0" smtClean="0"/>
              <a:t>二、文件</a:t>
            </a:r>
            <a:r>
              <a:rPr lang="zh-CN" altLang="zh-CN" sz="4000" b="1" dirty="0" smtClean="0"/>
              <a:t>规范</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692696"/>
            <a:ext cx="8064896" cy="5262979"/>
          </a:xfrm>
          <a:prstGeom prst="rect">
            <a:avLst/>
          </a:prstGeom>
          <a:noFill/>
        </p:spPr>
        <p:txBody>
          <a:bodyPr wrap="square" rtlCol="0">
            <a:spAutoFit/>
          </a:bodyPr>
          <a:lstStyle/>
          <a:p>
            <a:r>
              <a:rPr lang="en-US" altLang="zh-CN" b="1" dirty="0" smtClean="0"/>
              <a:t>b.  </a:t>
            </a:r>
            <a:r>
              <a:rPr lang="zh-CN" altLang="zh-CN" b="1" dirty="0" smtClean="0"/>
              <a:t>图片的命名原则</a:t>
            </a:r>
          </a:p>
          <a:p>
            <a:r>
              <a:rPr lang="zh-CN" altLang="zh-CN" sz="1600" dirty="0" smtClean="0"/>
              <a:t>图片的名称分为头尾两部分，用下划线隔开，头部分表示此图片的大类性质</a:t>
            </a:r>
            <a:r>
              <a:rPr lang="en-US" altLang="zh-CN" sz="1600" dirty="0" smtClean="0"/>
              <a:t/>
            </a:r>
            <a:br>
              <a:rPr lang="en-US" altLang="zh-CN" sz="1600" dirty="0" smtClean="0"/>
            </a:br>
            <a:r>
              <a:rPr lang="zh-CN" altLang="zh-CN" sz="1600" dirty="0" smtClean="0"/>
              <a:t>例如：广告、标志、菜单、按钮等等。</a:t>
            </a:r>
            <a:r>
              <a:rPr lang="en-US" altLang="zh-CN" sz="1600" dirty="0" smtClean="0"/>
              <a:t/>
            </a:r>
            <a:br>
              <a:rPr lang="en-US" altLang="zh-CN" sz="1600" dirty="0" smtClean="0"/>
            </a:br>
            <a:r>
              <a:rPr lang="zh-CN" altLang="zh-CN" sz="1600" dirty="0" smtClean="0"/>
              <a:t>放置在页面顶部的广告、装饰图案等长方形的图片取名：</a:t>
            </a:r>
            <a:r>
              <a:rPr lang="en-US" altLang="zh-CN" sz="1600" dirty="0" smtClean="0"/>
              <a:t> banner</a:t>
            </a:r>
            <a:br>
              <a:rPr lang="en-US" altLang="zh-CN" sz="1600" dirty="0" smtClean="0"/>
            </a:br>
            <a:r>
              <a:rPr lang="zh-CN" altLang="zh-CN" sz="1600" dirty="0" smtClean="0"/>
              <a:t>标志性的图片取名为：</a:t>
            </a:r>
            <a:r>
              <a:rPr lang="en-US" altLang="zh-CN" sz="1600" dirty="0" smtClean="0"/>
              <a:t> logo</a:t>
            </a:r>
            <a:br>
              <a:rPr lang="en-US" altLang="zh-CN" sz="1600" dirty="0" smtClean="0"/>
            </a:br>
            <a:r>
              <a:rPr lang="zh-CN" altLang="zh-CN" sz="1600" dirty="0" smtClean="0"/>
              <a:t>在页面上位置不固定并且带有链接的小图片我们取名为</a:t>
            </a:r>
            <a:r>
              <a:rPr lang="en-US" altLang="zh-CN" sz="1600" dirty="0" smtClean="0"/>
              <a:t> button </a:t>
            </a:r>
            <a:br>
              <a:rPr lang="en-US" altLang="zh-CN" sz="1600" dirty="0" smtClean="0"/>
            </a:br>
            <a:r>
              <a:rPr lang="zh-CN" altLang="zh-CN" sz="1600" dirty="0" smtClean="0"/>
              <a:t>在页面上某一个位置连续出现，性质相同的链接栏目的图片我们取名：</a:t>
            </a:r>
            <a:r>
              <a:rPr lang="en-US" altLang="zh-CN" sz="1600" dirty="0" smtClean="0"/>
              <a:t> menu </a:t>
            </a:r>
            <a:br>
              <a:rPr lang="en-US" altLang="zh-CN" sz="1600" dirty="0" smtClean="0"/>
            </a:br>
            <a:r>
              <a:rPr lang="zh-CN" altLang="zh-CN" sz="1600" dirty="0" smtClean="0"/>
              <a:t>装饰用的照片我们取名：</a:t>
            </a:r>
            <a:r>
              <a:rPr lang="en-US" altLang="zh-CN" sz="1600" dirty="0" smtClean="0"/>
              <a:t> </a:t>
            </a:r>
            <a:r>
              <a:rPr lang="en-US" altLang="zh-CN" sz="1600" dirty="0" err="1" smtClean="0"/>
              <a:t>pic</a:t>
            </a:r>
            <a:r>
              <a:rPr lang="en-US" altLang="zh-CN" sz="1600" dirty="0" smtClean="0"/>
              <a:t/>
            </a:r>
            <a:br>
              <a:rPr lang="en-US" altLang="zh-CN" sz="1600" dirty="0" smtClean="0"/>
            </a:br>
            <a:r>
              <a:rPr lang="zh-CN" altLang="zh-CN" sz="1600" dirty="0" smtClean="0"/>
              <a:t>不带链接表示标题的图片我们取名：</a:t>
            </a:r>
            <a:r>
              <a:rPr lang="en-US" altLang="zh-CN" sz="1600" dirty="0" smtClean="0"/>
              <a:t> title </a:t>
            </a:r>
            <a:br>
              <a:rPr lang="en-US" altLang="zh-CN" sz="1600" dirty="0" smtClean="0"/>
            </a:br>
            <a:r>
              <a:rPr lang="zh-CN" altLang="zh-CN" sz="1600" dirty="0" smtClean="0"/>
              <a:t>范例：</a:t>
            </a:r>
            <a:r>
              <a:rPr lang="en-US" altLang="zh-CN" sz="1600" b="1" dirty="0" smtClean="0"/>
              <a:t>banner_sohu.gif  banner_sina.gif  menu_aboutus.gif  menu_job.gif  title_news.gif  logo_police.gif   logo_national.gif   pic_people.jpg</a:t>
            </a:r>
            <a:br>
              <a:rPr lang="en-US" altLang="zh-CN" sz="1600" b="1" dirty="0" smtClean="0"/>
            </a:br>
            <a:r>
              <a:rPr lang="zh-CN" altLang="zh-CN" sz="1600" dirty="0" smtClean="0"/>
              <a:t>鼠标感应效果图片命名规范为</a:t>
            </a:r>
            <a:r>
              <a:rPr lang="en-US" altLang="zh-CN" sz="1600" dirty="0" smtClean="0"/>
              <a:t>"</a:t>
            </a:r>
            <a:r>
              <a:rPr lang="zh-CN" altLang="zh-CN" sz="1600" dirty="0" smtClean="0"/>
              <a:t>图片名</a:t>
            </a:r>
            <a:r>
              <a:rPr lang="en-US" altLang="zh-CN" sz="1600" dirty="0" smtClean="0"/>
              <a:t>+_+on/off"</a:t>
            </a:r>
            <a:r>
              <a:rPr lang="zh-CN" altLang="zh-CN" sz="1600" dirty="0" smtClean="0"/>
              <a:t>。</a:t>
            </a:r>
            <a:r>
              <a:rPr lang="en-US" altLang="zh-CN" sz="1600" dirty="0" smtClean="0"/>
              <a:t/>
            </a:r>
            <a:br>
              <a:rPr lang="en-US" altLang="zh-CN" sz="1600" dirty="0" smtClean="0"/>
            </a:br>
            <a:r>
              <a:rPr lang="zh-CN" altLang="zh-CN" sz="1600" dirty="0" smtClean="0"/>
              <a:t>例如：</a:t>
            </a:r>
            <a:r>
              <a:rPr lang="en-US" altLang="zh-CN" sz="1600" b="1" dirty="0" smtClean="0"/>
              <a:t>menu1_on.gif  menu1_off.gif</a:t>
            </a:r>
          </a:p>
          <a:p>
            <a:endParaRPr lang="en-US" altLang="zh-CN" b="1" dirty="0" smtClean="0"/>
          </a:p>
          <a:p>
            <a:r>
              <a:rPr lang="en-US" altLang="zh-CN" b="1" dirty="0" smtClean="0"/>
              <a:t>c.  </a:t>
            </a:r>
            <a:r>
              <a:rPr lang="en-US" altLang="zh-CN" b="1" dirty="0" err="1" smtClean="0"/>
              <a:t>Javascript</a:t>
            </a:r>
            <a:r>
              <a:rPr lang="zh-CN" altLang="en-US" b="1" dirty="0" smtClean="0"/>
              <a:t>文件</a:t>
            </a:r>
            <a:r>
              <a:rPr lang="zh-CN" altLang="zh-CN" b="1" dirty="0" smtClean="0"/>
              <a:t>的</a:t>
            </a:r>
            <a:r>
              <a:rPr lang="zh-CN" altLang="zh-CN" b="1" dirty="0" smtClean="0"/>
              <a:t>命名原则</a:t>
            </a:r>
            <a:r>
              <a:rPr lang="en-US" altLang="zh-CN" dirty="0" smtClean="0"/>
              <a:t/>
            </a:r>
            <a:br>
              <a:rPr lang="en-US" altLang="zh-CN" dirty="0" smtClean="0"/>
            </a:br>
            <a:r>
              <a:rPr lang="zh-CN" altLang="zh-CN" sz="1600" dirty="0" smtClean="0"/>
              <a:t>例如：广告条的</a:t>
            </a:r>
            <a:r>
              <a:rPr lang="en-US" altLang="zh-CN" sz="1600" dirty="0" err="1" smtClean="0"/>
              <a:t>javascript</a:t>
            </a:r>
            <a:r>
              <a:rPr lang="zh-CN" altLang="zh-CN" sz="1600" dirty="0" smtClean="0"/>
              <a:t>文件名为</a:t>
            </a:r>
            <a:r>
              <a:rPr lang="en-US" altLang="zh-CN" sz="1600" dirty="0" smtClean="0"/>
              <a:t> ad.js  </a:t>
            </a:r>
            <a:r>
              <a:rPr lang="zh-CN" altLang="zh-CN" sz="1600" dirty="0" smtClean="0"/>
              <a:t>弹出窗口的</a:t>
            </a:r>
            <a:r>
              <a:rPr lang="en-US" altLang="zh-CN" sz="1600" dirty="0" err="1" smtClean="0"/>
              <a:t>javascript</a:t>
            </a:r>
            <a:r>
              <a:rPr lang="zh-CN" altLang="zh-CN" sz="1600" dirty="0" smtClean="0"/>
              <a:t>文件名为</a:t>
            </a:r>
            <a:r>
              <a:rPr lang="en-US" altLang="zh-CN" sz="1600" dirty="0" smtClean="0"/>
              <a:t> pop.js</a:t>
            </a:r>
            <a:r>
              <a:rPr lang="en-US" altLang="zh-CN" dirty="0" smtClean="0"/>
              <a:t/>
            </a:r>
            <a:br>
              <a:rPr lang="en-US" altLang="zh-CN" dirty="0" smtClean="0"/>
            </a:br>
            <a:r>
              <a:rPr lang="en-US" altLang="zh-CN" dirty="0" smtClean="0"/>
              <a:t/>
            </a:r>
            <a:br>
              <a:rPr lang="en-US" altLang="zh-CN" dirty="0" smtClean="0"/>
            </a:br>
            <a:r>
              <a:rPr lang="en-US" altLang="zh-CN" b="1" dirty="0" smtClean="0"/>
              <a:t>d.  </a:t>
            </a:r>
            <a:r>
              <a:rPr lang="zh-CN" altLang="zh-CN" b="1" dirty="0" smtClean="0"/>
              <a:t>动态语言文件命名原则</a:t>
            </a:r>
            <a:r>
              <a:rPr lang="en-US" altLang="zh-CN" dirty="0" smtClean="0"/>
              <a:t/>
            </a:r>
            <a:br>
              <a:rPr lang="en-US" altLang="zh-CN" dirty="0" smtClean="0"/>
            </a:br>
            <a:r>
              <a:rPr lang="zh-CN" altLang="zh-CN" sz="1600" dirty="0" smtClean="0"/>
              <a:t>以性质</a:t>
            </a:r>
            <a:r>
              <a:rPr lang="en-US" altLang="zh-CN" sz="1600" dirty="0" smtClean="0"/>
              <a:t>_</a:t>
            </a:r>
            <a:r>
              <a:rPr lang="zh-CN" altLang="zh-CN" sz="1600" dirty="0" smtClean="0"/>
              <a:t>描述，描述可以有多个单词，用“</a:t>
            </a:r>
            <a:r>
              <a:rPr lang="en-US" altLang="zh-CN" sz="1600" dirty="0" smtClean="0"/>
              <a:t>_</a:t>
            </a:r>
            <a:r>
              <a:rPr lang="zh-CN" altLang="zh-CN" sz="1600" dirty="0" smtClean="0"/>
              <a:t>”隔开，性质一般是该页面得概要。</a:t>
            </a:r>
            <a:r>
              <a:rPr lang="en-US" altLang="zh-CN" sz="1600" dirty="0" smtClean="0"/>
              <a:t/>
            </a:r>
            <a:br>
              <a:rPr lang="en-US" altLang="zh-CN" sz="1600" dirty="0" smtClean="0"/>
            </a:br>
            <a:r>
              <a:rPr lang="zh-CN" altLang="zh-CN" sz="1600" dirty="0" smtClean="0"/>
              <a:t>范例：</a:t>
            </a:r>
            <a:r>
              <a:rPr lang="en-US" altLang="zh-CN" sz="1600" b="1" dirty="0" smtClean="0"/>
              <a:t>register_form.asp   register_post.asp   topic_lock.asp</a:t>
            </a:r>
            <a:endParaRPr lang="zh-CN"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7776864" cy="5355312"/>
          </a:xfrm>
          <a:prstGeom prst="rect">
            <a:avLst/>
          </a:prstGeom>
          <a:noFill/>
        </p:spPr>
        <p:txBody>
          <a:bodyPr wrap="square" rtlCol="0">
            <a:spAutoFit/>
          </a:bodyPr>
          <a:lstStyle/>
          <a:p>
            <a:r>
              <a:rPr lang="en-US" altLang="zh-CN" sz="2800" b="1" dirty="0" smtClean="0"/>
              <a:t>2.2 CSS </a:t>
            </a:r>
            <a:r>
              <a:rPr lang="zh-CN" altLang="zh-CN" sz="2800" b="1" dirty="0" smtClean="0"/>
              <a:t>书写规范</a:t>
            </a:r>
            <a:endParaRPr lang="zh-CN" altLang="zh-CN" sz="2800" dirty="0" smtClean="0"/>
          </a:p>
          <a:p>
            <a:r>
              <a:rPr lang="en-US" altLang="zh-CN" b="1" dirty="0" smtClean="0"/>
              <a:t/>
            </a:r>
            <a:br>
              <a:rPr lang="en-US" altLang="zh-CN" b="1" dirty="0" smtClean="0"/>
            </a:br>
            <a:r>
              <a:rPr lang="zh-CN" altLang="zh-CN" b="1" dirty="0" smtClean="0"/>
              <a:t>基本原则：</a:t>
            </a:r>
            <a:endParaRPr lang="zh-CN" altLang="zh-CN" dirty="0" smtClean="0"/>
          </a:p>
          <a:p>
            <a:r>
              <a:rPr lang="en-US" altLang="zh-CN" dirty="0" smtClean="0"/>
              <a:t>CSS</a:t>
            </a:r>
            <a:r>
              <a:rPr lang="zh-CN" altLang="zh-CN" dirty="0" smtClean="0"/>
              <a:t>样式可细分为</a:t>
            </a:r>
            <a:r>
              <a:rPr lang="en-US" altLang="zh-CN" dirty="0" smtClean="0"/>
              <a:t>3</a:t>
            </a:r>
            <a:r>
              <a:rPr lang="zh-CN" altLang="zh-CN" dirty="0" smtClean="0"/>
              <a:t>类：</a:t>
            </a:r>
            <a:r>
              <a:rPr lang="zh-CN" altLang="zh-CN" dirty="0" smtClean="0">
                <a:uFill>
                  <a:solidFill>
                    <a:srgbClr val="C00000"/>
                  </a:solidFill>
                </a:uFill>
              </a:rPr>
              <a:t>自定义样式、重新定义</a:t>
            </a:r>
            <a:r>
              <a:rPr lang="en-US" altLang="zh-CN" dirty="0" smtClean="0">
                <a:uFill>
                  <a:solidFill>
                    <a:srgbClr val="C00000"/>
                  </a:solidFill>
                </a:uFill>
              </a:rPr>
              <a:t>HTML</a:t>
            </a:r>
            <a:r>
              <a:rPr lang="zh-CN" altLang="zh-CN" dirty="0" smtClean="0">
                <a:uFill>
                  <a:solidFill>
                    <a:srgbClr val="C00000"/>
                  </a:solidFill>
                </a:uFill>
              </a:rPr>
              <a:t>样式、链接状态样式</a:t>
            </a:r>
            <a:r>
              <a:rPr lang="zh-CN" altLang="zh-CN" dirty="0" smtClean="0"/>
              <a:t>。</a:t>
            </a:r>
            <a:endParaRPr lang="en-US" altLang="zh-CN" dirty="0" smtClean="0"/>
          </a:p>
          <a:p>
            <a:endParaRPr lang="zh-CN" altLang="zh-CN" dirty="0" smtClean="0"/>
          </a:p>
          <a:p>
            <a:r>
              <a:rPr lang="en-US" altLang="zh-CN" sz="1600" dirty="0" smtClean="0"/>
              <a:t>1. </a:t>
            </a:r>
            <a:r>
              <a:rPr lang="zh-CN" altLang="zh-CN" sz="1600" dirty="0" smtClean="0"/>
              <a:t>样式为设计师自定义的新</a:t>
            </a:r>
            <a:r>
              <a:rPr lang="en-US" altLang="zh-CN" sz="1600" dirty="0" smtClean="0"/>
              <a:t> CSS </a:t>
            </a:r>
            <a:r>
              <a:rPr lang="zh-CN" altLang="zh-CN" sz="1600" dirty="0" smtClean="0"/>
              <a:t>样式，影响被使用本样式的区域，用于完成网页中局部的样式设定。样式名 “</a:t>
            </a:r>
            <a:r>
              <a:rPr lang="en-US" altLang="zh-CN" sz="1600" b="1" dirty="0" smtClean="0"/>
              <a:t>.</a:t>
            </a:r>
            <a:r>
              <a:rPr lang="zh-CN" altLang="zh-CN" sz="1600" dirty="0" smtClean="0"/>
              <a:t>”</a:t>
            </a:r>
            <a:r>
              <a:rPr lang="en-US" altLang="zh-CN" sz="1600" dirty="0" smtClean="0"/>
              <a:t>+</a:t>
            </a:r>
            <a:r>
              <a:rPr lang="zh-CN" altLang="zh-CN" sz="1600" dirty="0" smtClean="0"/>
              <a:t>“相应样式效果描述的单词或缩写”例：“ </a:t>
            </a:r>
            <a:r>
              <a:rPr lang="en-US" altLang="zh-CN" sz="1600" b="1" dirty="0" smtClean="0"/>
              <a:t>.shadow</a:t>
            </a:r>
            <a:r>
              <a:rPr lang="en-US" altLang="zh-CN" sz="1600" dirty="0" smtClean="0"/>
              <a:t> </a:t>
            </a:r>
            <a:r>
              <a:rPr lang="zh-CN" altLang="zh-CN" sz="1600" dirty="0" smtClean="0"/>
              <a:t>”</a:t>
            </a:r>
            <a:r>
              <a:rPr lang="en-US" altLang="zh-CN" sz="1600" dirty="0" smtClean="0"/>
              <a:t/>
            </a:r>
            <a:br>
              <a:rPr lang="en-US" altLang="zh-CN" sz="1600" dirty="0" smtClean="0"/>
            </a:br>
            <a:r>
              <a:rPr lang="zh-CN" altLang="zh-CN" sz="1600" dirty="0" smtClean="0"/>
              <a:t>文字样式样式名“</a:t>
            </a:r>
            <a:r>
              <a:rPr lang="en-US" altLang="zh-CN" sz="1600" b="1" dirty="0" smtClean="0"/>
              <a:t>.</a:t>
            </a:r>
            <a:r>
              <a:rPr lang="en-US" altLang="zh-CN" sz="1600" dirty="0" smtClean="0"/>
              <a:t>no</a:t>
            </a:r>
            <a:r>
              <a:rPr lang="zh-CN" altLang="zh-CN" sz="1600" dirty="0" smtClean="0"/>
              <a:t>”</a:t>
            </a:r>
            <a:r>
              <a:rPr lang="en-US" altLang="zh-CN" sz="1600" dirty="0" smtClean="0"/>
              <a:t>+</a:t>
            </a:r>
            <a:r>
              <a:rPr lang="zh-CN" altLang="zh-CN" sz="1600" dirty="0" smtClean="0"/>
              <a:t>“字号”</a:t>
            </a:r>
            <a:r>
              <a:rPr lang="en-US" altLang="zh-CN" sz="1600" dirty="0" smtClean="0"/>
              <a:t>+</a:t>
            </a:r>
            <a:r>
              <a:rPr lang="zh-CN" altLang="zh-CN" sz="1600" dirty="0" smtClean="0"/>
              <a:t>“行距”</a:t>
            </a:r>
            <a:r>
              <a:rPr lang="en-US" altLang="zh-CN" sz="1600" dirty="0" smtClean="0"/>
              <a:t>+</a:t>
            </a:r>
            <a:r>
              <a:rPr lang="zh-CN" altLang="zh-CN" sz="1600" dirty="0" smtClean="0"/>
              <a:t>“颜色缩写”例：“ </a:t>
            </a:r>
            <a:r>
              <a:rPr lang="en-US" altLang="zh-CN" sz="1600" b="1" dirty="0" smtClean="0"/>
              <a:t>.no12</a:t>
            </a:r>
            <a:r>
              <a:rPr lang="en-US" altLang="zh-CN" sz="1600" dirty="0" smtClean="0"/>
              <a:t> </a:t>
            </a:r>
            <a:r>
              <a:rPr lang="zh-CN" altLang="zh-CN" sz="1600" dirty="0" smtClean="0"/>
              <a:t>”</a:t>
            </a:r>
            <a:r>
              <a:rPr lang="zh-CN" altLang="zh-CN" sz="1600" b="1" dirty="0" smtClean="0"/>
              <a:t> </a:t>
            </a:r>
            <a:r>
              <a:rPr lang="zh-CN" altLang="zh-CN" sz="1600" dirty="0" smtClean="0"/>
              <a:t>、“ </a:t>
            </a:r>
            <a:r>
              <a:rPr lang="en-US" altLang="zh-CN" sz="1600" b="1" dirty="0" smtClean="0"/>
              <a:t>.no12-24</a:t>
            </a:r>
            <a:r>
              <a:rPr lang="en-US" altLang="zh-CN" sz="1600" dirty="0" smtClean="0"/>
              <a:t> </a:t>
            </a:r>
            <a:r>
              <a:rPr lang="zh-CN" altLang="zh-CN" sz="1600" dirty="0" smtClean="0"/>
              <a:t>”</a:t>
            </a:r>
            <a:endParaRPr lang="en-US" altLang="zh-CN" sz="1600" dirty="0" smtClean="0"/>
          </a:p>
          <a:p>
            <a:endParaRPr lang="zh-CN" altLang="zh-CN" sz="1600" dirty="0" smtClean="0"/>
          </a:p>
          <a:p>
            <a:r>
              <a:rPr lang="en-US" altLang="zh-CN" sz="1600" dirty="0" smtClean="0"/>
              <a:t>2. </a:t>
            </a:r>
            <a:r>
              <a:rPr lang="zh-CN" altLang="zh-CN" sz="1600" dirty="0" smtClean="0"/>
              <a:t>义</a:t>
            </a:r>
            <a:r>
              <a:rPr lang="en-US" altLang="zh-CN" sz="1600" dirty="0" smtClean="0"/>
              <a:t>HTML</a:t>
            </a:r>
            <a:r>
              <a:rPr lang="zh-CN" altLang="zh-CN" sz="1600" dirty="0" smtClean="0"/>
              <a:t>样式为设计师重新定义已有的</a:t>
            </a:r>
            <a:r>
              <a:rPr lang="en-US" altLang="zh-CN" sz="1600" dirty="0" smtClean="0"/>
              <a:t>HTML</a:t>
            </a:r>
            <a:r>
              <a:rPr lang="zh-CN" altLang="zh-CN" sz="1600" dirty="0" smtClean="0"/>
              <a:t>标签样式，影响全部的被设定标签样式，用于统一网页中某一标签的样式定义。样式名“</a:t>
            </a:r>
            <a:r>
              <a:rPr lang="en-US" altLang="zh-CN" sz="1600" dirty="0" smtClean="0"/>
              <a:t>HTML</a:t>
            </a:r>
            <a:r>
              <a:rPr lang="zh-CN" altLang="zh-CN" sz="1600" dirty="0" smtClean="0"/>
              <a:t>标签”例：</a:t>
            </a:r>
            <a:r>
              <a:rPr lang="en-US" altLang="zh-CN" sz="1600" b="1" dirty="0" smtClean="0"/>
              <a:t>hr { border: 1px dotted #333333 }</a:t>
            </a:r>
          </a:p>
          <a:p>
            <a:endParaRPr lang="zh-CN" altLang="zh-CN" sz="1600" dirty="0" smtClean="0"/>
          </a:p>
          <a:p>
            <a:r>
              <a:rPr lang="en-US" altLang="zh-CN" sz="1600" dirty="0" smtClean="0"/>
              <a:t>3. </a:t>
            </a:r>
            <a:r>
              <a:rPr lang="zh-CN" altLang="zh-CN" sz="1600" dirty="0" smtClean="0"/>
              <a:t>态样式为设计师对链接不同状态设定特殊样式，影响被使用本样式区域中的链接。</a:t>
            </a:r>
            <a:r>
              <a:rPr lang="en-US" altLang="zh-CN" sz="1600" dirty="0" smtClean="0"/>
              <a:t/>
            </a:r>
            <a:br>
              <a:rPr lang="en-US" altLang="zh-CN" sz="1600" dirty="0" smtClean="0"/>
            </a:br>
            <a:r>
              <a:rPr lang="zh-CN" altLang="zh-CN" sz="1600" dirty="0" smtClean="0"/>
              <a:t>该样式写法有</a:t>
            </a:r>
            <a:r>
              <a:rPr lang="en-US" altLang="zh-CN" sz="1600" dirty="0" smtClean="0"/>
              <a:t>2</a:t>
            </a:r>
            <a:r>
              <a:rPr lang="zh-CN" altLang="zh-CN" sz="1600" dirty="0" smtClean="0"/>
              <a:t>种：</a:t>
            </a:r>
            <a:r>
              <a:rPr lang="en-US" altLang="zh-CN" sz="1600" dirty="0" smtClean="0"/>
              <a:t> </a:t>
            </a:r>
            <a:r>
              <a:rPr lang="en-US" altLang="zh-CN" sz="1600" dirty="0" err="1" smtClean="0"/>
              <a:t>a.nav:link</a:t>
            </a:r>
            <a:r>
              <a:rPr lang="en-US" altLang="zh-CN" sz="1600" dirty="0" smtClean="0"/>
              <a:t>    </a:t>
            </a:r>
            <a:r>
              <a:rPr lang="en-US" altLang="zh-CN" sz="1600" dirty="0" err="1" smtClean="0"/>
              <a:t>nav.a:link</a:t>
            </a:r>
            <a:r>
              <a:rPr lang="en-US" altLang="zh-CN" sz="1600" dirty="0" smtClean="0"/>
              <a:t>  </a:t>
            </a:r>
            <a:r>
              <a:rPr lang="zh-CN" altLang="zh-CN" sz="1600" dirty="0" smtClean="0"/>
              <a:t>第一种只能修饰</a:t>
            </a:r>
            <a:r>
              <a:rPr lang="en-US" altLang="zh-CN" sz="1600" b="1" dirty="0" smtClean="0"/>
              <a:t>&lt;a&gt;</a:t>
            </a:r>
            <a:r>
              <a:rPr lang="zh-CN" altLang="zh-CN" sz="1600" dirty="0" smtClean="0"/>
              <a:t>标签中；第二种可以修饰所有包含有</a:t>
            </a:r>
            <a:r>
              <a:rPr lang="en-US" altLang="zh-CN" sz="1600" b="1" dirty="0" smtClean="0"/>
              <a:t>&lt;a&gt;</a:t>
            </a:r>
            <a:r>
              <a:rPr lang="zh-CN" altLang="zh-CN" sz="1600" dirty="0" smtClean="0"/>
              <a:t>标签的其他标签。</a:t>
            </a:r>
          </a:p>
          <a:p>
            <a:r>
              <a:rPr lang="zh-CN" altLang="zh-CN" sz="1600" dirty="0" smtClean="0"/>
              <a:t>页面内的样式加载必须用链接方式</a:t>
            </a:r>
            <a:r>
              <a:rPr lang="en-US" altLang="zh-CN" sz="1600" dirty="0" smtClean="0"/>
              <a:t>&lt;link </a:t>
            </a:r>
            <a:r>
              <a:rPr lang="en-US" altLang="zh-CN" sz="1600" dirty="0" err="1" smtClean="0"/>
              <a:t>rel</a:t>
            </a:r>
            <a:r>
              <a:rPr lang="en-US" altLang="zh-CN" sz="1600" dirty="0" smtClean="0"/>
              <a:t>="</a:t>
            </a:r>
            <a:r>
              <a:rPr lang="en-US" altLang="zh-CN" sz="1600" dirty="0" err="1" smtClean="0"/>
              <a:t>stylesheet</a:t>
            </a:r>
            <a:r>
              <a:rPr lang="en-US" altLang="zh-CN" sz="1600" dirty="0" smtClean="0"/>
              <a:t>" type="text/</a:t>
            </a:r>
            <a:r>
              <a:rPr lang="en-US" altLang="zh-CN" sz="1600" dirty="0" err="1" smtClean="0"/>
              <a:t>css</a:t>
            </a:r>
            <a:r>
              <a:rPr lang="en-US" altLang="zh-CN" sz="1600" dirty="0" smtClean="0"/>
              <a:t>" </a:t>
            </a:r>
            <a:r>
              <a:rPr lang="en-US" altLang="zh-CN" sz="1600" dirty="0" err="1" smtClean="0"/>
              <a:t>href</a:t>
            </a:r>
            <a:r>
              <a:rPr lang="en-US" altLang="zh-CN" sz="1600" dirty="0" smtClean="0"/>
              <a:t>="style/style.css"&gt;</a:t>
            </a:r>
            <a:endParaRPr lang="zh-CN" altLang="zh-CN" sz="1600" dirty="0" smtClean="0"/>
          </a:p>
          <a:p>
            <a:r>
              <a:rPr lang="en-US" altLang="zh-CN" dirty="0" smtClean="0"/>
              <a:t> </a:t>
            </a:r>
            <a:endParaRPr lang="zh-CN"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352928" cy="5847755"/>
          </a:xfrm>
          <a:prstGeom prst="rect">
            <a:avLst/>
          </a:prstGeom>
          <a:noFill/>
        </p:spPr>
        <p:txBody>
          <a:bodyPr wrap="square" rtlCol="0">
            <a:spAutoFit/>
          </a:bodyPr>
          <a:lstStyle/>
          <a:p>
            <a:r>
              <a:rPr lang="zh-CN" altLang="zh-CN" b="1" dirty="0" smtClean="0">
                <a:solidFill>
                  <a:srgbClr val="FF0000"/>
                </a:solidFill>
              </a:rPr>
              <a:t>注意细则</a:t>
            </a:r>
            <a:r>
              <a:rPr lang="zh-CN" altLang="zh-CN" b="1" dirty="0" smtClean="0">
                <a:solidFill>
                  <a:srgbClr val="FF0000"/>
                </a:solidFill>
              </a:rPr>
              <a:t>：</a:t>
            </a:r>
            <a:endParaRPr lang="zh-CN" altLang="zh-CN" sz="1600" dirty="0" smtClean="0"/>
          </a:p>
          <a:p>
            <a:r>
              <a:rPr lang="en-US" altLang="zh-CN" sz="1600" dirty="0" smtClean="0">
                <a:solidFill>
                  <a:srgbClr val="FF0000"/>
                </a:solidFill>
              </a:rPr>
              <a:t>1.</a:t>
            </a:r>
            <a:r>
              <a:rPr lang="en-US" altLang="zh-CN" sz="1600" dirty="0" smtClean="0"/>
              <a:t>class</a:t>
            </a:r>
            <a:r>
              <a:rPr lang="zh-CN" altLang="zh-CN" sz="1600" dirty="0" smtClean="0"/>
              <a:t>与</a:t>
            </a:r>
            <a:r>
              <a:rPr lang="en-US" altLang="zh-CN" sz="1600" dirty="0" smtClean="0"/>
              <a:t>id</a:t>
            </a:r>
            <a:r>
              <a:rPr lang="zh-CN" altLang="zh-CN" sz="1600" dirty="0" smtClean="0"/>
              <a:t>的使用</a:t>
            </a:r>
            <a:r>
              <a:rPr lang="en-US" altLang="zh-CN" sz="1600" dirty="0" smtClean="0"/>
              <a:t>: id</a:t>
            </a:r>
            <a:r>
              <a:rPr lang="zh-CN" altLang="zh-CN" sz="1600" dirty="0" smtClean="0"/>
              <a:t>是唯一的并是父级的</a:t>
            </a:r>
            <a:r>
              <a:rPr lang="en-US" altLang="zh-CN" sz="1600" dirty="0" smtClean="0"/>
              <a:t>, class</a:t>
            </a:r>
            <a:r>
              <a:rPr lang="zh-CN" altLang="zh-CN" sz="1600" dirty="0" smtClean="0"/>
              <a:t>是可以重复的并是子级的</a:t>
            </a:r>
            <a:r>
              <a:rPr lang="en-US" altLang="zh-CN" sz="1600" dirty="0" smtClean="0"/>
              <a:t>, </a:t>
            </a:r>
            <a:r>
              <a:rPr lang="zh-CN" altLang="zh-CN" sz="1600" dirty="0" smtClean="0"/>
              <a:t>所以</a:t>
            </a:r>
            <a:r>
              <a:rPr lang="en-US" altLang="zh-CN" sz="1600" dirty="0" smtClean="0"/>
              <a:t>id</a:t>
            </a:r>
            <a:r>
              <a:rPr lang="zh-CN" altLang="zh-CN" sz="1600" dirty="0" smtClean="0"/>
              <a:t>仅使用在大的模块上</a:t>
            </a:r>
            <a:r>
              <a:rPr lang="en-US" altLang="zh-CN" sz="1600" dirty="0" smtClean="0"/>
              <a:t>, class</a:t>
            </a:r>
            <a:r>
              <a:rPr lang="zh-CN" altLang="zh-CN" sz="1600" dirty="0" smtClean="0"/>
              <a:t>可用在重复使用率高及子级中</a:t>
            </a:r>
            <a:r>
              <a:rPr lang="en-US" altLang="zh-CN" sz="1600" dirty="0" smtClean="0"/>
              <a:t>; </a:t>
            </a:r>
            <a:r>
              <a:rPr lang="zh-CN" altLang="zh-CN" sz="1600" dirty="0" smtClean="0"/>
              <a:t>为</a:t>
            </a:r>
            <a:r>
              <a:rPr lang="en-US" altLang="zh-CN" sz="1600" dirty="0" smtClean="0"/>
              <a:t>JavaScript</a:t>
            </a:r>
            <a:r>
              <a:rPr lang="zh-CN" altLang="zh-CN" sz="1600" dirty="0" smtClean="0"/>
              <a:t>预留钩子的除外</a:t>
            </a:r>
            <a:r>
              <a:rPr lang="zh-CN" altLang="en-US" sz="1600" dirty="0" smtClean="0"/>
              <a:t>，</a:t>
            </a:r>
            <a:r>
              <a:rPr lang="zh-CN" altLang="zh-CN" sz="1600" dirty="0" smtClean="0"/>
              <a:t>书写代码前</a:t>
            </a:r>
            <a:r>
              <a:rPr lang="en-US" altLang="zh-CN" sz="1600" dirty="0" smtClean="0"/>
              <a:t>, </a:t>
            </a:r>
            <a:r>
              <a:rPr lang="zh-CN" altLang="zh-CN" sz="1600" dirty="0" smtClean="0"/>
              <a:t>考虑并提高样式重复使用率</a:t>
            </a:r>
            <a:r>
              <a:rPr lang="zh-CN" altLang="en-US" sz="1600" dirty="0" smtClean="0"/>
              <a:t>，</a:t>
            </a:r>
            <a:r>
              <a:rPr lang="en-US" altLang="zh-CN" sz="1600" dirty="0" smtClean="0"/>
              <a:t>CSS</a:t>
            </a:r>
            <a:r>
              <a:rPr lang="zh-CN" altLang="en-US" sz="1600" dirty="0" smtClean="0"/>
              <a:t>样式</a:t>
            </a:r>
            <a:r>
              <a:rPr lang="zh-CN" altLang="zh-CN" sz="1600" dirty="0" smtClean="0"/>
              <a:t>建议单行书写</a:t>
            </a:r>
            <a:r>
              <a:rPr lang="en-US" altLang="zh-CN" sz="1600" dirty="0" smtClean="0"/>
              <a:t>;</a:t>
            </a:r>
          </a:p>
          <a:p>
            <a:endParaRPr lang="zh-CN" altLang="zh-CN" sz="1600" dirty="0" smtClean="0"/>
          </a:p>
          <a:p>
            <a:r>
              <a:rPr lang="en-US" altLang="zh-CN" sz="1600" dirty="0" smtClean="0">
                <a:solidFill>
                  <a:srgbClr val="FF0000"/>
                </a:solidFill>
              </a:rPr>
              <a:t>2.</a:t>
            </a:r>
            <a:r>
              <a:rPr lang="zh-CN" altLang="zh-CN" sz="1600" dirty="0" smtClean="0"/>
              <a:t>为</a:t>
            </a:r>
            <a:r>
              <a:rPr lang="en-US" altLang="zh-CN" sz="1600" dirty="0" smtClean="0"/>
              <a:t>JavaScript</a:t>
            </a:r>
            <a:r>
              <a:rPr lang="zh-CN" altLang="zh-CN" sz="1600" dirty="0" smtClean="0"/>
              <a:t>预留钩子的命名</a:t>
            </a:r>
            <a:r>
              <a:rPr lang="en-US" altLang="zh-CN" sz="1600" dirty="0" smtClean="0"/>
              <a:t>, </a:t>
            </a:r>
            <a:r>
              <a:rPr lang="zh-CN" altLang="zh-CN" sz="1600" dirty="0" smtClean="0"/>
              <a:t>请以</a:t>
            </a:r>
            <a:r>
              <a:rPr lang="en-US" altLang="zh-CN" sz="1600" dirty="0" smtClean="0"/>
              <a:t> </a:t>
            </a:r>
            <a:r>
              <a:rPr lang="en-US" altLang="zh-CN" sz="1600" dirty="0" err="1" smtClean="0"/>
              <a:t>js</a:t>
            </a:r>
            <a:r>
              <a:rPr lang="en-US" altLang="zh-CN" sz="1600" dirty="0" smtClean="0"/>
              <a:t>_ </a:t>
            </a:r>
            <a:r>
              <a:rPr lang="zh-CN" altLang="zh-CN" sz="1600" dirty="0" smtClean="0"/>
              <a:t>起始</a:t>
            </a:r>
            <a:r>
              <a:rPr lang="en-US" altLang="zh-CN" sz="1600" dirty="0" smtClean="0"/>
              <a:t>, </a:t>
            </a:r>
            <a:r>
              <a:rPr lang="zh-CN" altLang="zh-CN" sz="1600" dirty="0" smtClean="0"/>
              <a:t>比如</a:t>
            </a:r>
            <a:r>
              <a:rPr lang="en-US" altLang="zh-CN" sz="1600" dirty="0" smtClean="0"/>
              <a:t>: </a:t>
            </a:r>
            <a:r>
              <a:rPr lang="en-US" altLang="zh-CN" sz="1600" dirty="0" err="1" smtClean="0"/>
              <a:t>js_hide</a:t>
            </a:r>
            <a:r>
              <a:rPr lang="en-US" altLang="zh-CN" sz="1600" dirty="0" smtClean="0"/>
              <a:t>, </a:t>
            </a:r>
            <a:r>
              <a:rPr lang="en-US" altLang="zh-CN" sz="1600" dirty="0" err="1" smtClean="0"/>
              <a:t>js_show</a:t>
            </a:r>
            <a:r>
              <a:rPr lang="en-US" altLang="zh-CN" sz="1600" dirty="0" smtClean="0"/>
              <a:t>;</a:t>
            </a:r>
          </a:p>
          <a:p>
            <a:endParaRPr lang="zh-CN" altLang="zh-CN" sz="1600" dirty="0" smtClean="0"/>
          </a:p>
          <a:p>
            <a:r>
              <a:rPr lang="en-US" altLang="zh-CN" sz="1600" dirty="0" smtClean="0">
                <a:solidFill>
                  <a:srgbClr val="FF0000"/>
                </a:solidFill>
              </a:rPr>
              <a:t>3.</a:t>
            </a:r>
            <a:r>
              <a:rPr lang="en-US" altLang="zh-CN" sz="1600" dirty="0" smtClean="0"/>
              <a:t>class</a:t>
            </a:r>
            <a:r>
              <a:rPr lang="zh-CN" altLang="zh-CN" sz="1600" dirty="0" smtClean="0"/>
              <a:t>与</a:t>
            </a:r>
            <a:r>
              <a:rPr lang="en-US" altLang="zh-CN" sz="1600" dirty="0" smtClean="0"/>
              <a:t>id</a:t>
            </a:r>
            <a:r>
              <a:rPr lang="zh-CN" altLang="zh-CN" sz="1600" dirty="0" smtClean="0"/>
              <a:t>命名</a:t>
            </a:r>
            <a:r>
              <a:rPr lang="en-US" altLang="zh-CN" sz="1600" dirty="0" smtClean="0"/>
              <a:t>:</a:t>
            </a:r>
            <a:r>
              <a:rPr lang="zh-CN" altLang="zh-CN" sz="1600" dirty="0" smtClean="0"/>
              <a:t>避免使用中文拼音</a:t>
            </a:r>
            <a:r>
              <a:rPr lang="en-US" altLang="zh-CN" sz="1600" dirty="0" smtClean="0"/>
              <a:t>, </a:t>
            </a:r>
            <a:r>
              <a:rPr lang="zh-CN" altLang="zh-CN" sz="1600" dirty="0" smtClean="0"/>
              <a:t>尽量使用简易的单词组合</a:t>
            </a:r>
            <a:r>
              <a:rPr lang="en-US" altLang="zh-CN" sz="1600" dirty="0" smtClean="0"/>
              <a:t>; </a:t>
            </a:r>
            <a:r>
              <a:rPr lang="zh-CN" altLang="zh-CN" sz="1600" dirty="0" smtClean="0"/>
              <a:t>总之</a:t>
            </a:r>
            <a:r>
              <a:rPr lang="en-US" altLang="zh-CN" sz="1600" dirty="0" smtClean="0"/>
              <a:t>, </a:t>
            </a:r>
            <a:r>
              <a:rPr lang="zh-CN" altLang="zh-CN" sz="1600" dirty="0" smtClean="0"/>
              <a:t>命名要语义化</a:t>
            </a:r>
            <a:r>
              <a:rPr lang="en-US" altLang="zh-CN" sz="1600" dirty="0" smtClean="0"/>
              <a:t>, </a:t>
            </a:r>
            <a:r>
              <a:rPr lang="zh-CN" altLang="zh-CN" sz="1600" dirty="0" smtClean="0"/>
              <a:t>简明化</a:t>
            </a:r>
            <a:r>
              <a:rPr lang="en-US" altLang="zh-CN" sz="1600" dirty="0" smtClean="0"/>
              <a:t>.</a:t>
            </a:r>
          </a:p>
          <a:p>
            <a:endParaRPr lang="en-US" altLang="zh-CN" sz="1600" dirty="0" smtClean="0"/>
          </a:p>
          <a:p>
            <a:r>
              <a:rPr lang="en-US" altLang="zh-CN" sz="1600" dirty="0" smtClean="0">
                <a:solidFill>
                  <a:srgbClr val="FF0000"/>
                </a:solidFill>
              </a:rPr>
              <a:t>4.</a:t>
            </a:r>
            <a:r>
              <a:rPr lang="en-US" altLang="zh-CN" sz="1600" dirty="0" smtClean="0"/>
              <a:t>css</a:t>
            </a:r>
            <a:r>
              <a:rPr lang="zh-CN" altLang="zh-CN" sz="1600" dirty="0" smtClean="0"/>
              <a:t>属性书写顺序</a:t>
            </a:r>
            <a:r>
              <a:rPr lang="en-US" altLang="zh-CN" sz="1600" dirty="0" smtClean="0"/>
              <a:t>, </a:t>
            </a:r>
            <a:r>
              <a:rPr lang="zh-CN" altLang="zh-CN" sz="1600" dirty="0" smtClean="0"/>
              <a:t>建议遵循 布局定位属性</a:t>
            </a:r>
            <a:r>
              <a:rPr lang="en-US" altLang="zh-CN" sz="1600" dirty="0" smtClean="0"/>
              <a:t>--&gt;</a:t>
            </a:r>
            <a:r>
              <a:rPr lang="zh-CN" altLang="zh-CN" sz="1600" dirty="0" smtClean="0"/>
              <a:t>自身属性</a:t>
            </a:r>
            <a:r>
              <a:rPr lang="en-US" altLang="zh-CN" sz="1600" dirty="0" smtClean="0"/>
              <a:t>--&gt;</a:t>
            </a:r>
            <a:r>
              <a:rPr lang="zh-CN" altLang="zh-CN" sz="1600" dirty="0" smtClean="0"/>
              <a:t>文本属性</a:t>
            </a:r>
            <a:r>
              <a:rPr lang="en-US" altLang="zh-CN" sz="1600" dirty="0" smtClean="0"/>
              <a:t>--&gt;</a:t>
            </a:r>
            <a:r>
              <a:rPr lang="zh-CN" altLang="zh-CN" sz="1600" dirty="0" smtClean="0"/>
              <a:t>其他属性</a:t>
            </a:r>
            <a:r>
              <a:rPr lang="en-US" altLang="zh-CN" sz="1600" dirty="0" smtClean="0"/>
              <a:t>. </a:t>
            </a:r>
            <a:r>
              <a:rPr lang="zh-CN" altLang="zh-CN" sz="1600" dirty="0" smtClean="0"/>
              <a:t>此条可根据自身习惯书写</a:t>
            </a:r>
            <a:r>
              <a:rPr lang="en-US" altLang="zh-CN" sz="1600" dirty="0" smtClean="0"/>
              <a:t>, </a:t>
            </a:r>
            <a:r>
              <a:rPr lang="zh-CN" altLang="zh-CN" sz="1600" dirty="0" smtClean="0"/>
              <a:t>但尽量保证同类属性写在一起</a:t>
            </a:r>
            <a:r>
              <a:rPr lang="en-US" altLang="zh-CN" sz="1600" dirty="0" smtClean="0"/>
              <a:t>. </a:t>
            </a:r>
            <a:r>
              <a:rPr lang="zh-CN" altLang="zh-CN" sz="1600" dirty="0" smtClean="0"/>
              <a:t>属性列举</a:t>
            </a:r>
            <a:r>
              <a:rPr lang="en-US" altLang="zh-CN" sz="1600" dirty="0" smtClean="0"/>
              <a:t>: </a:t>
            </a:r>
            <a:r>
              <a:rPr lang="zh-CN" altLang="zh-CN" sz="1600" dirty="0" smtClean="0"/>
              <a:t>布局定位属性主要包括</a:t>
            </a:r>
            <a:r>
              <a:rPr lang="en-US" altLang="zh-CN" sz="1600" dirty="0" smtClean="0"/>
              <a:t>: margin</a:t>
            </a:r>
            <a:r>
              <a:rPr lang="zh-CN" altLang="zh-CN" sz="1600" dirty="0" smtClean="0"/>
              <a:t>、</a:t>
            </a:r>
            <a:r>
              <a:rPr lang="en-US" altLang="zh-CN" sz="1600" dirty="0" smtClean="0"/>
              <a:t>padding</a:t>
            </a:r>
            <a:r>
              <a:rPr lang="zh-CN" altLang="zh-CN" sz="1600" dirty="0" smtClean="0"/>
              <a:t>、</a:t>
            </a:r>
            <a:r>
              <a:rPr lang="en-US" altLang="zh-CN" sz="1600" dirty="0" smtClean="0"/>
              <a:t>float</a:t>
            </a:r>
            <a:r>
              <a:rPr lang="zh-CN" altLang="zh-CN" sz="1600" dirty="0" smtClean="0"/>
              <a:t>（包括</a:t>
            </a:r>
            <a:r>
              <a:rPr lang="en-US" altLang="zh-CN" sz="1600" dirty="0" smtClean="0"/>
              <a:t>clear</a:t>
            </a:r>
            <a:r>
              <a:rPr lang="zh-CN" altLang="zh-CN" sz="1600" dirty="0" smtClean="0"/>
              <a:t>）</a:t>
            </a:r>
            <a:r>
              <a:rPr lang="zh-CN" altLang="en-US" sz="1600" dirty="0" smtClean="0"/>
              <a:t>、</a:t>
            </a:r>
            <a:r>
              <a:rPr lang="en-US" altLang="zh-CN" sz="1600" dirty="0" smtClean="0"/>
              <a:t>position</a:t>
            </a:r>
            <a:r>
              <a:rPr lang="zh-CN" altLang="zh-CN" sz="1600" dirty="0" smtClean="0"/>
              <a:t>（相应的</a:t>
            </a:r>
            <a:r>
              <a:rPr lang="en-US" altLang="zh-CN" sz="1600" dirty="0" err="1" smtClean="0"/>
              <a:t>top,right,bottom,left</a:t>
            </a:r>
            <a:r>
              <a:rPr lang="zh-CN" altLang="zh-CN" sz="1600" dirty="0" smtClean="0"/>
              <a:t>）、</a:t>
            </a:r>
            <a:r>
              <a:rPr lang="en-US" altLang="zh-CN" sz="1600" dirty="0" smtClean="0"/>
              <a:t>display</a:t>
            </a:r>
            <a:r>
              <a:rPr lang="zh-CN" altLang="zh-CN" sz="1600" dirty="0" smtClean="0"/>
              <a:t>、</a:t>
            </a:r>
            <a:r>
              <a:rPr lang="en-US" altLang="zh-CN" sz="1600" dirty="0" smtClean="0"/>
              <a:t>visibility</a:t>
            </a:r>
            <a:r>
              <a:rPr lang="zh-CN" altLang="zh-CN" sz="1600" dirty="0" smtClean="0"/>
              <a:t>、</a:t>
            </a:r>
            <a:r>
              <a:rPr lang="en-US" altLang="zh-CN" sz="1600" dirty="0" smtClean="0"/>
              <a:t>overflow</a:t>
            </a:r>
            <a:r>
              <a:rPr lang="zh-CN" altLang="zh-CN" sz="1600" dirty="0" smtClean="0"/>
              <a:t>等；自身属性主要包括</a:t>
            </a:r>
            <a:r>
              <a:rPr lang="en-US" altLang="zh-CN" sz="1600" dirty="0" smtClean="0"/>
              <a:t>: width &amp; height &amp; background &amp; border; </a:t>
            </a:r>
            <a:r>
              <a:rPr lang="zh-CN" altLang="zh-CN" sz="1600" dirty="0" smtClean="0"/>
              <a:t>文本属性主要包括：</a:t>
            </a:r>
            <a:r>
              <a:rPr lang="en-US" altLang="zh-CN" sz="1600" dirty="0" smtClean="0"/>
              <a:t>font</a:t>
            </a:r>
            <a:r>
              <a:rPr lang="zh-CN" altLang="zh-CN" sz="1600" dirty="0" smtClean="0"/>
              <a:t>、</a:t>
            </a:r>
            <a:r>
              <a:rPr lang="en-US" altLang="zh-CN" sz="1600" dirty="0" smtClean="0"/>
              <a:t>color</a:t>
            </a:r>
            <a:r>
              <a:rPr lang="zh-CN" altLang="zh-CN" sz="1600" dirty="0" smtClean="0"/>
              <a:t>、</a:t>
            </a:r>
            <a:r>
              <a:rPr lang="en-US" altLang="zh-CN" sz="1600" dirty="0" smtClean="0"/>
              <a:t>text-align</a:t>
            </a:r>
            <a:r>
              <a:rPr lang="zh-CN" altLang="zh-CN" sz="1600" dirty="0" smtClean="0"/>
              <a:t>、</a:t>
            </a:r>
            <a:r>
              <a:rPr lang="en-US" altLang="zh-CN" sz="1600" dirty="0" smtClean="0"/>
              <a:t>text-decoration</a:t>
            </a:r>
            <a:r>
              <a:rPr lang="zh-CN" altLang="zh-CN" sz="1600" dirty="0" smtClean="0"/>
              <a:t>、</a:t>
            </a:r>
            <a:r>
              <a:rPr lang="en-US" altLang="zh-CN" sz="1600" dirty="0" smtClean="0"/>
              <a:t>text-indent</a:t>
            </a:r>
            <a:r>
              <a:rPr lang="zh-CN" altLang="zh-CN" sz="1600" dirty="0" smtClean="0"/>
              <a:t>等；其他属性包括</a:t>
            </a:r>
            <a:r>
              <a:rPr lang="en-US" altLang="zh-CN" sz="1600" dirty="0" smtClean="0"/>
              <a:t>: list-style(</a:t>
            </a:r>
            <a:r>
              <a:rPr lang="zh-CN" altLang="zh-CN" sz="1600" dirty="0" smtClean="0"/>
              <a:t>列表样式</a:t>
            </a:r>
            <a:r>
              <a:rPr lang="en-US" altLang="zh-CN" sz="1600" dirty="0" smtClean="0"/>
              <a:t>)</a:t>
            </a:r>
            <a:r>
              <a:rPr lang="zh-CN" altLang="zh-CN" sz="1600" dirty="0" smtClean="0"/>
              <a:t>、</a:t>
            </a:r>
            <a:r>
              <a:rPr lang="en-US" altLang="zh-CN" sz="1600" dirty="0" smtClean="0"/>
              <a:t>vertical-</a:t>
            </a:r>
            <a:r>
              <a:rPr lang="en-US" altLang="zh-CN" sz="1600" dirty="0" err="1" smtClean="0"/>
              <a:t>vlign</a:t>
            </a:r>
            <a:r>
              <a:rPr lang="zh-CN" altLang="zh-CN" sz="1600" dirty="0" smtClean="0"/>
              <a:t>、</a:t>
            </a:r>
            <a:r>
              <a:rPr lang="en-US" altLang="zh-CN" sz="1600" dirty="0" smtClean="0"/>
              <a:t>cursor</a:t>
            </a:r>
            <a:r>
              <a:rPr lang="zh-CN" altLang="zh-CN" sz="1600" dirty="0" smtClean="0"/>
              <a:t>、</a:t>
            </a:r>
            <a:r>
              <a:rPr lang="en-US" altLang="zh-CN" sz="1600" dirty="0" smtClean="0"/>
              <a:t>z-index(</a:t>
            </a:r>
            <a:r>
              <a:rPr lang="zh-CN" altLang="zh-CN" sz="1600" dirty="0" smtClean="0"/>
              <a:t>层叠顺序</a:t>
            </a:r>
            <a:r>
              <a:rPr lang="en-US" altLang="zh-CN" sz="1600" dirty="0" smtClean="0"/>
              <a:t>) </a:t>
            </a:r>
            <a:r>
              <a:rPr lang="zh-CN" altLang="zh-CN" sz="1600" dirty="0" smtClean="0"/>
              <a:t>、</a:t>
            </a:r>
            <a:r>
              <a:rPr lang="en-US" altLang="zh-CN" sz="1600" dirty="0" smtClean="0"/>
              <a:t>zoom</a:t>
            </a:r>
            <a:r>
              <a:rPr lang="zh-CN" altLang="zh-CN" sz="1600" dirty="0" smtClean="0"/>
              <a:t>等</a:t>
            </a:r>
            <a:r>
              <a:rPr lang="en-US" altLang="zh-CN" sz="1600" dirty="0" smtClean="0"/>
              <a:t>.</a:t>
            </a:r>
            <a:r>
              <a:rPr lang="zh-CN" altLang="zh-CN" sz="1600" dirty="0" smtClean="0"/>
              <a:t>我所列出的这些属性只是最常用到的</a:t>
            </a:r>
            <a:r>
              <a:rPr lang="en-US" altLang="zh-CN" sz="1600" dirty="0" smtClean="0"/>
              <a:t>, </a:t>
            </a:r>
            <a:r>
              <a:rPr lang="zh-CN" altLang="zh-CN" sz="1600" dirty="0" smtClean="0"/>
              <a:t>并不代表全部</a:t>
            </a:r>
            <a:r>
              <a:rPr lang="en-US" altLang="zh-CN" sz="1600" dirty="0" smtClean="0"/>
              <a:t>;</a:t>
            </a:r>
          </a:p>
          <a:p>
            <a:pPr marL="342900" indent="-342900"/>
            <a:endParaRPr lang="zh-CN" altLang="zh-CN" sz="1600" dirty="0" smtClean="0"/>
          </a:p>
          <a:p>
            <a:r>
              <a:rPr lang="en-US" altLang="zh-CN" sz="1600" dirty="0" smtClean="0">
                <a:solidFill>
                  <a:srgbClr val="FF0000"/>
                </a:solidFill>
              </a:rPr>
              <a:t>5.</a:t>
            </a:r>
            <a:r>
              <a:rPr lang="zh-CN" altLang="zh-CN" sz="1600" dirty="0" smtClean="0"/>
              <a:t>充分利用</a:t>
            </a:r>
            <a:r>
              <a:rPr lang="en-US" altLang="zh-CN" sz="1600" dirty="0" smtClean="0"/>
              <a:t>html</a:t>
            </a:r>
            <a:r>
              <a:rPr lang="zh-CN" altLang="zh-CN" sz="1600" dirty="0" smtClean="0"/>
              <a:t>自身属性及样式继承原理减少代码量</a:t>
            </a:r>
            <a:r>
              <a:rPr lang="en-US" altLang="zh-CN" sz="1600" dirty="0" smtClean="0"/>
              <a:t>, </a:t>
            </a:r>
            <a:r>
              <a:rPr lang="zh-CN" altLang="zh-CN" sz="1600" dirty="0" smtClean="0"/>
              <a:t>比如</a:t>
            </a:r>
            <a:r>
              <a:rPr lang="en-US" altLang="zh-CN" sz="1600" dirty="0" smtClean="0"/>
              <a:t>:</a:t>
            </a:r>
            <a:endParaRPr lang="zh-CN" altLang="zh-CN" sz="1600" dirty="0" smtClean="0"/>
          </a:p>
          <a:p>
            <a:r>
              <a:rPr lang="en-US" altLang="zh-CN" sz="1600" dirty="0" smtClean="0"/>
              <a:t>&lt;</a:t>
            </a:r>
            <a:r>
              <a:rPr lang="en-US" altLang="zh-CN" sz="1600" dirty="0" err="1" smtClean="0"/>
              <a:t>ul</a:t>
            </a:r>
            <a:r>
              <a:rPr lang="en-US" altLang="zh-CN" sz="1600" dirty="0" smtClean="0"/>
              <a:t> class="list"&gt;&lt;</a:t>
            </a:r>
            <a:r>
              <a:rPr lang="en-US" altLang="zh-CN" sz="1600" dirty="0" err="1" smtClean="0"/>
              <a:t>li</a:t>
            </a:r>
            <a:r>
              <a:rPr lang="en-US" altLang="zh-CN" sz="1600" dirty="0" smtClean="0"/>
              <a:t>&gt;</a:t>
            </a:r>
            <a:r>
              <a:rPr lang="zh-CN" altLang="zh-CN" sz="1600" dirty="0" smtClean="0"/>
              <a:t>这儿是标题列表</a:t>
            </a:r>
            <a:r>
              <a:rPr lang="en-US" altLang="zh-CN" sz="1600" dirty="0" smtClean="0"/>
              <a:t>&lt;span&gt;2010-09-15&lt;/span&gt;&lt;/</a:t>
            </a:r>
            <a:r>
              <a:rPr lang="en-US" altLang="zh-CN" sz="1600" dirty="0" err="1" smtClean="0"/>
              <a:t>ul</a:t>
            </a:r>
            <a:r>
              <a:rPr lang="en-US" altLang="zh-CN" sz="1600" dirty="0" smtClean="0"/>
              <a:t>&gt;</a:t>
            </a:r>
            <a:endParaRPr lang="zh-CN" altLang="zh-CN" sz="1600" dirty="0" smtClean="0"/>
          </a:p>
          <a:p>
            <a:r>
              <a:rPr lang="zh-CN" altLang="zh-CN" sz="1600" dirty="0" smtClean="0"/>
              <a:t>定义</a:t>
            </a:r>
            <a:r>
              <a:rPr lang="en-US" altLang="zh-CN" sz="1600" dirty="0" err="1" smtClean="0"/>
              <a:t>ul.list</a:t>
            </a:r>
            <a:r>
              <a:rPr lang="en-US" altLang="zh-CN" sz="1600" dirty="0" smtClean="0"/>
              <a:t> </a:t>
            </a:r>
            <a:r>
              <a:rPr lang="en-US" altLang="zh-CN" sz="1600" dirty="0" err="1" smtClean="0"/>
              <a:t>li</a:t>
            </a:r>
            <a:r>
              <a:rPr lang="en-US" altLang="zh-CN" sz="1600" dirty="0" smtClean="0"/>
              <a:t>{</a:t>
            </a:r>
            <a:r>
              <a:rPr lang="en-US" altLang="zh-CN" sz="1600" dirty="0" err="1" smtClean="0"/>
              <a:t>position:relative</a:t>
            </a:r>
            <a:r>
              <a:rPr lang="en-US" altLang="zh-CN" sz="1600" dirty="0" smtClean="0"/>
              <a:t>}  </a:t>
            </a:r>
            <a:r>
              <a:rPr lang="en-US" altLang="zh-CN" sz="1600" dirty="0" err="1" smtClean="0"/>
              <a:t>ul.list</a:t>
            </a:r>
            <a:r>
              <a:rPr lang="en-US" altLang="zh-CN" sz="1600" dirty="0" smtClean="0"/>
              <a:t> </a:t>
            </a:r>
            <a:r>
              <a:rPr lang="en-US" altLang="zh-CN" sz="1600" dirty="0" err="1" smtClean="0"/>
              <a:t>li</a:t>
            </a:r>
            <a:r>
              <a:rPr lang="en-US" altLang="zh-CN" sz="1600" dirty="0" smtClean="0"/>
              <a:t> span{</a:t>
            </a:r>
            <a:r>
              <a:rPr lang="en-US" altLang="zh-CN" sz="1600" dirty="0" err="1" smtClean="0"/>
              <a:t>position:absolute</a:t>
            </a:r>
            <a:r>
              <a:rPr lang="en-US" altLang="zh-CN" sz="1600" dirty="0" smtClean="0"/>
              <a:t>; right:0}</a:t>
            </a:r>
            <a:endParaRPr lang="zh-CN" altLang="zh-CN" sz="1600" dirty="0" smtClean="0"/>
          </a:p>
          <a:p>
            <a:r>
              <a:rPr lang="zh-CN" altLang="zh-CN" sz="1600" dirty="0" smtClean="0"/>
              <a:t>即可实现日期居右显示</a:t>
            </a:r>
            <a:endParaRPr lang="en-US" altLang="zh-CN" sz="1600" dirty="0" smtClean="0"/>
          </a:p>
          <a:p>
            <a:endParaRPr lang="en-US" altLang="zh-CN" dirty="0" smtClean="0"/>
          </a:p>
          <a:p>
            <a:endParaRPr lang="zh-CN"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1052736"/>
            <a:ext cx="7704856" cy="5262979"/>
          </a:xfrm>
          <a:prstGeom prst="rect">
            <a:avLst/>
          </a:prstGeom>
          <a:noFill/>
        </p:spPr>
        <p:txBody>
          <a:bodyPr wrap="square" rtlCol="0">
            <a:spAutoFit/>
          </a:bodyPr>
          <a:lstStyle/>
          <a:p>
            <a:pPr marL="342900" indent="-342900"/>
            <a:r>
              <a:rPr lang="en-US" altLang="zh-CN" sz="1600" dirty="0" smtClean="0">
                <a:solidFill>
                  <a:srgbClr val="FF0000"/>
                </a:solidFill>
              </a:rPr>
              <a:t>6.</a:t>
            </a:r>
            <a:r>
              <a:rPr lang="zh-CN" altLang="zh-CN" sz="1600" dirty="0" smtClean="0"/>
              <a:t>样式表中中文字体名</a:t>
            </a:r>
            <a:r>
              <a:rPr lang="en-US" altLang="zh-CN" sz="1600" dirty="0" smtClean="0"/>
              <a:t>, </a:t>
            </a:r>
            <a:r>
              <a:rPr lang="zh-CN" altLang="zh-CN" sz="1600" dirty="0" smtClean="0"/>
              <a:t>请务必转码成</a:t>
            </a:r>
            <a:r>
              <a:rPr lang="en-US" altLang="zh-CN" sz="1600" dirty="0" err="1" smtClean="0"/>
              <a:t>unicode</a:t>
            </a:r>
            <a:r>
              <a:rPr lang="zh-CN" altLang="zh-CN" sz="1600" dirty="0" smtClean="0"/>
              <a:t>码</a:t>
            </a:r>
            <a:r>
              <a:rPr lang="en-US" altLang="zh-CN" sz="1600" dirty="0" smtClean="0"/>
              <a:t>, </a:t>
            </a:r>
            <a:r>
              <a:rPr lang="zh-CN" altLang="zh-CN" sz="1600" dirty="0" smtClean="0"/>
              <a:t>以避免编码错误时乱码</a:t>
            </a:r>
            <a:r>
              <a:rPr lang="en-US" altLang="zh-CN" sz="1600" dirty="0" smtClean="0"/>
              <a:t>;</a:t>
            </a:r>
          </a:p>
          <a:p>
            <a:pPr marL="342900" indent="-342900"/>
            <a:endParaRPr lang="zh-CN" altLang="zh-CN" sz="1600" dirty="0" smtClean="0"/>
          </a:p>
          <a:p>
            <a:r>
              <a:rPr lang="en-US" altLang="zh-CN" sz="1600" dirty="0" smtClean="0">
                <a:solidFill>
                  <a:srgbClr val="FF0000"/>
                </a:solidFill>
              </a:rPr>
              <a:t>7.</a:t>
            </a:r>
            <a:r>
              <a:rPr lang="zh-CN" altLang="zh-CN" sz="1600" dirty="0" smtClean="0"/>
              <a:t>背景图片请尽可能使用</a:t>
            </a:r>
            <a:r>
              <a:rPr lang="en-US" altLang="zh-CN" sz="1600" dirty="0" smtClean="0"/>
              <a:t>sprite</a:t>
            </a:r>
            <a:r>
              <a:rPr lang="zh-CN" altLang="zh-CN" sz="1600" dirty="0" smtClean="0"/>
              <a:t>技术</a:t>
            </a:r>
            <a:r>
              <a:rPr lang="en-US" altLang="zh-CN" sz="1600" dirty="0" smtClean="0"/>
              <a:t>, </a:t>
            </a:r>
            <a:r>
              <a:rPr lang="zh-CN" altLang="zh-CN" sz="1600" dirty="0" smtClean="0"/>
              <a:t>减小</a:t>
            </a:r>
            <a:r>
              <a:rPr lang="en-US" altLang="zh-CN" sz="1600" dirty="0" smtClean="0"/>
              <a:t>http</a:t>
            </a:r>
            <a:r>
              <a:rPr lang="zh-CN" altLang="zh-CN" sz="1600" dirty="0" smtClean="0"/>
              <a:t>请求</a:t>
            </a:r>
            <a:r>
              <a:rPr lang="en-US" altLang="zh-CN" sz="1600" dirty="0" smtClean="0"/>
              <a:t>, </a:t>
            </a:r>
            <a:r>
              <a:rPr lang="zh-CN" altLang="zh-CN" sz="1600" dirty="0" smtClean="0"/>
              <a:t>考虑到多人协作开发</a:t>
            </a:r>
            <a:r>
              <a:rPr lang="en-US" altLang="zh-CN" sz="1600" dirty="0" smtClean="0"/>
              <a:t>, sprite</a:t>
            </a:r>
            <a:r>
              <a:rPr lang="zh-CN" altLang="zh-CN" sz="1600" dirty="0" smtClean="0"/>
              <a:t>按模块制作</a:t>
            </a:r>
            <a:r>
              <a:rPr lang="en-US" altLang="zh-CN" sz="1600" dirty="0" smtClean="0"/>
              <a:t>; </a:t>
            </a:r>
          </a:p>
          <a:p>
            <a:endParaRPr lang="en-US" altLang="zh-CN" sz="1600" dirty="0" smtClean="0"/>
          </a:p>
          <a:p>
            <a:r>
              <a:rPr lang="en-US" altLang="zh-CN" sz="1600" dirty="0" smtClean="0">
                <a:solidFill>
                  <a:srgbClr val="FF0000"/>
                </a:solidFill>
              </a:rPr>
              <a:t>8.</a:t>
            </a:r>
            <a:r>
              <a:rPr lang="zh-CN" altLang="zh-CN" sz="1600" dirty="0" smtClean="0"/>
              <a:t>使用</a:t>
            </a:r>
            <a:r>
              <a:rPr lang="en-US" altLang="zh-CN" sz="1600" dirty="0" smtClean="0"/>
              <a:t>table</a:t>
            </a:r>
            <a:r>
              <a:rPr lang="zh-CN" altLang="zh-CN" sz="1600" dirty="0" smtClean="0"/>
              <a:t>标签时</a:t>
            </a:r>
            <a:r>
              <a:rPr lang="en-US" altLang="zh-CN" sz="1600" dirty="0" smtClean="0"/>
              <a:t>(</a:t>
            </a:r>
            <a:r>
              <a:rPr lang="zh-CN" altLang="zh-CN" sz="1600" dirty="0" smtClean="0"/>
              <a:t>尽量避免使用</a:t>
            </a:r>
            <a:r>
              <a:rPr lang="en-US" altLang="zh-CN" sz="1600" dirty="0" smtClean="0"/>
              <a:t>table</a:t>
            </a:r>
            <a:r>
              <a:rPr lang="zh-CN" altLang="zh-CN" sz="1600" dirty="0" smtClean="0"/>
              <a:t>标签</a:t>
            </a:r>
            <a:r>
              <a:rPr lang="en-US" altLang="zh-CN" sz="1600" dirty="0" smtClean="0"/>
              <a:t>), </a:t>
            </a:r>
            <a:r>
              <a:rPr lang="zh-CN" altLang="zh-CN" sz="1600" dirty="0" smtClean="0"/>
              <a:t>请不要用</a:t>
            </a:r>
            <a:r>
              <a:rPr lang="en-US" altLang="zh-CN" sz="1600" dirty="0" smtClean="0"/>
              <a:t>width/ height/</a:t>
            </a:r>
            <a:r>
              <a:rPr lang="en-US" altLang="zh-CN" sz="1600" dirty="0" err="1" smtClean="0"/>
              <a:t>cellspacing</a:t>
            </a:r>
            <a:r>
              <a:rPr lang="en-US" altLang="zh-CN" sz="1600" dirty="0" smtClean="0"/>
              <a:t>/</a:t>
            </a:r>
            <a:r>
              <a:rPr lang="en-US" altLang="zh-CN" sz="1600" dirty="0" err="1" smtClean="0"/>
              <a:t>cellpadding</a:t>
            </a:r>
            <a:r>
              <a:rPr lang="zh-CN" altLang="zh-CN" sz="1600" dirty="0" smtClean="0"/>
              <a:t>等</a:t>
            </a:r>
            <a:r>
              <a:rPr lang="en-US" altLang="zh-CN" sz="1600" dirty="0" smtClean="0"/>
              <a:t>table</a:t>
            </a:r>
            <a:r>
              <a:rPr lang="zh-CN" altLang="zh-CN" sz="1600" dirty="0" smtClean="0"/>
              <a:t>属性直接定义表现</a:t>
            </a:r>
            <a:r>
              <a:rPr lang="en-US" altLang="zh-CN" sz="1600" dirty="0" smtClean="0"/>
              <a:t>, </a:t>
            </a:r>
            <a:r>
              <a:rPr lang="zh-CN" altLang="zh-CN" sz="1600" dirty="0" smtClean="0"/>
              <a:t>应尽可能的利用</a:t>
            </a:r>
            <a:r>
              <a:rPr lang="en-US" altLang="zh-CN" sz="1600" dirty="0" smtClean="0"/>
              <a:t>table</a:t>
            </a:r>
            <a:r>
              <a:rPr lang="zh-CN" altLang="zh-CN" sz="1600" dirty="0" smtClean="0"/>
              <a:t>自身私有属性分离结构与表现</a:t>
            </a:r>
            <a:r>
              <a:rPr lang="en-US" altLang="zh-CN" sz="1600" dirty="0" smtClean="0"/>
              <a:t>, </a:t>
            </a:r>
            <a:r>
              <a:rPr lang="zh-CN" altLang="zh-CN" sz="1600" dirty="0" smtClean="0"/>
              <a:t>如</a:t>
            </a:r>
            <a:r>
              <a:rPr lang="en-US" altLang="zh-CN" sz="1600" dirty="0" err="1" smtClean="0"/>
              <a:t>thead,tr,th,td,tbody,tfoot,colgroup,scope</a:t>
            </a:r>
            <a:r>
              <a:rPr lang="en-US" altLang="zh-CN" sz="1600" dirty="0" smtClean="0"/>
              <a:t>; (</a:t>
            </a:r>
            <a:r>
              <a:rPr lang="en-US" altLang="zh-CN" sz="1600" dirty="0" err="1" smtClean="0"/>
              <a:t>cellspaing</a:t>
            </a:r>
            <a:r>
              <a:rPr lang="zh-CN" altLang="zh-CN" sz="1600" dirty="0" smtClean="0"/>
              <a:t>及</a:t>
            </a:r>
            <a:r>
              <a:rPr lang="en-US" altLang="zh-CN" sz="1600" dirty="0" err="1" smtClean="0"/>
              <a:t>cellpadding</a:t>
            </a:r>
            <a:r>
              <a:rPr lang="zh-CN" altLang="zh-CN" sz="1600" dirty="0" smtClean="0"/>
              <a:t>的</a:t>
            </a:r>
            <a:r>
              <a:rPr lang="en-US" altLang="zh-CN" sz="1600" dirty="0" err="1" smtClean="0"/>
              <a:t>css</a:t>
            </a:r>
            <a:r>
              <a:rPr lang="zh-CN" altLang="zh-CN" sz="1600" dirty="0" smtClean="0"/>
              <a:t>控制方法</a:t>
            </a:r>
            <a:r>
              <a:rPr lang="en-US" altLang="zh-CN" sz="1600" dirty="0" smtClean="0"/>
              <a:t>: table{border:0;margin:0;border-collapse:collapse;} table </a:t>
            </a:r>
            <a:r>
              <a:rPr lang="en-US" altLang="zh-CN" sz="1600" dirty="0" err="1" smtClean="0"/>
              <a:t>th</a:t>
            </a:r>
            <a:r>
              <a:rPr lang="en-US" altLang="zh-CN" sz="1600" dirty="0" smtClean="0"/>
              <a:t>, table td{padding:0;}  </a:t>
            </a:r>
            <a:r>
              <a:rPr lang="zh-CN" altLang="en-US" sz="1600" dirty="0" smtClean="0"/>
              <a:t>（</a:t>
            </a:r>
            <a:r>
              <a:rPr lang="zh-CN" altLang="zh-CN" sz="1600" dirty="0" smtClean="0"/>
              <a:t>我会初始化表格样式</a:t>
            </a:r>
            <a:r>
              <a:rPr lang="en-US" altLang="zh-CN" sz="1600" dirty="0" smtClean="0"/>
              <a:t>)</a:t>
            </a:r>
          </a:p>
          <a:p>
            <a:endParaRPr lang="zh-CN" altLang="zh-CN" sz="1600" dirty="0" smtClean="0"/>
          </a:p>
          <a:p>
            <a:r>
              <a:rPr lang="en-US" altLang="zh-CN" sz="1600" dirty="0" smtClean="0">
                <a:solidFill>
                  <a:srgbClr val="FF0000"/>
                </a:solidFill>
              </a:rPr>
              <a:t>9</a:t>
            </a:r>
            <a:r>
              <a:rPr lang="en-US" altLang="zh-CN" sz="1600" dirty="0" smtClean="0">
                <a:solidFill>
                  <a:srgbClr val="FF0000"/>
                </a:solidFill>
              </a:rPr>
              <a:t>.</a:t>
            </a:r>
            <a:r>
              <a:rPr lang="zh-CN" altLang="zh-CN" sz="1600" dirty="0" smtClean="0"/>
              <a:t>用</a:t>
            </a:r>
            <a:r>
              <a:rPr lang="en-US" altLang="zh-CN" sz="1600" dirty="0" err="1" smtClean="0"/>
              <a:t>png</a:t>
            </a:r>
            <a:r>
              <a:rPr lang="zh-CN" altLang="zh-CN" sz="1600" dirty="0" smtClean="0"/>
              <a:t>图片做图片时</a:t>
            </a:r>
            <a:r>
              <a:rPr lang="en-US" altLang="zh-CN" sz="1600" dirty="0" smtClean="0"/>
              <a:t>, </a:t>
            </a:r>
            <a:r>
              <a:rPr lang="zh-CN" altLang="zh-CN" sz="1600" dirty="0" smtClean="0"/>
              <a:t>要求图片格式为</a:t>
            </a:r>
            <a:r>
              <a:rPr lang="en-US" altLang="zh-CN" sz="1600" dirty="0" smtClean="0"/>
              <a:t>png-8</a:t>
            </a:r>
            <a:r>
              <a:rPr lang="zh-CN" altLang="zh-CN" sz="1600" dirty="0" smtClean="0"/>
              <a:t>格式</a:t>
            </a:r>
            <a:r>
              <a:rPr lang="en-US" altLang="zh-CN" sz="1600" dirty="0" smtClean="0"/>
              <a:t>,</a:t>
            </a:r>
            <a:r>
              <a:rPr lang="zh-CN" altLang="zh-CN" sz="1600" dirty="0" smtClean="0"/>
              <a:t>若</a:t>
            </a:r>
            <a:r>
              <a:rPr lang="en-US" altLang="zh-CN" sz="1600" dirty="0" smtClean="0"/>
              <a:t>png-8</a:t>
            </a:r>
            <a:r>
              <a:rPr lang="zh-CN" altLang="zh-CN" sz="1600" dirty="0" smtClean="0"/>
              <a:t>实在影响图片质量或其中有半透明效果</a:t>
            </a:r>
            <a:r>
              <a:rPr lang="en-US" altLang="zh-CN" sz="1600" dirty="0" smtClean="0"/>
              <a:t>, </a:t>
            </a:r>
            <a:r>
              <a:rPr lang="zh-CN" altLang="zh-CN" sz="1600" dirty="0" smtClean="0"/>
              <a:t>请为</a:t>
            </a:r>
            <a:r>
              <a:rPr lang="en-US" altLang="zh-CN" sz="1600" dirty="0" smtClean="0"/>
              <a:t>ie6</a:t>
            </a:r>
            <a:r>
              <a:rPr lang="zh-CN" altLang="zh-CN" sz="1600" dirty="0" smtClean="0"/>
              <a:t>单独定义背景</a:t>
            </a:r>
            <a:r>
              <a:rPr lang="en-US" altLang="zh-CN" sz="1600" dirty="0" smtClean="0"/>
              <a:t>:</a:t>
            </a:r>
            <a:endParaRPr lang="zh-CN" altLang="zh-CN" sz="1600" dirty="0" smtClean="0"/>
          </a:p>
          <a:p>
            <a:r>
              <a:rPr lang="en-US" altLang="zh-CN" sz="1600" dirty="0" smtClean="0"/>
              <a:t>background:none;_filter:progid:DXImageTransform.Microsoft.AlphaImageLoader(</a:t>
            </a:r>
            <a:r>
              <a:rPr lang="en-US" altLang="zh-CN" sz="1600" dirty="0" err="1" smtClean="0"/>
              <a:t>sizingMethod</a:t>
            </a:r>
            <a:r>
              <a:rPr lang="en-US" altLang="zh-CN" sz="1600" dirty="0" smtClean="0"/>
              <a:t>=crop, </a:t>
            </a:r>
            <a:r>
              <a:rPr lang="en-US" altLang="zh-CN" sz="1600" dirty="0" err="1" smtClean="0"/>
              <a:t>src</a:t>
            </a:r>
            <a:r>
              <a:rPr lang="en-US" altLang="zh-CN" sz="1600" dirty="0" smtClean="0"/>
              <a:t>=’</a:t>
            </a:r>
            <a:r>
              <a:rPr lang="en-US" altLang="zh-CN" sz="1600" dirty="0" err="1" smtClean="0"/>
              <a:t>img</a:t>
            </a:r>
            <a:r>
              <a:rPr lang="en-US" altLang="zh-CN" sz="1600" dirty="0" smtClean="0"/>
              <a:t>/bg.png’);</a:t>
            </a:r>
          </a:p>
          <a:p>
            <a:endParaRPr lang="en-US" altLang="zh-CN" sz="1600" dirty="0" smtClean="0"/>
          </a:p>
          <a:p>
            <a:r>
              <a:rPr lang="en-US" altLang="zh-CN" sz="1600" dirty="0" smtClean="0">
                <a:solidFill>
                  <a:srgbClr val="FF0000"/>
                </a:solidFill>
              </a:rPr>
              <a:t>10.</a:t>
            </a:r>
            <a:r>
              <a:rPr lang="zh-CN" altLang="zh-CN" sz="1600" dirty="0" smtClean="0"/>
              <a:t>避免兼容性属性的使用</a:t>
            </a:r>
            <a:r>
              <a:rPr lang="en-US" altLang="zh-CN" sz="1600" dirty="0" smtClean="0"/>
              <a:t>, </a:t>
            </a:r>
            <a:r>
              <a:rPr lang="zh-CN" altLang="zh-CN" sz="1600" dirty="0" smtClean="0"/>
              <a:t>比如</a:t>
            </a:r>
            <a:r>
              <a:rPr lang="en-US" altLang="zh-CN" sz="1600" dirty="0" smtClean="0"/>
              <a:t>text-shadow || css3</a:t>
            </a:r>
            <a:r>
              <a:rPr lang="zh-CN" altLang="zh-CN" sz="1600" dirty="0" smtClean="0"/>
              <a:t>的相关属性</a:t>
            </a:r>
            <a:r>
              <a:rPr lang="en-US" altLang="zh-CN" sz="1600" dirty="0" smtClean="0"/>
              <a:t>;</a:t>
            </a:r>
          </a:p>
          <a:p>
            <a:endParaRPr lang="zh-CN" altLang="zh-CN" sz="1600" dirty="0" smtClean="0"/>
          </a:p>
          <a:p>
            <a:r>
              <a:rPr lang="en-US" altLang="zh-CN" sz="1600" dirty="0" smtClean="0">
                <a:solidFill>
                  <a:srgbClr val="FF0000"/>
                </a:solidFill>
              </a:rPr>
              <a:t>11.</a:t>
            </a:r>
            <a:r>
              <a:rPr lang="zh-CN" altLang="zh-CN" sz="1600" dirty="0" smtClean="0"/>
              <a:t>减少使用影响性能的属性</a:t>
            </a:r>
            <a:r>
              <a:rPr lang="en-US" altLang="zh-CN" sz="1600" dirty="0" smtClean="0"/>
              <a:t>, </a:t>
            </a:r>
            <a:r>
              <a:rPr lang="zh-CN" altLang="zh-CN" sz="1600" dirty="0" smtClean="0"/>
              <a:t>比如</a:t>
            </a:r>
            <a:r>
              <a:rPr lang="en-US" altLang="zh-CN" sz="1600" dirty="0" err="1" smtClean="0"/>
              <a:t>position:absolute</a:t>
            </a:r>
            <a:r>
              <a:rPr lang="en-US" altLang="zh-CN" sz="1600" dirty="0" smtClean="0"/>
              <a:t> || float ;</a:t>
            </a:r>
          </a:p>
          <a:p>
            <a:endParaRPr lang="zh-CN" altLang="zh-CN" sz="1600" dirty="0" smtClean="0"/>
          </a:p>
          <a:p>
            <a:r>
              <a:rPr lang="en-US" altLang="zh-CN" sz="1600" dirty="0" smtClean="0">
                <a:solidFill>
                  <a:srgbClr val="FF0000"/>
                </a:solidFill>
              </a:rPr>
              <a:t>12.</a:t>
            </a:r>
            <a:r>
              <a:rPr lang="zh-CN" altLang="zh-CN" sz="1600" dirty="0" smtClean="0"/>
              <a:t>必须为大区块样式添加注释</a:t>
            </a:r>
            <a:r>
              <a:rPr lang="en-US" altLang="zh-CN" sz="1600" dirty="0" smtClean="0"/>
              <a:t>, </a:t>
            </a:r>
            <a:r>
              <a:rPr lang="zh-CN" altLang="zh-CN" sz="1600" dirty="0" smtClean="0"/>
              <a:t>小区块适量注释</a:t>
            </a:r>
            <a:r>
              <a:rPr lang="en-US" altLang="zh-CN" sz="1600" dirty="0" smtClean="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8136904" cy="5601533"/>
          </a:xfrm>
          <a:prstGeom prst="rect">
            <a:avLst/>
          </a:prstGeom>
          <a:noFill/>
        </p:spPr>
        <p:txBody>
          <a:bodyPr wrap="square" rtlCol="0">
            <a:spAutoFit/>
          </a:bodyPr>
          <a:lstStyle/>
          <a:p>
            <a:pPr lvl="0"/>
            <a:r>
              <a:rPr lang="en-US" altLang="zh-CN" sz="2800" b="1" dirty="0" smtClean="0"/>
              <a:t>2.3   CSS</a:t>
            </a:r>
            <a:r>
              <a:rPr lang="zh-CN" altLang="en-US" sz="2800" b="1" dirty="0" smtClean="0"/>
              <a:t>命名</a:t>
            </a:r>
            <a:r>
              <a:rPr lang="zh-CN" altLang="en-US" sz="2800" b="1" dirty="0" smtClean="0"/>
              <a:t>原则</a:t>
            </a:r>
            <a:r>
              <a:rPr lang="en-US" altLang="zh-CN" sz="2800" b="1" dirty="0" smtClean="0"/>
              <a:t>(</a:t>
            </a:r>
            <a:r>
              <a:rPr lang="en-US" altLang="zh-CN" sz="2800" b="1" dirty="0" err="1" smtClean="0"/>
              <a:t>class,id</a:t>
            </a:r>
            <a:r>
              <a:rPr lang="en-US" altLang="zh-CN" sz="2800" b="1" dirty="0" smtClean="0"/>
              <a:t>)</a:t>
            </a:r>
          </a:p>
          <a:p>
            <a:endParaRPr lang="en-US" altLang="zh-CN" sz="1400" b="1" dirty="0" smtClean="0"/>
          </a:p>
          <a:p>
            <a:r>
              <a:rPr lang="zh-CN" altLang="zh-CN" b="1" dirty="0" smtClean="0"/>
              <a:t>页面</a:t>
            </a:r>
            <a:r>
              <a:rPr lang="zh-CN" altLang="zh-CN" b="1" dirty="0" smtClean="0"/>
              <a:t>结构 </a:t>
            </a:r>
            <a:endParaRPr lang="zh-CN" altLang="zh-CN" dirty="0" smtClean="0"/>
          </a:p>
          <a:p>
            <a:r>
              <a:rPr lang="zh-CN" altLang="zh-CN" sz="1600" dirty="0" smtClean="0"/>
              <a:t>容器</a:t>
            </a:r>
            <a:r>
              <a:rPr lang="en-US" altLang="zh-CN" sz="1600" dirty="0" smtClean="0"/>
              <a:t>: container    </a:t>
            </a:r>
            <a:r>
              <a:rPr lang="zh-CN" altLang="zh-CN" sz="1600" dirty="0" smtClean="0"/>
              <a:t>页头：</a:t>
            </a:r>
            <a:r>
              <a:rPr lang="en-US" altLang="zh-CN" sz="1600" dirty="0" smtClean="0"/>
              <a:t>header       </a:t>
            </a:r>
            <a:r>
              <a:rPr lang="zh-CN" altLang="zh-CN" sz="1600" dirty="0" smtClean="0"/>
              <a:t>内容：</a:t>
            </a:r>
            <a:r>
              <a:rPr lang="en-US" altLang="zh-CN" sz="1600" dirty="0" smtClean="0"/>
              <a:t>content/container     </a:t>
            </a:r>
            <a:r>
              <a:rPr lang="zh-CN" altLang="zh-CN" sz="1600" dirty="0" smtClean="0"/>
              <a:t>页面主体：</a:t>
            </a:r>
            <a:r>
              <a:rPr lang="en-US" altLang="zh-CN" sz="1600" dirty="0" smtClean="0"/>
              <a:t>main                     </a:t>
            </a:r>
            <a:endParaRPr lang="zh-CN" altLang="zh-CN" sz="1600" dirty="0" smtClean="0"/>
          </a:p>
          <a:p>
            <a:r>
              <a:rPr lang="zh-CN" altLang="zh-CN" sz="1600" dirty="0" smtClean="0"/>
              <a:t>页尾：</a:t>
            </a:r>
            <a:r>
              <a:rPr lang="en-US" altLang="zh-CN" sz="1600" dirty="0" smtClean="0"/>
              <a:t>footer      </a:t>
            </a:r>
            <a:r>
              <a:rPr lang="zh-CN" altLang="zh-CN" sz="1600" dirty="0" smtClean="0"/>
              <a:t>导航：</a:t>
            </a:r>
            <a:r>
              <a:rPr lang="en-US" altLang="zh-CN" sz="1600" dirty="0" err="1" smtClean="0"/>
              <a:t>nav</a:t>
            </a:r>
            <a:r>
              <a:rPr lang="en-US" altLang="zh-CN" sz="1600" dirty="0" smtClean="0"/>
              <a:t>          </a:t>
            </a:r>
            <a:r>
              <a:rPr lang="zh-CN" altLang="zh-CN" sz="1600" dirty="0" smtClean="0"/>
              <a:t>侧栏：</a:t>
            </a:r>
            <a:r>
              <a:rPr lang="en-US" altLang="zh-CN" sz="1600" dirty="0" smtClean="0"/>
              <a:t>sidebar               </a:t>
            </a:r>
            <a:r>
              <a:rPr lang="zh-CN" altLang="zh-CN" sz="1600" dirty="0" smtClean="0"/>
              <a:t>栏目：</a:t>
            </a:r>
            <a:r>
              <a:rPr lang="en-US" altLang="zh-CN" sz="1600" dirty="0" smtClean="0"/>
              <a:t>column </a:t>
            </a:r>
            <a:endParaRPr lang="zh-CN" altLang="zh-CN" sz="1600" dirty="0" smtClean="0"/>
          </a:p>
          <a:p>
            <a:r>
              <a:rPr lang="zh-CN" altLang="zh-CN" sz="1600" dirty="0" smtClean="0"/>
              <a:t>页面外围控制整体布局宽度：</a:t>
            </a:r>
            <a:r>
              <a:rPr lang="en-US" altLang="zh-CN" sz="1600" dirty="0" smtClean="0"/>
              <a:t>wrapper   </a:t>
            </a:r>
            <a:r>
              <a:rPr lang="zh-CN" altLang="zh-CN" sz="1600" dirty="0" smtClean="0"/>
              <a:t>左右中：</a:t>
            </a:r>
            <a:r>
              <a:rPr lang="en-US" altLang="zh-CN" sz="1600" dirty="0" smtClean="0"/>
              <a:t>left right center </a:t>
            </a:r>
            <a:endParaRPr lang="en-US" altLang="zh-CN" sz="1600" dirty="0" smtClean="0"/>
          </a:p>
          <a:p>
            <a:endParaRPr lang="zh-CN" altLang="zh-CN" dirty="0" smtClean="0"/>
          </a:p>
          <a:p>
            <a:r>
              <a:rPr lang="zh-CN" altLang="zh-CN" b="1" dirty="0" smtClean="0"/>
              <a:t>导航 </a:t>
            </a:r>
            <a:endParaRPr lang="zh-CN" altLang="zh-CN" dirty="0" smtClean="0"/>
          </a:p>
          <a:p>
            <a:r>
              <a:rPr lang="zh-CN" altLang="zh-CN" sz="1600" dirty="0" smtClean="0"/>
              <a:t>导航：</a:t>
            </a:r>
            <a:r>
              <a:rPr lang="en-US" altLang="zh-CN" sz="1600" dirty="0" err="1" smtClean="0"/>
              <a:t>nav</a:t>
            </a:r>
            <a:r>
              <a:rPr lang="en-US" altLang="zh-CN" sz="1600" dirty="0" smtClean="0"/>
              <a:t>        </a:t>
            </a:r>
            <a:r>
              <a:rPr lang="zh-CN" altLang="zh-CN" sz="1600" dirty="0" smtClean="0"/>
              <a:t>主导航：</a:t>
            </a:r>
            <a:r>
              <a:rPr lang="en-US" altLang="zh-CN" sz="1600" dirty="0" err="1" smtClean="0"/>
              <a:t>mainbav</a:t>
            </a:r>
            <a:r>
              <a:rPr lang="en-US" altLang="zh-CN" sz="1600" dirty="0" smtClean="0"/>
              <a:t>       </a:t>
            </a:r>
            <a:r>
              <a:rPr lang="zh-CN" altLang="zh-CN" sz="1600" dirty="0" smtClean="0"/>
              <a:t>子导航：</a:t>
            </a:r>
            <a:r>
              <a:rPr lang="en-US" altLang="zh-CN" sz="1600" dirty="0" err="1" smtClean="0"/>
              <a:t>subnav</a:t>
            </a:r>
            <a:r>
              <a:rPr lang="en-US" altLang="zh-CN" sz="1600" dirty="0" smtClean="0"/>
              <a:t>       </a:t>
            </a:r>
            <a:r>
              <a:rPr lang="zh-CN" altLang="zh-CN" sz="1600" dirty="0" smtClean="0"/>
              <a:t>顶导航：</a:t>
            </a:r>
            <a:r>
              <a:rPr lang="en-US" altLang="zh-CN" sz="1600" dirty="0" err="1" smtClean="0"/>
              <a:t>topnav</a:t>
            </a:r>
            <a:r>
              <a:rPr lang="en-US" altLang="zh-CN" sz="1600" dirty="0" smtClean="0"/>
              <a:t> </a:t>
            </a:r>
            <a:endParaRPr lang="zh-CN" altLang="zh-CN" sz="1600" dirty="0" smtClean="0"/>
          </a:p>
          <a:p>
            <a:r>
              <a:rPr lang="zh-CN" altLang="zh-CN" sz="1600" dirty="0" smtClean="0"/>
              <a:t>边导航</a:t>
            </a:r>
            <a:r>
              <a:rPr lang="en-US" altLang="zh-CN" sz="1600" dirty="0" smtClean="0"/>
              <a:t>:sidebar    </a:t>
            </a:r>
            <a:r>
              <a:rPr lang="zh-CN" altLang="zh-CN" sz="1600" dirty="0" smtClean="0"/>
              <a:t>左导航：</a:t>
            </a:r>
            <a:r>
              <a:rPr lang="en-US" altLang="zh-CN" sz="1600" dirty="0" err="1" smtClean="0"/>
              <a:t>leftsidebar</a:t>
            </a:r>
            <a:r>
              <a:rPr lang="en-US" altLang="zh-CN" sz="1600" dirty="0" smtClean="0"/>
              <a:t>      </a:t>
            </a:r>
            <a:r>
              <a:rPr lang="zh-CN" altLang="zh-CN" sz="1600" dirty="0" smtClean="0"/>
              <a:t>右导航：</a:t>
            </a:r>
            <a:r>
              <a:rPr lang="en-US" altLang="zh-CN" sz="1600" dirty="0" err="1" smtClean="0"/>
              <a:t>rightsidebar</a:t>
            </a:r>
            <a:r>
              <a:rPr lang="en-US" altLang="zh-CN" sz="1600" dirty="0" smtClean="0"/>
              <a:t> </a:t>
            </a:r>
            <a:endParaRPr lang="zh-CN" altLang="zh-CN" sz="1600" dirty="0" smtClean="0"/>
          </a:p>
          <a:p>
            <a:r>
              <a:rPr lang="zh-CN" altLang="zh-CN" sz="1600" dirty="0" smtClean="0"/>
              <a:t>菜单</a:t>
            </a:r>
            <a:r>
              <a:rPr lang="en-US" altLang="zh-CN" sz="1600" dirty="0" smtClean="0"/>
              <a:t>:menu       </a:t>
            </a:r>
            <a:r>
              <a:rPr lang="zh-CN" altLang="zh-CN" sz="1600" dirty="0" smtClean="0"/>
              <a:t>子菜单：</a:t>
            </a:r>
            <a:r>
              <a:rPr lang="en-US" altLang="zh-CN" sz="1600" dirty="0" smtClean="0"/>
              <a:t>submenu       </a:t>
            </a:r>
            <a:r>
              <a:rPr lang="zh-CN" altLang="zh-CN" sz="1600" dirty="0" smtClean="0"/>
              <a:t>标题</a:t>
            </a:r>
            <a:r>
              <a:rPr lang="en-US" altLang="zh-CN" sz="1600" dirty="0" smtClean="0"/>
              <a:t>: title            </a:t>
            </a:r>
            <a:r>
              <a:rPr lang="zh-CN" altLang="zh-CN" sz="1600" dirty="0" smtClean="0"/>
              <a:t>摘要</a:t>
            </a:r>
            <a:r>
              <a:rPr lang="en-US" altLang="zh-CN" sz="1600" dirty="0" smtClean="0"/>
              <a:t>: summary </a:t>
            </a:r>
            <a:endParaRPr lang="en-US" altLang="zh-CN" sz="1600" dirty="0" smtClean="0"/>
          </a:p>
          <a:p>
            <a:endParaRPr lang="zh-CN" altLang="zh-CN" dirty="0" smtClean="0"/>
          </a:p>
          <a:p>
            <a:r>
              <a:rPr lang="zh-CN" altLang="zh-CN" b="1" dirty="0" smtClean="0"/>
              <a:t>功能 </a:t>
            </a:r>
            <a:endParaRPr lang="zh-CN" altLang="zh-CN" dirty="0" smtClean="0"/>
          </a:p>
          <a:p>
            <a:r>
              <a:rPr lang="zh-CN" altLang="zh-CN" sz="1600" dirty="0" smtClean="0"/>
              <a:t>标志：</a:t>
            </a:r>
            <a:r>
              <a:rPr lang="en-US" altLang="zh-CN" sz="1600" dirty="0" smtClean="0"/>
              <a:t>logo      </a:t>
            </a:r>
            <a:r>
              <a:rPr lang="zh-CN" altLang="zh-CN" sz="1600" dirty="0" smtClean="0"/>
              <a:t>广告：</a:t>
            </a:r>
            <a:r>
              <a:rPr lang="en-US" altLang="zh-CN" sz="1600" dirty="0" smtClean="0"/>
              <a:t>banner           </a:t>
            </a:r>
            <a:r>
              <a:rPr lang="zh-CN" altLang="zh-CN" sz="1600" dirty="0" smtClean="0"/>
              <a:t>登陆：</a:t>
            </a:r>
            <a:r>
              <a:rPr lang="en-US" altLang="zh-CN" sz="1600" dirty="0" smtClean="0"/>
              <a:t>login              </a:t>
            </a:r>
            <a:r>
              <a:rPr lang="zh-CN" altLang="zh-CN" sz="1600" dirty="0" smtClean="0"/>
              <a:t>登录条：</a:t>
            </a:r>
            <a:r>
              <a:rPr lang="en-US" altLang="zh-CN" sz="1600" dirty="0" err="1" smtClean="0"/>
              <a:t>loginbar</a:t>
            </a:r>
            <a:r>
              <a:rPr lang="en-US" altLang="zh-CN" sz="1600" dirty="0" smtClean="0"/>
              <a:t> </a:t>
            </a:r>
            <a:endParaRPr lang="zh-CN" altLang="zh-CN" sz="1600" dirty="0" smtClean="0"/>
          </a:p>
          <a:p>
            <a:r>
              <a:rPr lang="zh-CN" altLang="zh-CN" sz="1600" dirty="0" smtClean="0"/>
              <a:t>注册：</a:t>
            </a:r>
            <a:r>
              <a:rPr lang="en-US" altLang="zh-CN" sz="1600" dirty="0" err="1" smtClean="0"/>
              <a:t>regsiter</a:t>
            </a:r>
            <a:r>
              <a:rPr lang="en-US" altLang="zh-CN" sz="1600" dirty="0" smtClean="0"/>
              <a:t>    </a:t>
            </a:r>
            <a:r>
              <a:rPr lang="zh-CN" altLang="zh-CN" sz="1600" dirty="0" smtClean="0"/>
              <a:t>搜索：</a:t>
            </a:r>
            <a:r>
              <a:rPr lang="en-US" altLang="zh-CN" sz="1600" dirty="0" smtClean="0"/>
              <a:t>search           </a:t>
            </a:r>
            <a:r>
              <a:rPr lang="zh-CN" altLang="zh-CN" sz="1600" dirty="0" smtClean="0"/>
              <a:t>功能区：</a:t>
            </a:r>
            <a:r>
              <a:rPr lang="en-US" altLang="zh-CN" sz="1600" dirty="0" smtClean="0"/>
              <a:t>shop            </a:t>
            </a:r>
            <a:r>
              <a:rPr lang="zh-CN" altLang="zh-CN" sz="1600" dirty="0" smtClean="0"/>
              <a:t>标题：</a:t>
            </a:r>
            <a:r>
              <a:rPr lang="en-US" altLang="zh-CN" sz="1600" dirty="0" smtClean="0"/>
              <a:t>title </a:t>
            </a:r>
            <a:endParaRPr lang="zh-CN" altLang="zh-CN" sz="1600" dirty="0" smtClean="0"/>
          </a:p>
          <a:p>
            <a:r>
              <a:rPr lang="zh-CN" altLang="zh-CN" sz="1600" dirty="0" smtClean="0"/>
              <a:t>加入：</a:t>
            </a:r>
            <a:r>
              <a:rPr lang="en-US" altLang="zh-CN" sz="1600" dirty="0" err="1" smtClean="0"/>
              <a:t>joinus</a:t>
            </a:r>
            <a:r>
              <a:rPr lang="en-US" altLang="zh-CN" sz="1600" dirty="0" smtClean="0"/>
              <a:t>      </a:t>
            </a:r>
            <a:r>
              <a:rPr lang="zh-CN" altLang="zh-CN" sz="1600" dirty="0" smtClean="0"/>
              <a:t>状态：</a:t>
            </a:r>
            <a:r>
              <a:rPr lang="en-US" altLang="zh-CN" sz="1600" dirty="0" smtClean="0"/>
              <a:t>status            </a:t>
            </a:r>
            <a:r>
              <a:rPr lang="zh-CN" altLang="zh-CN" sz="1600" dirty="0" smtClean="0"/>
              <a:t>按钮：</a:t>
            </a:r>
            <a:r>
              <a:rPr lang="en-US" altLang="zh-CN" sz="1600" dirty="0" err="1" smtClean="0"/>
              <a:t>btn</a:t>
            </a:r>
            <a:r>
              <a:rPr lang="en-US" altLang="zh-CN" sz="1600" dirty="0" smtClean="0"/>
              <a:t>              </a:t>
            </a:r>
            <a:r>
              <a:rPr lang="zh-CN" altLang="zh-CN" sz="1600" dirty="0" smtClean="0"/>
              <a:t>滚动：</a:t>
            </a:r>
            <a:r>
              <a:rPr lang="en-US" altLang="zh-CN" sz="1600" dirty="0" smtClean="0"/>
              <a:t>scroll </a:t>
            </a:r>
            <a:endParaRPr lang="zh-CN" altLang="zh-CN" sz="1600" dirty="0" smtClean="0"/>
          </a:p>
          <a:p>
            <a:r>
              <a:rPr lang="zh-CN" altLang="zh-CN" sz="1600" dirty="0" smtClean="0"/>
              <a:t>标签页：</a:t>
            </a:r>
            <a:r>
              <a:rPr lang="en-US" altLang="zh-CN" sz="1600" dirty="0" smtClean="0"/>
              <a:t>tab      </a:t>
            </a:r>
            <a:r>
              <a:rPr lang="zh-CN" altLang="zh-CN" sz="1600" dirty="0" smtClean="0"/>
              <a:t>文章列表：</a:t>
            </a:r>
            <a:r>
              <a:rPr lang="en-US" altLang="zh-CN" sz="1600" dirty="0" smtClean="0"/>
              <a:t>list          </a:t>
            </a:r>
            <a:r>
              <a:rPr lang="zh-CN" altLang="zh-CN" sz="1600" dirty="0" smtClean="0"/>
              <a:t>提示信息：</a:t>
            </a:r>
            <a:r>
              <a:rPr lang="en-US" altLang="zh-CN" sz="1600" dirty="0" err="1" smtClean="0"/>
              <a:t>msg</a:t>
            </a:r>
            <a:r>
              <a:rPr lang="en-US" altLang="zh-CN" sz="1600" dirty="0" smtClean="0"/>
              <a:t>          </a:t>
            </a:r>
            <a:r>
              <a:rPr lang="zh-CN" altLang="zh-CN" sz="1600" dirty="0" smtClean="0"/>
              <a:t>当前的</a:t>
            </a:r>
            <a:r>
              <a:rPr lang="en-US" altLang="zh-CN" sz="1600" dirty="0" smtClean="0"/>
              <a:t>: current </a:t>
            </a:r>
            <a:endParaRPr lang="zh-CN" altLang="zh-CN" sz="1600" dirty="0" smtClean="0"/>
          </a:p>
          <a:p>
            <a:r>
              <a:rPr lang="zh-CN" altLang="zh-CN" sz="1600" dirty="0" smtClean="0"/>
              <a:t>小技巧：</a:t>
            </a:r>
            <a:r>
              <a:rPr lang="en-US" altLang="zh-CN" sz="1600" dirty="0" smtClean="0"/>
              <a:t>tips      </a:t>
            </a:r>
            <a:r>
              <a:rPr lang="zh-CN" altLang="zh-CN" sz="1600" dirty="0" smtClean="0"/>
              <a:t>图标</a:t>
            </a:r>
            <a:r>
              <a:rPr lang="en-US" altLang="zh-CN" sz="1600" dirty="0" smtClean="0"/>
              <a:t>: icon              </a:t>
            </a:r>
            <a:r>
              <a:rPr lang="zh-CN" altLang="zh-CN" sz="1600" dirty="0" smtClean="0"/>
              <a:t>注释：</a:t>
            </a:r>
            <a:r>
              <a:rPr lang="en-US" altLang="zh-CN" sz="1600" dirty="0" smtClean="0"/>
              <a:t>note              </a:t>
            </a:r>
            <a:r>
              <a:rPr lang="zh-CN" altLang="zh-CN" sz="1600" dirty="0" smtClean="0"/>
              <a:t>指南：</a:t>
            </a:r>
            <a:r>
              <a:rPr lang="en-US" altLang="zh-CN" sz="1600" dirty="0" smtClean="0"/>
              <a:t>guild </a:t>
            </a:r>
            <a:endParaRPr lang="zh-CN" altLang="zh-CN" sz="1600" dirty="0" smtClean="0"/>
          </a:p>
          <a:p>
            <a:r>
              <a:rPr lang="zh-CN" altLang="zh-CN" sz="1600" dirty="0" smtClean="0"/>
              <a:t>服务：</a:t>
            </a:r>
            <a:r>
              <a:rPr lang="en-US" altLang="zh-CN" sz="1600" dirty="0" smtClean="0"/>
              <a:t>service      </a:t>
            </a:r>
            <a:r>
              <a:rPr lang="zh-CN" altLang="zh-CN" sz="1600" dirty="0" smtClean="0"/>
              <a:t>热点：</a:t>
            </a:r>
            <a:r>
              <a:rPr lang="en-US" altLang="zh-CN" sz="1600" dirty="0" smtClean="0"/>
              <a:t>hot             </a:t>
            </a:r>
            <a:r>
              <a:rPr lang="zh-CN" altLang="zh-CN" sz="1600" dirty="0" smtClean="0"/>
              <a:t>新闻：</a:t>
            </a:r>
            <a:r>
              <a:rPr lang="en-US" altLang="zh-CN" sz="1600" dirty="0" smtClean="0"/>
              <a:t>news             </a:t>
            </a:r>
            <a:r>
              <a:rPr lang="zh-CN" altLang="zh-CN" sz="1600" dirty="0" smtClean="0"/>
              <a:t>下载：</a:t>
            </a:r>
            <a:r>
              <a:rPr lang="en-US" altLang="zh-CN" sz="1600" dirty="0" smtClean="0"/>
              <a:t>download </a:t>
            </a:r>
            <a:endParaRPr lang="zh-CN" altLang="zh-CN" sz="1600" dirty="0" smtClean="0"/>
          </a:p>
          <a:p>
            <a:r>
              <a:rPr lang="zh-CN" altLang="zh-CN" sz="1600" dirty="0" smtClean="0"/>
              <a:t>投票：</a:t>
            </a:r>
            <a:r>
              <a:rPr lang="en-US" altLang="zh-CN" sz="1600" dirty="0" smtClean="0"/>
              <a:t>vote       </a:t>
            </a:r>
            <a:r>
              <a:rPr lang="zh-CN" altLang="zh-CN" sz="1600" dirty="0" smtClean="0"/>
              <a:t>合作伙伴：</a:t>
            </a:r>
            <a:r>
              <a:rPr lang="en-US" altLang="zh-CN" sz="1600" dirty="0" smtClean="0"/>
              <a:t>partner        </a:t>
            </a:r>
            <a:r>
              <a:rPr lang="zh-CN" altLang="zh-CN" sz="1600" dirty="0" smtClean="0"/>
              <a:t>友情链接：</a:t>
            </a:r>
            <a:r>
              <a:rPr lang="en-US" altLang="zh-CN" sz="1600" dirty="0" smtClean="0"/>
              <a:t>link           </a:t>
            </a:r>
            <a:r>
              <a:rPr lang="zh-CN" altLang="zh-CN" sz="1600" dirty="0" smtClean="0"/>
              <a:t>版权：</a:t>
            </a:r>
            <a:r>
              <a:rPr lang="en-US" altLang="zh-CN" sz="1600" dirty="0" smtClean="0"/>
              <a:t>copyright </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56792"/>
            <a:ext cx="7920880" cy="4555093"/>
          </a:xfrm>
          <a:prstGeom prst="rect">
            <a:avLst/>
          </a:prstGeom>
          <a:noFill/>
        </p:spPr>
        <p:txBody>
          <a:bodyPr wrap="square" rtlCol="0">
            <a:spAutoFit/>
          </a:bodyPr>
          <a:lstStyle/>
          <a:p>
            <a:pPr lvl="0"/>
            <a:r>
              <a:rPr lang="zh-CN" altLang="en-US" b="1" dirty="0" smtClean="0"/>
              <a:t>通用</a:t>
            </a:r>
            <a:r>
              <a:rPr lang="en-US" altLang="zh-CN" b="1" dirty="0" smtClean="0"/>
              <a:t>class</a:t>
            </a:r>
            <a:r>
              <a:rPr lang="zh-CN" altLang="zh-CN" b="1" dirty="0" smtClean="0"/>
              <a:t>的命名 </a:t>
            </a:r>
            <a:endParaRPr lang="zh-CN" altLang="zh-CN" dirty="0" smtClean="0"/>
          </a:p>
          <a:p>
            <a:r>
              <a:rPr lang="en-US" altLang="zh-CN" sz="1600" dirty="0" smtClean="0"/>
              <a:t>(1)</a:t>
            </a:r>
            <a:r>
              <a:rPr lang="zh-CN" altLang="zh-CN" sz="1600" dirty="0" smtClean="0"/>
              <a:t>颜色</a:t>
            </a:r>
            <a:r>
              <a:rPr lang="en-US" altLang="zh-CN" sz="1600" dirty="0" smtClean="0"/>
              <a:t>:</a:t>
            </a:r>
            <a:r>
              <a:rPr lang="zh-CN" altLang="zh-CN" sz="1600" dirty="0" smtClean="0"/>
              <a:t>使用颜色的名称或者</a:t>
            </a:r>
            <a:r>
              <a:rPr lang="en-US" altLang="zh-CN" sz="1600" dirty="0" smtClean="0"/>
              <a:t>16</a:t>
            </a:r>
            <a:r>
              <a:rPr lang="zh-CN" altLang="zh-CN" sz="1600" dirty="0" smtClean="0"/>
              <a:t>进制代码</a:t>
            </a:r>
            <a:r>
              <a:rPr lang="en-US" altLang="zh-CN" sz="1600" dirty="0" smtClean="0"/>
              <a:t>,</a:t>
            </a:r>
            <a:r>
              <a:rPr lang="zh-CN" altLang="zh-CN" sz="1600" dirty="0" smtClean="0"/>
              <a:t>如 </a:t>
            </a:r>
          </a:p>
          <a:p>
            <a:r>
              <a:rPr lang="en-US" altLang="zh-CN" sz="1600" dirty="0" smtClean="0"/>
              <a:t>.red { color: red; } </a:t>
            </a:r>
            <a:endParaRPr lang="zh-CN" altLang="zh-CN" sz="1600" dirty="0" smtClean="0"/>
          </a:p>
          <a:p>
            <a:r>
              <a:rPr lang="en-US" altLang="zh-CN" sz="1600" dirty="0" smtClean="0"/>
              <a:t>.f60 { color: #f60; } </a:t>
            </a:r>
            <a:endParaRPr lang="zh-CN" altLang="zh-CN" sz="1600" dirty="0" smtClean="0"/>
          </a:p>
          <a:p>
            <a:r>
              <a:rPr lang="en-US" altLang="zh-CN" sz="1600" dirty="0" smtClean="0"/>
              <a:t>.ff8600 { color: #ff8600; } </a:t>
            </a:r>
            <a:endParaRPr lang="en-US" altLang="zh-CN" sz="1600" dirty="0" smtClean="0"/>
          </a:p>
          <a:p>
            <a:endParaRPr lang="zh-CN" altLang="zh-CN" sz="1600" dirty="0" smtClean="0"/>
          </a:p>
          <a:p>
            <a:r>
              <a:rPr lang="en-US" altLang="zh-CN" sz="1600" dirty="0" smtClean="0"/>
              <a:t>(2)</a:t>
            </a:r>
            <a:r>
              <a:rPr lang="zh-CN" altLang="zh-CN" sz="1600" dirty="0" smtClean="0"/>
              <a:t>字体大小</a:t>
            </a:r>
            <a:r>
              <a:rPr lang="en-US" altLang="zh-CN" sz="1600" dirty="0" smtClean="0"/>
              <a:t>,</a:t>
            </a:r>
            <a:r>
              <a:rPr lang="zh-CN" altLang="zh-CN" sz="1600" dirty="0" smtClean="0"/>
              <a:t>直接使用</a:t>
            </a:r>
            <a:r>
              <a:rPr lang="en-US" altLang="zh-CN" sz="1600" dirty="0" smtClean="0"/>
              <a:t>"font+</a:t>
            </a:r>
            <a:r>
              <a:rPr lang="zh-CN" altLang="zh-CN" sz="1600" dirty="0" smtClean="0"/>
              <a:t>字体大小</a:t>
            </a:r>
            <a:r>
              <a:rPr lang="en-US" altLang="zh-CN" sz="1600" dirty="0" smtClean="0"/>
              <a:t>"</a:t>
            </a:r>
            <a:r>
              <a:rPr lang="zh-CN" altLang="zh-CN" sz="1600" dirty="0" smtClean="0"/>
              <a:t>作为名称</a:t>
            </a:r>
            <a:r>
              <a:rPr lang="en-US" altLang="zh-CN" sz="1600" dirty="0" smtClean="0"/>
              <a:t>,</a:t>
            </a:r>
            <a:r>
              <a:rPr lang="zh-CN" altLang="zh-CN" sz="1600" dirty="0" smtClean="0"/>
              <a:t>如 </a:t>
            </a:r>
          </a:p>
          <a:p>
            <a:r>
              <a:rPr lang="en-US" altLang="zh-CN" sz="1600" dirty="0" smtClean="0"/>
              <a:t>.font12px { font-size: 12px; } </a:t>
            </a:r>
            <a:endParaRPr lang="zh-CN" altLang="zh-CN" sz="1600" dirty="0" smtClean="0"/>
          </a:p>
          <a:p>
            <a:r>
              <a:rPr lang="en-US" altLang="zh-CN" sz="1600" dirty="0" smtClean="0"/>
              <a:t>.font9pt {font-size: 9pt; } </a:t>
            </a:r>
            <a:endParaRPr lang="en-US" altLang="zh-CN" sz="1600" dirty="0" smtClean="0"/>
          </a:p>
          <a:p>
            <a:endParaRPr lang="zh-CN" altLang="zh-CN" sz="1600" dirty="0" smtClean="0"/>
          </a:p>
          <a:p>
            <a:r>
              <a:rPr lang="en-US" altLang="zh-CN" sz="1600" dirty="0" smtClean="0"/>
              <a:t>(3)</a:t>
            </a:r>
            <a:r>
              <a:rPr lang="zh-CN" altLang="zh-CN" sz="1600" dirty="0" smtClean="0"/>
              <a:t>对齐样式</a:t>
            </a:r>
            <a:r>
              <a:rPr lang="en-US" altLang="zh-CN" sz="1600" dirty="0" smtClean="0"/>
              <a:t>,</a:t>
            </a:r>
            <a:r>
              <a:rPr lang="zh-CN" altLang="zh-CN" sz="1600" dirty="0" smtClean="0"/>
              <a:t>使用对齐目标的英文名称</a:t>
            </a:r>
            <a:r>
              <a:rPr lang="en-US" altLang="zh-CN" sz="1600" dirty="0" smtClean="0"/>
              <a:t>,</a:t>
            </a:r>
            <a:r>
              <a:rPr lang="zh-CN" altLang="zh-CN" sz="1600" dirty="0" smtClean="0"/>
              <a:t>如 </a:t>
            </a:r>
          </a:p>
          <a:p>
            <a:r>
              <a:rPr lang="en-US" altLang="zh-CN" sz="1600" dirty="0" smtClean="0"/>
              <a:t>.left { </a:t>
            </a:r>
            <a:r>
              <a:rPr lang="en-US" altLang="zh-CN" sz="1600" dirty="0" err="1" smtClean="0"/>
              <a:t>float:left</a:t>
            </a:r>
            <a:r>
              <a:rPr lang="en-US" altLang="zh-CN" sz="1600" dirty="0" smtClean="0"/>
              <a:t>; } </a:t>
            </a:r>
            <a:endParaRPr lang="zh-CN" altLang="zh-CN" sz="1600" dirty="0" smtClean="0"/>
          </a:p>
          <a:p>
            <a:r>
              <a:rPr lang="en-US" altLang="zh-CN" sz="1600" dirty="0" smtClean="0"/>
              <a:t>.bottom { </a:t>
            </a:r>
            <a:r>
              <a:rPr lang="en-US" altLang="zh-CN" sz="1600" dirty="0" err="1" smtClean="0"/>
              <a:t>float:bottom</a:t>
            </a:r>
            <a:r>
              <a:rPr lang="en-US" altLang="zh-CN" sz="1600" dirty="0" smtClean="0"/>
              <a:t>; } </a:t>
            </a:r>
            <a:endParaRPr lang="en-US" altLang="zh-CN" sz="1600" dirty="0" smtClean="0"/>
          </a:p>
          <a:p>
            <a:endParaRPr lang="zh-CN" altLang="zh-CN" sz="1600" dirty="0" smtClean="0"/>
          </a:p>
          <a:p>
            <a:r>
              <a:rPr lang="en-US" altLang="zh-CN" sz="1600" dirty="0" smtClean="0"/>
              <a:t>(4)</a:t>
            </a:r>
            <a:r>
              <a:rPr lang="zh-CN" altLang="zh-CN" sz="1600" dirty="0" smtClean="0"/>
              <a:t>标题栏样式</a:t>
            </a:r>
            <a:r>
              <a:rPr lang="en-US" altLang="zh-CN" sz="1600" dirty="0" smtClean="0"/>
              <a:t>,</a:t>
            </a:r>
            <a:r>
              <a:rPr lang="zh-CN" altLang="zh-CN" sz="1600" dirty="0" smtClean="0"/>
              <a:t>使用</a:t>
            </a:r>
            <a:r>
              <a:rPr lang="en-US" altLang="zh-CN" sz="1600" dirty="0" smtClean="0"/>
              <a:t>"</a:t>
            </a:r>
            <a:r>
              <a:rPr lang="zh-CN" altLang="zh-CN" sz="1600" dirty="0" smtClean="0"/>
              <a:t>类别</a:t>
            </a:r>
            <a:r>
              <a:rPr lang="en-US" altLang="zh-CN" sz="1600" dirty="0" smtClean="0"/>
              <a:t>+</a:t>
            </a:r>
            <a:r>
              <a:rPr lang="zh-CN" altLang="zh-CN" sz="1600" dirty="0" smtClean="0"/>
              <a:t>功能</a:t>
            </a:r>
            <a:r>
              <a:rPr lang="en-US" altLang="zh-CN" sz="1600" dirty="0" smtClean="0"/>
              <a:t>"</a:t>
            </a:r>
            <a:r>
              <a:rPr lang="zh-CN" altLang="zh-CN" sz="1600" dirty="0" smtClean="0"/>
              <a:t>的方式命名</a:t>
            </a:r>
            <a:r>
              <a:rPr lang="en-US" altLang="zh-CN" sz="1600" dirty="0" smtClean="0"/>
              <a:t>,</a:t>
            </a:r>
            <a:r>
              <a:rPr lang="zh-CN" altLang="zh-CN" sz="1600" dirty="0" smtClean="0"/>
              <a:t>如 </a:t>
            </a:r>
          </a:p>
          <a:p>
            <a:r>
              <a:rPr lang="en-US" altLang="zh-CN" sz="1600" dirty="0" smtClean="0"/>
              <a:t>.</a:t>
            </a:r>
            <a:r>
              <a:rPr lang="en-US" altLang="zh-CN" sz="1600" dirty="0" err="1" smtClean="0"/>
              <a:t>barnews</a:t>
            </a:r>
            <a:r>
              <a:rPr lang="en-US" altLang="zh-CN" sz="1600" dirty="0" smtClean="0"/>
              <a:t> { } </a:t>
            </a:r>
            <a:endParaRPr lang="zh-CN" altLang="zh-CN" sz="1600" dirty="0" smtClean="0"/>
          </a:p>
          <a:p>
            <a:r>
              <a:rPr lang="en-US" altLang="zh-CN" sz="1600" dirty="0" smtClean="0"/>
              <a:t>.</a:t>
            </a:r>
            <a:r>
              <a:rPr lang="en-US" altLang="zh-CN" sz="1600" dirty="0" err="1" smtClean="0"/>
              <a:t>barproduct</a:t>
            </a:r>
            <a:r>
              <a:rPr lang="en-US" altLang="zh-CN" sz="1600" dirty="0" smtClean="0"/>
              <a:t> { } </a:t>
            </a:r>
          </a:p>
          <a:p>
            <a:endParaRPr lang="zh-CN" altLang="zh-CN" sz="16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TotalTime>
  <Words>1751</Words>
  <Application>Microsoft Office PowerPoint</Application>
  <PresentationFormat>全屏显示(4:3)</PresentationFormat>
  <Paragraphs>252</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流畅</vt:lpstr>
      <vt:lpstr>Web前端开发规范</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Mr.du</dc:creator>
  <cp:lastModifiedBy>Mr.du</cp:lastModifiedBy>
  <cp:revision>104</cp:revision>
  <dcterms:created xsi:type="dcterms:W3CDTF">2012-11-06T00:45:13Z</dcterms:created>
  <dcterms:modified xsi:type="dcterms:W3CDTF">2012-11-29T03:42:58Z</dcterms:modified>
</cp:coreProperties>
</file>