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6021" autoAdjust="0"/>
  </p:normalViewPr>
  <p:slideViewPr>
    <p:cSldViewPr snapToGrid="0">
      <p:cViewPr varScale="1">
        <p:scale>
          <a:sx n="85" d="100"/>
          <a:sy n="85" d="100"/>
        </p:scale>
        <p:origin x="33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58C2-A80E-43BE-964F-5E4EB17C2974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97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58C2-A80E-43BE-964F-5E4EB17C2974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72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58C2-A80E-43BE-964F-5E4EB17C2974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3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58C2-A80E-43BE-964F-5E4EB17C2974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92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58C2-A80E-43BE-964F-5E4EB17C2974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97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58C2-A80E-43BE-964F-5E4EB17C2974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9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58C2-A80E-43BE-964F-5E4EB17C2974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41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58C2-A80E-43BE-964F-5E4EB17C2974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39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58C2-A80E-43BE-964F-5E4EB17C2974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92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58C2-A80E-43BE-964F-5E4EB17C2974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84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58C2-A80E-43BE-964F-5E4EB17C2974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09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E58C2-A80E-43BE-964F-5E4EB17C2974}" type="datetimeFigureOut">
              <a:rPr lang="zh-CN" altLang="en-US" smtClean="0"/>
              <a:t>2015/8/5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40B0F-DEBB-4CC0-8992-50BFFA659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01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867400" cy="4351338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Broker </a:t>
            </a:r>
            <a:r>
              <a:rPr lang="en-US" altLang="zh-CN" sz="2000" dirty="0" smtClean="0">
                <a:sym typeface="Wingdings" panose="05000000000000000000" pitchFamily="2" charset="2"/>
              </a:rPr>
              <a:t> </a:t>
            </a:r>
            <a:r>
              <a:rPr lang="en-US" altLang="zh-CN" sz="2000" dirty="0" smtClean="0">
                <a:sym typeface="Wingdings" panose="05000000000000000000" pitchFamily="2" charset="2"/>
              </a:rPr>
              <a:t>N</a:t>
            </a:r>
            <a:r>
              <a:rPr lang="zh-CN" altLang="en-US" sz="2000" dirty="0" smtClean="0">
                <a:sym typeface="Wingdings" panose="05000000000000000000" pitchFamily="2" charset="2"/>
              </a:rPr>
              <a:t>个</a:t>
            </a:r>
            <a:r>
              <a:rPr lang="en-US" altLang="zh-CN" sz="2000" dirty="0" smtClean="0">
                <a:sym typeface="Wingdings" panose="05000000000000000000" pitchFamily="2" charset="2"/>
              </a:rPr>
              <a:t>MQ</a:t>
            </a:r>
            <a:r>
              <a:rPr lang="en-US" altLang="zh-CN" sz="2000" dirty="0">
                <a:sym typeface="Wingdings" panose="05000000000000000000" pitchFamily="2" charset="2"/>
              </a:rPr>
              <a:t>(</a:t>
            </a:r>
            <a:r>
              <a:rPr lang="zh-CN" altLang="en-US" sz="2000" dirty="0" smtClean="0">
                <a:sym typeface="Wingdings" panose="05000000000000000000" pitchFamily="2" charset="2"/>
              </a:rPr>
              <a:t>集群</a:t>
            </a:r>
            <a:r>
              <a:rPr lang="en-US" altLang="zh-CN" sz="2000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zh-CN" sz="2000" dirty="0" smtClean="0">
                <a:sym typeface="Wingdings" panose="05000000000000000000" pitchFamily="2" charset="2"/>
              </a:rPr>
              <a:t>1</a:t>
            </a:r>
            <a:r>
              <a:rPr lang="zh-CN" altLang="en-US" sz="2000" dirty="0" smtClean="0">
                <a:sym typeface="Wingdings" panose="05000000000000000000" pitchFamily="2" charset="2"/>
              </a:rPr>
              <a:t>个</a:t>
            </a:r>
            <a:r>
              <a:rPr lang="en-US" altLang="zh-CN" sz="2000" dirty="0" smtClean="0">
                <a:sym typeface="Wingdings" panose="05000000000000000000" pitchFamily="2" charset="2"/>
              </a:rPr>
              <a:t>MQ  </a:t>
            </a:r>
            <a:r>
              <a:rPr lang="en-US" altLang="zh-CN" sz="2000" dirty="0" smtClean="0">
                <a:sym typeface="Wingdings" panose="05000000000000000000" pitchFamily="2" charset="2"/>
              </a:rPr>
              <a:t>1</a:t>
            </a:r>
            <a:r>
              <a:rPr lang="zh-CN" altLang="en-US" sz="2000" dirty="0" smtClean="0">
                <a:sym typeface="Wingdings" panose="05000000000000000000" pitchFamily="2" charset="2"/>
              </a:rPr>
              <a:t>个</a:t>
            </a:r>
            <a:r>
              <a:rPr lang="zh-CN" altLang="en-US" sz="2000" dirty="0" smtClean="0">
                <a:sym typeface="Wingdings" panose="05000000000000000000" pitchFamily="2" charset="2"/>
              </a:rPr>
              <a:t>下行</a:t>
            </a:r>
            <a:r>
              <a:rPr lang="en-US" altLang="zh-CN" sz="2000" dirty="0" smtClean="0">
                <a:sym typeface="Wingdings" panose="05000000000000000000" pitchFamily="2" charset="2"/>
              </a:rPr>
              <a:t>TOPIC</a:t>
            </a:r>
            <a:r>
              <a:rPr lang="zh-CN" altLang="en-US" sz="2000" dirty="0" smtClean="0">
                <a:sym typeface="Wingdings" panose="05000000000000000000" pitchFamily="2" charset="2"/>
              </a:rPr>
              <a:t> 、</a:t>
            </a:r>
            <a:r>
              <a:rPr lang="en-US" altLang="zh-CN" sz="2000" dirty="0" smtClean="0">
                <a:sym typeface="Wingdings" panose="05000000000000000000" pitchFamily="2" charset="2"/>
              </a:rPr>
              <a:t>1</a:t>
            </a:r>
            <a:r>
              <a:rPr lang="zh-CN" altLang="en-US" sz="2000" dirty="0" smtClean="0">
                <a:sym typeface="Wingdings" panose="05000000000000000000" pitchFamily="2" charset="2"/>
              </a:rPr>
              <a:t>个</a:t>
            </a:r>
            <a:r>
              <a:rPr lang="zh-CN" altLang="en-US" sz="2000" dirty="0" smtClean="0">
                <a:sym typeface="Wingdings" panose="05000000000000000000" pitchFamily="2" charset="2"/>
              </a:rPr>
              <a:t>上行</a:t>
            </a:r>
            <a:r>
              <a:rPr lang="en-US" altLang="zh-CN" sz="2000" dirty="0" smtClean="0">
                <a:sym typeface="Wingdings" panose="05000000000000000000" pitchFamily="2" charset="2"/>
              </a:rPr>
              <a:t>TOPIC</a:t>
            </a:r>
            <a:r>
              <a:rPr lang="zh-CN" altLang="en-US" sz="2000" dirty="0" smtClean="0">
                <a:sym typeface="Wingdings" panose="05000000000000000000" pitchFamily="2" charset="2"/>
              </a:rPr>
              <a:t>、</a:t>
            </a:r>
            <a:r>
              <a:rPr lang="en-US" altLang="zh-CN" sz="2000" dirty="0" smtClean="0">
                <a:sym typeface="Wingdings" panose="05000000000000000000" pitchFamily="2" charset="2"/>
              </a:rPr>
              <a:t>1</a:t>
            </a:r>
            <a:r>
              <a:rPr lang="zh-CN" altLang="en-US" sz="2000" dirty="0" smtClean="0">
                <a:sym typeface="Wingdings" panose="05000000000000000000" pitchFamily="2" charset="2"/>
              </a:rPr>
              <a:t>个</a:t>
            </a:r>
            <a:r>
              <a:rPr lang="en-US" altLang="zh-CN" sz="2000" dirty="0" smtClean="0">
                <a:sym typeface="Wingdings" panose="05000000000000000000" pitchFamily="2" charset="2"/>
              </a:rPr>
              <a:t>SYS</a:t>
            </a:r>
            <a:endParaRPr lang="en-US" altLang="zh-CN" sz="2000" dirty="0">
              <a:sym typeface="Wingdings" panose="05000000000000000000" pitchFamily="2" charset="2"/>
            </a:endParaRPr>
          </a:p>
          <a:p>
            <a:r>
              <a:rPr lang="en-US" altLang="zh-CN" sz="2000" dirty="0" smtClean="0">
                <a:sym typeface="Wingdings" panose="05000000000000000000" pitchFamily="2" charset="2"/>
              </a:rPr>
              <a:t>1</a:t>
            </a:r>
            <a:r>
              <a:rPr lang="zh-CN" altLang="en-US" sz="2000" dirty="0" smtClean="0">
                <a:sym typeface="Wingdings" panose="05000000000000000000" pitchFamily="2" charset="2"/>
              </a:rPr>
              <a:t>个下行</a:t>
            </a:r>
            <a:r>
              <a:rPr lang="en-US" altLang="zh-CN" sz="2000" dirty="0" smtClean="0">
                <a:sym typeface="Wingdings" panose="05000000000000000000" pitchFamily="2" charset="2"/>
              </a:rPr>
              <a:t>TOPIC  </a:t>
            </a:r>
            <a:r>
              <a:rPr lang="en-US" altLang="zh-CN" sz="2000" dirty="0" smtClean="0"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ym typeface="Wingdings" panose="05000000000000000000" pitchFamily="2" charset="2"/>
              </a:rPr>
              <a:t>个</a:t>
            </a:r>
            <a:r>
              <a:rPr lang="en-US" altLang="zh-CN" sz="2000" dirty="0" smtClean="0">
                <a:sym typeface="Wingdings" panose="05000000000000000000" pitchFamily="2" charset="2"/>
              </a:rPr>
              <a:t>tag</a:t>
            </a:r>
          </a:p>
          <a:p>
            <a:r>
              <a:rPr lang="en-US" altLang="zh-CN" sz="2000" dirty="0" smtClean="0">
                <a:sym typeface="Wingdings" panose="05000000000000000000" pitchFamily="2" charset="2"/>
              </a:rPr>
              <a:t>1</a:t>
            </a:r>
            <a:r>
              <a:rPr lang="zh-CN" altLang="en-US" sz="2000" dirty="0" smtClean="0">
                <a:sym typeface="Wingdings" panose="05000000000000000000" pitchFamily="2" charset="2"/>
              </a:rPr>
              <a:t>个</a:t>
            </a:r>
            <a:r>
              <a:rPr lang="en-US" altLang="zh-CN" sz="2000" dirty="0" smtClean="0">
                <a:sym typeface="Wingdings" panose="05000000000000000000" pitchFamily="2" charset="2"/>
              </a:rPr>
              <a:t>ClientId  </a:t>
            </a:r>
            <a:r>
              <a:rPr lang="en-US" altLang="zh-CN" sz="2000" dirty="0">
                <a:sym typeface="Wingdings" panose="05000000000000000000" pitchFamily="2" charset="2"/>
              </a:rPr>
              <a:t>1</a:t>
            </a:r>
            <a:r>
              <a:rPr lang="zh-CN" altLang="en-US" sz="2000" dirty="0">
                <a:sym typeface="Wingdings" panose="05000000000000000000" pitchFamily="2" charset="2"/>
              </a:rPr>
              <a:t>个</a:t>
            </a:r>
            <a:r>
              <a:rPr lang="en-US" altLang="zh-CN" sz="2000" dirty="0" smtClean="0">
                <a:sym typeface="Wingdings" panose="05000000000000000000" pitchFamily="2" charset="2"/>
              </a:rPr>
              <a:t>tag</a:t>
            </a:r>
          </a:p>
          <a:p>
            <a:r>
              <a:rPr lang="en-US" altLang="zh-CN" sz="2000" dirty="0" smtClean="0">
                <a:sym typeface="Wingdings" panose="05000000000000000000" pitchFamily="2" charset="2"/>
              </a:rPr>
              <a:t>Tag</a:t>
            </a:r>
            <a:r>
              <a:rPr lang="zh-CN" altLang="en-US" sz="2000" dirty="0" smtClean="0">
                <a:sym typeface="Wingdings" panose="05000000000000000000" pitchFamily="2" charset="2"/>
              </a:rPr>
              <a:t>命名规则：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sz="1800" dirty="0" smtClean="0">
                <a:sym typeface="Wingdings" panose="05000000000000000000" pitchFamily="2" charset="2"/>
              </a:rPr>
              <a:t>S/</a:t>
            </a:r>
            <a:r>
              <a:rPr lang="zh-CN" altLang="en-US" sz="1800" dirty="0" smtClean="0">
                <a:sym typeface="Wingdings" panose="05000000000000000000" pitchFamily="2" charset="2"/>
              </a:rPr>
              <a:t>为系统级订阅主题，即目标为系统用户</a:t>
            </a:r>
            <a:endParaRPr lang="en-US" altLang="zh-CN" sz="18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sz="1800" dirty="0" smtClean="0">
                <a:sym typeface="Wingdings" panose="05000000000000000000" pitchFamily="2" charset="2"/>
              </a:rPr>
              <a:t>G/</a:t>
            </a:r>
            <a:r>
              <a:rPr lang="zh-CN" altLang="en-US" sz="1800" dirty="0" smtClean="0">
                <a:sym typeface="Wingdings" panose="05000000000000000000" pitchFamily="2" charset="2"/>
              </a:rPr>
              <a:t>前缀</a:t>
            </a:r>
            <a:r>
              <a:rPr lang="zh-CN" altLang="en-US" sz="1800" dirty="0" smtClean="0">
                <a:sym typeface="Wingdings" panose="05000000000000000000" pitchFamily="2" charset="2"/>
              </a:rPr>
              <a:t>表示组名，即目标为组成员</a:t>
            </a:r>
            <a:r>
              <a:rPr lang="en-US" altLang="zh-CN" sz="1800" dirty="0" smtClean="0">
                <a:sym typeface="Wingdings" panose="05000000000000000000" pitchFamily="2" charset="2"/>
              </a:rPr>
              <a:t>,</a:t>
            </a:r>
            <a:r>
              <a:rPr lang="zh-CN" altLang="en-US" sz="1800" dirty="0" smtClean="0">
                <a:sym typeface="Wingdings" panose="05000000000000000000" pitchFamily="2" charset="2"/>
              </a:rPr>
              <a:t>如：针对某一场赛事的交流</a:t>
            </a:r>
            <a:endParaRPr lang="en-US" altLang="zh-CN" sz="18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sz="1800" dirty="0" smtClean="0">
                <a:sym typeface="Wingdings" panose="05000000000000000000" pitchFamily="2" charset="2"/>
              </a:rPr>
              <a:t>P/</a:t>
            </a:r>
            <a:r>
              <a:rPr lang="en-US" altLang="zh-CN" sz="1800" dirty="0">
                <a:sym typeface="Wingdings" panose="05000000000000000000" pitchFamily="2" charset="2"/>
              </a:rPr>
              <a:t>?</a:t>
            </a:r>
            <a:r>
              <a:rPr lang="zh-CN" altLang="en-US" sz="1800" dirty="0" smtClean="0">
                <a:sym typeface="Wingdings" panose="05000000000000000000" pitchFamily="2" charset="2"/>
              </a:rPr>
              <a:t>为点对点</a:t>
            </a:r>
            <a:r>
              <a:rPr lang="zh-CN" altLang="en-US" sz="1800" dirty="0" smtClean="0">
                <a:sym typeface="Wingdings" panose="05000000000000000000" pitchFamily="2" charset="2"/>
              </a:rPr>
              <a:t>订阅</a:t>
            </a:r>
            <a:r>
              <a:rPr lang="en-US" altLang="zh-CN" sz="1800" dirty="0" smtClean="0">
                <a:sym typeface="Wingdings" panose="05000000000000000000" pitchFamily="2" charset="2"/>
              </a:rPr>
              <a:t>tag</a:t>
            </a:r>
            <a:endParaRPr lang="en-US" altLang="zh-CN" sz="1800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sz="1800" dirty="0" smtClean="0">
                <a:sym typeface="Wingdings" panose="05000000000000000000" pitchFamily="2" charset="2"/>
              </a:rPr>
              <a:t>保存</a:t>
            </a:r>
            <a:r>
              <a:rPr lang="zh-CN" altLang="en-US" sz="1800" dirty="0" smtClean="0">
                <a:sym typeface="Wingdings" panose="05000000000000000000" pitchFamily="2" charset="2"/>
              </a:rPr>
              <a:t>消息</a:t>
            </a:r>
            <a:endParaRPr lang="en-US" altLang="zh-CN" sz="1800" dirty="0" smtClean="0">
              <a:sym typeface="Wingdings" panose="05000000000000000000" pitchFamily="2" charset="2"/>
            </a:endParaRPr>
          </a:p>
          <a:p>
            <a:pPr lvl="1"/>
            <a:endParaRPr lang="zh-CN" altLang="en-US" sz="1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830645" y="1825625"/>
            <a:ext cx="46188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/>
              <a:t>持久队列</a:t>
            </a:r>
            <a:r>
              <a:rPr lang="en-US" altLang="zh-CN" sz="2000" dirty="0"/>
              <a:t>TOPIC</a:t>
            </a:r>
            <a:r>
              <a:rPr lang="zh-CN" altLang="en-US" sz="2000" dirty="0"/>
              <a:t>命名：</a:t>
            </a:r>
          </a:p>
          <a:p>
            <a:pPr marL="0" indent="0">
              <a:buNone/>
            </a:pPr>
            <a:r>
              <a:rPr lang="zh-CN" altLang="en-US" sz="2000" dirty="0"/>
              <a:t>系统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S</a:t>
            </a:r>
            <a:r>
              <a:rPr lang="en-US" altLang="zh-CN" sz="2000" dirty="0"/>
              <a:t>/</a:t>
            </a:r>
          </a:p>
          <a:p>
            <a:pPr marL="0" indent="0">
              <a:buNone/>
            </a:pPr>
            <a:r>
              <a:rPr lang="zh-CN" altLang="en-US" sz="2000" dirty="0"/>
              <a:t>群组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G</a:t>
            </a:r>
            <a:r>
              <a:rPr lang="en-US" altLang="zh-CN" sz="2000" dirty="0"/>
              <a:t>/</a:t>
            </a:r>
          </a:p>
          <a:p>
            <a:pPr marL="0" indent="0">
              <a:buNone/>
            </a:pPr>
            <a:r>
              <a:rPr lang="en-US" altLang="zh-CN" sz="2000" dirty="0"/>
              <a:t>P2P </a:t>
            </a:r>
            <a:r>
              <a:rPr lang="zh-CN" altLang="en-US" sz="2000" dirty="0"/>
              <a:t>： </a:t>
            </a:r>
            <a:r>
              <a:rPr lang="en-US" altLang="zh-CN" sz="2000" dirty="0" smtClean="0"/>
              <a:t>P</a:t>
            </a:r>
            <a:r>
              <a:rPr lang="en-US" altLang="zh-CN" sz="2000" dirty="0" smtClean="0"/>
              <a:t>/       </a:t>
            </a:r>
            <a:r>
              <a:rPr lang="en-US" altLang="zh-CN" sz="2000" dirty="0"/>
              <a:t>(</a:t>
            </a:r>
            <a:r>
              <a:rPr lang="zh-CN" altLang="en-US" sz="2000" dirty="0"/>
              <a:t>订阅时</a:t>
            </a:r>
            <a:r>
              <a:rPr lang="en-US" altLang="zh-CN" sz="2000" dirty="0"/>
              <a:t>TOPIC</a:t>
            </a:r>
            <a:r>
              <a:rPr lang="zh-CN" altLang="en-US" sz="2000" dirty="0"/>
              <a:t>名为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P/</a:t>
            </a:r>
            <a:r>
              <a:rPr lang="en-US" altLang="zh-CN" sz="2000" dirty="0"/>
              <a:t>?</a:t>
            </a:r>
            <a:r>
              <a:rPr lang="en-US" altLang="zh-CN" sz="2000" dirty="0" smtClean="0"/>
              <a:t>, </a:t>
            </a:r>
            <a:r>
              <a:rPr lang="zh-CN" altLang="en-US" sz="2000" dirty="0"/>
              <a:t>发送消息时</a:t>
            </a:r>
            <a:r>
              <a:rPr lang="en-US" altLang="zh-CN" sz="2000" dirty="0"/>
              <a:t>TOPIC</a:t>
            </a:r>
            <a:r>
              <a:rPr lang="zh-CN" altLang="en-US" sz="2000" dirty="0"/>
              <a:t>名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P/</a:t>
            </a:r>
            <a:r>
              <a:rPr lang="en-US" altLang="zh-CN" sz="2000" dirty="0" err="1" smtClean="0"/>
              <a:t>ClientId</a:t>
            </a:r>
            <a:r>
              <a:rPr lang="en-US" altLang="zh-CN" sz="2000" dirty="0" smtClean="0"/>
              <a:t>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5630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柱形 54"/>
          <p:cNvSpPr/>
          <p:nvPr/>
        </p:nvSpPr>
        <p:spPr>
          <a:xfrm rot="5400000">
            <a:off x="3087136" y="2172564"/>
            <a:ext cx="742956" cy="10142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400" dirty="0" smtClean="0"/>
              <a:t>Cache</a:t>
            </a:r>
            <a:endParaRPr lang="zh-CN" altLang="en-US" sz="1400" dirty="0"/>
          </a:p>
        </p:txBody>
      </p:sp>
      <p:sp>
        <p:nvSpPr>
          <p:cNvPr id="8" name="TextBox 32"/>
          <p:cNvSpPr txBox="1"/>
          <p:nvPr/>
        </p:nvSpPr>
        <p:spPr>
          <a:xfrm>
            <a:off x="3058849" y="3189409"/>
            <a:ext cx="7889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Token</a:t>
            </a:r>
            <a:r>
              <a:rPr lang="zh-CN" altLang="en-US" sz="1000" dirty="0" smtClean="0"/>
              <a:t>验证</a:t>
            </a:r>
            <a:endParaRPr lang="zh-CN" altLang="en-US" sz="1000" dirty="0"/>
          </a:p>
        </p:txBody>
      </p:sp>
      <p:sp>
        <p:nvSpPr>
          <p:cNvPr id="12" name="矩形 11"/>
          <p:cNvSpPr/>
          <p:nvPr/>
        </p:nvSpPr>
        <p:spPr>
          <a:xfrm>
            <a:off x="4211780" y="3703782"/>
            <a:ext cx="3556001" cy="11932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Broker-G1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圆柱形 12"/>
          <p:cNvSpPr/>
          <p:nvPr/>
        </p:nvSpPr>
        <p:spPr>
          <a:xfrm>
            <a:off x="6123706" y="895927"/>
            <a:ext cx="1309092" cy="2308458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000">
                <a:schemeClr val="accent1">
                  <a:lumMod val="45000"/>
                  <a:lumOff val="55000"/>
                </a:schemeClr>
              </a:gs>
              <a:gs pos="4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MQ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79"/>
          <p:cNvCxnSpPr>
            <a:stCxn id="26" idx="0"/>
            <a:endCxn id="67" idx="2"/>
          </p:cNvCxnSpPr>
          <p:nvPr/>
        </p:nvCxnSpPr>
        <p:spPr>
          <a:xfrm rot="5400000" flipH="1" flipV="1">
            <a:off x="4162420" y="4960706"/>
            <a:ext cx="888296" cy="551113"/>
          </a:xfrm>
          <a:prstGeom prst="bent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879819" y="5680410"/>
            <a:ext cx="902385" cy="3285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connector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51857" y="6109889"/>
            <a:ext cx="584831" cy="3285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sub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01671" y="2336250"/>
            <a:ext cx="958654" cy="284511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DOWN-TG-n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91761" y="2734676"/>
            <a:ext cx="970147" cy="284511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DOWN-TG-1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174510" y="2117283"/>
            <a:ext cx="1098797" cy="2928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MQTT-Service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465988" y="5305836"/>
            <a:ext cx="2454519" cy="1261223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Client-1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468181" y="4499992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connect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79"/>
          <p:cNvCxnSpPr>
            <a:stCxn id="67" idx="1"/>
            <a:endCxn id="55" idx="4"/>
          </p:cNvCxnSpPr>
          <p:nvPr/>
        </p:nvCxnSpPr>
        <p:spPr>
          <a:xfrm rot="10800000">
            <a:off x="3458615" y="3051189"/>
            <a:ext cx="1009567" cy="159486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479413" y="4022755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subscribe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9"/>
          <p:cNvCxnSpPr>
            <a:stCxn id="27" idx="0"/>
            <a:endCxn id="77" idx="3"/>
          </p:cNvCxnSpPr>
          <p:nvPr/>
        </p:nvCxnSpPr>
        <p:spPr>
          <a:xfrm rot="5400000" flipH="1" flipV="1">
            <a:off x="4255251" y="5057839"/>
            <a:ext cx="1941073" cy="163028"/>
          </a:xfrm>
          <a:prstGeom prst="bentConnector4">
            <a:avLst>
              <a:gd name="adj1" fmla="val 46238"/>
              <a:gd name="adj2" fmla="val 240221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79"/>
          <p:cNvCxnSpPr>
            <a:stCxn id="77" idx="1"/>
            <a:endCxn id="34" idx="1"/>
          </p:cNvCxnSpPr>
          <p:nvPr/>
        </p:nvCxnSpPr>
        <p:spPr>
          <a:xfrm rot="10800000" flipH="1">
            <a:off x="4479413" y="2876932"/>
            <a:ext cx="1812348" cy="1291884"/>
          </a:xfrm>
          <a:prstGeom prst="bentConnector3">
            <a:avLst>
              <a:gd name="adj1" fmla="val -12613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79"/>
          <p:cNvCxnSpPr>
            <a:stCxn id="42" idx="1"/>
            <a:endCxn id="33" idx="3"/>
          </p:cNvCxnSpPr>
          <p:nvPr/>
        </p:nvCxnSpPr>
        <p:spPr>
          <a:xfrm rot="10800000" flipV="1">
            <a:off x="7260326" y="2263710"/>
            <a:ext cx="914185" cy="214795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6705928" y="5521984"/>
            <a:ext cx="1440874" cy="879068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altLang="zh-CN" sz="1600" dirty="0" smtClean="0">
                <a:solidFill>
                  <a:schemeClr val="tx1"/>
                </a:solidFill>
              </a:rPr>
              <a:t>Client-2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910277" y="5943167"/>
            <a:ext cx="589650" cy="3285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sub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TextBox 32"/>
          <p:cNvSpPr txBox="1"/>
          <p:nvPr/>
        </p:nvSpPr>
        <p:spPr>
          <a:xfrm>
            <a:off x="307690" y="198640"/>
            <a:ext cx="511883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Connect/Subscribe/</a:t>
            </a:r>
            <a:r>
              <a:rPr lang="en-US" altLang="zh-CN" sz="2400" dirty="0" err="1" smtClean="0"/>
              <a:t>UnSubscribe</a:t>
            </a:r>
            <a:r>
              <a:rPr lang="en-US" altLang="zh-CN" sz="2400" dirty="0" smtClean="0"/>
              <a:t>/Notify</a:t>
            </a:r>
          </a:p>
          <a:p>
            <a:endParaRPr lang="en-US" altLang="zh-CN" sz="2400" dirty="0"/>
          </a:p>
          <a:p>
            <a:r>
              <a:rPr lang="zh-CN" altLang="en-US" sz="1400" dirty="0" smtClean="0"/>
              <a:t>离线消息格式：</a:t>
            </a:r>
            <a:endParaRPr lang="en-US" altLang="zh-CN" sz="1400" dirty="0" smtClean="0"/>
          </a:p>
          <a:p>
            <a:r>
              <a:rPr lang="en-US" altLang="zh-CN" sz="1050" dirty="0" smtClean="0"/>
              <a:t>ID/TOPIC/TAG/BODY</a:t>
            </a:r>
            <a:endParaRPr lang="zh-CN" altLang="en-US" sz="1050" dirty="0"/>
          </a:p>
        </p:txBody>
      </p:sp>
      <p:sp>
        <p:nvSpPr>
          <p:cNvPr id="201" name="矩形 200"/>
          <p:cNvSpPr/>
          <p:nvPr/>
        </p:nvSpPr>
        <p:spPr>
          <a:xfrm>
            <a:off x="5849485" y="4262336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sendPub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1994083" y="4897039"/>
            <a:ext cx="1189214" cy="496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离线消息服务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r>
              <a:rPr lang="zh-CN" altLang="en-US" sz="1200" dirty="0" smtClean="0">
                <a:solidFill>
                  <a:schemeClr val="tx1"/>
                </a:solidFill>
              </a:rPr>
              <a:t>登录服务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8" name="直接箭头连接符 79"/>
          <p:cNvCxnSpPr>
            <a:stCxn id="64" idx="1"/>
            <a:endCxn id="202" idx="2"/>
          </p:cNvCxnSpPr>
          <p:nvPr/>
        </p:nvCxnSpPr>
        <p:spPr>
          <a:xfrm rot="10800000">
            <a:off x="2588690" y="5393792"/>
            <a:ext cx="1031488" cy="880359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圆柱形 214"/>
          <p:cNvSpPr/>
          <p:nvPr/>
        </p:nvSpPr>
        <p:spPr>
          <a:xfrm>
            <a:off x="6907659" y="4268686"/>
            <a:ext cx="675954" cy="2792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 smtClean="0"/>
              <a:t>Sub_rel</a:t>
            </a:r>
            <a:endParaRPr lang="zh-CN" altLang="en-US" sz="1200" dirty="0"/>
          </a:p>
        </p:txBody>
      </p:sp>
      <p:cxnSp>
        <p:nvCxnSpPr>
          <p:cNvPr id="216" name="直接箭头连接符 79"/>
          <p:cNvCxnSpPr>
            <a:stCxn id="215" idx="2"/>
            <a:endCxn id="201" idx="3"/>
          </p:cNvCxnSpPr>
          <p:nvPr/>
        </p:nvCxnSpPr>
        <p:spPr>
          <a:xfrm rot="10800000" flipV="1">
            <a:off x="6677373" y="4408313"/>
            <a:ext cx="230286" cy="84"/>
          </a:xfrm>
          <a:prstGeom prst="bentConnector3">
            <a:avLst>
              <a:gd name="adj1" fmla="val 50000"/>
            </a:avLst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79"/>
          <p:cNvCxnSpPr>
            <a:stCxn id="34" idx="2"/>
            <a:endCxn id="201" idx="0"/>
          </p:cNvCxnSpPr>
          <p:nvPr/>
        </p:nvCxnSpPr>
        <p:spPr>
          <a:xfrm rot="5400000">
            <a:off x="5898558" y="3384058"/>
            <a:ext cx="1243149" cy="513406"/>
          </a:xfrm>
          <a:prstGeom prst="bentConnector3">
            <a:avLst>
              <a:gd name="adj1" fmla="val 50000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79"/>
          <p:cNvCxnSpPr>
            <a:stCxn id="201" idx="2"/>
            <a:endCxn id="27" idx="3"/>
          </p:cNvCxnSpPr>
          <p:nvPr/>
        </p:nvCxnSpPr>
        <p:spPr>
          <a:xfrm rot="5400000">
            <a:off x="4990213" y="5000934"/>
            <a:ext cx="1719692" cy="826741"/>
          </a:xfrm>
          <a:prstGeom prst="bentConnector2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79"/>
          <p:cNvCxnSpPr>
            <a:stCxn id="201" idx="2"/>
            <a:endCxn id="139" idx="1"/>
          </p:cNvCxnSpPr>
          <p:nvPr/>
        </p:nvCxnSpPr>
        <p:spPr>
          <a:xfrm rot="16200000" flipH="1">
            <a:off x="5810368" y="5007519"/>
            <a:ext cx="1552970" cy="646848"/>
          </a:xfrm>
          <a:prstGeom prst="bentConnector2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图: 联系 1"/>
          <p:cNvSpPr/>
          <p:nvPr/>
        </p:nvSpPr>
        <p:spPr>
          <a:xfrm>
            <a:off x="6745649" y="5043016"/>
            <a:ext cx="150330" cy="1484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2"/>
          <p:cNvSpPr txBox="1"/>
          <p:nvPr/>
        </p:nvSpPr>
        <p:spPr>
          <a:xfrm>
            <a:off x="6846663" y="4988950"/>
            <a:ext cx="2000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离线</a:t>
            </a:r>
            <a:r>
              <a:rPr lang="en-US" altLang="zh-CN" sz="1000" dirty="0" smtClean="0"/>
              <a:t>: </a:t>
            </a:r>
            <a:r>
              <a:rPr lang="en-US" altLang="zh-CN" sz="1000" dirty="0" err="1" smtClean="0"/>
              <a:t>Qos</a:t>
            </a:r>
            <a:r>
              <a:rPr lang="en-US" altLang="zh-CN" sz="1000" dirty="0" smtClean="0"/>
              <a:t>=0</a:t>
            </a:r>
            <a:r>
              <a:rPr lang="zh-CN" altLang="en-US" sz="1000" dirty="0" smtClean="0"/>
              <a:t>丢弃</a:t>
            </a:r>
            <a:r>
              <a:rPr lang="en-US" altLang="zh-CN" sz="1000" dirty="0"/>
              <a:t>, </a:t>
            </a:r>
            <a:r>
              <a:rPr lang="en-US" altLang="zh-CN" sz="1000" dirty="0" err="1" smtClean="0"/>
              <a:t>Qos</a:t>
            </a:r>
            <a:r>
              <a:rPr lang="en-US" altLang="zh-CN" sz="1000" dirty="0" smtClean="0"/>
              <a:t>&gt;0</a:t>
            </a:r>
            <a:r>
              <a:rPr lang="zh-CN" altLang="en-US" sz="1000" dirty="0" smtClean="0"/>
              <a:t>保存本地</a:t>
            </a:r>
            <a:endParaRPr lang="zh-CN" altLang="en-US" sz="1000" dirty="0"/>
          </a:p>
        </p:txBody>
      </p:sp>
      <p:cxnSp>
        <p:nvCxnSpPr>
          <p:cNvPr id="41" name="直接箭头连接符 79"/>
          <p:cNvCxnSpPr>
            <a:stCxn id="201" idx="2"/>
            <a:endCxn id="2" idx="2"/>
          </p:cNvCxnSpPr>
          <p:nvPr/>
        </p:nvCxnSpPr>
        <p:spPr>
          <a:xfrm rot="16200000" flipH="1">
            <a:off x="6223137" y="4594750"/>
            <a:ext cx="562805" cy="482220"/>
          </a:xfrm>
          <a:prstGeom prst="bentConnector2">
            <a:avLst/>
          </a:prstGeom>
          <a:ln w="158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32"/>
          <p:cNvSpPr txBox="1"/>
          <p:nvPr/>
        </p:nvSpPr>
        <p:spPr>
          <a:xfrm>
            <a:off x="5075009" y="5319168"/>
            <a:ext cx="929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订阅并同步已订阅</a:t>
            </a:r>
            <a:r>
              <a:rPr lang="en-US" altLang="zh-CN" sz="1000" dirty="0" smtClean="0"/>
              <a:t>maxoffset</a:t>
            </a:r>
            <a:endParaRPr lang="zh-CN" altLang="en-US" sz="1000" dirty="0"/>
          </a:p>
        </p:txBody>
      </p:sp>
      <p:sp>
        <p:nvSpPr>
          <p:cNvPr id="64" name="矩形 63"/>
          <p:cNvSpPr/>
          <p:nvPr/>
        </p:nvSpPr>
        <p:spPr>
          <a:xfrm>
            <a:off x="3620178" y="6109889"/>
            <a:ext cx="457828" cy="3285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init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587321" y="1563424"/>
            <a:ext cx="664353" cy="284511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SYS-T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87362" y="1943406"/>
            <a:ext cx="664353" cy="284511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SYS-P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79"/>
          <p:cNvCxnSpPr>
            <a:stCxn id="80" idx="1"/>
            <a:endCxn id="201" idx="1"/>
          </p:cNvCxnSpPr>
          <p:nvPr/>
        </p:nvCxnSpPr>
        <p:spPr>
          <a:xfrm rot="10800000" flipV="1">
            <a:off x="5849486" y="2085661"/>
            <a:ext cx="737877" cy="2322735"/>
          </a:xfrm>
          <a:prstGeom prst="bentConnector3">
            <a:avLst>
              <a:gd name="adj1" fmla="val 130981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79"/>
          <p:cNvCxnSpPr>
            <a:stCxn id="79" idx="1"/>
            <a:endCxn id="201" idx="1"/>
          </p:cNvCxnSpPr>
          <p:nvPr/>
        </p:nvCxnSpPr>
        <p:spPr>
          <a:xfrm rot="10800000" flipV="1">
            <a:off x="5849485" y="1705679"/>
            <a:ext cx="737836" cy="2702717"/>
          </a:xfrm>
          <a:prstGeom prst="bentConnector3">
            <a:avLst>
              <a:gd name="adj1" fmla="val 130982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79"/>
          <p:cNvCxnSpPr>
            <a:stCxn id="42" idx="1"/>
            <a:endCxn id="80" idx="3"/>
          </p:cNvCxnSpPr>
          <p:nvPr/>
        </p:nvCxnSpPr>
        <p:spPr>
          <a:xfrm rot="10800000">
            <a:off x="7251716" y="2085663"/>
            <a:ext cx="922795" cy="178049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79"/>
          <p:cNvCxnSpPr>
            <a:stCxn id="42" idx="1"/>
            <a:endCxn id="79" idx="3"/>
          </p:cNvCxnSpPr>
          <p:nvPr/>
        </p:nvCxnSpPr>
        <p:spPr>
          <a:xfrm rot="10800000">
            <a:off x="7251674" y="1705681"/>
            <a:ext cx="922836" cy="558031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79"/>
          <p:cNvCxnSpPr>
            <a:stCxn id="42" idx="1"/>
            <a:endCxn id="34" idx="3"/>
          </p:cNvCxnSpPr>
          <p:nvPr/>
        </p:nvCxnSpPr>
        <p:spPr>
          <a:xfrm rot="10800000" flipV="1">
            <a:off x="7261908" y="2263710"/>
            <a:ext cx="912602" cy="613221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6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974641" y="3228135"/>
            <a:ext cx="3556001" cy="11932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Broker-G1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圆柱形 12"/>
          <p:cNvSpPr/>
          <p:nvPr/>
        </p:nvSpPr>
        <p:spPr>
          <a:xfrm>
            <a:off x="5883559" y="906784"/>
            <a:ext cx="1309092" cy="1798844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000">
                <a:schemeClr val="accent1">
                  <a:lumMod val="45000"/>
                  <a:lumOff val="55000"/>
                </a:schemeClr>
              </a:gs>
              <a:gs pos="4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MQ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12828" y="5183817"/>
            <a:ext cx="584831" cy="23158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sub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61524" y="1837493"/>
            <a:ext cx="958654" cy="284511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DOWN-TG-n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051614" y="2235919"/>
            <a:ext cx="970147" cy="284511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DOWN-TG-1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402335" y="1165553"/>
            <a:ext cx="1100054" cy="7072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MQTT-Service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241998" y="4954861"/>
            <a:ext cx="2550707" cy="109521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Client-1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091486" y="4004289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subscribe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9"/>
          <p:cNvCxnSpPr>
            <a:stCxn id="27" idx="0"/>
            <a:endCxn id="77" idx="2"/>
          </p:cNvCxnSpPr>
          <p:nvPr/>
        </p:nvCxnSpPr>
        <p:spPr>
          <a:xfrm rot="16200000" flipV="1">
            <a:off x="4161634" y="4640207"/>
            <a:ext cx="887406" cy="199814"/>
          </a:xfrm>
          <a:prstGeom prst="bent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79"/>
          <p:cNvCxnSpPr>
            <a:stCxn id="77" idx="1"/>
            <a:endCxn id="34" idx="1"/>
          </p:cNvCxnSpPr>
          <p:nvPr/>
        </p:nvCxnSpPr>
        <p:spPr>
          <a:xfrm rot="10800000" flipH="1">
            <a:off x="4091486" y="2378176"/>
            <a:ext cx="1960128" cy="1772175"/>
          </a:xfrm>
          <a:prstGeom prst="bentConnector3">
            <a:avLst>
              <a:gd name="adj1" fmla="val -11663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79"/>
          <p:cNvCxnSpPr>
            <a:stCxn id="108" idx="2"/>
            <a:endCxn id="33" idx="1"/>
          </p:cNvCxnSpPr>
          <p:nvPr/>
        </p:nvCxnSpPr>
        <p:spPr>
          <a:xfrm rot="16200000" flipH="1">
            <a:off x="5395531" y="1313756"/>
            <a:ext cx="215128" cy="1116857"/>
          </a:xfrm>
          <a:prstGeom prst="bentConnector2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32"/>
          <p:cNvSpPr txBox="1"/>
          <p:nvPr/>
        </p:nvSpPr>
        <p:spPr>
          <a:xfrm>
            <a:off x="307690" y="198640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Qos-1</a:t>
            </a:r>
            <a:endParaRPr lang="zh-CN" altLang="en-US" sz="2400" dirty="0"/>
          </a:p>
        </p:txBody>
      </p:sp>
      <p:sp>
        <p:nvSpPr>
          <p:cNvPr id="201" name="矩形 200"/>
          <p:cNvSpPr/>
          <p:nvPr/>
        </p:nvSpPr>
        <p:spPr>
          <a:xfrm>
            <a:off x="5461558" y="3763579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sendPub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1902112" y="4766287"/>
            <a:ext cx="893257" cy="2765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群组服务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cxnSp>
        <p:nvCxnSpPr>
          <p:cNvPr id="208" name="直接箭头连接符 79"/>
          <p:cNvCxnSpPr>
            <a:stCxn id="64" idx="1"/>
            <a:endCxn id="202" idx="3"/>
          </p:cNvCxnSpPr>
          <p:nvPr/>
        </p:nvCxnSpPr>
        <p:spPr>
          <a:xfrm rot="10800000">
            <a:off x="2795369" y="4904551"/>
            <a:ext cx="805172" cy="587924"/>
          </a:xfrm>
          <a:prstGeom prst="bentConnector3">
            <a:avLst>
              <a:gd name="adj1" fmla="val 68354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圆柱形 214"/>
          <p:cNvSpPr/>
          <p:nvPr/>
        </p:nvSpPr>
        <p:spPr>
          <a:xfrm>
            <a:off x="4621225" y="3413050"/>
            <a:ext cx="675954" cy="2792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 smtClean="0"/>
              <a:t>Sub_rel</a:t>
            </a:r>
            <a:endParaRPr lang="zh-CN" altLang="en-US" sz="1200" dirty="0"/>
          </a:p>
        </p:txBody>
      </p:sp>
      <p:cxnSp>
        <p:nvCxnSpPr>
          <p:cNvPr id="216" name="直接箭头连接符 79"/>
          <p:cNvCxnSpPr>
            <a:stCxn id="215" idx="4"/>
            <a:endCxn id="201" idx="1"/>
          </p:cNvCxnSpPr>
          <p:nvPr/>
        </p:nvCxnSpPr>
        <p:spPr>
          <a:xfrm>
            <a:off x="5297179" y="3552677"/>
            <a:ext cx="164379" cy="356963"/>
          </a:xfrm>
          <a:prstGeom prst="bentConnector3">
            <a:avLst>
              <a:gd name="adj1" fmla="val 50000"/>
            </a:avLst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79"/>
          <p:cNvCxnSpPr>
            <a:stCxn id="34" idx="2"/>
            <a:endCxn id="201" idx="0"/>
          </p:cNvCxnSpPr>
          <p:nvPr/>
        </p:nvCxnSpPr>
        <p:spPr>
          <a:xfrm rot="5400000">
            <a:off x="5584521" y="2811411"/>
            <a:ext cx="1243149" cy="661186"/>
          </a:xfrm>
          <a:prstGeom prst="bentConnector3">
            <a:avLst>
              <a:gd name="adj1" fmla="val 50000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79"/>
          <p:cNvCxnSpPr>
            <a:stCxn id="201" idx="2"/>
            <a:endCxn id="27" idx="3"/>
          </p:cNvCxnSpPr>
          <p:nvPr/>
        </p:nvCxnSpPr>
        <p:spPr>
          <a:xfrm rot="5400000">
            <a:off x="4814627" y="4238734"/>
            <a:ext cx="1243909" cy="877843"/>
          </a:xfrm>
          <a:prstGeom prst="bentConnector2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图: 联系 1"/>
          <p:cNvSpPr/>
          <p:nvPr/>
        </p:nvSpPr>
        <p:spPr>
          <a:xfrm>
            <a:off x="6357722" y="4599680"/>
            <a:ext cx="150330" cy="1484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2"/>
          <p:cNvSpPr txBox="1"/>
          <p:nvPr/>
        </p:nvSpPr>
        <p:spPr>
          <a:xfrm>
            <a:off x="6458736" y="4556903"/>
            <a:ext cx="2000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离线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Qos</a:t>
            </a:r>
            <a:r>
              <a:rPr lang="en-US" altLang="zh-CN" sz="1000" dirty="0"/>
              <a:t>=0</a:t>
            </a:r>
            <a:r>
              <a:rPr lang="zh-CN" altLang="en-US" sz="1000" dirty="0"/>
              <a:t>丢弃</a:t>
            </a:r>
            <a:r>
              <a:rPr lang="en-US" altLang="zh-CN" sz="1000" dirty="0"/>
              <a:t>, </a:t>
            </a:r>
            <a:r>
              <a:rPr lang="en-US" altLang="zh-CN" sz="1000" dirty="0" err="1" smtClean="0"/>
              <a:t>Qos</a:t>
            </a:r>
            <a:r>
              <a:rPr lang="en-US" altLang="zh-CN" sz="1000" dirty="0" smtClean="0"/>
              <a:t>&gt;0</a:t>
            </a:r>
            <a:r>
              <a:rPr lang="zh-CN" altLang="en-US" sz="1000" dirty="0" smtClean="0"/>
              <a:t>保存本地</a:t>
            </a:r>
            <a:endParaRPr lang="zh-CN" altLang="en-US" sz="1000" dirty="0"/>
          </a:p>
        </p:txBody>
      </p:sp>
      <p:cxnSp>
        <p:nvCxnSpPr>
          <p:cNvPr id="41" name="直接箭头连接符 79"/>
          <p:cNvCxnSpPr>
            <a:stCxn id="201" idx="2"/>
            <a:endCxn id="2" idx="2"/>
          </p:cNvCxnSpPr>
          <p:nvPr/>
        </p:nvCxnSpPr>
        <p:spPr>
          <a:xfrm rot="16200000" flipH="1">
            <a:off x="5807499" y="4123704"/>
            <a:ext cx="618226" cy="482220"/>
          </a:xfrm>
          <a:prstGeom prst="bentConnector2">
            <a:avLst/>
          </a:prstGeom>
          <a:ln w="158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32"/>
          <p:cNvSpPr txBox="1"/>
          <p:nvPr/>
        </p:nvSpPr>
        <p:spPr>
          <a:xfrm>
            <a:off x="4538883" y="4395431"/>
            <a:ext cx="92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订阅并同步</a:t>
            </a:r>
            <a:r>
              <a:rPr lang="en-US" altLang="zh-CN" sz="1000" dirty="0" smtClean="0"/>
              <a:t>maxoffset</a:t>
            </a:r>
            <a:endParaRPr lang="zh-CN" altLang="en-US" sz="1000" dirty="0"/>
          </a:p>
        </p:txBody>
      </p:sp>
      <p:sp>
        <p:nvSpPr>
          <p:cNvPr id="64" name="矩形 63"/>
          <p:cNvSpPr/>
          <p:nvPr/>
        </p:nvSpPr>
        <p:spPr>
          <a:xfrm>
            <a:off x="3600541" y="5374408"/>
            <a:ext cx="457828" cy="2361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init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79"/>
          <p:cNvCxnSpPr>
            <a:stCxn id="108" idx="2"/>
            <a:endCxn id="34" idx="1"/>
          </p:cNvCxnSpPr>
          <p:nvPr/>
        </p:nvCxnSpPr>
        <p:spPr>
          <a:xfrm rot="16200000" flipH="1">
            <a:off x="5191363" y="1517924"/>
            <a:ext cx="613554" cy="1106947"/>
          </a:xfrm>
          <a:prstGeom prst="bentConnector2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决策 22"/>
          <p:cNvSpPr/>
          <p:nvPr/>
        </p:nvSpPr>
        <p:spPr>
          <a:xfrm>
            <a:off x="4498271" y="5714477"/>
            <a:ext cx="413944" cy="164261"/>
          </a:xfrm>
          <a:prstGeom prst="flowChartDecision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0" name="直接箭头连接符 79"/>
          <p:cNvCxnSpPr>
            <a:stCxn id="27" idx="2"/>
            <a:endCxn id="23" idx="0"/>
          </p:cNvCxnSpPr>
          <p:nvPr/>
        </p:nvCxnSpPr>
        <p:spPr>
          <a:xfrm rot="5400000">
            <a:off x="4555707" y="5564939"/>
            <a:ext cx="299075" cy="1"/>
          </a:xfrm>
          <a:prstGeom prst="bent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32"/>
          <p:cNvSpPr txBox="1"/>
          <p:nvPr/>
        </p:nvSpPr>
        <p:spPr>
          <a:xfrm>
            <a:off x="4838598" y="568063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消息是否连续</a:t>
            </a:r>
            <a:endParaRPr lang="zh-CN" altLang="en-US" sz="1000" dirty="0"/>
          </a:p>
        </p:txBody>
      </p:sp>
      <p:cxnSp>
        <p:nvCxnSpPr>
          <p:cNvPr id="65" name="直接箭头连接符 79"/>
          <p:cNvCxnSpPr>
            <a:stCxn id="23" idx="1"/>
            <a:endCxn id="72" idx="2"/>
          </p:cNvCxnSpPr>
          <p:nvPr/>
        </p:nvCxnSpPr>
        <p:spPr>
          <a:xfrm rot="10800000">
            <a:off x="2352025" y="5367988"/>
            <a:ext cx="2146247" cy="428620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905395" y="5091460"/>
            <a:ext cx="893257" cy="2765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消息服务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74" name="TextBox 32"/>
          <p:cNvSpPr txBox="1"/>
          <p:nvPr/>
        </p:nvSpPr>
        <p:spPr>
          <a:xfrm>
            <a:off x="4239644" y="559317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否</a:t>
            </a:r>
            <a:endParaRPr lang="zh-CN" altLang="en-US" sz="1000" dirty="0"/>
          </a:p>
        </p:txBody>
      </p:sp>
      <p:cxnSp>
        <p:nvCxnSpPr>
          <p:cNvPr id="82" name="直接箭头连接符 79"/>
          <p:cNvCxnSpPr>
            <a:stCxn id="215" idx="2"/>
            <a:endCxn id="77" idx="0"/>
          </p:cNvCxnSpPr>
          <p:nvPr/>
        </p:nvCxnSpPr>
        <p:spPr>
          <a:xfrm rot="10800000" flipV="1">
            <a:off x="4505431" y="3552677"/>
            <a:ext cx="115795" cy="451612"/>
          </a:xfrm>
          <a:prstGeom prst="bentConnector2">
            <a:avLst/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6051614" y="1503532"/>
            <a:ext cx="869557" cy="231306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UP-TG-n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237" name="组合 236"/>
          <p:cNvGrpSpPr/>
          <p:nvPr/>
        </p:nvGrpSpPr>
        <p:grpSpPr>
          <a:xfrm>
            <a:off x="7361413" y="3413769"/>
            <a:ext cx="1189214" cy="809572"/>
            <a:chOff x="5834754" y="3398350"/>
            <a:chExt cx="1189214" cy="1184463"/>
          </a:xfrm>
        </p:grpSpPr>
        <p:sp>
          <p:nvSpPr>
            <p:cNvPr id="86" name="矩形 85"/>
            <p:cNvSpPr/>
            <p:nvPr/>
          </p:nvSpPr>
          <p:spPr>
            <a:xfrm>
              <a:off x="5834754" y="3398350"/>
              <a:ext cx="1189214" cy="1184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Broker-G…n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015417" y="3913315"/>
              <a:ext cx="827888" cy="41077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publish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8142629" y="5213202"/>
            <a:ext cx="869120" cy="32241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altLang="zh-CN" sz="1400" dirty="0" smtClean="0">
                <a:solidFill>
                  <a:schemeClr val="tx1"/>
                </a:solidFill>
              </a:rPr>
              <a:t>Client-n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79"/>
          <p:cNvCxnSpPr>
            <a:stCxn id="92" idx="0"/>
            <a:endCxn id="91" idx="2"/>
          </p:cNvCxnSpPr>
          <p:nvPr/>
        </p:nvCxnSpPr>
        <p:spPr>
          <a:xfrm rot="16200000" flipV="1">
            <a:off x="7683256" y="4319268"/>
            <a:ext cx="1166698" cy="621169"/>
          </a:xfrm>
          <a:prstGeom prst="bentConnector3">
            <a:avLst>
              <a:gd name="adj1" fmla="val 50000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32"/>
          <p:cNvSpPr txBox="1"/>
          <p:nvPr/>
        </p:nvSpPr>
        <p:spPr>
          <a:xfrm>
            <a:off x="8547097" y="4545613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发布群组消息</a:t>
            </a:r>
            <a:endParaRPr lang="zh-CN" altLang="en-US" sz="1000" dirty="0"/>
          </a:p>
        </p:txBody>
      </p:sp>
      <p:cxnSp>
        <p:nvCxnSpPr>
          <p:cNvPr id="95" name="直接箭头连接符 79"/>
          <p:cNvCxnSpPr>
            <a:stCxn id="91" idx="0"/>
            <a:endCxn id="85" idx="3"/>
          </p:cNvCxnSpPr>
          <p:nvPr/>
        </p:nvCxnSpPr>
        <p:spPr>
          <a:xfrm rot="16200000" flipV="1">
            <a:off x="6365317" y="2175040"/>
            <a:ext cx="2146559" cy="1034849"/>
          </a:xfrm>
          <a:prstGeom prst="bentConnector2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4621226" y="1472499"/>
            <a:ext cx="646882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publish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9" name="直接箭头连接符 79"/>
          <p:cNvCxnSpPr>
            <a:stCxn id="85" idx="1"/>
            <a:endCxn id="108" idx="3"/>
          </p:cNvCxnSpPr>
          <p:nvPr/>
        </p:nvCxnSpPr>
        <p:spPr>
          <a:xfrm rot="10800000">
            <a:off x="5268108" y="1618561"/>
            <a:ext cx="783506" cy="625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79"/>
          <p:cNvCxnSpPr>
            <a:stCxn id="91" idx="3"/>
            <a:endCxn id="92" idx="3"/>
          </p:cNvCxnSpPr>
          <p:nvPr/>
        </p:nvCxnSpPr>
        <p:spPr>
          <a:xfrm>
            <a:off x="8369964" y="3906124"/>
            <a:ext cx="641785" cy="1468284"/>
          </a:xfrm>
          <a:prstGeom prst="bentConnector3">
            <a:avLst>
              <a:gd name="adj1" fmla="val 135619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955244" y="23781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②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7948272" y="43183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①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9273708" y="43609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③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6012147" y="30795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⑥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5800453" y="48156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⑦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3492222" y="57310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⑧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5450296" y="12950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④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5035110" y="20865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⑤</a:t>
            </a:r>
            <a:endParaRPr lang="zh-CN" altLang="en-US" dirty="0"/>
          </a:p>
        </p:txBody>
      </p:sp>
      <p:sp>
        <p:nvSpPr>
          <p:cNvPr id="68" name="圆柱形 67"/>
          <p:cNvSpPr/>
          <p:nvPr/>
        </p:nvSpPr>
        <p:spPr>
          <a:xfrm rot="5400000">
            <a:off x="2745400" y="1011413"/>
            <a:ext cx="742956" cy="10142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400" dirty="0" smtClean="0"/>
              <a:t>DB</a:t>
            </a:r>
            <a:endParaRPr lang="zh-CN" altLang="en-US" sz="1400" dirty="0"/>
          </a:p>
        </p:txBody>
      </p:sp>
      <p:cxnSp>
        <p:nvCxnSpPr>
          <p:cNvPr id="69" name="直接箭头连接符 79"/>
          <p:cNvCxnSpPr>
            <a:stCxn id="42" idx="1"/>
            <a:endCxn id="68" idx="0"/>
          </p:cNvCxnSpPr>
          <p:nvPr/>
        </p:nvCxnSpPr>
        <p:spPr>
          <a:xfrm rot="10800000">
            <a:off x="3438285" y="1518560"/>
            <a:ext cx="964050" cy="597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3761065" y="14797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9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圆柱形 54"/>
          <p:cNvSpPr/>
          <p:nvPr/>
        </p:nvSpPr>
        <p:spPr>
          <a:xfrm rot="5400000">
            <a:off x="2394409" y="1793876"/>
            <a:ext cx="742956" cy="10142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400" dirty="0" smtClean="0"/>
              <a:t>Cache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2691246" y="3353956"/>
            <a:ext cx="2340606" cy="12816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Broker-G1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圆柱形 12"/>
          <p:cNvSpPr/>
          <p:nvPr/>
        </p:nvSpPr>
        <p:spPr>
          <a:xfrm>
            <a:off x="5188842" y="1099434"/>
            <a:ext cx="1836912" cy="1994114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000">
                <a:schemeClr val="accent1">
                  <a:lumMod val="45000"/>
                  <a:lumOff val="55000"/>
                </a:schemeClr>
              </a:gs>
              <a:gs pos="4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MQ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34754" y="3398350"/>
            <a:ext cx="1189214" cy="11844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>
                <a:solidFill>
                  <a:schemeClr val="tx1"/>
                </a:solidFill>
              </a:rPr>
              <a:t>Broker-G…n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07670" y="1819346"/>
            <a:ext cx="869557" cy="231306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UP-TG1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930271" y="2381320"/>
            <a:ext cx="974312" cy="231306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DOWN-TG-n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17193" y="2650442"/>
            <a:ext cx="956868" cy="231306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DOWN-TG-1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79"/>
          <p:cNvCxnSpPr>
            <a:stCxn id="90" idx="1"/>
            <a:endCxn id="55" idx="4"/>
          </p:cNvCxnSpPr>
          <p:nvPr/>
        </p:nvCxnSpPr>
        <p:spPr>
          <a:xfrm rot="10800000">
            <a:off x="2765887" y="2672500"/>
            <a:ext cx="174390" cy="1222276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282730" y="714628"/>
            <a:ext cx="1671229" cy="13356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MQTT-Service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79"/>
          <p:cNvCxnSpPr>
            <a:stCxn id="32" idx="3"/>
            <a:endCxn id="118" idx="1"/>
          </p:cNvCxnSpPr>
          <p:nvPr/>
        </p:nvCxnSpPr>
        <p:spPr>
          <a:xfrm flipV="1">
            <a:off x="6177227" y="1385202"/>
            <a:ext cx="1267158" cy="549797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419927" y="4964092"/>
            <a:ext cx="3151069" cy="1261223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Client-1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2940277" y="3748715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publish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836228" y="5347175"/>
            <a:ext cx="1035748" cy="3285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Client-1-pub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79"/>
          <p:cNvCxnSpPr>
            <a:stCxn id="94" idx="0"/>
            <a:endCxn id="90" idx="2"/>
          </p:cNvCxnSpPr>
          <p:nvPr/>
        </p:nvCxnSpPr>
        <p:spPr>
          <a:xfrm rot="5400000" flipH="1" flipV="1">
            <a:off x="2700992" y="4693947"/>
            <a:ext cx="1306338" cy="119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3388677" y="5768145"/>
            <a:ext cx="1202607" cy="3285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Client-1-pubRel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485240" y="4172212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pubRel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5" name="直接箭头连接符 79"/>
          <p:cNvCxnSpPr/>
          <p:nvPr/>
        </p:nvCxnSpPr>
        <p:spPr>
          <a:xfrm rot="16200000" flipV="1">
            <a:off x="3292678" y="5061605"/>
            <a:ext cx="1303811" cy="90797"/>
          </a:xfrm>
          <a:prstGeom prst="bent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79"/>
          <p:cNvCxnSpPr>
            <a:stCxn id="104" idx="0"/>
            <a:endCxn id="32" idx="1"/>
          </p:cNvCxnSpPr>
          <p:nvPr/>
        </p:nvCxnSpPr>
        <p:spPr>
          <a:xfrm rot="5400000" flipH="1" flipV="1">
            <a:off x="3484821" y="2349363"/>
            <a:ext cx="2237213" cy="1408486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79"/>
          <p:cNvCxnSpPr>
            <a:stCxn id="118" idx="0"/>
            <a:endCxn id="55" idx="2"/>
          </p:cNvCxnSpPr>
          <p:nvPr/>
        </p:nvCxnSpPr>
        <p:spPr>
          <a:xfrm rot="16200000" flipH="1" flipV="1">
            <a:off x="4966906" y="-961879"/>
            <a:ext cx="690403" cy="5092442"/>
          </a:xfrm>
          <a:prstGeom prst="bentConnector3">
            <a:avLst>
              <a:gd name="adj1" fmla="val -33111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>
          <a:xfrm>
            <a:off x="7444385" y="1239141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pubRel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26" name="直接箭头连接符 79"/>
          <p:cNvCxnSpPr>
            <a:stCxn id="118" idx="2"/>
            <a:endCxn id="33" idx="3"/>
          </p:cNvCxnSpPr>
          <p:nvPr/>
        </p:nvCxnSpPr>
        <p:spPr>
          <a:xfrm rot="5400000">
            <a:off x="6898601" y="1537245"/>
            <a:ext cx="965710" cy="953746"/>
          </a:xfrm>
          <a:prstGeom prst="bentConnector2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7073616" y="5227783"/>
            <a:ext cx="1829690" cy="82781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altLang="zh-CN" sz="1400" dirty="0" smtClean="0">
                <a:solidFill>
                  <a:schemeClr val="tx1"/>
                </a:solidFill>
              </a:rPr>
              <a:t>Client-n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7252881" y="5597710"/>
            <a:ext cx="1479522" cy="3285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Client-n-sub-pubRec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79"/>
          <p:cNvCxnSpPr>
            <a:stCxn id="33" idx="2"/>
            <a:endCxn id="157" idx="0"/>
          </p:cNvCxnSpPr>
          <p:nvPr/>
        </p:nvCxnSpPr>
        <p:spPr>
          <a:xfrm rot="5400000">
            <a:off x="5841891" y="3188100"/>
            <a:ext cx="1151010" cy="62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79"/>
          <p:cNvCxnSpPr>
            <a:stCxn id="139" idx="1"/>
            <a:endCxn id="158" idx="2"/>
          </p:cNvCxnSpPr>
          <p:nvPr/>
        </p:nvCxnSpPr>
        <p:spPr>
          <a:xfrm rot="10800000">
            <a:off x="6417365" y="4444365"/>
            <a:ext cx="835516" cy="1317607"/>
          </a:xfrm>
          <a:prstGeom prst="bentConnector2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6003421" y="3763636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sendPub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6003421" y="4152242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pubRec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79"/>
          <p:cNvCxnSpPr>
            <a:stCxn id="157" idx="3"/>
            <a:endCxn id="139" idx="0"/>
          </p:cNvCxnSpPr>
          <p:nvPr/>
        </p:nvCxnSpPr>
        <p:spPr>
          <a:xfrm>
            <a:off x="6831309" y="3909697"/>
            <a:ext cx="1161333" cy="1688013"/>
          </a:xfrm>
          <a:prstGeom prst="bentConnector2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79"/>
          <p:cNvCxnSpPr>
            <a:stCxn id="158" idx="1"/>
            <a:endCxn id="64" idx="1"/>
          </p:cNvCxnSpPr>
          <p:nvPr/>
        </p:nvCxnSpPr>
        <p:spPr>
          <a:xfrm rot="10800000">
            <a:off x="5317193" y="2210851"/>
            <a:ext cx="686228" cy="2087453"/>
          </a:xfrm>
          <a:prstGeom prst="bentConnector3">
            <a:avLst>
              <a:gd name="adj1" fmla="val 133313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/>
          <p:cNvSpPr/>
          <p:nvPr/>
        </p:nvSpPr>
        <p:spPr>
          <a:xfrm>
            <a:off x="7978907" y="1612288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pubRec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3" name="直接箭头连接符 79"/>
          <p:cNvCxnSpPr>
            <a:stCxn id="64" idx="3"/>
            <a:endCxn id="172" idx="1"/>
          </p:cNvCxnSpPr>
          <p:nvPr/>
        </p:nvCxnSpPr>
        <p:spPr>
          <a:xfrm flipV="1">
            <a:off x="6186750" y="1758349"/>
            <a:ext cx="1792157" cy="452501"/>
          </a:xfrm>
          <a:prstGeom prst="bentConnector3">
            <a:avLst>
              <a:gd name="adj1" fmla="val 50000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79"/>
          <p:cNvCxnSpPr>
            <a:stCxn id="172" idx="2"/>
            <a:endCxn id="34" idx="3"/>
          </p:cNvCxnSpPr>
          <p:nvPr/>
        </p:nvCxnSpPr>
        <p:spPr>
          <a:xfrm rot="5400000">
            <a:off x="6902614" y="1275857"/>
            <a:ext cx="861685" cy="2118790"/>
          </a:xfrm>
          <a:prstGeom prst="bentConnector2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4017250" y="3747973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pubComp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83" name="直接箭头连接符 79"/>
          <p:cNvCxnSpPr>
            <a:stCxn id="34" idx="1"/>
            <a:endCxn id="182" idx="0"/>
          </p:cNvCxnSpPr>
          <p:nvPr/>
        </p:nvCxnSpPr>
        <p:spPr>
          <a:xfrm rot="10800000" flipV="1">
            <a:off x="4431195" y="2766095"/>
            <a:ext cx="885999" cy="981878"/>
          </a:xfrm>
          <a:prstGeom prst="bentConnector2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/>
          <p:cNvSpPr/>
          <p:nvPr/>
        </p:nvSpPr>
        <p:spPr>
          <a:xfrm>
            <a:off x="4118816" y="5347506"/>
            <a:ext cx="1319732" cy="3285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Client-1-pubComp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90" name="直接箭头连接符 79"/>
          <p:cNvCxnSpPr>
            <a:stCxn id="182" idx="2"/>
            <a:endCxn id="189" idx="0"/>
          </p:cNvCxnSpPr>
          <p:nvPr/>
        </p:nvCxnSpPr>
        <p:spPr>
          <a:xfrm rot="16200000" flipH="1">
            <a:off x="3951233" y="4520056"/>
            <a:ext cx="1307411" cy="347488"/>
          </a:xfrm>
          <a:prstGeom prst="bentConnector3">
            <a:avLst>
              <a:gd name="adj1" fmla="val 50000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32"/>
          <p:cNvSpPr txBox="1"/>
          <p:nvPr/>
        </p:nvSpPr>
        <p:spPr>
          <a:xfrm>
            <a:off x="307690" y="198640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Publish: Qos - 2</a:t>
            </a:r>
            <a:endParaRPr lang="zh-CN" altLang="en-US" sz="2400" dirty="0"/>
          </a:p>
        </p:txBody>
      </p:sp>
      <p:sp>
        <p:nvSpPr>
          <p:cNvPr id="64" name="矩形 63"/>
          <p:cNvSpPr/>
          <p:nvPr/>
        </p:nvSpPr>
        <p:spPr>
          <a:xfrm>
            <a:off x="5317193" y="2095197"/>
            <a:ext cx="869557" cy="231306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UP-TG…n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158518" y="7236674"/>
            <a:ext cx="5543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①②③④⑤⑥⑦⑧⑨⑩⑪⑫⑬⑭⑮⑯⑰⑱⑲⑳⓪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3009933" y="46151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①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679177" y="29218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②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3587684" y="45625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③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7910595" y="42983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⑩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3574482" y="27242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④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6505877" y="1452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⑤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4870987" y="6660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⑦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7538957" y="21811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⑧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6345570" y="30175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⑨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6397002" y="490559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⑪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5011081" y="321765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⑫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6977712" y="180956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⑬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7730627" y="273570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⑭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4345001" y="299241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⑮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4404600" y="464451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538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974641" y="3228135"/>
            <a:ext cx="3556001" cy="11932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Broker-G1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圆柱形 12"/>
          <p:cNvSpPr/>
          <p:nvPr/>
        </p:nvSpPr>
        <p:spPr>
          <a:xfrm>
            <a:off x="5883559" y="906784"/>
            <a:ext cx="1309092" cy="1798844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000">
                <a:schemeClr val="accent1">
                  <a:lumMod val="45000"/>
                  <a:lumOff val="55000"/>
                </a:schemeClr>
              </a:gs>
              <a:gs pos="47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MQ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12828" y="5183817"/>
            <a:ext cx="584831" cy="23158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sub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61524" y="1837493"/>
            <a:ext cx="958654" cy="284511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DOWN-TG-n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051614" y="2235919"/>
            <a:ext cx="970147" cy="284511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DOWN-TG-1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402335" y="1165553"/>
            <a:ext cx="1100054" cy="7072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200" dirty="0" smtClean="0">
                <a:solidFill>
                  <a:schemeClr val="tx1"/>
                </a:solidFill>
              </a:rPr>
              <a:t>MQTT-Service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241998" y="4954861"/>
            <a:ext cx="2550707" cy="109521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altLang="zh-CN" sz="1600" dirty="0" smtClean="0">
                <a:solidFill>
                  <a:schemeClr val="tx1"/>
                </a:solidFill>
              </a:rPr>
              <a:t>Client-1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091486" y="4004289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subscribe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9"/>
          <p:cNvCxnSpPr>
            <a:stCxn id="27" idx="0"/>
            <a:endCxn id="77" idx="2"/>
          </p:cNvCxnSpPr>
          <p:nvPr/>
        </p:nvCxnSpPr>
        <p:spPr>
          <a:xfrm rot="16200000" flipV="1">
            <a:off x="4161634" y="4640207"/>
            <a:ext cx="887406" cy="199814"/>
          </a:xfrm>
          <a:prstGeom prst="bent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79"/>
          <p:cNvCxnSpPr>
            <a:stCxn id="77" idx="1"/>
            <a:endCxn id="34" idx="1"/>
          </p:cNvCxnSpPr>
          <p:nvPr/>
        </p:nvCxnSpPr>
        <p:spPr>
          <a:xfrm rot="10800000" flipH="1">
            <a:off x="4091486" y="2378176"/>
            <a:ext cx="1960128" cy="1772175"/>
          </a:xfrm>
          <a:prstGeom prst="bentConnector3">
            <a:avLst>
              <a:gd name="adj1" fmla="val -11663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79"/>
          <p:cNvCxnSpPr>
            <a:stCxn id="108" idx="2"/>
            <a:endCxn id="33" idx="1"/>
          </p:cNvCxnSpPr>
          <p:nvPr/>
        </p:nvCxnSpPr>
        <p:spPr>
          <a:xfrm rot="16200000" flipH="1">
            <a:off x="5395531" y="1313756"/>
            <a:ext cx="215128" cy="1116857"/>
          </a:xfrm>
          <a:prstGeom prst="bentConnector2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6374349" y="5026228"/>
            <a:ext cx="1269434" cy="879068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altLang="zh-CN" sz="1400" dirty="0" smtClean="0">
                <a:solidFill>
                  <a:schemeClr val="tx1"/>
                </a:solidFill>
              </a:rPr>
              <a:t>Client-2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578698" y="5447411"/>
            <a:ext cx="589650" cy="3285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sub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6" name="TextBox 32"/>
          <p:cNvSpPr txBox="1"/>
          <p:nvPr/>
        </p:nvSpPr>
        <p:spPr>
          <a:xfrm>
            <a:off x="307690" y="198640"/>
            <a:ext cx="966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Group</a:t>
            </a:r>
            <a:endParaRPr lang="zh-CN" altLang="en-US" sz="2400" dirty="0"/>
          </a:p>
        </p:txBody>
      </p:sp>
      <p:sp>
        <p:nvSpPr>
          <p:cNvPr id="201" name="矩形 200"/>
          <p:cNvSpPr/>
          <p:nvPr/>
        </p:nvSpPr>
        <p:spPr>
          <a:xfrm>
            <a:off x="5461558" y="3763579"/>
            <a:ext cx="827888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sendPub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1902112" y="4766287"/>
            <a:ext cx="893257" cy="2765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群组服务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cxnSp>
        <p:nvCxnSpPr>
          <p:cNvPr id="208" name="直接箭头连接符 79"/>
          <p:cNvCxnSpPr>
            <a:stCxn id="64" idx="1"/>
            <a:endCxn id="202" idx="3"/>
          </p:cNvCxnSpPr>
          <p:nvPr/>
        </p:nvCxnSpPr>
        <p:spPr>
          <a:xfrm rot="10800000">
            <a:off x="2795369" y="4904551"/>
            <a:ext cx="805172" cy="587924"/>
          </a:xfrm>
          <a:prstGeom prst="bentConnector3">
            <a:avLst>
              <a:gd name="adj1" fmla="val 68354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圆柱形 214"/>
          <p:cNvSpPr/>
          <p:nvPr/>
        </p:nvSpPr>
        <p:spPr>
          <a:xfrm>
            <a:off x="4621225" y="3413050"/>
            <a:ext cx="675954" cy="27925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 smtClean="0"/>
              <a:t>Sub_rel</a:t>
            </a:r>
            <a:endParaRPr lang="zh-CN" altLang="en-US" sz="1200" dirty="0"/>
          </a:p>
        </p:txBody>
      </p:sp>
      <p:cxnSp>
        <p:nvCxnSpPr>
          <p:cNvPr id="216" name="直接箭头连接符 79"/>
          <p:cNvCxnSpPr>
            <a:stCxn id="215" idx="4"/>
            <a:endCxn id="201" idx="1"/>
          </p:cNvCxnSpPr>
          <p:nvPr/>
        </p:nvCxnSpPr>
        <p:spPr>
          <a:xfrm>
            <a:off x="5297179" y="3552677"/>
            <a:ext cx="164379" cy="356963"/>
          </a:xfrm>
          <a:prstGeom prst="bentConnector3">
            <a:avLst>
              <a:gd name="adj1" fmla="val 50000"/>
            </a:avLst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79"/>
          <p:cNvCxnSpPr>
            <a:stCxn id="34" idx="2"/>
            <a:endCxn id="201" idx="0"/>
          </p:cNvCxnSpPr>
          <p:nvPr/>
        </p:nvCxnSpPr>
        <p:spPr>
          <a:xfrm rot="5400000">
            <a:off x="5584521" y="2811411"/>
            <a:ext cx="1243149" cy="661186"/>
          </a:xfrm>
          <a:prstGeom prst="bentConnector3">
            <a:avLst>
              <a:gd name="adj1" fmla="val 50000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79"/>
          <p:cNvCxnSpPr>
            <a:stCxn id="201" idx="2"/>
            <a:endCxn id="27" idx="3"/>
          </p:cNvCxnSpPr>
          <p:nvPr/>
        </p:nvCxnSpPr>
        <p:spPr>
          <a:xfrm rot="5400000">
            <a:off x="4814627" y="4238734"/>
            <a:ext cx="1243909" cy="877843"/>
          </a:xfrm>
          <a:prstGeom prst="bentConnector2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79"/>
          <p:cNvCxnSpPr>
            <a:stCxn id="201" idx="2"/>
            <a:endCxn id="139" idx="1"/>
          </p:cNvCxnSpPr>
          <p:nvPr/>
        </p:nvCxnSpPr>
        <p:spPr>
          <a:xfrm rot="16200000" flipH="1">
            <a:off x="5449115" y="4482088"/>
            <a:ext cx="1555971" cy="703196"/>
          </a:xfrm>
          <a:prstGeom prst="bentConnector2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流程图: 联系 1"/>
          <p:cNvSpPr/>
          <p:nvPr/>
        </p:nvSpPr>
        <p:spPr>
          <a:xfrm>
            <a:off x="6357722" y="4599680"/>
            <a:ext cx="150330" cy="14849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2"/>
          <p:cNvSpPr txBox="1"/>
          <p:nvPr/>
        </p:nvSpPr>
        <p:spPr>
          <a:xfrm>
            <a:off x="6458736" y="4545614"/>
            <a:ext cx="2000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离线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Qos</a:t>
            </a:r>
            <a:r>
              <a:rPr lang="en-US" altLang="zh-CN" sz="1000" dirty="0"/>
              <a:t>=0</a:t>
            </a:r>
            <a:r>
              <a:rPr lang="zh-CN" altLang="en-US" sz="1000" dirty="0"/>
              <a:t>丢弃</a:t>
            </a:r>
            <a:r>
              <a:rPr lang="en-US" altLang="zh-CN" sz="1000" dirty="0"/>
              <a:t>, </a:t>
            </a:r>
            <a:r>
              <a:rPr lang="en-US" altLang="zh-CN" sz="1000" dirty="0" err="1" smtClean="0"/>
              <a:t>Qos</a:t>
            </a:r>
            <a:r>
              <a:rPr lang="en-US" altLang="zh-CN" sz="1000" dirty="0" smtClean="0"/>
              <a:t>&gt;0</a:t>
            </a:r>
            <a:r>
              <a:rPr lang="zh-CN" altLang="en-US" sz="1000" dirty="0" smtClean="0"/>
              <a:t>保存</a:t>
            </a:r>
            <a:r>
              <a:rPr lang="zh-CN" altLang="en-US" sz="1000" dirty="0"/>
              <a:t>本地</a:t>
            </a:r>
            <a:endParaRPr lang="zh-CN" altLang="en-US" sz="1000" dirty="0"/>
          </a:p>
        </p:txBody>
      </p:sp>
      <p:cxnSp>
        <p:nvCxnSpPr>
          <p:cNvPr id="41" name="直接箭头连接符 79"/>
          <p:cNvCxnSpPr>
            <a:stCxn id="201" idx="2"/>
            <a:endCxn id="2" idx="2"/>
          </p:cNvCxnSpPr>
          <p:nvPr/>
        </p:nvCxnSpPr>
        <p:spPr>
          <a:xfrm rot="16200000" flipH="1">
            <a:off x="5807499" y="4123704"/>
            <a:ext cx="618226" cy="482220"/>
          </a:xfrm>
          <a:prstGeom prst="bentConnector2">
            <a:avLst/>
          </a:prstGeom>
          <a:ln w="15875">
            <a:solidFill>
              <a:srgbClr val="00B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32"/>
          <p:cNvSpPr txBox="1"/>
          <p:nvPr/>
        </p:nvSpPr>
        <p:spPr>
          <a:xfrm>
            <a:off x="4538883" y="4395431"/>
            <a:ext cx="92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组订阅并同步</a:t>
            </a:r>
            <a:r>
              <a:rPr lang="en-US" altLang="zh-CN" sz="1000" dirty="0" smtClean="0"/>
              <a:t>maxoffset</a:t>
            </a:r>
            <a:endParaRPr lang="zh-CN" altLang="en-US" sz="1000" dirty="0"/>
          </a:p>
        </p:txBody>
      </p:sp>
      <p:sp>
        <p:nvSpPr>
          <p:cNvPr id="64" name="矩形 63"/>
          <p:cNvSpPr/>
          <p:nvPr/>
        </p:nvSpPr>
        <p:spPr>
          <a:xfrm>
            <a:off x="3600541" y="5374408"/>
            <a:ext cx="457828" cy="2361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init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79"/>
          <p:cNvCxnSpPr>
            <a:stCxn id="108" idx="2"/>
            <a:endCxn id="34" idx="1"/>
          </p:cNvCxnSpPr>
          <p:nvPr/>
        </p:nvCxnSpPr>
        <p:spPr>
          <a:xfrm rot="16200000" flipH="1">
            <a:off x="5191363" y="1517924"/>
            <a:ext cx="613554" cy="1106947"/>
          </a:xfrm>
          <a:prstGeom prst="bentConnector2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决策 22"/>
          <p:cNvSpPr/>
          <p:nvPr/>
        </p:nvSpPr>
        <p:spPr>
          <a:xfrm>
            <a:off x="4498271" y="5714477"/>
            <a:ext cx="413944" cy="164261"/>
          </a:xfrm>
          <a:prstGeom prst="flowChartDecision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60" name="直接箭头连接符 79"/>
          <p:cNvCxnSpPr>
            <a:stCxn id="27" idx="2"/>
            <a:endCxn id="23" idx="0"/>
          </p:cNvCxnSpPr>
          <p:nvPr/>
        </p:nvCxnSpPr>
        <p:spPr>
          <a:xfrm rot="5400000">
            <a:off x="4555707" y="5564939"/>
            <a:ext cx="299075" cy="1"/>
          </a:xfrm>
          <a:prstGeom prst="bent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32"/>
          <p:cNvSpPr txBox="1"/>
          <p:nvPr/>
        </p:nvSpPr>
        <p:spPr>
          <a:xfrm>
            <a:off x="4838598" y="568063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消息是否连续</a:t>
            </a:r>
            <a:endParaRPr lang="zh-CN" altLang="en-US" sz="1000" dirty="0"/>
          </a:p>
        </p:txBody>
      </p:sp>
      <p:cxnSp>
        <p:nvCxnSpPr>
          <p:cNvPr id="65" name="直接箭头连接符 79"/>
          <p:cNvCxnSpPr>
            <a:stCxn id="23" idx="1"/>
            <a:endCxn id="72" idx="2"/>
          </p:cNvCxnSpPr>
          <p:nvPr/>
        </p:nvCxnSpPr>
        <p:spPr>
          <a:xfrm rot="10800000">
            <a:off x="2352025" y="5367988"/>
            <a:ext cx="2146247" cy="428620"/>
          </a:xfrm>
          <a:prstGeom prst="bent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1905395" y="5091460"/>
            <a:ext cx="893257" cy="2765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消息服务</a:t>
            </a:r>
            <a:endParaRPr lang="en-US" altLang="zh-CN" sz="1200" dirty="0" smtClean="0">
              <a:solidFill>
                <a:schemeClr val="tx1"/>
              </a:solidFill>
            </a:endParaRPr>
          </a:p>
        </p:txBody>
      </p:sp>
      <p:sp>
        <p:nvSpPr>
          <p:cNvPr id="74" name="TextBox 32"/>
          <p:cNvSpPr txBox="1"/>
          <p:nvPr/>
        </p:nvSpPr>
        <p:spPr>
          <a:xfrm>
            <a:off x="4239644" y="5593170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否</a:t>
            </a:r>
            <a:endParaRPr lang="zh-CN" altLang="en-US" sz="1000" dirty="0"/>
          </a:p>
        </p:txBody>
      </p:sp>
      <p:cxnSp>
        <p:nvCxnSpPr>
          <p:cNvPr id="82" name="直接箭头连接符 79"/>
          <p:cNvCxnSpPr>
            <a:stCxn id="215" idx="2"/>
            <a:endCxn id="77" idx="0"/>
          </p:cNvCxnSpPr>
          <p:nvPr/>
        </p:nvCxnSpPr>
        <p:spPr>
          <a:xfrm rot="10800000" flipV="1">
            <a:off x="4505431" y="3552677"/>
            <a:ext cx="115795" cy="451612"/>
          </a:xfrm>
          <a:prstGeom prst="bentConnector2">
            <a:avLst/>
          </a:prstGeom>
          <a:ln w="158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6051614" y="1503532"/>
            <a:ext cx="869557" cy="231306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UP-TG-n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237" name="组合 236"/>
          <p:cNvGrpSpPr/>
          <p:nvPr/>
        </p:nvGrpSpPr>
        <p:grpSpPr>
          <a:xfrm>
            <a:off x="7361413" y="3413769"/>
            <a:ext cx="1189214" cy="809572"/>
            <a:chOff x="5834754" y="3398350"/>
            <a:chExt cx="1189214" cy="1184463"/>
          </a:xfrm>
        </p:grpSpPr>
        <p:sp>
          <p:nvSpPr>
            <p:cNvPr id="86" name="矩形 85"/>
            <p:cNvSpPr/>
            <p:nvPr/>
          </p:nvSpPr>
          <p:spPr>
            <a:xfrm>
              <a:off x="5834754" y="3398350"/>
              <a:ext cx="1189214" cy="1184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zh-CN" sz="1200" dirty="0">
                  <a:solidFill>
                    <a:schemeClr val="tx1"/>
                  </a:solidFill>
                </a:rPr>
                <a:t>Broker-G…n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015417" y="3913315"/>
              <a:ext cx="827888" cy="41077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publish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92" name="矩形 91"/>
          <p:cNvSpPr/>
          <p:nvPr/>
        </p:nvSpPr>
        <p:spPr>
          <a:xfrm>
            <a:off x="8142629" y="5213202"/>
            <a:ext cx="869120" cy="32241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US" altLang="zh-CN" sz="1400" dirty="0" smtClean="0">
                <a:solidFill>
                  <a:schemeClr val="tx1"/>
                </a:solidFill>
              </a:rPr>
              <a:t>Client-n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79"/>
          <p:cNvCxnSpPr>
            <a:stCxn id="92" idx="0"/>
            <a:endCxn id="91" idx="2"/>
          </p:cNvCxnSpPr>
          <p:nvPr/>
        </p:nvCxnSpPr>
        <p:spPr>
          <a:xfrm rot="16200000" flipV="1">
            <a:off x="7683256" y="4319268"/>
            <a:ext cx="1166698" cy="621169"/>
          </a:xfrm>
          <a:prstGeom prst="bentConnector3">
            <a:avLst>
              <a:gd name="adj1" fmla="val 50000"/>
            </a:avLst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32"/>
          <p:cNvSpPr txBox="1"/>
          <p:nvPr/>
        </p:nvSpPr>
        <p:spPr>
          <a:xfrm>
            <a:off x="8547097" y="4545613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发布群组消息</a:t>
            </a:r>
            <a:endParaRPr lang="zh-CN" altLang="en-US" sz="1000" dirty="0"/>
          </a:p>
        </p:txBody>
      </p:sp>
      <p:cxnSp>
        <p:nvCxnSpPr>
          <p:cNvPr id="95" name="直接箭头连接符 79"/>
          <p:cNvCxnSpPr>
            <a:stCxn id="91" idx="0"/>
            <a:endCxn id="85" idx="3"/>
          </p:cNvCxnSpPr>
          <p:nvPr/>
        </p:nvCxnSpPr>
        <p:spPr>
          <a:xfrm rot="16200000" flipV="1">
            <a:off x="6365317" y="2175040"/>
            <a:ext cx="2146559" cy="1034849"/>
          </a:xfrm>
          <a:prstGeom prst="bentConnector2">
            <a:avLst/>
          </a:prstGeom>
          <a:ln w="158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4632832" y="1472499"/>
            <a:ext cx="623669" cy="2921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group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9" name="直接箭头连接符 79"/>
          <p:cNvCxnSpPr>
            <a:stCxn id="85" idx="1"/>
            <a:endCxn id="108" idx="3"/>
          </p:cNvCxnSpPr>
          <p:nvPr/>
        </p:nvCxnSpPr>
        <p:spPr>
          <a:xfrm rot="10800000">
            <a:off x="5256502" y="1618561"/>
            <a:ext cx="795113" cy="625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19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309</Words>
  <Application>Microsoft Office PowerPoint</Application>
  <PresentationFormat>宽屏</PresentationFormat>
  <Paragraphs>140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Wingdings</vt:lpstr>
      <vt:lpstr>Office 主题</vt:lpstr>
      <vt:lpstr>模型</vt:lpstr>
      <vt:lpstr>PowerPoint 演示文稿</vt:lpstr>
      <vt:lpstr>PowerPoint 演示文稿</vt:lpstr>
      <vt:lpstr>PowerPoint 演示文稿</vt:lpstr>
      <vt:lpstr>PowerPoint 演示文稿</vt:lpstr>
    </vt:vector>
  </TitlesOfParts>
  <Company>yxqm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humphery</dc:creator>
  <cp:lastModifiedBy>humphery</cp:lastModifiedBy>
  <cp:revision>272</cp:revision>
  <dcterms:created xsi:type="dcterms:W3CDTF">2015-07-21T10:19:18Z</dcterms:created>
  <dcterms:modified xsi:type="dcterms:W3CDTF">2015-08-05T13:05:31Z</dcterms:modified>
</cp:coreProperties>
</file>