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sldIdLst>
    <p:sldId id="256" r:id="rId2"/>
    <p:sldId id="274" r:id="rId3"/>
    <p:sldId id="257" r:id="rId4"/>
    <p:sldId id="270" r:id="rId5"/>
    <p:sldId id="272" r:id="rId6"/>
    <p:sldId id="27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3/22/20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37808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2380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95116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67106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5247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7241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27313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884944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602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593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1070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311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38668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8534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3/22/20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6536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674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8410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3/22/20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13457190"/>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D7307-141D-D344-A9A1-3E2CD492179C}"/>
              </a:ext>
            </a:extLst>
          </p:cNvPr>
          <p:cNvSpPr>
            <a:spLocks noGrp="1"/>
          </p:cNvSpPr>
          <p:nvPr>
            <p:ph type="ctrTitle"/>
          </p:nvPr>
        </p:nvSpPr>
        <p:spPr/>
        <p:txBody>
          <a:bodyPr>
            <a:normAutofit/>
          </a:bodyPr>
          <a:lstStyle/>
          <a:p>
            <a:r>
              <a:rPr lang="en-US" dirty="0"/>
              <a:t>Approach to Predicting Loan Defaults</a:t>
            </a:r>
          </a:p>
        </p:txBody>
      </p:sp>
      <p:sp>
        <p:nvSpPr>
          <p:cNvPr id="3" name="Subtitle 2">
            <a:extLst>
              <a:ext uri="{FF2B5EF4-FFF2-40B4-BE49-F238E27FC236}">
                <a16:creationId xmlns:a16="http://schemas.microsoft.com/office/drawing/2014/main" id="{A2CDC0BB-9EC1-5A44-9DB4-8AE47F66F05A}"/>
              </a:ext>
            </a:extLst>
          </p:cNvPr>
          <p:cNvSpPr>
            <a:spLocks noGrp="1"/>
          </p:cNvSpPr>
          <p:nvPr>
            <p:ph type="subTitle" idx="1"/>
          </p:nvPr>
        </p:nvSpPr>
        <p:spPr/>
        <p:txBody>
          <a:bodyPr/>
          <a:lstStyle/>
          <a:p>
            <a:r>
              <a:rPr lang="en-US" dirty="0"/>
              <a:t>By Clark Humphrey</a:t>
            </a:r>
          </a:p>
        </p:txBody>
      </p:sp>
    </p:spTree>
    <p:extLst>
      <p:ext uri="{BB962C8B-B14F-4D97-AF65-F5344CB8AC3E}">
        <p14:creationId xmlns:p14="http://schemas.microsoft.com/office/powerpoint/2010/main" val="417505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C1CA-2FF1-0E41-9606-D2E5D726F08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AD9E9B63-963C-A944-8A92-E87E0DF5B78B}"/>
              </a:ext>
            </a:extLst>
          </p:cNvPr>
          <p:cNvSpPr>
            <a:spLocks noGrp="1"/>
          </p:cNvSpPr>
          <p:nvPr>
            <p:ph idx="1"/>
          </p:nvPr>
        </p:nvSpPr>
        <p:spPr>
          <a:xfrm>
            <a:off x="685801" y="2142068"/>
            <a:ext cx="10131425" cy="1207420"/>
          </a:xfrm>
        </p:spPr>
        <p:txBody>
          <a:bodyPr/>
          <a:lstStyle/>
          <a:p>
            <a:pPr marL="0" indent="0">
              <a:buNone/>
            </a:pPr>
            <a:r>
              <a:rPr lang="en-US" dirty="0"/>
              <a:t>Over the past year or so Credit One has seen an increase in the number of customers who have defaulted on loans they have secured from various partners, and Credit One, as their credit scoring service, could risk losing business if the problem is not solved right away. They have enlisted the help of our Data Science team to design and implement a creative, empirically sound solution. </a:t>
            </a:r>
          </a:p>
        </p:txBody>
      </p:sp>
    </p:spTree>
    <p:extLst>
      <p:ext uri="{BB962C8B-B14F-4D97-AF65-F5344CB8AC3E}">
        <p14:creationId xmlns:p14="http://schemas.microsoft.com/office/powerpoint/2010/main" val="242403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C1CA-2FF1-0E41-9606-D2E5D726F080}"/>
              </a:ext>
            </a:extLst>
          </p:cNvPr>
          <p:cNvSpPr>
            <a:spLocks noGrp="1"/>
          </p:cNvSpPr>
          <p:nvPr>
            <p:ph type="title"/>
          </p:nvPr>
        </p:nvSpPr>
        <p:spPr/>
        <p:txBody>
          <a:bodyPr/>
          <a:lstStyle/>
          <a:p>
            <a:r>
              <a:rPr lang="en-US" dirty="0"/>
              <a:t>immediate Objectives</a:t>
            </a:r>
          </a:p>
        </p:txBody>
      </p:sp>
      <p:sp>
        <p:nvSpPr>
          <p:cNvPr id="3" name="Content Placeholder 2">
            <a:extLst>
              <a:ext uri="{FF2B5EF4-FFF2-40B4-BE49-F238E27FC236}">
                <a16:creationId xmlns:a16="http://schemas.microsoft.com/office/drawing/2014/main" id="{AD9E9B63-963C-A944-8A92-E87E0DF5B78B}"/>
              </a:ext>
            </a:extLst>
          </p:cNvPr>
          <p:cNvSpPr>
            <a:spLocks noGrp="1"/>
          </p:cNvSpPr>
          <p:nvPr>
            <p:ph idx="1"/>
          </p:nvPr>
        </p:nvSpPr>
        <p:spPr>
          <a:xfrm>
            <a:off x="685801" y="2142068"/>
            <a:ext cx="10131425" cy="1207420"/>
          </a:xfrm>
        </p:spPr>
        <p:txBody>
          <a:bodyPr/>
          <a:lstStyle/>
          <a:p>
            <a:pPr marL="0" indent="0">
              <a:buNone/>
            </a:pPr>
            <a:r>
              <a:rPr lang="en-US" dirty="0"/>
              <a:t>Define the approach to address Credit One’s loan default issue.</a:t>
            </a:r>
          </a:p>
          <a:p>
            <a:pPr marL="0" indent="0">
              <a:buNone/>
            </a:pPr>
            <a:endParaRPr lang="en-US" dirty="0"/>
          </a:p>
          <a:p>
            <a:pPr marL="0" indent="0">
              <a:buNone/>
            </a:pPr>
            <a:r>
              <a:rPr lang="en-US" dirty="0"/>
              <a:t>Perform quick survey of data set provided.</a:t>
            </a:r>
          </a:p>
        </p:txBody>
      </p:sp>
    </p:spTree>
    <p:extLst>
      <p:ext uri="{BB962C8B-B14F-4D97-AF65-F5344CB8AC3E}">
        <p14:creationId xmlns:p14="http://schemas.microsoft.com/office/powerpoint/2010/main" val="839984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C1CA-2FF1-0E41-9606-D2E5D726F080}"/>
              </a:ext>
            </a:extLst>
          </p:cNvPr>
          <p:cNvSpPr>
            <a:spLocks noGrp="1"/>
          </p:cNvSpPr>
          <p:nvPr>
            <p:ph type="title"/>
          </p:nvPr>
        </p:nvSpPr>
        <p:spPr>
          <a:xfrm>
            <a:off x="685801" y="142461"/>
            <a:ext cx="10131425" cy="1456267"/>
          </a:xfrm>
        </p:spPr>
        <p:txBody>
          <a:bodyPr/>
          <a:lstStyle/>
          <a:p>
            <a:r>
              <a:rPr lang="en-US" dirty="0"/>
              <a:t>Proposed Data science process framework</a:t>
            </a:r>
          </a:p>
        </p:txBody>
      </p:sp>
      <p:sp>
        <p:nvSpPr>
          <p:cNvPr id="3" name="Content Placeholder 2">
            <a:extLst>
              <a:ext uri="{FF2B5EF4-FFF2-40B4-BE49-F238E27FC236}">
                <a16:creationId xmlns:a16="http://schemas.microsoft.com/office/drawing/2014/main" id="{AD9E9B63-963C-A944-8A92-E87E0DF5B78B}"/>
              </a:ext>
            </a:extLst>
          </p:cNvPr>
          <p:cNvSpPr>
            <a:spLocks noGrp="1"/>
          </p:cNvSpPr>
          <p:nvPr>
            <p:ph idx="1"/>
          </p:nvPr>
        </p:nvSpPr>
        <p:spPr>
          <a:xfrm>
            <a:off x="685800" y="1267423"/>
            <a:ext cx="10131425" cy="5153255"/>
          </a:xfrm>
        </p:spPr>
        <p:txBody>
          <a:bodyPr anchor="t">
            <a:normAutofit/>
          </a:bodyPr>
          <a:lstStyle/>
          <a:p>
            <a:pPr marL="0" indent="0">
              <a:buNone/>
            </a:pPr>
            <a:r>
              <a:rPr lang="en-US" sz="2000" dirty="0"/>
              <a:t>Process framework to analyze the Credit One data set is:</a:t>
            </a:r>
          </a:p>
          <a:p>
            <a:pPr lvl="1">
              <a:buFont typeface="Wingdings" pitchFamily="2" charset="2"/>
              <a:buChar char="q"/>
            </a:pPr>
            <a:r>
              <a:rPr lang="en-US" sz="1800" dirty="0" err="1"/>
              <a:t>Zumel</a:t>
            </a:r>
            <a:r>
              <a:rPr lang="en-US" sz="1800" dirty="0"/>
              <a:t> and Mount, Practical Data Science with R, chapter 1</a:t>
            </a:r>
          </a:p>
          <a:p>
            <a:pPr lvl="1">
              <a:buFont typeface="Wingdings" pitchFamily="2" charset="2"/>
              <a:buChar char="q"/>
            </a:pPr>
            <a:r>
              <a:rPr lang="en-US" sz="1800" dirty="0"/>
              <a:t>Reasons for selection:</a:t>
            </a:r>
          </a:p>
          <a:p>
            <a:pPr lvl="2">
              <a:buFont typeface="Wingdings" pitchFamily="2" charset="2"/>
              <a:buChar char="q"/>
            </a:pPr>
            <a:r>
              <a:rPr lang="en-US" sz="1600" dirty="0"/>
              <a:t>Methodical &amp; Easy to Understand</a:t>
            </a:r>
          </a:p>
          <a:p>
            <a:pPr lvl="2">
              <a:buFont typeface="Wingdings" pitchFamily="2" charset="2"/>
              <a:buChar char="q"/>
            </a:pPr>
            <a:r>
              <a:rPr lang="en-US" sz="1600" dirty="0"/>
              <a:t>Goal based – aligns with Credit One’s need</a:t>
            </a:r>
          </a:p>
          <a:p>
            <a:pPr lvl="2">
              <a:buFont typeface="Wingdings" pitchFamily="2" charset="2"/>
              <a:buChar char="q"/>
            </a:pPr>
            <a:r>
              <a:rPr lang="en-US" sz="1600" dirty="0"/>
              <a:t>Ends with deploying best model toward meeting goals – aligns with Credit One’s need</a:t>
            </a:r>
            <a:endParaRPr lang="en-US" sz="1800" dirty="0"/>
          </a:p>
          <a:p>
            <a:pPr marL="0" indent="0">
              <a:buNone/>
            </a:pPr>
            <a:endParaRPr lang="en-US" sz="2000" dirty="0"/>
          </a:p>
        </p:txBody>
      </p:sp>
    </p:spTree>
    <p:extLst>
      <p:ext uri="{BB962C8B-B14F-4D97-AF65-F5344CB8AC3E}">
        <p14:creationId xmlns:p14="http://schemas.microsoft.com/office/powerpoint/2010/main" val="849599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C1CA-2FF1-0E41-9606-D2E5D726F080}"/>
              </a:ext>
            </a:extLst>
          </p:cNvPr>
          <p:cNvSpPr>
            <a:spLocks noGrp="1"/>
          </p:cNvSpPr>
          <p:nvPr>
            <p:ph type="title"/>
          </p:nvPr>
        </p:nvSpPr>
        <p:spPr>
          <a:xfrm>
            <a:off x="685801" y="142461"/>
            <a:ext cx="10131425" cy="1456267"/>
          </a:xfrm>
        </p:spPr>
        <p:txBody>
          <a:bodyPr/>
          <a:lstStyle/>
          <a:p>
            <a:r>
              <a:rPr lang="en-US" dirty="0" err="1"/>
              <a:t>Zumel</a:t>
            </a:r>
            <a:r>
              <a:rPr lang="en-US" dirty="0"/>
              <a:t> and Mount Data science process</a:t>
            </a:r>
          </a:p>
        </p:txBody>
      </p:sp>
      <p:sp>
        <p:nvSpPr>
          <p:cNvPr id="3" name="Content Placeholder 2">
            <a:extLst>
              <a:ext uri="{FF2B5EF4-FFF2-40B4-BE49-F238E27FC236}">
                <a16:creationId xmlns:a16="http://schemas.microsoft.com/office/drawing/2014/main" id="{AD9E9B63-963C-A944-8A92-E87E0DF5B78B}"/>
              </a:ext>
            </a:extLst>
          </p:cNvPr>
          <p:cNvSpPr>
            <a:spLocks noGrp="1"/>
          </p:cNvSpPr>
          <p:nvPr>
            <p:ph idx="1"/>
          </p:nvPr>
        </p:nvSpPr>
        <p:spPr>
          <a:xfrm>
            <a:off x="685800" y="1267423"/>
            <a:ext cx="10131425" cy="5153255"/>
          </a:xfrm>
        </p:spPr>
        <p:txBody>
          <a:bodyPr anchor="t">
            <a:normAutofit/>
          </a:bodyPr>
          <a:lstStyle/>
          <a:p>
            <a:pPr marL="0" indent="0">
              <a:buNone/>
            </a:pPr>
            <a:r>
              <a:rPr lang="en-US" sz="2000" dirty="0"/>
              <a:t>Details of the process are in the flowchart below, including questions addressed in each activity:</a:t>
            </a:r>
            <a:endParaRPr lang="en-US" sz="1800" dirty="0"/>
          </a:p>
          <a:p>
            <a:pPr marL="0" indent="0">
              <a:buNone/>
            </a:pPr>
            <a:endParaRPr lang="en-US" sz="2000" dirty="0"/>
          </a:p>
        </p:txBody>
      </p:sp>
      <p:sp>
        <p:nvSpPr>
          <p:cNvPr id="4" name="Rounded Rectangle 3">
            <a:extLst>
              <a:ext uri="{FF2B5EF4-FFF2-40B4-BE49-F238E27FC236}">
                <a16:creationId xmlns:a16="http://schemas.microsoft.com/office/drawing/2014/main" id="{214FCA1A-AF1F-164E-AEFC-8BB03C48F44D}"/>
              </a:ext>
            </a:extLst>
          </p:cNvPr>
          <p:cNvSpPr/>
          <p:nvPr/>
        </p:nvSpPr>
        <p:spPr>
          <a:xfrm>
            <a:off x="347872" y="2305878"/>
            <a:ext cx="1470992" cy="10237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Define the Goal</a:t>
            </a:r>
          </a:p>
        </p:txBody>
      </p:sp>
      <p:sp>
        <p:nvSpPr>
          <p:cNvPr id="5" name="Rounded Rectangle 4">
            <a:extLst>
              <a:ext uri="{FF2B5EF4-FFF2-40B4-BE49-F238E27FC236}">
                <a16:creationId xmlns:a16="http://schemas.microsoft.com/office/drawing/2014/main" id="{2C24F863-0F14-D246-90D6-F206D1C50EF1}"/>
              </a:ext>
            </a:extLst>
          </p:cNvPr>
          <p:cNvSpPr/>
          <p:nvPr/>
        </p:nvSpPr>
        <p:spPr>
          <a:xfrm>
            <a:off x="2329073" y="2305877"/>
            <a:ext cx="1470992" cy="10237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 &amp; Manage Data</a:t>
            </a:r>
          </a:p>
        </p:txBody>
      </p:sp>
      <p:sp>
        <p:nvSpPr>
          <p:cNvPr id="6" name="Rounded Rectangle 5">
            <a:extLst>
              <a:ext uri="{FF2B5EF4-FFF2-40B4-BE49-F238E27FC236}">
                <a16:creationId xmlns:a16="http://schemas.microsoft.com/office/drawing/2014/main" id="{C20161A2-53D6-554F-A7CA-71C990EF90CB}"/>
              </a:ext>
            </a:extLst>
          </p:cNvPr>
          <p:cNvSpPr/>
          <p:nvPr/>
        </p:nvSpPr>
        <p:spPr>
          <a:xfrm>
            <a:off x="4312929" y="2305874"/>
            <a:ext cx="1470992" cy="10237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 the Model</a:t>
            </a:r>
          </a:p>
        </p:txBody>
      </p:sp>
      <p:sp>
        <p:nvSpPr>
          <p:cNvPr id="7" name="Rounded Rectangle 6">
            <a:extLst>
              <a:ext uri="{FF2B5EF4-FFF2-40B4-BE49-F238E27FC236}">
                <a16:creationId xmlns:a16="http://schemas.microsoft.com/office/drawing/2014/main" id="{692159C6-7A1D-2748-AC0A-025EEDE80AC9}"/>
              </a:ext>
            </a:extLst>
          </p:cNvPr>
          <p:cNvSpPr/>
          <p:nvPr/>
        </p:nvSpPr>
        <p:spPr>
          <a:xfrm>
            <a:off x="6300752" y="2305874"/>
            <a:ext cx="1470992" cy="10237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Evaluate &amp; Critique the Model</a:t>
            </a:r>
          </a:p>
        </p:txBody>
      </p:sp>
      <p:sp>
        <p:nvSpPr>
          <p:cNvPr id="8" name="Rounded Rectangle 7">
            <a:extLst>
              <a:ext uri="{FF2B5EF4-FFF2-40B4-BE49-F238E27FC236}">
                <a16:creationId xmlns:a16="http://schemas.microsoft.com/office/drawing/2014/main" id="{DF811346-9369-5742-A7A3-1466E866CB39}"/>
              </a:ext>
            </a:extLst>
          </p:cNvPr>
          <p:cNvSpPr/>
          <p:nvPr/>
        </p:nvSpPr>
        <p:spPr>
          <a:xfrm>
            <a:off x="8287123" y="2305874"/>
            <a:ext cx="1470992" cy="10237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 Results &amp; Document</a:t>
            </a:r>
          </a:p>
        </p:txBody>
      </p:sp>
      <p:sp>
        <p:nvSpPr>
          <p:cNvPr id="9" name="Rounded Rectangle 8">
            <a:extLst>
              <a:ext uri="{FF2B5EF4-FFF2-40B4-BE49-F238E27FC236}">
                <a16:creationId xmlns:a16="http://schemas.microsoft.com/office/drawing/2014/main" id="{04DAAF40-C985-7E4A-8EB3-84CC74C020D1}"/>
              </a:ext>
            </a:extLst>
          </p:cNvPr>
          <p:cNvSpPr/>
          <p:nvPr/>
        </p:nvSpPr>
        <p:spPr>
          <a:xfrm>
            <a:off x="10278926" y="2305875"/>
            <a:ext cx="1470992" cy="10237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 &amp; Maintain Model</a:t>
            </a:r>
          </a:p>
        </p:txBody>
      </p:sp>
      <p:cxnSp>
        <p:nvCxnSpPr>
          <p:cNvPr id="12" name="Straight Arrow Connector 11">
            <a:extLst>
              <a:ext uri="{FF2B5EF4-FFF2-40B4-BE49-F238E27FC236}">
                <a16:creationId xmlns:a16="http://schemas.microsoft.com/office/drawing/2014/main" id="{B7B7CB59-2458-F842-B27B-BE25BF642F07}"/>
              </a:ext>
            </a:extLst>
          </p:cNvPr>
          <p:cNvCxnSpPr>
            <a:stCxn id="4" idx="3"/>
            <a:endCxn id="5" idx="1"/>
          </p:cNvCxnSpPr>
          <p:nvPr/>
        </p:nvCxnSpPr>
        <p:spPr>
          <a:xfrm flipV="1">
            <a:off x="1818864" y="2817743"/>
            <a:ext cx="51020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A351344-CFA3-5148-8DE9-15A493A74F09}"/>
              </a:ext>
            </a:extLst>
          </p:cNvPr>
          <p:cNvCxnSpPr/>
          <p:nvPr/>
        </p:nvCxnSpPr>
        <p:spPr>
          <a:xfrm flipV="1">
            <a:off x="3806687" y="2817738"/>
            <a:ext cx="51020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649009D-6898-EF48-B1E9-D5F0282D2EFB}"/>
              </a:ext>
            </a:extLst>
          </p:cNvPr>
          <p:cNvCxnSpPr/>
          <p:nvPr/>
        </p:nvCxnSpPr>
        <p:spPr>
          <a:xfrm flipV="1">
            <a:off x="5787566" y="2817737"/>
            <a:ext cx="51020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FD7DCBF-6314-2245-A1A4-4D155821CB07}"/>
              </a:ext>
            </a:extLst>
          </p:cNvPr>
          <p:cNvCxnSpPr/>
          <p:nvPr/>
        </p:nvCxnSpPr>
        <p:spPr>
          <a:xfrm flipV="1">
            <a:off x="7767777" y="2817736"/>
            <a:ext cx="51020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D55BFA-AB89-474A-9DF6-54DB929B5125}"/>
              </a:ext>
            </a:extLst>
          </p:cNvPr>
          <p:cNvCxnSpPr/>
          <p:nvPr/>
        </p:nvCxnSpPr>
        <p:spPr>
          <a:xfrm flipV="1">
            <a:off x="9758115" y="2817735"/>
            <a:ext cx="51020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24FF73C-E38A-1149-8D4D-C7792CB32325}"/>
              </a:ext>
            </a:extLst>
          </p:cNvPr>
          <p:cNvSpPr txBox="1"/>
          <p:nvPr/>
        </p:nvSpPr>
        <p:spPr>
          <a:xfrm>
            <a:off x="278299" y="3528392"/>
            <a:ext cx="1610137" cy="1615827"/>
          </a:xfrm>
          <a:prstGeom prst="rect">
            <a:avLst/>
          </a:prstGeom>
          <a:noFill/>
        </p:spPr>
        <p:txBody>
          <a:bodyPr wrap="square" rtlCol="0">
            <a:spAutoFit/>
          </a:bodyPr>
          <a:lstStyle/>
          <a:p>
            <a:pPr marL="228600" indent="-228600">
              <a:buFont typeface="Arial" panose="020B0604020202020204" pitchFamily="34" charset="0"/>
              <a:buChar char="•"/>
            </a:pPr>
            <a:r>
              <a:rPr lang="en-US" sz="900" dirty="0"/>
              <a:t>Why do the stakeholders want to do the project?</a:t>
            </a:r>
          </a:p>
          <a:p>
            <a:pPr marL="228600" indent="-228600">
              <a:buFont typeface="Arial" panose="020B0604020202020204" pitchFamily="34" charset="0"/>
              <a:buChar char="•"/>
            </a:pPr>
            <a:r>
              <a:rPr lang="en-US" sz="900" dirty="0"/>
              <a:t>What do they need from it?</a:t>
            </a:r>
          </a:p>
          <a:p>
            <a:pPr marL="228600" indent="-228600">
              <a:buFont typeface="Arial" panose="020B0604020202020204" pitchFamily="34" charset="0"/>
              <a:buChar char="•"/>
            </a:pPr>
            <a:r>
              <a:rPr lang="en-US" sz="900" dirty="0"/>
              <a:t>Why is their current solution inadequate?</a:t>
            </a:r>
          </a:p>
          <a:p>
            <a:pPr marL="228600" indent="-228600">
              <a:buFont typeface="Arial" panose="020B0604020202020204" pitchFamily="34" charset="0"/>
              <a:buChar char="•"/>
            </a:pPr>
            <a:r>
              <a:rPr lang="en-US" sz="900" dirty="0"/>
              <a:t>What resources do you need?</a:t>
            </a:r>
          </a:p>
          <a:p>
            <a:pPr marL="228600" indent="-228600">
              <a:buFont typeface="Arial" panose="020B0604020202020204" pitchFamily="34" charset="0"/>
              <a:buChar char="•"/>
            </a:pPr>
            <a:r>
              <a:rPr lang="en-US" sz="900" dirty="0"/>
              <a:t>How will the result of your project be deployed?</a:t>
            </a:r>
          </a:p>
        </p:txBody>
      </p:sp>
      <p:sp>
        <p:nvSpPr>
          <p:cNvPr id="18" name="TextBox 17">
            <a:extLst>
              <a:ext uri="{FF2B5EF4-FFF2-40B4-BE49-F238E27FC236}">
                <a16:creationId xmlns:a16="http://schemas.microsoft.com/office/drawing/2014/main" id="{57A18CC3-4C42-C94F-A4F7-790F2B0545EE}"/>
              </a:ext>
            </a:extLst>
          </p:cNvPr>
          <p:cNvSpPr txBox="1"/>
          <p:nvPr/>
        </p:nvSpPr>
        <p:spPr>
          <a:xfrm>
            <a:off x="2206496" y="3528392"/>
            <a:ext cx="1610137" cy="784830"/>
          </a:xfrm>
          <a:prstGeom prst="rect">
            <a:avLst/>
          </a:prstGeom>
          <a:noFill/>
        </p:spPr>
        <p:txBody>
          <a:bodyPr wrap="square" rtlCol="0">
            <a:spAutoFit/>
          </a:bodyPr>
          <a:lstStyle/>
          <a:p>
            <a:pPr marL="285750" indent="-285750">
              <a:buFont typeface="Arial" panose="020B0604020202020204" pitchFamily="34" charset="0"/>
              <a:buChar char="•"/>
            </a:pPr>
            <a:r>
              <a:rPr lang="en-US" sz="900" dirty="0"/>
              <a:t>What data is available?</a:t>
            </a:r>
          </a:p>
          <a:p>
            <a:pPr marL="285750" indent="-285750">
              <a:buFont typeface="Arial" panose="020B0604020202020204" pitchFamily="34" charset="0"/>
              <a:buChar char="•"/>
            </a:pPr>
            <a:r>
              <a:rPr lang="en-US" sz="900" dirty="0"/>
              <a:t>Will it help to solve the problem? Is it enough?</a:t>
            </a:r>
          </a:p>
          <a:p>
            <a:pPr marL="285750" indent="-285750">
              <a:buFont typeface="Arial" panose="020B0604020202020204" pitchFamily="34" charset="0"/>
              <a:buChar char="•"/>
            </a:pPr>
            <a:r>
              <a:rPr lang="en-US" sz="900" dirty="0"/>
              <a:t>Is the data quality good enough?</a:t>
            </a:r>
          </a:p>
        </p:txBody>
      </p:sp>
      <p:sp>
        <p:nvSpPr>
          <p:cNvPr id="19" name="TextBox 18">
            <a:extLst>
              <a:ext uri="{FF2B5EF4-FFF2-40B4-BE49-F238E27FC236}">
                <a16:creationId xmlns:a16="http://schemas.microsoft.com/office/drawing/2014/main" id="{FB85CF08-EC54-8347-A3F8-31FCF09EF749}"/>
              </a:ext>
            </a:extLst>
          </p:cNvPr>
          <p:cNvSpPr txBox="1"/>
          <p:nvPr/>
        </p:nvSpPr>
        <p:spPr>
          <a:xfrm>
            <a:off x="4243356" y="3528033"/>
            <a:ext cx="1610137" cy="784830"/>
          </a:xfrm>
          <a:prstGeom prst="rect">
            <a:avLst/>
          </a:prstGeom>
          <a:noFill/>
        </p:spPr>
        <p:txBody>
          <a:bodyPr wrap="square" rtlCol="0">
            <a:spAutoFit/>
          </a:bodyPr>
          <a:lstStyle/>
          <a:p>
            <a:pPr marL="285750" indent="-285750">
              <a:buFont typeface="Arial" panose="020B0604020202020204" pitchFamily="34" charset="0"/>
              <a:buChar char="•"/>
            </a:pPr>
            <a:r>
              <a:rPr lang="en-US" sz="900" dirty="0"/>
              <a:t>Which techniques might I apply to build the model?</a:t>
            </a:r>
          </a:p>
          <a:p>
            <a:pPr marL="285750" indent="-285750">
              <a:buFont typeface="Arial" panose="020B0604020202020204" pitchFamily="34" charset="0"/>
              <a:buChar char="•"/>
            </a:pPr>
            <a:r>
              <a:rPr lang="en-US" sz="900" dirty="0"/>
              <a:t>How many techniques should I apply?</a:t>
            </a:r>
          </a:p>
        </p:txBody>
      </p:sp>
      <p:sp>
        <p:nvSpPr>
          <p:cNvPr id="20" name="TextBox 19">
            <a:extLst>
              <a:ext uri="{FF2B5EF4-FFF2-40B4-BE49-F238E27FC236}">
                <a16:creationId xmlns:a16="http://schemas.microsoft.com/office/drawing/2014/main" id="{2E497E94-1EF5-F44B-94F5-C885C7F16879}"/>
              </a:ext>
            </a:extLst>
          </p:cNvPr>
          <p:cNvSpPr txBox="1"/>
          <p:nvPr/>
        </p:nvSpPr>
        <p:spPr>
          <a:xfrm>
            <a:off x="6230856" y="3528033"/>
            <a:ext cx="1610137" cy="1754326"/>
          </a:xfrm>
          <a:prstGeom prst="rect">
            <a:avLst/>
          </a:prstGeom>
          <a:noFill/>
        </p:spPr>
        <p:txBody>
          <a:bodyPr wrap="square" rtlCol="0">
            <a:spAutoFit/>
          </a:bodyPr>
          <a:lstStyle/>
          <a:p>
            <a:pPr marL="285750" indent="-285750">
              <a:buFont typeface="Arial" panose="020B0604020202020204" pitchFamily="34" charset="0"/>
              <a:buChar char="•"/>
            </a:pPr>
            <a:r>
              <a:rPr lang="en-US" sz="900" dirty="0"/>
              <a:t>Is the model accurate enough to meet the stakeholders’ needs?</a:t>
            </a:r>
          </a:p>
          <a:p>
            <a:pPr marL="285750" indent="-285750">
              <a:buFont typeface="Arial" panose="020B0604020202020204" pitchFamily="34" charset="0"/>
              <a:buChar char="•"/>
            </a:pPr>
            <a:r>
              <a:rPr lang="en-US" sz="900" dirty="0"/>
              <a:t>Does it perform better than “the obvious guess” and any techniques being used currently?</a:t>
            </a:r>
          </a:p>
          <a:p>
            <a:pPr marL="285750" indent="-285750">
              <a:buFont typeface="Arial" panose="020B0604020202020204" pitchFamily="34" charset="0"/>
              <a:buChar char="•"/>
            </a:pPr>
            <a:r>
              <a:rPr lang="en-US" sz="900" dirty="0"/>
              <a:t>Do the results of the model make sense in the context of the real-world problem domain?</a:t>
            </a:r>
          </a:p>
        </p:txBody>
      </p:sp>
      <p:sp>
        <p:nvSpPr>
          <p:cNvPr id="21" name="TextBox 20">
            <a:extLst>
              <a:ext uri="{FF2B5EF4-FFF2-40B4-BE49-F238E27FC236}">
                <a16:creationId xmlns:a16="http://schemas.microsoft.com/office/drawing/2014/main" id="{611CBAB1-A58F-C94D-9F25-D841E96159D9}"/>
              </a:ext>
            </a:extLst>
          </p:cNvPr>
          <p:cNvSpPr txBox="1"/>
          <p:nvPr/>
        </p:nvSpPr>
        <p:spPr>
          <a:xfrm>
            <a:off x="8267716" y="3528033"/>
            <a:ext cx="1610137" cy="1338828"/>
          </a:xfrm>
          <a:prstGeom prst="rect">
            <a:avLst/>
          </a:prstGeom>
          <a:noFill/>
        </p:spPr>
        <p:txBody>
          <a:bodyPr wrap="square" rtlCol="0">
            <a:spAutoFit/>
          </a:bodyPr>
          <a:lstStyle/>
          <a:p>
            <a:pPr marL="285750" indent="-285750">
              <a:buFont typeface="Arial" panose="020B0604020202020204" pitchFamily="34" charset="0"/>
              <a:buChar char="•"/>
            </a:pPr>
            <a:r>
              <a:rPr lang="en-US" sz="900" dirty="0"/>
              <a:t>How should stakeholders interpret the model?</a:t>
            </a:r>
          </a:p>
          <a:p>
            <a:pPr marL="285750" indent="-285750">
              <a:buFont typeface="Arial" panose="020B0604020202020204" pitchFamily="34" charset="0"/>
              <a:buChar char="•"/>
            </a:pPr>
            <a:r>
              <a:rPr lang="en-US" sz="900" dirty="0"/>
              <a:t>How confident should they be in its predictions?</a:t>
            </a:r>
          </a:p>
          <a:p>
            <a:pPr marL="285750" indent="-285750">
              <a:buFont typeface="Arial" panose="020B0604020202020204" pitchFamily="34" charset="0"/>
              <a:buChar char="•"/>
            </a:pPr>
            <a:r>
              <a:rPr lang="en-US" sz="900" dirty="0"/>
              <a:t>When should they potentially overrule the model’s predictions?</a:t>
            </a:r>
          </a:p>
        </p:txBody>
      </p:sp>
      <p:sp>
        <p:nvSpPr>
          <p:cNvPr id="22" name="TextBox 21">
            <a:extLst>
              <a:ext uri="{FF2B5EF4-FFF2-40B4-BE49-F238E27FC236}">
                <a16:creationId xmlns:a16="http://schemas.microsoft.com/office/drawing/2014/main" id="{029468E0-701E-934C-8A8C-31476919D0F3}"/>
              </a:ext>
            </a:extLst>
          </p:cNvPr>
          <p:cNvSpPr txBox="1"/>
          <p:nvPr/>
        </p:nvSpPr>
        <p:spPr>
          <a:xfrm>
            <a:off x="10238790" y="3528033"/>
            <a:ext cx="1610137" cy="1061829"/>
          </a:xfrm>
          <a:prstGeom prst="rect">
            <a:avLst/>
          </a:prstGeom>
          <a:noFill/>
        </p:spPr>
        <p:txBody>
          <a:bodyPr wrap="square" rtlCol="0">
            <a:spAutoFit/>
          </a:bodyPr>
          <a:lstStyle/>
          <a:p>
            <a:pPr marL="285750" indent="-285750">
              <a:buFont typeface="Arial" panose="020B0604020202020204" pitchFamily="34" charset="0"/>
              <a:buChar char="•"/>
            </a:pPr>
            <a:r>
              <a:rPr lang="en-US" sz="900" dirty="0"/>
              <a:t>How is the model to be handed off to “production”?</a:t>
            </a:r>
          </a:p>
          <a:p>
            <a:pPr marL="285750" indent="-285750">
              <a:buFont typeface="Arial" panose="020B0604020202020204" pitchFamily="34" charset="0"/>
              <a:buChar char="•"/>
            </a:pPr>
            <a:r>
              <a:rPr lang="en-US" sz="900" dirty="0"/>
              <a:t>How often, and under which circumstances, should the model be revised?</a:t>
            </a:r>
          </a:p>
        </p:txBody>
      </p:sp>
    </p:spTree>
    <p:extLst>
      <p:ext uri="{BB962C8B-B14F-4D97-AF65-F5344CB8AC3E}">
        <p14:creationId xmlns:p14="http://schemas.microsoft.com/office/powerpoint/2010/main" val="92250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C1CA-2FF1-0E41-9606-D2E5D726F080}"/>
              </a:ext>
            </a:extLst>
          </p:cNvPr>
          <p:cNvSpPr>
            <a:spLocks noGrp="1"/>
          </p:cNvSpPr>
          <p:nvPr>
            <p:ph type="title"/>
          </p:nvPr>
        </p:nvSpPr>
        <p:spPr>
          <a:xfrm>
            <a:off x="685801" y="142461"/>
            <a:ext cx="10131425" cy="1456267"/>
          </a:xfrm>
        </p:spPr>
        <p:txBody>
          <a:bodyPr>
            <a:normAutofit fontScale="90000"/>
          </a:bodyPr>
          <a:lstStyle/>
          <a:p>
            <a:r>
              <a:rPr lang="en-US" dirty="0"/>
              <a:t>Data:</a:t>
            </a:r>
            <a:br>
              <a:rPr lang="en-US" dirty="0"/>
            </a:br>
            <a:r>
              <a:rPr lang="en-US" dirty="0"/>
              <a:t>sources, management, known issues, &amp; Insights</a:t>
            </a:r>
          </a:p>
        </p:txBody>
      </p:sp>
      <p:sp>
        <p:nvSpPr>
          <p:cNvPr id="3" name="Content Placeholder 2">
            <a:extLst>
              <a:ext uri="{FF2B5EF4-FFF2-40B4-BE49-F238E27FC236}">
                <a16:creationId xmlns:a16="http://schemas.microsoft.com/office/drawing/2014/main" id="{AD9E9B63-963C-A944-8A92-E87E0DF5B78B}"/>
              </a:ext>
            </a:extLst>
          </p:cNvPr>
          <p:cNvSpPr>
            <a:spLocks noGrp="1"/>
          </p:cNvSpPr>
          <p:nvPr>
            <p:ph idx="1"/>
          </p:nvPr>
        </p:nvSpPr>
        <p:spPr>
          <a:xfrm>
            <a:off x="685801" y="1656891"/>
            <a:ext cx="10131425" cy="4242168"/>
          </a:xfrm>
        </p:spPr>
        <p:txBody>
          <a:bodyPr anchor="t">
            <a:normAutofit/>
          </a:bodyPr>
          <a:lstStyle/>
          <a:p>
            <a:pPr>
              <a:buFont typeface="Wingdings" pitchFamily="2" charset="2"/>
              <a:buChar char="q"/>
            </a:pPr>
            <a:r>
              <a:rPr lang="en-US" sz="2000" dirty="0"/>
              <a:t>Data Sources</a:t>
            </a:r>
          </a:p>
          <a:p>
            <a:pPr lvl="1">
              <a:buFont typeface="Wingdings" pitchFamily="2" charset="2"/>
              <a:buChar char="q"/>
            </a:pPr>
            <a:r>
              <a:rPr lang="en-US" sz="1800" dirty="0"/>
              <a:t>Historical Data Set Provided</a:t>
            </a:r>
          </a:p>
          <a:p>
            <a:pPr>
              <a:buFont typeface="Wingdings" pitchFamily="2" charset="2"/>
              <a:buChar char="q"/>
            </a:pPr>
            <a:r>
              <a:rPr lang="en-US" sz="2000" dirty="0"/>
              <a:t>Data Management</a:t>
            </a:r>
          </a:p>
          <a:p>
            <a:pPr lvl="1">
              <a:buFont typeface="Wingdings" pitchFamily="2" charset="2"/>
              <a:buChar char="q"/>
            </a:pPr>
            <a:r>
              <a:rPr lang="en-US" sz="1800" dirty="0"/>
              <a:t>Data set will be limited to use on data scientist’s work environments with secure access controls</a:t>
            </a:r>
          </a:p>
          <a:p>
            <a:pPr>
              <a:buFont typeface="Wingdings" pitchFamily="2" charset="2"/>
              <a:buChar char="q"/>
            </a:pPr>
            <a:r>
              <a:rPr lang="en-US" sz="2000" dirty="0"/>
              <a:t>Known Issues with the Data</a:t>
            </a:r>
          </a:p>
          <a:p>
            <a:pPr lvl="1">
              <a:buFont typeface="Wingdings" pitchFamily="2" charset="2"/>
              <a:buChar char="q"/>
            </a:pPr>
            <a:r>
              <a:rPr lang="en-US" sz="1800" dirty="0"/>
              <a:t>Education Attribute: Has 4 values that represent “others”. Will likely need to combine these into a single value since each of those 4 values is not explicitly defined. Data cannot be made into an “ordinal” type due to the “others” value(s).</a:t>
            </a:r>
          </a:p>
          <a:p>
            <a:pPr>
              <a:buFont typeface="Wingdings" pitchFamily="2" charset="2"/>
              <a:buChar char="q"/>
            </a:pPr>
            <a:r>
              <a:rPr lang="en-US" sz="2000" dirty="0"/>
              <a:t>Insights Gleaned From Quick Look at the Data</a:t>
            </a:r>
          </a:p>
          <a:p>
            <a:pPr lvl="1">
              <a:buFont typeface="Wingdings" pitchFamily="2" charset="2"/>
              <a:buChar char="q"/>
            </a:pPr>
            <a:r>
              <a:rPr lang="en-US" sz="1800" dirty="0"/>
              <a:t>None</a:t>
            </a:r>
          </a:p>
          <a:p>
            <a:pPr lvl="1">
              <a:buFont typeface="Wingdings" pitchFamily="2" charset="2"/>
              <a:buChar char="q"/>
            </a:pPr>
            <a:endParaRPr lang="en-US" sz="1800" dirty="0"/>
          </a:p>
          <a:p>
            <a:pPr lvl="1">
              <a:buFont typeface="Wingdings" pitchFamily="2" charset="2"/>
              <a:buChar char="q"/>
            </a:pPr>
            <a:endParaRPr lang="en-US" sz="1600" dirty="0"/>
          </a:p>
          <a:p>
            <a:pPr marL="0" indent="0">
              <a:buNone/>
            </a:pPr>
            <a:endParaRPr lang="en-US" sz="2000" dirty="0"/>
          </a:p>
        </p:txBody>
      </p:sp>
    </p:spTree>
    <p:extLst>
      <p:ext uri="{BB962C8B-B14F-4D97-AF65-F5344CB8AC3E}">
        <p14:creationId xmlns:p14="http://schemas.microsoft.com/office/powerpoint/2010/main" val="2700097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312</TotalTime>
  <Words>488</Words>
  <Application>Microsoft Macintosh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Celestial</vt:lpstr>
      <vt:lpstr>Approach to Predicting Loan Defaults</vt:lpstr>
      <vt:lpstr>background</vt:lpstr>
      <vt:lpstr>immediate Objectives</vt:lpstr>
      <vt:lpstr>Proposed Data science process framework</vt:lpstr>
      <vt:lpstr>Zumel and Mount Data science process</vt:lpstr>
      <vt:lpstr>Data: sources, management, known issues, &amp;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Submetering Analysis report</dc:title>
  <dc:creator>Clark Humphrey</dc:creator>
  <cp:lastModifiedBy>Clark Humphrey</cp:lastModifiedBy>
  <cp:revision>27</cp:revision>
  <dcterms:created xsi:type="dcterms:W3CDTF">2019-12-08T16:16:03Z</dcterms:created>
  <dcterms:modified xsi:type="dcterms:W3CDTF">2020-03-22T18:53:09Z</dcterms:modified>
</cp:coreProperties>
</file>