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61" r:id="rId2"/>
    <p:sldId id="257" r:id="rId3"/>
    <p:sldId id="266" r:id="rId4"/>
    <p:sldId id="267" r:id="rId5"/>
    <p:sldId id="271" r:id="rId6"/>
    <p:sldId id="279" r:id="rId7"/>
    <p:sldId id="301" r:id="rId8"/>
    <p:sldId id="272" r:id="rId9"/>
    <p:sldId id="278" r:id="rId10"/>
    <p:sldId id="273" r:id="rId11"/>
    <p:sldId id="290" r:id="rId12"/>
    <p:sldId id="299" r:id="rId13"/>
    <p:sldId id="277" r:id="rId14"/>
    <p:sldId id="281" r:id="rId15"/>
    <p:sldId id="268" r:id="rId16"/>
    <p:sldId id="287" r:id="rId17"/>
    <p:sldId id="282" r:id="rId18"/>
    <p:sldId id="283" r:id="rId19"/>
    <p:sldId id="302" r:id="rId20"/>
    <p:sldId id="292" r:id="rId21"/>
    <p:sldId id="284" r:id="rId22"/>
    <p:sldId id="265" r:id="rId23"/>
    <p:sldId id="269" r:id="rId24"/>
    <p:sldId id="288" r:id="rId25"/>
    <p:sldId id="270" r:id="rId26"/>
    <p:sldId id="291" r:id="rId27"/>
    <p:sldId id="300" r:id="rId28"/>
    <p:sldId id="289" r:id="rId29"/>
    <p:sldId id="297"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2" autoAdjust="0"/>
    <p:restoredTop sz="94259" autoAdjust="0"/>
  </p:normalViewPr>
  <p:slideViewPr>
    <p:cSldViewPr snapToGrid="0">
      <p:cViewPr varScale="1">
        <p:scale>
          <a:sx n="72" d="100"/>
          <a:sy n="72" d="100"/>
        </p:scale>
        <p:origin x="45" y="14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mphrey Qiupeng Sui" userId="32a2f19a3048977a" providerId="LiveId" clId="{DE7B4DBD-B696-4C91-B4AD-805CB0A2F9DE}"/>
    <pc:docChg chg="modSld">
      <pc:chgData name="Humphrey Qiupeng Sui" userId="32a2f19a3048977a" providerId="LiveId" clId="{DE7B4DBD-B696-4C91-B4AD-805CB0A2F9DE}" dt="2021-01-17T09:18:00.205" v="4" actId="20577"/>
      <pc:docMkLst>
        <pc:docMk/>
      </pc:docMkLst>
      <pc:sldChg chg="modSp mod">
        <pc:chgData name="Humphrey Qiupeng Sui" userId="32a2f19a3048977a" providerId="LiveId" clId="{DE7B4DBD-B696-4C91-B4AD-805CB0A2F9DE}" dt="2021-01-17T09:18:00.205" v="4" actId="20577"/>
        <pc:sldMkLst>
          <pc:docMk/>
          <pc:sldMk cId="3984617762" sldId="257"/>
        </pc:sldMkLst>
        <pc:spChg chg="mod">
          <ac:chgData name="Humphrey Qiupeng Sui" userId="32a2f19a3048977a" providerId="LiveId" clId="{DE7B4DBD-B696-4C91-B4AD-805CB0A2F9DE}" dt="2021-01-17T09:18:00.205" v="4" actId="20577"/>
          <ac:spMkLst>
            <pc:docMk/>
            <pc:sldMk cId="3984617762" sldId="25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8493" units="cm"/>
          <inkml:channel name="Y" type="integer" max="18996" units="cm"/>
          <inkml:channel name="F" type="integer" max="4095" units="dev"/>
          <inkml:channel name="T" type="integer" max="2.14748E9" units="dev"/>
        </inkml:traceFormat>
        <inkml:channelProperties>
          <inkml:channelProperty channel="X" name="resolution" value="1000.10529" units="1/cm"/>
          <inkml:channelProperty channel="Y" name="resolution" value="1000.31598" units="1/cm"/>
          <inkml:channelProperty channel="F" name="resolution" value="0" units="1/dev"/>
          <inkml:channelProperty channel="T" name="resolution" value="1" units="1/dev"/>
        </inkml:channelProperties>
      </inkml:inkSource>
      <inkml:timestamp xml:id="ts0" timeString="2021-01-23T07:11:44.683"/>
    </inkml:context>
    <inkml:brush xml:id="br0">
      <inkml:brushProperty name="width" value="0.035" units="cm"/>
      <inkml:brushProperty name="height" value="0.035" units="cm"/>
      <inkml:brushProperty name="color" value="#ED1C24"/>
      <inkml:brushProperty name="fitToCurve" value="1"/>
    </inkml:brush>
  </inkml:definitions>
  <inkml:trace contextRef="#ctx0" brushRef="#br0">822 1482 408 0,'-17'13'254'15,"1"-4"-193"-15,5 0-252 16,3-1 132-16</inkml:trace>
</inkml:ink>
</file>

<file path=ppt/ink/ink2.xml><?xml version="1.0" encoding="utf-8"?>
<inkml:ink xmlns:inkml="http://www.w3.org/2003/InkML">
  <inkml:definitions>
    <inkml:context xml:id="ctx0">
      <inkml:inkSource xml:id="inkSrc0">
        <inkml:traceFormat>
          <inkml:channel name="X" type="integer" max="28493" units="cm"/>
          <inkml:channel name="Y" type="integer" max="18996" units="cm"/>
          <inkml:channel name="F" type="integer" max="4095" units="dev"/>
          <inkml:channel name="T" type="integer" max="2.14748E9" units="dev"/>
        </inkml:traceFormat>
        <inkml:channelProperties>
          <inkml:channelProperty channel="X" name="resolution" value="1000.10529" units="1/cm"/>
          <inkml:channelProperty channel="Y" name="resolution" value="1000.31598" units="1/cm"/>
          <inkml:channelProperty channel="F" name="resolution" value="0" units="1/dev"/>
          <inkml:channelProperty channel="T" name="resolution" value="1" units="1/dev"/>
        </inkml:channelProperties>
      </inkml:inkSource>
      <inkml:timestamp xml:id="ts0" timeString="2021-01-23T07:40:44.716"/>
    </inkml:context>
    <inkml:brush xml:id="br0">
      <inkml:brushProperty name="width" value="0.05" units="cm"/>
      <inkml:brushProperty name="height" value="0.05" units="cm"/>
      <inkml:brushProperty name="color" value="#ED1C24"/>
      <inkml:brushProperty name="fitToCurve" value="1"/>
    </inkml:brush>
  </inkml:definitions>
  <inkml:trace contextRef="#ctx0" brushRef="#br0">329 0 91 0,'-10'6'35'16,"2"1"-22"-16,-3 5-13 0</inkml:trace>
</inkml:ink>
</file>

<file path=ppt/ink/ink3.xml><?xml version="1.0" encoding="utf-8"?>
<inkml:ink xmlns:inkml="http://www.w3.org/2003/InkML">
  <inkml:definitions>
    <inkml:context xml:id="ctx0">
      <inkml:inkSource xml:id="inkSrc0">
        <inkml:traceFormat>
          <inkml:channel name="X" type="integer" max="28493" units="cm"/>
          <inkml:channel name="Y" type="integer" max="18996" units="cm"/>
          <inkml:channel name="F" type="integer" max="4095" units="dev"/>
          <inkml:channel name="T" type="integer" max="2.14748E9" units="dev"/>
        </inkml:traceFormat>
        <inkml:channelProperties>
          <inkml:channelProperty channel="X" name="resolution" value="1000.10529" units="1/cm"/>
          <inkml:channelProperty channel="Y" name="resolution" value="1000.31598" units="1/cm"/>
          <inkml:channelProperty channel="F" name="resolution" value="0" units="1/dev"/>
          <inkml:channelProperty channel="T" name="resolution" value="1" units="1/dev"/>
        </inkml:channelProperties>
      </inkml:inkSource>
      <inkml:timestamp xml:id="ts0" timeString="2021-01-23T07:40:56.189"/>
    </inkml:context>
    <inkml:brush xml:id="br0">
      <inkml:brushProperty name="width" value="0.05" units="cm"/>
      <inkml:brushProperty name="height" value="0.05" units="cm"/>
      <inkml:brushProperty name="color" value="#ED1C24"/>
      <inkml:brushProperty name="fitToCurve" value="1"/>
    </inkml:brush>
  </inkml:definitions>
  <inkml:trace contextRef="#ctx0" brushRef="#br0">0 26 591 0,'0'0'424'0,"0"-1"-307"0,0-1-142 15,0 1-36-15,0 0 0 16,0-1 4-16,0 1 30 16,0-1 22-16,0 1 39 15,0-1 12-15,0 1-1 16,0-1-15-16,0 1-35 16,0-1-15-16,0 1-37 15,0 0-20-15,0-1-51 16,0 1-34-16,0-1 101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5125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79568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3517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3111561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a:t>
            </a:r>
            <a:r>
              <a:rPr lang="en-US" i="1" dirty="0">
                <a:solidFill>
                  <a:srgbClr val="9876AA"/>
                </a:solidFill>
                <a:effectLst/>
              </a:rPr>
              <a:t>out</a:t>
            </a:r>
            <a:r>
              <a:rPr lang="en-US" dirty="0"/>
              <a:t>.print(</a:t>
            </a:r>
            <a:r>
              <a:rPr lang="en-US" dirty="0">
                <a:solidFill>
                  <a:srgbClr val="6A8759"/>
                </a:solidFill>
                <a:effectLst/>
              </a:rPr>
              <a:t>"within an output statement backlash + n </a:t>
            </a:r>
            <a:r>
              <a:rPr lang="en-US" dirty="0">
                <a:solidFill>
                  <a:srgbClr val="CC7832"/>
                </a:solidFill>
                <a:effectLst/>
              </a:rPr>
              <a:t>\n</a:t>
            </a:r>
            <a:r>
              <a:rPr lang="en-US" dirty="0">
                <a:solidFill>
                  <a:srgbClr val="6A8759"/>
                </a:solidFill>
                <a:effectLst/>
              </a:rPr>
              <a:t> create a new line. </a:t>
            </a:r>
            <a:r>
              <a:rPr lang="en-US" dirty="0">
                <a:solidFill>
                  <a:srgbClr val="CC7832"/>
                </a:solidFill>
                <a:effectLst/>
              </a:rPr>
              <a:t>\n</a:t>
            </a:r>
            <a:r>
              <a:rPr lang="en-US" dirty="0">
                <a:solidFill>
                  <a:srgbClr val="6A8759"/>
                </a:solidFill>
                <a:effectLst/>
              </a:rPr>
              <a:t>"</a:t>
            </a:r>
            <a:r>
              <a:rPr lang="en-US" dirty="0"/>
              <a:t>)</a:t>
            </a:r>
            <a:r>
              <a:rPr lang="en-US" dirty="0">
                <a:solidFill>
                  <a:srgbClr val="CC7832"/>
                </a:solidFill>
                <a:effectLst/>
              </a:rPr>
              <a:t>;</a:t>
            </a:r>
            <a:br>
              <a:rPr lang="en-US" dirty="0">
                <a:solidFill>
                  <a:srgbClr val="CC7832"/>
                </a:solidFill>
                <a:effectLst/>
              </a:rPr>
            </a:br>
            <a:r>
              <a:rPr lang="en-US" dirty="0"/>
              <a:t>System.</a:t>
            </a:r>
            <a:r>
              <a:rPr lang="en-US" i="1" dirty="0">
                <a:solidFill>
                  <a:srgbClr val="9876AA"/>
                </a:solidFill>
                <a:effectLst/>
              </a:rPr>
              <a:t>out</a:t>
            </a:r>
            <a:r>
              <a:rPr lang="en-US" dirty="0"/>
              <a:t>.println(</a:t>
            </a:r>
            <a:r>
              <a:rPr lang="en-US" dirty="0">
                <a:solidFill>
                  <a:srgbClr val="6A8759"/>
                </a:solidFill>
                <a:effectLst/>
              </a:rPr>
              <a:t>"</a:t>
            </a:r>
            <a:r>
              <a:rPr lang="en-US" dirty="0">
                <a:solidFill>
                  <a:srgbClr val="CC7832"/>
                </a:solidFill>
                <a:effectLst/>
              </a:rPr>
              <a:t>\\</a:t>
            </a:r>
            <a:r>
              <a:rPr lang="en-US" dirty="0">
                <a:solidFill>
                  <a:srgbClr val="6A8759"/>
                </a:solidFill>
                <a:effectLst/>
              </a:rPr>
              <a:t> displays </a:t>
            </a:r>
            <a:r>
              <a:rPr lang="en-US" dirty="0">
                <a:solidFill>
                  <a:srgbClr val="CC7832"/>
                </a:solidFill>
                <a:effectLst/>
              </a:rPr>
              <a:t>\"</a:t>
            </a:r>
            <a:r>
              <a:rPr lang="en-US" dirty="0">
                <a:solidFill>
                  <a:srgbClr val="6A8759"/>
                </a:solidFill>
                <a:effectLst/>
              </a:rPr>
              <a:t>quotes</a:t>
            </a:r>
            <a:r>
              <a:rPr lang="en-US" dirty="0">
                <a:solidFill>
                  <a:srgbClr val="CC7832"/>
                </a:solidFill>
                <a:effectLst/>
              </a:rPr>
              <a:t>\"</a:t>
            </a:r>
            <a:r>
              <a:rPr lang="en-US" dirty="0">
                <a:solidFill>
                  <a:srgbClr val="6A8759"/>
                </a:solidFill>
                <a:effectLst/>
              </a:rPr>
              <a:t> as symbol rather than indicating text output"</a:t>
            </a:r>
            <a:r>
              <a:rPr lang="en-US" dirty="0"/>
              <a:t>)</a:t>
            </a:r>
            <a:r>
              <a:rPr lang="en-US" dirty="0">
                <a:solidFill>
                  <a:srgbClr val="CC7832"/>
                </a:solidFill>
                <a:effectLst/>
              </a:rPr>
              <a:t>;</a:t>
            </a:r>
            <a:br>
              <a:rPr lang="en-US" dirty="0">
                <a:solidFill>
                  <a:srgbClr val="CC7832"/>
                </a:solidFill>
                <a:effectLst/>
              </a:rPr>
            </a:br>
            <a:r>
              <a:rPr lang="en-US" dirty="0"/>
              <a:t>System.</a:t>
            </a:r>
            <a:r>
              <a:rPr lang="en-US" i="1" dirty="0">
                <a:solidFill>
                  <a:srgbClr val="9876AA"/>
                </a:solidFill>
                <a:effectLst/>
              </a:rPr>
              <a:t>out</a:t>
            </a:r>
            <a:r>
              <a:rPr lang="en-US" dirty="0"/>
              <a:t>.println(</a:t>
            </a:r>
            <a:r>
              <a:rPr lang="en-US" dirty="0">
                <a:solidFill>
                  <a:srgbClr val="6A8759"/>
                </a:solidFill>
                <a:effectLst/>
              </a:rPr>
              <a:t>"</a:t>
            </a:r>
            <a:r>
              <a:rPr lang="en-US" dirty="0">
                <a:solidFill>
                  <a:srgbClr val="CC7832"/>
                </a:solidFill>
                <a:effectLst/>
              </a:rPr>
              <a:t>\'</a:t>
            </a:r>
            <a:r>
              <a:rPr lang="en-US" dirty="0">
                <a:solidFill>
                  <a:srgbClr val="6A8759"/>
                </a:solidFill>
                <a:effectLst/>
              </a:rPr>
              <a:t> displays </a:t>
            </a:r>
            <a:r>
              <a:rPr lang="en-US" dirty="0">
                <a:solidFill>
                  <a:srgbClr val="CC7832"/>
                </a:solidFill>
                <a:effectLst/>
              </a:rPr>
              <a:t>\'</a:t>
            </a:r>
            <a:r>
              <a:rPr lang="en-US" dirty="0">
                <a:solidFill>
                  <a:srgbClr val="6A8759"/>
                </a:solidFill>
                <a:effectLst/>
              </a:rPr>
              <a:t>single</a:t>
            </a:r>
            <a:r>
              <a:rPr lang="en-US" dirty="0">
                <a:solidFill>
                  <a:srgbClr val="CC7832"/>
                </a:solidFill>
                <a:effectLst/>
              </a:rPr>
              <a:t>\'</a:t>
            </a:r>
            <a:r>
              <a:rPr lang="en-US" dirty="0">
                <a:solidFill>
                  <a:srgbClr val="6A8759"/>
                </a:solidFill>
                <a:effectLst/>
              </a:rPr>
              <a:t> quote character"</a:t>
            </a:r>
            <a:r>
              <a:rPr lang="en-US" dirty="0"/>
              <a:t>)</a:t>
            </a:r>
            <a:r>
              <a:rPr lang="en-US" dirty="0">
                <a:solidFill>
                  <a:srgbClr val="CC7832"/>
                </a:solidFill>
                <a:effectLst/>
              </a:rPr>
              <a:t>;</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3934505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78939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1/9/2022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1/9/2022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1/9/2022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1/9/2022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1/9/2022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59.emf"/><Relationship Id="rId5" Type="http://schemas.openxmlformats.org/officeDocument/2006/relationships/customXml" Target="../ink/ink3.xml"/><Relationship Id="rId4" Type="http://schemas.openxmlformats.org/officeDocument/2006/relationships/image" Target="../media/image5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String Class</a:t>
            </a:r>
          </a:p>
        </p:txBody>
      </p:sp>
      <p:sp>
        <p:nvSpPr>
          <p:cNvPr id="3" name="Subtitle 2"/>
          <p:cNvSpPr>
            <a:spLocks noGrp="1"/>
          </p:cNvSpPr>
          <p:nvPr>
            <p:ph type="subTitle" idx="1"/>
          </p:nvPr>
        </p:nvSpPr>
        <p:spPr/>
        <p:txBody>
          <a:bodyPr/>
          <a:lstStyle/>
          <a:p>
            <a:r>
              <a:rPr lang="en-US" dirty="0"/>
              <a:t> Unit 2.2 Using Objects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indexOf() </a:t>
            </a:r>
          </a:p>
        </p:txBody>
      </p:sp>
      <p:pic>
        <p:nvPicPr>
          <p:cNvPr id="4" name="Picture 3">
            <a:extLst>
              <a:ext uri="{FF2B5EF4-FFF2-40B4-BE49-F238E27FC236}">
                <a16:creationId xmlns:a16="http://schemas.microsoft.com/office/drawing/2014/main" id="{E482090D-C20B-4701-B637-5BCAEAE6D969}"/>
              </a:ext>
            </a:extLst>
          </p:cNvPr>
          <p:cNvPicPr>
            <a:picLocks noChangeAspect="1"/>
          </p:cNvPicPr>
          <p:nvPr/>
        </p:nvPicPr>
        <p:blipFill>
          <a:blip r:embed="rId2"/>
          <a:stretch>
            <a:fillRect/>
          </a:stretch>
        </p:blipFill>
        <p:spPr>
          <a:xfrm>
            <a:off x="4398023" y="626683"/>
            <a:ext cx="7079743" cy="5329694"/>
          </a:xfrm>
          <a:prstGeom prst="rect">
            <a:avLst/>
          </a:prstGeom>
        </p:spPr>
      </p:pic>
    </p:spTree>
    <p:extLst>
      <p:ext uri="{BB962C8B-B14F-4D97-AF65-F5344CB8AC3E}">
        <p14:creationId xmlns:p14="http://schemas.microsoft.com/office/powerpoint/2010/main" val="274255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substring() Method</a:t>
            </a:r>
          </a:p>
        </p:txBody>
      </p:sp>
      <p:sp>
        <p:nvSpPr>
          <p:cNvPr id="3" name="Text Placeholder 2"/>
          <p:cNvSpPr>
            <a:spLocks noGrp="1"/>
          </p:cNvSpPr>
          <p:nvPr>
            <p:ph type="body" idx="1"/>
          </p:nvPr>
        </p:nvSpPr>
        <p:spPr/>
        <p:txBody>
          <a:bodyPr/>
          <a:lstStyle/>
          <a:p>
            <a:r>
              <a:rPr lang="en-US" dirty="0"/>
              <a:t>substring(int index)</a:t>
            </a:r>
          </a:p>
        </p:txBody>
      </p:sp>
      <p:sp>
        <p:nvSpPr>
          <p:cNvPr id="4" name="Content Placeholder 3"/>
          <p:cNvSpPr>
            <a:spLocks noGrp="1"/>
          </p:cNvSpPr>
          <p:nvPr>
            <p:ph sz="half" idx="2"/>
          </p:nvPr>
        </p:nvSpPr>
        <p:spPr/>
        <p:txBody>
          <a:bodyPr>
            <a:normAutofit/>
          </a:bodyPr>
          <a:lstStyle/>
          <a:p>
            <a:r>
              <a:rPr lang="en-US" dirty="0"/>
              <a:t>Start extracting at index and stops when it reaches the last character</a:t>
            </a:r>
          </a:p>
          <a:p>
            <a:endParaRPr lang="en-US" dirty="0"/>
          </a:p>
        </p:txBody>
      </p:sp>
      <p:sp>
        <p:nvSpPr>
          <p:cNvPr id="5" name="Text Placeholder 4"/>
          <p:cNvSpPr>
            <a:spLocks noGrp="1"/>
          </p:cNvSpPr>
          <p:nvPr>
            <p:ph type="body" sz="quarter" idx="3"/>
          </p:nvPr>
        </p:nvSpPr>
        <p:spPr>
          <a:xfrm>
            <a:off x="6324599" y="1818322"/>
            <a:ext cx="4934803" cy="641350"/>
          </a:xfrm>
        </p:spPr>
        <p:txBody>
          <a:bodyPr/>
          <a:lstStyle/>
          <a:p>
            <a:r>
              <a:rPr lang="en-US" dirty="0"/>
              <a:t>substring(int </a:t>
            </a:r>
            <a:r>
              <a:rPr lang="en-US" dirty="0" err="1"/>
              <a:t>firstIndex</a:t>
            </a:r>
            <a:r>
              <a:rPr lang="en-US" dirty="0"/>
              <a:t>, int </a:t>
            </a:r>
            <a:r>
              <a:rPr lang="en-US" dirty="0" err="1"/>
              <a:t>secondIndex</a:t>
            </a:r>
            <a:r>
              <a:rPr lang="en-US" dirty="0"/>
              <a:t>)</a:t>
            </a:r>
          </a:p>
        </p:txBody>
      </p:sp>
      <p:sp>
        <p:nvSpPr>
          <p:cNvPr id="6" name="Content Placeholder 5"/>
          <p:cNvSpPr>
            <a:spLocks noGrp="1"/>
          </p:cNvSpPr>
          <p:nvPr>
            <p:ph sz="quarter" idx="4"/>
          </p:nvPr>
        </p:nvSpPr>
        <p:spPr/>
        <p:txBody>
          <a:bodyPr>
            <a:normAutofit/>
          </a:bodyPr>
          <a:lstStyle/>
          <a:p>
            <a:r>
              <a:rPr lang="en-US" dirty="0"/>
              <a:t>Start extracting at </a:t>
            </a:r>
            <a:r>
              <a:rPr lang="en-US" dirty="0" err="1"/>
              <a:t>firstIndex</a:t>
            </a:r>
            <a:r>
              <a:rPr lang="en-US" dirty="0"/>
              <a:t>  and stops at </a:t>
            </a:r>
            <a:r>
              <a:rPr lang="en-US" dirty="0" err="1"/>
              <a:t>secondIndex</a:t>
            </a:r>
            <a:r>
              <a:rPr lang="en-US" dirty="0"/>
              <a:t> – 1 (up to but not include the </a:t>
            </a:r>
            <a:r>
              <a:rPr lang="en-US" dirty="0" err="1"/>
              <a:t>secondIndex</a:t>
            </a:r>
            <a:r>
              <a:rPr lang="en-US" dirty="0"/>
              <a:t>)</a:t>
            </a:r>
          </a:p>
        </p:txBody>
      </p:sp>
      <p:pic>
        <p:nvPicPr>
          <p:cNvPr id="8" name="Picture 7">
            <a:extLst>
              <a:ext uri="{FF2B5EF4-FFF2-40B4-BE49-F238E27FC236}">
                <a16:creationId xmlns:a16="http://schemas.microsoft.com/office/drawing/2014/main" id="{5E93930C-BF45-4869-8D14-831A653AA3D8}"/>
              </a:ext>
            </a:extLst>
          </p:cNvPr>
          <p:cNvPicPr>
            <a:picLocks noChangeAspect="1"/>
          </p:cNvPicPr>
          <p:nvPr/>
        </p:nvPicPr>
        <p:blipFill>
          <a:blip r:embed="rId2"/>
          <a:stretch>
            <a:fillRect/>
          </a:stretch>
        </p:blipFill>
        <p:spPr>
          <a:xfrm>
            <a:off x="1295400" y="3767022"/>
            <a:ext cx="9257731" cy="2167204"/>
          </a:xfrm>
          <a:prstGeom prst="rect">
            <a:avLst/>
          </a:prstGeom>
        </p:spPr>
      </p:pic>
    </p:spTree>
    <p:extLst>
      <p:ext uri="{BB962C8B-B14F-4D97-AF65-F5344CB8AC3E}">
        <p14:creationId xmlns:p14="http://schemas.microsoft.com/office/powerpoint/2010/main" val="144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Traverse a string </a:t>
            </a:r>
          </a:p>
        </p:txBody>
      </p:sp>
      <p:pic>
        <p:nvPicPr>
          <p:cNvPr id="5" name="Picture 4">
            <a:extLst>
              <a:ext uri="{FF2B5EF4-FFF2-40B4-BE49-F238E27FC236}">
                <a16:creationId xmlns:a16="http://schemas.microsoft.com/office/drawing/2014/main" id="{05CF3740-3E7E-466F-B457-E99037CD90A0}"/>
              </a:ext>
            </a:extLst>
          </p:cNvPr>
          <p:cNvPicPr>
            <a:picLocks noChangeAspect="1"/>
          </p:cNvPicPr>
          <p:nvPr/>
        </p:nvPicPr>
        <p:blipFill>
          <a:blip r:embed="rId3"/>
          <a:stretch>
            <a:fillRect/>
          </a:stretch>
        </p:blipFill>
        <p:spPr>
          <a:xfrm>
            <a:off x="1295400" y="2218164"/>
            <a:ext cx="9109997" cy="3502412"/>
          </a:xfrm>
          <a:prstGeom prst="rect">
            <a:avLst/>
          </a:prstGeom>
        </p:spPr>
      </p:pic>
    </p:spTree>
    <p:extLst>
      <p:ext uri="{BB962C8B-B14F-4D97-AF65-F5344CB8AC3E}">
        <p14:creationId xmlns:p14="http://schemas.microsoft.com/office/powerpoint/2010/main" val="219533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Compare String Objects</a:t>
            </a:r>
          </a:p>
        </p:txBody>
      </p:sp>
      <p:sp>
        <p:nvSpPr>
          <p:cNvPr id="3" name="Text Placeholder 2"/>
          <p:cNvSpPr>
            <a:spLocks noGrp="1"/>
          </p:cNvSpPr>
          <p:nvPr>
            <p:ph type="body" idx="1"/>
          </p:nvPr>
        </p:nvSpPr>
        <p:spPr/>
        <p:txBody>
          <a:bodyPr/>
          <a:lstStyle/>
          <a:p>
            <a:r>
              <a:rPr lang="en-US" dirty="0"/>
              <a:t>The equals() Method</a:t>
            </a:r>
          </a:p>
        </p:txBody>
      </p:sp>
      <p:sp>
        <p:nvSpPr>
          <p:cNvPr id="4" name="Content Placeholder 3"/>
          <p:cNvSpPr>
            <a:spLocks noGrp="1"/>
          </p:cNvSpPr>
          <p:nvPr>
            <p:ph sz="half" idx="2"/>
          </p:nvPr>
        </p:nvSpPr>
        <p:spPr/>
        <p:txBody>
          <a:bodyPr>
            <a:normAutofit lnSpcReduction="10000"/>
          </a:bodyPr>
          <a:lstStyle/>
          <a:p>
            <a:r>
              <a:rPr lang="en-US" dirty="0"/>
              <a:t>to test if two strings have the same characters in the same order</a:t>
            </a:r>
          </a:p>
          <a:p>
            <a:r>
              <a:rPr lang="en-US" dirty="0"/>
              <a:t>return a boolean true if the two strings are identical</a:t>
            </a:r>
          </a:p>
          <a:p>
            <a:r>
              <a:rPr lang="en-US" dirty="0"/>
              <a:t>return false if the two strings differ in any way</a:t>
            </a:r>
          </a:p>
          <a:p>
            <a:r>
              <a:rPr lang="en-US" dirty="0"/>
              <a:t>case-sensitive</a:t>
            </a:r>
          </a:p>
          <a:p>
            <a:endParaRPr lang="en-US" dirty="0"/>
          </a:p>
        </p:txBody>
      </p:sp>
      <p:sp>
        <p:nvSpPr>
          <p:cNvPr id="5" name="Text Placeholder 4"/>
          <p:cNvSpPr>
            <a:spLocks noGrp="1"/>
          </p:cNvSpPr>
          <p:nvPr>
            <p:ph type="body" sz="quarter" idx="3"/>
          </p:nvPr>
        </p:nvSpPr>
        <p:spPr/>
        <p:txBody>
          <a:bodyPr/>
          <a:lstStyle/>
          <a:p>
            <a:r>
              <a:rPr lang="en-US" dirty="0"/>
              <a:t>The compareTo() Method</a:t>
            </a:r>
          </a:p>
        </p:txBody>
      </p:sp>
      <p:sp>
        <p:nvSpPr>
          <p:cNvPr id="6" name="Content Placeholder 5"/>
          <p:cNvSpPr>
            <a:spLocks noGrp="1"/>
          </p:cNvSpPr>
          <p:nvPr>
            <p:ph sz="quarter" idx="4"/>
          </p:nvPr>
        </p:nvSpPr>
        <p:spPr/>
        <p:txBody>
          <a:bodyPr>
            <a:normAutofit lnSpcReduction="10000"/>
          </a:bodyPr>
          <a:lstStyle/>
          <a:p>
            <a:r>
              <a:rPr lang="en-US" dirty="0"/>
              <a:t>return 0, if the two strings are the same</a:t>
            </a:r>
          </a:p>
          <a:p>
            <a:r>
              <a:rPr lang="en-US" dirty="0"/>
              <a:t>return negative values, if the first string comes before(less than) the second string</a:t>
            </a:r>
          </a:p>
          <a:p>
            <a:r>
              <a:rPr lang="en-US" dirty="0"/>
              <a:t>return positive values, if the first string comes after(greater than) the second string  </a:t>
            </a:r>
          </a:p>
          <a:p>
            <a:r>
              <a:rPr lang="en-US" dirty="0"/>
              <a:t>Uppercase letters comes before their lowercase counterparts</a:t>
            </a:r>
          </a:p>
        </p:txBody>
      </p:sp>
    </p:spTree>
    <p:extLst>
      <p:ext uri="{BB962C8B-B14F-4D97-AF65-F5344CB8AC3E}">
        <p14:creationId xmlns:p14="http://schemas.microsoft.com/office/powerpoint/2010/main" val="27080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equals VS ==</a:t>
            </a:r>
          </a:p>
        </p:txBody>
      </p:sp>
      <p:sp>
        <p:nvSpPr>
          <p:cNvPr id="3" name="TextBox 2">
            <a:extLst>
              <a:ext uri="{FF2B5EF4-FFF2-40B4-BE49-F238E27FC236}">
                <a16:creationId xmlns:a16="http://schemas.microsoft.com/office/drawing/2014/main" id="{2CBBF900-9034-470D-8620-90542B595C16}"/>
              </a:ext>
            </a:extLst>
          </p:cNvPr>
          <p:cNvSpPr txBox="1"/>
          <p:nvPr/>
        </p:nvSpPr>
        <p:spPr>
          <a:xfrm>
            <a:off x="1295399" y="1742131"/>
            <a:ext cx="10052713" cy="923330"/>
          </a:xfrm>
          <a:prstGeom prst="rect">
            <a:avLst/>
          </a:prstGeom>
          <a:noFill/>
        </p:spPr>
        <p:txBody>
          <a:bodyPr wrap="square" rtlCol="0">
            <a:spAutoFit/>
          </a:bodyPr>
          <a:lstStyle/>
          <a:p>
            <a:r>
              <a:rPr lang="en-US" dirty="0"/>
              <a:t>When comparing two strings using ==, it only compares whether or not the two String references point to the same object!</a:t>
            </a:r>
          </a:p>
          <a:p>
            <a:pPr marL="285750" indent="-285750">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DCB5E646-802C-4919-8C4F-577E953D8E53}"/>
              </a:ext>
            </a:extLst>
          </p:cNvPr>
          <p:cNvPicPr>
            <a:picLocks noChangeAspect="1"/>
          </p:cNvPicPr>
          <p:nvPr/>
        </p:nvPicPr>
        <p:blipFill>
          <a:blip r:embed="rId2"/>
          <a:stretch>
            <a:fillRect/>
          </a:stretch>
        </p:blipFill>
        <p:spPr>
          <a:xfrm>
            <a:off x="1377287" y="2578847"/>
            <a:ext cx="4823347" cy="3227386"/>
          </a:xfrm>
          <a:prstGeom prst="rect">
            <a:avLst/>
          </a:prstGeom>
        </p:spPr>
      </p:pic>
    </p:spTree>
    <p:extLst>
      <p:ext uri="{BB962C8B-B14F-4D97-AF65-F5344CB8AC3E}">
        <p14:creationId xmlns:p14="http://schemas.microsoft.com/office/powerpoint/2010/main" val="377675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758DE-BDFF-4B33-8EE6-A0139EE206C4}"/>
              </a:ext>
            </a:extLst>
          </p:cNvPr>
          <p:cNvPicPr>
            <a:picLocks noChangeAspect="1"/>
          </p:cNvPicPr>
          <p:nvPr/>
        </p:nvPicPr>
        <p:blipFill>
          <a:blip r:embed="rId2"/>
          <a:stretch>
            <a:fillRect/>
          </a:stretch>
        </p:blipFill>
        <p:spPr>
          <a:xfrm>
            <a:off x="1317008" y="884103"/>
            <a:ext cx="4924597" cy="2438159"/>
          </a:xfrm>
          <a:prstGeom prst="rect">
            <a:avLst/>
          </a:prstGeom>
        </p:spPr>
      </p:pic>
      <p:pic>
        <p:nvPicPr>
          <p:cNvPr id="9" name="Picture 8">
            <a:extLst>
              <a:ext uri="{FF2B5EF4-FFF2-40B4-BE49-F238E27FC236}">
                <a16:creationId xmlns:a16="http://schemas.microsoft.com/office/drawing/2014/main" id="{71E2500D-B7B4-4ECD-8B3A-4DD506B997BB}"/>
              </a:ext>
            </a:extLst>
          </p:cNvPr>
          <p:cNvPicPr>
            <a:picLocks noChangeAspect="1"/>
          </p:cNvPicPr>
          <p:nvPr/>
        </p:nvPicPr>
        <p:blipFill>
          <a:blip r:embed="rId3"/>
          <a:stretch>
            <a:fillRect/>
          </a:stretch>
        </p:blipFill>
        <p:spPr>
          <a:xfrm>
            <a:off x="1317008" y="3742280"/>
            <a:ext cx="8563971" cy="2329289"/>
          </a:xfrm>
          <a:prstGeom prst="rect">
            <a:avLst/>
          </a:prstGeom>
        </p:spPr>
      </p:pic>
      <p:sp>
        <p:nvSpPr>
          <p:cNvPr id="10" name="TextBox 9">
            <a:extLst>
              <a:ext uri="{FF2B5EF4-FFF2-40B4-BE49-F238E27FC236}">
                <a16:creationId xmlns:a16="http://schemas.microsoft.com/office/drawing/2014/main" id="{44A69924-B595-484D-BBEC-C518BB27E37F}"/>
              </a:ext>
            </a:extLst>
          </p:cNvPr>
          <p:cNvSpPr txBox="1"/>
          <p:nvPr/>
        </p:nvSpPr>
        <p:spPr>
          <a:xfrm>
            <a:off x="6578219" y="1641517"/>
            <a:ext cx="3302760" cy="923330"/>
          </a:xfrm>
          <a:prstGeom prst="rect">
            <a:avLst/>
          </a:prstGeom>
          <a:noFill/>
        </p:spPr>
        <p:txBody>
          <a:bodyPr wrap="square" rtlCol="0">
            <a:spAutoFit/>
          </a:bodyPr>
          <a:lstStyle/>
          <a:p>
            <a:r>
              <a:rPr lang="en-US" dirty="0"/>
              <a:t>Java run-time will check if that string literal already exists as an object in memory.</a:t>
            </a:r>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compareTo()</a:t>
            </a:r>
          </a:p>
        </p:txBody>
      </p:sp>
      <p:pic>
        <p:nvPicPr>
          <p:cNvPr id="5" name="Picture 4">
            <a:extLst>
              <a:ext uri="{FF2B5EF4-FFF2-40B4-BE49-F238E27FC236}">
                <a16:creationId xmlns:a16="http://schemas.microsoft.com/office/drawing/2014/main" id="{5EBB4AEA-A886-463D-803D-A7118FBD12CD}"/>
              </a:ext>
            </a:extLst>
          </p:cNvPr>
          <p:cNvPicPr>
            <a:picLocks noChangeAspect="1"/>
          </p:cNvPicPr>
          <p:nvPr/>
        </p:nvPicPr>
        <p:blipFill>
          <a:blip r:embed="rId2"/>
          <a:stretch>
            <a:fillRect/>
          </a:stretch>
        </p:blipFill>
        <p:spPr>
          <a:xfrm>
            <a:off x="4725107" y="328690"/>
            <a:ext cx="6629832" cy="5636437"/>
          </a:xfrm>
          <a:prstGeom prst="rect">
            <a:avLst/>
          </a:prstGeom>
        </p:spPr>
      </p:pic>
    </p:spTree>
    <p:extLst>
      <p:ext uri="{BB962C8B-B14F-4D97-AF65-F5344CB8AC3E}">
        <p14:creationId xmlns:p14="http://schemas.microsoft.com/office/powerpoint/2010/main" val="69887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Immutable VS Mutable</a:t>
            </a:r>
          </a:p>
        </p:txBody>
      </p:sp>
      <p:sp>
        <p:nvSpPr>
          <p:cNvPr id="3" name="TextBox 2">
            <a:extLst>
              <a:ext uri="{FF2B5EF4-FFF2-40B4-BE49-F238E27FC236}">
                <a16:creationId xmlns:a16="http://schemas.microsoft.com/office/drawing/2014/main" id="{4A6E9EBA-BCF3-4AF5-977C-3FA4C7E8D353}"/>
              </a:ext>
            </a:extLst>
          </p:cNvPr>
          <p:cNvSpPr txBox="1"/>
          <p:nvPr/>
        </p:nvSpPr>
        <p:spPr>
          <a:xfrm>
            <a:off x="1295401" y="2006220"/>
            <a:ext cx="9601199" cy="2308324"/>
          </a:xfrm>
          <a:prstGeom prst="rect">
            <a:avLst/>
          </a:prstGeom>
          <a:noFill/>
        </p:spPr>
        <p:txBody>
          <a:bodyPr wrap="square" rtlCol="0">
            <a:spAutoFit/>
          </a:bodyPr>
          <a:lstStyle/>
          <a:p>
            <a:r>
              <a:rPr lang="en-US" dirty="0"/>
              <a:t>String is immutable:</a:t>
            </a:r>
          </a:p>
          <a:p>
            <a:endParaRPr lang="en-US" dirty="0"/>
          </a:p>
          <a:p>
            <a:r>
              <a:rPr lang="en-US" dirty="0"/>
              <a:t>Every time you make a change to a String variable, Java actually tosses out the old one and creates a new one and that’s what you end up referencing. In another words, once created, its value cannot be changed in place. To modify a variable's value, you must reassign it</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CF715B75-9B03-41B7-92EE-337CD9080B2F}"/>
              </a:ext>
            </a:extLst>
          </p:cNvPr>
          <p:cNvPicPr>
            <a:picLocks noChangeAspect="1"/>
          </p:cNvPicPr>
          <p:nvPr/>
        </p:nvPicPr>
        <p:blipFill>
          <a:blip r:embed="rId2"/>
          <a:stretch>
            <a:fillRect/>
          </a:stretch>
        </p:blipFill>
        <p:spPr>
          <a:xfrm>
            <a:off x="1295400" y="3852223"/>
            <a:ext cx="5206763" cy="1751259"/>
          </a:xfrm>
          <a:prstGeom prst="rect">
            <a:avLst/>
          </a:prstGeom>
        </p:spPr>
      </p:pic>
    </p:spTree>
    <p:extLst>
      <p:ext uri="{BB962C8B-B14F-4D97-AF65-F5344CB8AC3E}">
        <p14:creationId xmlns:p14="http://schemas.microsoft.com/office/powerpoint/2010/main" val="96987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 Sequences</a:t>
            </a:r>
          </a:p>
        </p:txBody>
      </p:sp>
      <p:graphicFrame>
        <p:nvGraphicFramePr>
          <p:cNvPr id="3" name="Table 3">
            <a:extLst>
              <a:ext uri="{FF2B5EF4-FFF2-40B4-BE49-F238E27FC236}">
                <a16:creationId xmlns:a16="http://schemas.microsoft.com/office/drawing/2014/main" id="{D59F1086-337C-4B47-99BB-B8EAF087B0B7}"/>
              </a:ext>
            </a:extLst>
          </p:cNvPr>
          <p:cNvGraphicFramePr>
            <a:graphicFrameLocks noGrp="1"/>
          </p:cNvGraphicFramePr>
          <p:nvPr>
            <p:extLst>
              <p:ext uri="{D42A27DB-BD31-4B8C-83A1-F6EECF244321}">
                <p14:modId xmlns:p14="http://schemas.microsoft.com/office/powerpoint/2010/main" val="515794954"/>
              </p:ext>
            </p:extLst>
          </p:nvPr>
        </p:nvGraphicFramePr>
        <p:xfrm>
          <a:off x="1295399" y="2234567"/>
          <a:ext cx="8858535" cy="2657619"/>
        </p:xfrm>
        <a:graphic>
          <a:graphicData uri="http://schemas.openxmlformats.org/drawingml/2006/table">
            <a:tbl>
              <a:tblPr firstRow="1" bandRow="1">
                <a:tableStyleId>{BC89EF96-8CEA-46FF-86C4-4CE0E7609802}</a:tableStyleId>
              </a:tblPr>
              <a:tblGrid>
                <a:gridCol w="2300786">
                  <a:extLst>
                    <a:ext uri="{9D8B030D-6E8A-4147-A177-3AD203B41FA5}">
                      <a16:colId xmlns:a16="http://schemas.microsoft.com/office/drawing/2014/main" val="2608643006"/>
                    </a:ext>
                  </a:extLst>
                </a:gridCol>
                <a:gridCol w="1694194">
                  <a:extLst>
                    <a:ext uri="{9D8B030D-6E8A-4147-A177-3AD203B41FA5}">
                      <a16:colId xmlns:a16="http://schemas.microsoft.com/office/drawing/2014/main" val="3913031090"/>
                    </a:ext>
                  </a:extLst>
                </a:gridCol>
                <a:gridCol w="2625322">
                  <a:extLst>
                    <a:ext uri="{9D8B030D-6E8A-4147-A177-3AD203B41FA5}">
                      <a16:colId xmlns:a16="http://schemas.microsoft.com/office/drawing/2014/main" val="3960659998"/>
                    </a:ext>
                  </a:extLst>
                </a:gridCol>
                <a:gridCol w="2238233">
                  <a:extLst>
                    <a:ext uri="{9D8B030D-6E8A-4147-A177-3AD203B41FA5}">
                      <a16:colId xmlns:a16="http://schemas.microsoft.com/office/drawing/2014/main" val="1414324490"/>
                    </a:ext>
                  </a:extLst>
                </a:gridCol>
              </a:tblGrid>
              <a:tr h="367713">
                <a:tc>
                  <a:txBody>
                    <a:bodyPr/>
                    <a:lstStyle/>
                    <a:p>
                      <a:r>
                        <a:rPr lang="en-US" dirty="0"/>
                        <a:t>Purpose</a:t>
                      </a:r>
                    </a:p>
                  </a:txBody>
                  <a:tcPr/>
                </a:tc>
                <a:tc>
                  <a:txBody>
                    <a:bodyPr/>
                    <a:lstStyle/>
                    <a:p>
                      <a:r>
                        <a:rPr lang="en-US" dirty="0"/>
                        <a:t>Sequence</a:t>
                      </a:r>
                    </a:p>
                  </a:txBody>
                  <a:tcPr/>
                </a:tc>
                <a:tc>
                  <a:txBody>
                    <a:bodyPr/>
                    <a:lstStyle/>
                    <a:p>
                      <a:r>
                        <a:rPr lang="en-US" dirty="0"/>
                        <a:t>Example</a:t>
                      </a:r>
                    </a:p>
                  </a:txBody>
                  <a:tcPr/>
                </a:tc>
                <a:tc>
                  <a:txBody>
                    <a:bodyPr/>
                    <a:lstStyle/>
                    <a:p>
                      <a:r>
                        <a:rPr lang="en-US" dirty="0"/>
                        <a:t>Output</a:t>
                      </a:r>
                    </a:p>
                  </a:txBody>
                  <a:tcPr/>
                </a:tc>
                <a:extLst>
                  <a:ext uri="{0D108BD9-81ED-4DB2-BD59-A6C34878D82A}">
                    <a16:rowId xmlns:a16="http://schemas.microsoft.com/office/drawing/2014/main" val="4229256644"/>
                  </a:ext>
                </a:extLst>
              </a:tr>
              <a:tr h="634682">
                <a:tc>
                  <a:txBody>
                    <a:bodyPr/>
                    <a:lstStyle/>
                    <a:p>
                      <a:r>
                        <a:rPr lang="en-US" dirty="0"/>
                        <a:t>Include a double quote</a:t>
                      </a:r>
                    </a:p>
                  </a:txBody>
                  <a:tcPr/>
                </a:tc>
                <a:tc>
                  <a:txBody>
                    <a:bodyPr/>
                    <a:lstStyle/>
                    <a:p>
                      <a:r>
                        <a:rPr lang="en-US" dirty="0"/>
                        <a:t>\</a:t>
                      </a:r>
                      <a:r>
                        <a:rPr lang="en-US" sz="1800" kern="1200" dirty="0">
                          <a:solidFill>
                            <a:schemeClr val="tx1"/>
                          </a:solidFill>
                          <a:effectLst/>
                          <a:latin typeface="+mn-lt"/>
                          <a:ea typeface="+mn-ea"/>
                          <a:cs typeface="+mn-cs"/>
                        </a:rPr>
                        <a:t>"</a:t>
                      </a:r>
                      <a:endParaRPr lang="en-US" dirty="0"/>
                    </a:p>
                  </a:txBody>
                  <a:tcPr/>
                </a:tc>
                <a:tc>
                  <a:txBody>
                    <a:bodyPr/>
                    <a:lstStyle/>
                    <a:p>
                      <a:r>
                        <a:rPr lang="en-US" sz="1800" kern="1200" dirty="0">
                          <a:solidFill>
                            <a:schemeClr val="tx1"/>
                          </a:solidFill>
                          <a:effectLst/>
                          <a:latin typeface="+mn-lt"/>
                          <a:ea typeface="+mn-ea"/>
                          <a:cs typeface="+mn-cs"/>
                        </a:rPr>
                        <a:t>"\"OMG\" "</a:t>
                      </a:r>
                      <a:endParaRPr lang="en-US" dirty="0"/>
                    </a:p>
                  </a:txBody>
                  <a:tcPr/>
                </a:tc>
                <a:tc>
                  <a:txBody>
                    <a:bodyPr/>
                    <a:lstStyle/>
                    <a:p>
                      <a:r>
                        <a:rPr lang="en-US" sz="1800" kern="1200" dirty="0">
                          <a:solidFill>
                            <a:schemeClr val="tx1"/>
                          </a:solidFill>
                          <a:effectLst/>
                          <a:latin typeface="+mn-lt"/>
                          <a:ea typeface="+mn-ea"/>
                          <a:cs typeface="+mn-cs"/>
                        </a:rPr>
                        <a:t>"OMG"</a:t>
                      </a:r>
                      <a:endParaRPr lang="en-US" dirty="0"/>
                    </a:p>
                  </a:txBody>
                  <a:tcPr/>
                </a:tc>
                <a:extLst>
                  <a:ext uri="{0D108BD9-81ED-4DB2-BD59-A6C34878D82A}">
                    <a16:rowId xmlns:a16="http://schemas.microsoft.com/office/drawing/2014/main" val="1288298989"/>
                  </a:ext>
                </a:extLst>
              </a:tr>
              <a:tr h="367713">
                <a:tc>
                  <a:txBody>
                    <a:bodyPr/>
                    <a:lstStyle/>
                    <a:p>
                      <a:r>
                        <a:rPr lang="en-US" dirty="0"/>
                        <a:t>Tab</a:t>
                      </a:r>
                    </a:p>
                  </a:txBody>
                  <a:tcPr/>
                </a:tc>
                <a:tc>
                  <a:txBody>
                    <a:bodyPr/>
                    <a:lstStyle/>
                    <a:p>
                      <a:r>
                        <a:rPr lang="en-US" dirty="0"/>
                        <a:t>\t</a:t>
                      </a:r>
                    </a:p>
                  </a:txBody>
                  <a:tcPr/>
                </a:tc>
                <a:tc>
                  <a:txBody>
                    <a:bodyPr/>
                    <a:lstStyle/>
                    <a:p>
                      <a:r>
                        <a:rPr lang="en-US" sz="1800" kern="1200" dirty="0">
                          <a:solidFill>
                            <a:schemeClr val="tx1"/>
                          </a:solidFill>
                          <a:effectLst/>
                          <a:latin typeface="+mn-lt"/>
                          <a:ea typeface="+mn-ea"/>
                          <a:cs typeface="+mn-cs"/>
                        </a:rPr>
                        <a:t>"a\tb\</a:t>
                      </a:r>
                      <a:r>
                        <a:rPr lang="en-US" sz="1800" kern="1200" dirty="0" err="1">
                          <a:solidFill>
                            <a:schemeClr val="tx1"/>
                          </a:solidFill>
                          <a:effectLst/>
                          <a:latin typeface="+mn-lt"/>
                          <a:ea typeface="+mn-ea"/>
                          <a:cs typeface="+mn-cs"/>
                        </a:rPr>
                        <a:t>tc</a:t>
                      </a:r>
                      <a:r>
                        <a:rPr lang="en-US" sz="1800" kern="1200" dirty="0">
                          <a:solidFill>
                            <a:schemeClr val="tx1"/>
                          </a:solidFill>
                          <a:effectLst/>
                          <a:latin typeface="+mn-lt"/>
                          <a:ea typeface="+mn-ea"/>
                          <a:cs typeface="+mn-cs"/>
                        </a:rPr>
                        <a:t>"</a:t>
                      </a:r>
                      <a:endParaRPr lang="en-US" dirty="0"/>
                    </a:p>
                  </a:txBody>
                  <a:tcPr/>
                </a:tc>
                <a:tc>
                  <a:txBody>
                    <a:bodyPr/>
                    <a:lstStyle/>
                    <a:p>
                      <a:r>
                        <a:rPr lang="en-US" dirty="0"/>
                        <a:t>a    b    c</a:t>
                      </a:r>
                    </a:p>
                  </a:txBody>
                  <a:tcPr/>
                </a:tc>
                <a:extLst>
                  <a:ext uri="{0D108BD9-81ED-4DB2-BD59-A6C34878D82A}">
                    <a16:rowId xmlns:a16="http://schemas.microsoft.com/office/drawing/2014/main" val="317578466"/>
                  </a:ext>
                </a:extLst>
              </a:tr>
              <a:tr h="906688">
                <a:tc>
                  <a:txBody>
                    <a:bodyPr/>
                    <a:lstStyle/>
                    <a:p>
                      <a:r>
                        <a:rPr lang="en-US" dirty="0"/>
                        <a:t>New line</a:t>
                      </a:r>
                    </a:p>
                  </a:txBody>
                  <a:tcPr/>
                </a:tc>
                <a:tc>
                  <a:txBody>
                    <a:bodyPr/>
                    <a:lstStyle/>
                    <a:p>
                      <a:r>
                        <a:rPr lang="en-US" dirty="0"/>
                        <a:t>\n</a:t>
                      </a:r>
                    </a:p>
                  </a:txBody>
                  <a:tcPr/>
                </a:tc>
                <a:tc>
                  <a:txBody>
                    <a:bodyPr/>
                    <a:lstStyle/>
                    <a:p>
                      <a:r>
                        <a:rPr lang="en-US" sz="1800" kern="1200" dirty="0">
                          <a:solidFill>
                            <a:schemeClr val="tx1"/>
                          </a:solidFill>
                          <a:effectLst/>
                          <a:latin typeface="+mn-lt"/>
                          <a:ea typeface="+mn-ea"/>
                          <a:cs typeface="+mn-cs"/>
                        </a:rPr>
                        <a:t>"</a:t>
                      </a:r>
                      <a:r>
                        <a:rPr lang="en-US" dirty="0"/>
                        <a:t>a\</a:t>
                      </a:r>
                      <a:r>
                        <a:rPr lang="en-US" dirty="0" err="1"/>
                        <a:t>nb</a:t>
                      </a:r>
                      <a:r>
                        <a:rPr lang="en-US" dirty="0"/>
                        <a:t>\</a:t>
                      </a:r>
                      <a:r>
                        <a:rPr lang="en-US" dirty="0" err="1"/>
                        <a:t>nc</a:t>
                      </a:r>
                      <a:r>
                        <a:rPr lang="en-US" sz="1800" kern="1200" dirty="0">
                          <a:solidFill>
                            <a:schemeClr val="tx1"/>
                          </a:solidFill>
                          <a:effectLst/>
                          <a:latin typeface="+mn-lt"/>
                          <a:ea typeface="+mn-ea"/>
                          <a:cs typeface="+mn-cs"/>
                        </a:rPr>
                        <a:t>"</a:t>
                      </a:r>
                      <a:endParaRPr lang="en-US" dirty="0"/>
                    </a:p>
                  </a:txBody>
                  <a:tcPr/>
                </a:tc>
                <a:tc>
                  <a:txBody>
                    <a:bodyPr/>
                    <a:lstStyle/>
                    <a:p>
                      <a:r>
                        <a:rPr lang="en-US" dirty="0"/>
                        <a:t>a</a:t>
                      </a:r>
                      <a:br>
                        <a:rPr lang="en-US" dirty="0"/>
                      </a:br>
                      <a:r>
                        <a:rPr lang="en-US" dirty="0"/>
                        <a:t>b</a:t>
                      </a:r>
                      <a:br>
                        <a:rPr lang="en-US" dirty="0"/>
                      </a:br>
                      <a:r>
                        <a:rPr lang="en-US" dirty="0"/>
                        <a:t>c</a:t>
                      </a:r>
                    </a:p>
                  </a:txBody>
                  <a:tcPr/>
                </a:tc>
                <a:extLst>
                  <a:ext uri="{0D108BD9-81ED-4DB2-BD59-A6C34878D82A}">
                    <a16:rowId xmlns:a16="http://schemas.microsoft.com/office/drawing/2014/main" val="2471937598"/>
                  </a:ext>
                </a:extLst>
              </a:tr>
              <a:tr h="367713">
                <a:tc>
                  <a:txBody>
                    <a:bodyPr/>
                    <a:lstStyle/>
                    <a:p>
                      <a:r>
                        <a:rPr lang="en-US" dirty="0"/>
                        <a:t>backslash</a:t>
                      </a:r>
                    </a:p>
                  </a:txBody>
                  <a:tcPr/>
                </a:tc>
                <a:tc>
                  <a:txBody>
                    <a:bodyPr/>
                    <a:lstStyle/>
                    <a:p>
                      <a:r>
                        <a:rPr lang="en-US" dirty="0"/>
                        <a:t>\\</a:t>
                      </a:r>
                    </a:p>
                  </a:txBody>
                  <a:tcPr/>
                </a:tc>
                <a:tc>
                  <a:txBody>
                    <a:bodyPr/>
                    <a:lstStyle/>
                    <a:p>
                      <a:r>
                        <a:rPr lang="en-US" sz="1800" kern="1200" dirty="0">
                          <a:solidFill>
                            <a:schemeClr val="tx1"/>
                          </a:solidFill>
                          <a:effectLst/>
                          <a:latin typeface="+mn-lt"/>
                          <a:ea typeface="+mn-ea"/>
                          <a:cs typeface="+mn-cs"/>
                        </a:rPr>
                        <a:t>"</a:t>
                      </a:r>
                      <a:r>
                        <a:rPr lang="en-US" dirty="0"/>
                        <a:t>I am a backslash: \\</a:t>
                      </a:r>
                      <a:r>
                        <a:rPr lang="en-US" sz="1800" kern="1200" dirty="0">
                          <a:solidFill>
                            <a:schemeClr val="tx1"/>
                          </a:solidFill>
                          <a:effectLst/>
                          <a:latin typeface="+mn-lt"/>
                          <a:ea typeface="+mn-ea"/>
                          <a:cs typeface="+mn-cs"/>
                        </a:rPr>
                        <a:t>"</a:t>
                      </a:r>
                      <a:endParaRPr lang="en-US" dirty="0"/>
                    </a:p>
                  </a:txBody>
                  <a:tcPr/>
                </a:tc>
                <a:tc>
                  <a:txBody>
                    <a:bodyPr/>
                    <a:lstStyle/>
                    <a:p>
                      <a:r>
                        <a:rPr lang="en-US" dirty="0"/>
                        <a:t>I am a backslash: \</a:t>
                      </a:r>
                    </a:p>
                  </a:txBody>
                  <a:tcPr/>
                </a:tc>
                <a:extLst>
                  <a:ext uri="{0D108BD9-81ED-4DB2-BD59-A6C34878D82A}">
                    <a16:rowId xmlns:a16="http://schemas.microsoft.com/office/drawing/2014/main" val="1391070276"/>
                  </a:ext>
                </a:extLst>
              </a:tr>
            </a:tbl>
          </a:graphicData>
        </a:graphic>
      </p:graphicFrame>
    </p:spTree>
    <p:extLst>
      <p:ext uri="{BB962C8B-B14F-4D97-AF65-F5344CB8AC3E}">
        <p14:creationId xmlns:p14="http://schemas.microsoft.com/office/powerpoint/2010/main" val="386550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2BB0D0-242B-44D2-909C-4D1E97EB5946}"/>
              </a:ext>
            </a:extLst>
          </p:cNvPr>
          <p:cNvSpPr>
            <a:spLocks noGrp="1"/>
          </p:cNvSpPr>
          <p:nvPr>
            <p:ph type="title"/>
          </p:nvPr>
        </p:nvSpPr>
        <p:spPr/>
        <p:txBody>
          <a:bodyPr/>
          <a:lstStyle/>
          <a:p>
            <a:r>
              <a:rPr lang="en-US" b="1" dirty="0"/>
              <a:t>Value semantics</a:t>
            </a:r>
            <a:endParaRPr lang="en-US" dirty="0"/>
          </a:p>
        </p:txBody>
      </p:sp>
      <p:sp>
        <p:nvSpPr>
          <p:cNvPr id="5" name="TextBox 4">
            <a:extLst>
              <a:ext uri="{FF2B5EF4-FFF2-40B4-BE49-F238E27FC236}">
                <a16:creationId xmlns:a16="http://schemas.microsoft.com/office/drawing/2014/main" id="{9FE7EFE9-CF02-416B-AA11-21A725DC2FE1}"/>
              </a:ext>
            </a:extLst>
          </p:cNvPr>
          <p:cNvSpPr txBox="1"/>
          <p:nvPr/>
        </p:nvSpPr>
        <p:spPr>
          <a:xfrm>
            <a:off x="1295400" y="1726327"/>
            <a:ext cx="10293625" cy="923330"/>
          </a:xfrm>
          <a:prstGeom prst="rect">
            <a:avLst/>
          </a:prstGeom>
          <a:noFill/>
        </p:spPr>
        <p:txBody>
          <a:bodyPr wrap="square">
            <a:spAutoFit/>
          </a:bodyPr>
          <a:lstStyle/>
          <a:p>
            <a:r>
              <a:rPr lang="en-US" dirty="0"/>
              <a:t>Parameters are passed using call by value or value semantics. Call by value initializes the formal parameters with copies of the actual parameters. When primitives and String are passed as parameters, their values are copied. Modifying the parameter will not affect the variable passed in. </a:t>
            </a:r>
          </a:p>
        </p:txBody>
      </p:sp>
      <p:sp>
        <p:nvSpPr>
          <p:cNvPr id="7" name="TextBox 6">
            <a:extLst>
              <a:ext uri="{FF2B5EF4-FFF2-40B4-BE49-F238E27FC236}">
                <a16:creationId xmlns:a16="http://schemas.microsoft.com/office/drawing/2014/main" id="{729DAB36-D3A5-464B-96AC-B4F9BCD40B31}"/>
              </a:ext>
            </a:extLst>
          </p:cNvPr>
          <p:cNvSpPr txBox="1"/>
          <p:nvPr/>
        </p:nvSpPr>
        <p:spPr>
          <a:xfrm>
            <a:off x="8123582" y="5263546"/>
            <a:ext cx="3465443" cy="646331"/>
          </a:xfrm>
          <a:prstGeom prst="rect">
            <a:avLst/>
          </a:prstGeom>
          <a:noFill/>
        </p:spPr>
        <p:txBody>
          <a:bodyPr wrap="square">
            <a:spAutoFit/>
          </a:bodyPr>
          <a:lstStyle/>
          <a:p>
            <a:r>
              <a:rPr lang="en-US" dirty="0"/>
              <a:t>Note: The value of x in main did not change. </a:t>
            </a:r>
          </a:p>
        </p:txBody>
      </p:sp>
      <p:pic>
        <p:nvPicPr>
          <p:cNvPr id="3" name="Picture 2">
            <a:extLst>
              <a:ext uri="{FF2B5EF4-FFF2-40B4-BE49-F238E27FC236}">
                <a16:creationId xmlns:a16="http://schemas.microsoft.com/office/drawing/2014/main" id="{A105A0C7-88E0-41C0-8E6D-525B1DD3D9B1}"/>
              </a:ext>
            </a:extLst>
          </p:cNvPr>
          <p:cNvPicPr>
            <a:picLocks noChangeAspect="1"/>
          </p:cNvPicPr>
          <p:nvPr/>
        </p:nvPicPr>
        <p:blipFill>
          <a:blip r:embed="rId2"/>
          <a:stretch>
            <a:fillRect/>
          </a:stretch>
        </p:blipFill>
        <p:spPr>
          <a:xfrm>
            <a:off x="1295400" y="2748855"/>
            <a:ext cx="6352834" cy="3161022"/>
          </a:xfrm>
          <a:prstGeom prst="rect">
            <a:avLst/>
          </a:prstGeom>
        </p:spPr>
      </p:pic>
    </p:spTree>
    <p:extLst>
      <p:ext uri="{BB962C8B-B14F-4D97-AF65-F5344CB8AC3E}">
        <p14:creationId xmlns:p14="http://schemas.microsoft.com/office/powerpoint/2010/main" val="46487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20000"/>
          </a:bodyPr>
          <a:lstStyle/>
          <a:p>
            <a:r>
              <a:rPr lang="en-US" dirty="0"/>
              <a:t>char VS String</a:t>
            </a:r>
          </a:p>
          <a:p>
            <a:r>
              <a:rPr lang="en-US" dirty="0"/>
              <a:t>Index</a:t>
            </a:r>
          </a:p>
          <a:p>
            <a:r>
              <a:rPr lang="en-US" dirty="0"/>
              <a:t>String length</a:t>
            </a:r>
          </a:p>
          <a:p>
            <a:r>
              <a:rPr lang="en-US" dirty="0"/>
              <a:t>String Concatenation</a:t>
            </a:r>
          </a:p>
          <a:p>
            <a:r>
              <a:rPr lang="en-US" dirty="0"/>
              <a:t>Comparing strings</a:t>
            </a:r>
          </a:p>
          <a:p>
            <a:r>
              <a:rPr lang="en-US" dirty="0"/>
              <a:t>substring </a:t>
            </a:r>
          </a:p>
          <a:p>
            <a:r>
              <a:rPr lang="en-US" dirty="0"/>
              <a:t>Mutable VS Immutable</a:t>
            </a:r>
          </a:p>
          <a:p>
            <a:r>
              <a:rPr lang="en-US" dirty="0"/>
              <a:t>Escape Sequences</a:t>
            </a:r>
          </a:p>
          <a:p>
            <a:r>
              <a:rPr lang="en-US" dirty="0"/>
              <a:t>toString()</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2BB0D0-242B-44D2-909C-4D1E97EB5946}"/>
              </a:ext>
            </a:extLst>
          </p:cNvPr>
          <p:cNvSpPr>
            <a:spLocks noGrp="1"/>
          </p:cNvSpPr>
          <p:nvPr>
            <p:ph type="title"/>
          </p:nvPr>
        </p:nvSpPr>
        <p:spPr/>
        <p:txBody>
          <a:bodyPr/>
          <a:lstStyle/>
          <a:p>
            <a:r>
              <a:rPr lang="en-US" b="1" dirty="0"/>
              <a:t>Value semantics</a:t>
            </a:r>
            <a:endParaRPr lang="en-US" dirty="0"/>
          </a:p>
        </p:txBody>
      </p:sp>
      <p:sp>
        <p:nvSpPr>
          <p:cNvPr id="5" name="TextBox 4">
            <a:extLst>
              <a:ext uri="{FF2B5EF4-FFF2-40B4-BE49-F238E27FC236}">
                <a16:creationId xmlns:a16="http://schemas.microsoft.com/office/drawing/2014/main" id="{9FE7EFE9-CF02-416B-AA11-21A725DC2FE1}"/>
              </a:ext>
            </a:extLst>
          </p:cNvPr>
          <p:cNvSpPr txBox="1"/>
          <p:nvPr/>
        </p:nvSpPr>
        <p:spPr>
          <a:xfrm>
            <a:off x="1295400" y="1872101"/>
            <a:ext cx="8828395" cy="646331"/>
          </a:xfrm>
          <a:prstGeom prst="rect">
            <a:avLst/>
          </a:prstGeom>
          <a:noFill/>
        </p:spPr>
        <p:txBody>
          <a:bodyPr wrap="square">
            <a:spAutoFit/>
          </a:bodyPr>
          <a:lstStyle/>
          <a:p>
            <a:r>
              <a:rPr lang="en-US" dirty="0"/>
              <a:t>String is the only object class that follows value semantics. Modifying the parameter will not affect the variable passed in. </a:t>
            </a:r>
          </a:p>
        </p:txBody>
      </p:sp>
      <p:pic>
        <p:nvPicPr>
          <p:cNvPr id="6" name="Picture 5">
            <a:extLst>
              <a:ext uri="{FF2B5EF4-FFF2-40B4-BE49-F238E27FC236}">
                <a16:creationId xmlns:a16="http://schemas.microsoft.com/office/drawing/2014/main" id="{9DC14945-F80B-436C-8F9A-6C13DE99E797}"/>
              </a:ext>
            </a:extLst>
          </p:cNvPr>
          <p:cNvPicPr>
            <a:picLocks noChangeAspect="1"/>
          </p:cNvPicPr>
          <p:nvPr/>
        </p:nvPicPr>
        <p:blipFill>
          <a:blip r:embed="rId2"/>
          <a:stretch>
            <a:fillRect/>
          </a:stretch>
        </p:blipFill>
        <p:spPr>
          <a:xfrm>
            <a:off x="1295400" y="2744295"/>
            <a:ext cx="5207758" cy="2968096"/>
          </a:xfrm>
          <a:prstGeom prst="rect">
            <a:avLst/>
          </a:prstGeom>
        </p:spPr>
      </p:pic>
      <p:sp>
        <p:nvSpPr>
          <p:cNvPr id="7" name="TextBox 6">
            <a:extLst>
              <a:ext uri="{FF2B5EF4-FFF2-40B4-BE49-F238E27FC236}">
                <a16:creationId xmlns:a16="http://schemas.microsoft.com/office/drawing/2014/main" id="{729DAB36-D3A5-464B-96AC-B4F9BCD40B31}"/>
              </a:ext>
            </a:extLst>
          </p:cNvPr>
          <p:cNvSpPr txBox="1"/>
          <p:nvPr/>
        </p:nvSpPr>
        <p:spPr>
          <a:xfrm>
            <a:off x="6735170" y="5343059"/>
            <a:ext cx="4783541" cy="369332"/>
          </a:xfrm>
          <a:prstGeom prst="rect">
            <a:avLst/>
          </a:prstGeom>
          <a:noFill/>
        </p:spPr>
        <p:txBody>
          <a:bodyPr wrap="square">
            <a:spAutoFit/>
          </a:bodyPr>
          <a:lstStyle/>
          <a:p>
            <a:r>
              <a:rPr lang="en-US" dirty="0"/>
              <a:t>Note: The value of x in main did not change. </a:t>
            </a:r>
          </a:p>
        </p:txBody>
      </p:sp>
    </p:spTree>
    <p:extLst>
      <p:ext uri="{BB962C8B-B14F-4D97-AF65-F5344CB8AC3E}">
        <p14:creationId xmlns:p14="http://schemas.microsoft.com/office/powerpoint/2010/main" val="5279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2BB0D0-242B-44D2-909C-4D1E97EB5946}"/>
              </a:ext>
            </a:extLst>
          </p:cNvPr>
          <p:cNvSpPr>
            <a:spLocks noGrp="1"/>
          </p:cNvSpPr>
          <p:nvPr>
            <p:ph type="title"/>
          </p:nvPr>
        </p:nvSpPr>
        <p:spPr/>
        <p:txBody>
          <a:bodyPr/>
          <a:lstStyle/>
          <a:p>
            <a:r>
              <a:rPr lang="en-US" dirty="0"/>
              <a:t>The toString() Method</a:t>
            </a:r>
          </a:p>
        </p:txBody>
      </p:sp>
      <p:pic>
        <p:nvPicPr>
          <p:cNvPr id="6" name="Picture 5">
            <a:extLst>
              <a:ext uri="{FF2B5EF4-FFF2-40B4-BE49-F238E27FC236}">
                <a16:creationId xmlns:a16="http://schemas.microsoft.com/office/drawing/2014/main" id="{F2A86175-00EA-4648-BCC8-731455437FAF}"/>
              </a:ext>
            </a:extLst>
          </p:cNvPr>
          <p:cNvPicPr>
            <a:picLocks noChangeAspect="1"/>
          </p:cNvPicPr>
          <p:nvPr/>
        </p:nvPicPr>
        <p:blipFill>
          <a:blip r:embed="rId2"/>
          <a:stretch>
            <a:fillRect/>
          </a:stretch>
        </p:blipFill>
        <p:spPr>
          <a:xfrm>
            <a:off x="1298813" y="1864603"/>
            <a:ext cx="4797187" cy="3985972"/>
          </a:xfrm>
          <a:prstGeom prst="rect">
            <a:avLst/>
          </a:prstGeom>
        </p:spPr>
      </p:pic>
      <p:sp>
        <p:nvSpPr>
          <p:cNvPr id="8" name="TextBox 7">
            <a:extLst>
              <a:ext uri="{FF2B5EF4-FFF2-40B4-BE49-F238E27FC236}">
                <a16:creationId xmlns:a16="http://schemas.microsoft.com/office/drawing/2014/main" id="{42822CC0-2A27-4DD1-B01D-DA9CE3C852BB}"/>
              </a:ext>
            </a:extLst>
          </p:cNvPr>
          <p:cNvSpPr txBox="1"/>
          <p:nvPr/>
        </p:nvSpPr>
        <p:spPr>
          <a:xfrm>
            <a:off x="6582201" y="2478752"/>
            <a:ext cx="4310986" cy="2308324"/>
          </a:xfrm>
          <a:prstGeom prst="rect">
            <a:avLst/>
          </a:prstGeom>
          <a:noFill/>
        </p:spPr>
        <p:txBody>
          <a:bodyPr wrap="square">
            <a:spAutoFit/>
          </a:bodyPr>
          <a:lstStyle/>
          <a:p>
            <a:r>
              <a:rPr lang="en-US" dirty="0"/>
              <a:t>When we define a toString() method for a class, we can return a String that will print when we print the object:</a:t>
            </a:r>
          </a:p>
          <a:p>
            <a:endParaRPr lang="en-US" dirty="0"/>
          </a:p>
          <a:p>
            <a:r>
              <a:rPr lang="en-US" dirty="0"/>
              <a:t>When this runs, the command System.out.println(</a:t>
            </a:r>
            <a:r>
              <a:rPr lang="en-US" dirty="0" err="1"/>
              <a:t>myCar</a:t>
            </a:r>
            <a:r>
              <a:rPr lang="en-US" dirty="0"/>
              <a:t>) will print This is a red car!, which tells us about the Object </a:t>
            </a:r>
            <a:r>
              <a:rPr lang="en-US" dirty="0" err="1"/>
              <a:t>myCar</a:t>
            </a:r>
            <a:r>
              <a:rPr lang="en-US" dirty="0"/>
              <a:t>.</a:t>
            </a:r>
          </a:p>
        </p:txBody>
      </p:sp>
    </p:spTree>
    <p:extLst>
      <p:ext uri="{BB962C8B-B14F-4D97-AF65-F5344CB8AC3E}">
        <p14:creationId xmlns:p14="http://schemas.microsoft.com/office/powerpoint/2010/main" val="19845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Practices</a:t>
            </a:r>
          </a:p>
        </p:txBody>
      </p:sp>
      <p:sp>
        <p:nvSpPr>
          <p:cNvPr id="3" name="Text Placeholder 2"/>
          <p:cNvSpPr>
            <a:spLocks noGrp="1"/>
          </p:cNvSpPr>
          <p:nvPr>
            <p:ph type="body" idx="1"/>
          </p:nvPr>
        </p:nvSpPr>
        <p:spPr/>
        <p:txBody>
          <a:bodyPr/>
          <a:lstStyle/>
          <a:p>
            <a:r>
              <a:rPr lang="en-US" dirty="0"/>
              <a:t>indexOf(), compareTo(), substring()</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indexOf() Practice</a:t>
            </a:r>
          </a:p>
        </p:txBody>
      </p:sp>
      <p:pic>
        <p:nvPicPr>
          <p:cNvPr id="4" name="Content Placeholder 3">
            <a:extLst>
              <a:ext uri="{FF2B5EF4-FFF2-40B4-BE49-F238E27FC236}">
                <a16:creationId xmlns:a16="http://schemas.microsoft.com/office/drawing/2014/main" id="{F268EE09-C4E2-45DB-B13A-9AFA92C986C5}"/>
              </a:ext>
            </a:extLst>
          </p:cNvPr>
          <p:cNvPicPr>
            <a:picLocks noGrp="1" noChangeAspect="1"/>
          </p:cNvPicPr>
          <p:nvPr>
            <p:ph idx="1"/>
          </p:nvPr>
        </p:nvPicPr>
        <p:blipFill>
          <a:blip r:embed="rId2"/>
          <a:stretch>
            <a:fillRect/>
          </a:stretch>
        </p:blipFill>
        <p:spPr>
          <a:xfrm>
            <a:off x="542925" y="645703"/>
            <a:ext cx="6218238" cy="5566593"/>
          </a:xfrm>
        </p:spPr>
      </p:pic>
      <p:sp>
        <p:nvSpPr>
          <p:cNvPr id="6" name="Text Placeholder 5"/>
          <p:cNvSpPr>
            <a:spLocks noGrp="1"/>
          </p:cNvSpPr>
          <p:nvPr>
            <p:ph type="body" sz="half" idx="2"/>
          </p:nvPr>
        </p:nvSpPr>
        <p:spPr/>
        <p:txBody>
          <a:bodyPr/>
          <a:lstStyle/>
          <a:p>
            <a:pPr marL="0" marR="0">
              <a:spcBef>
                <a:spcPts val="0"/>
              </a:spcBef>
              <a:spcAft>
                <a:spcPts val="0"/>
              </a:spcAft>
            </a:pPr>
            <a:r>
              <a:rPr lang="zh-CN" sz="1800" dirty="0">
                <a:effectLst/>
                <a:latin typeface="Microsoft YaHei" panose="020B0503020204020204" pitchFamily="34" charset="-122"/>
              </a:rPr>
              <a:t>Finding out if a given character (maybe anything upper or lower case) is a vowel or consonant. </a:t>
            </a:r>
          </a:p>
          <a:p>
            <a:pPr marL="0" marR="0">
              <a:spcBef>
                <a:spcPts val="0"/>
              </a:spcBef>
              <a:spcAft>
                <a:spcPts val="0"/>
              </a:spcAft>
            </a:pPr>
            <a:r>
              <a:rPr lang="en-US" altLang="zh-CN" sz="1800" dirty="0">
                <a:effectLst/>
                <a:latin typeface="Microsoft YaHei" panose="020B0503020204020204" pitchFamily="34" charset="-122"/>
              </a:rPr>
              <a:t> </a:t>
            </a:r>
            <a:endParaRPr lang="zh-CN" sz="1800" dirty="0">
              <a:effectLst/>
              <a:latin typeface="Microsoft YaHei" panose="020B0503020204020204" pitchFamily="34" charset="-122"/>
            </a:endParaRPr>
          </a:p>
          <a:p>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substring() Practice</a:t>
            </a:r>
          </a:p>
        </p:txBody>
      </p:sp>
      <p:sp>
        <p:nvSpPr>
          <p:cNvPr id="6" name="Text Placeholder 5"/>
          <p:cNvSpPr>
            <a:spLocks noGrp="1"/>
          </p:cNvSpPr>
          <p:nvPr>
            <p:ph type="body" sz="half" idx="2"/>
          </p:nvPr>
        </p:nvSpPr>
        <p:spPr/>
        <p:txBody>
          <a:bodyPr/>
          <a:lstStyle/>
          <a:p>
            <a:r>
              <a:rPr lang="en-US" dirty="0"/>
              <a:t>Extract the word “the” from the following string by finding and using the first and second spaces in the string</a:t>
            </a:r>
          </a:p>
          <a:p>
            <a:r>
              <a:rPr lang="en-US" dirty="0"/>
              <a:t>String motto = “May the force be with you.”;</a:t>
            </a:r>
          </a:p>
        </p:txBody>
      </p:sp>
      <p:pic>
        <p:nvPicPr>
          <p:cNvPr id="4" name="Picture 3">
            <a:extLst>
              <a:ext uri="{FF2B5EF4-FFF2-40B4-BE49-F238E27FC236}">
                <a16:creationId xmlns:a16="http://schemas.microsoft.com/office/drawing/2014/main" id="{A1044291-7BDD-4777-A59C-6F9757A5E50D}"/>
              </a:ext>
            </a:extLst>
          </p:cNvPr>
          <p:cNvPicPr>
            <a:picLocks noChangeAspect="1"/>
          </p:cNvPicPr>
          <p:nvPr/>
        </p:nvPicPr>
        <p:blipFill>
          <a:blip r:embed="rId2"/>
          <a:stretch>
            <a:fillRect/>
          </a:stretch>
        </p:blipFill>
        <p:spPr>
          <a:xfrm>
            <a:off x="206254" y="2159118"/>
            <a:ext cx="6946658" cy="2539763"/>
          </a:xfrm>
          <a:prstGeom prst="rect">
            <a:avLst/>
          </a:prstGeom>
        </p:spPr>
      </p:pic>
    </p:spTree>
    <p:extLst>
      <p:ext uri="{BB962C8B-B14F-4D97-AF65-F5344CB8AC3E}">
        <p14:creationId xmlns:p14="http://schemas.microsoft.com/office/powerpoint/2010/main" val="327552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compareTo() Practice</a:t>
            </a:r>
          </a:p>
        </p:txBody>
      </p:sp>
      <p:sp>
        <p:nvSpPr>
          <p:cNvPr id="6" name="Text Placeholder 5"/>
          <p:cNvSpPr>
            <a:spLocks noGrp="1"/>
          </p:cNvSpPr>
          <p:nvPr>
            <p:ph type="body" sz="half" idx="2"/>
          </p:nvPr>
        </p:nvSpPr>
        <p:spPr/>
        <p:txBody>
          <a:bodyPr/>
          <a:lstStyle/>
          <a:p>
            <a:r>
              <a:rPr lang="pt-BR" dirty="0"/>
              <a:t>s1.compareTo(s2)  </a:t>
            </a:r>
          </a:p>
          <a:p>
            <a:r>
              <a:rPr lang="pt-BR" dirty="0"/>
              <a:t>s4.compareTo(s3)  </a:t>
            </a:r>
          </a:p>
          <a:p>
            <a:r>
              <a:rPr lang="pt-BR" dirty="0"/>
              <a:t>s4.compareTo(s5) </a:t>
            </a:r>
            <a:endParaRPr lang="en-US" dirty="0"/>
          </a:p>
        </p:txBody>
      </p:sp>
      <p:pic>
        <p:nvPicPr>
          <p:cNvPr id="16" name="Picture 15">
            <a:extLst>
              <a:ext uri="{FF2B5EF4-FFF2-40B4-BE49-F238E27FC236}">
                <a16:creationId xmlns:a16="http://schemas.microsoft.com/office/drawing/2014/main" id="{29CD99EB-808E-497E-B557-2CDC10C0D11D}"/>
              </a:ext>
            </a:extLst>
          </p:cNvPr>
          <p:cNvPicPr>
            <a:picLocks noChangeAspect="1"/>
          </p:cNvPicPr>
          <p:nvPr/>
        </p:nvPicPr>
        <p:blipFill>
          <a:blip r:embed="rId2"/>
          <a:stretch>
            <a:fillRect/>
          </a:stretch>
        </p:blipFill>
        <p:spPr>
          <a:xfrm>
            <a:off x="624840" y="2002240"/>
            <a:ext cx="6095197" cy="3026960"/>
          </a:xfrm>
          <a:prstGeom prst="rect">
            <a:avLst/>
          </a:prstGeom>
        </p:spPr>
      </p:pic>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Escape sequence Practice 1</a:t>
            </a:r>
          </a:p>
        </p:txBody>
      </p:sp>
      <p:sp>
        <p:nvSpPr>
          <p:cNvPr id="6" name="Text Placeholder 5"/>
          <p:cNvSpPr>
            <a:spLocks noGrp="1"/>
          </p:cNvSpPr>
          <p:nvPr>
            <p:ph type="body" sz="half" idx="2"/>
          </p:nvPr>
        </p:nvSpPr>
        <p:spPr/>
        <p:txBody>
          <a:bodyPr/>
          <a:lstStyle/>
          <a:p>
            <a:r>
              <a:rPr lang="en-US" dirty="0"/>
              <a:t>1. </a:t>
            </a:r>
          </a:p>
          <a:p>
            <a:r>
              <a:rPr lang="en-US" dirty="0"/>
              <a:t>System.out.println("\\\\"); System.out.println("'"); System.out.println("\"\"\"");</a:t>
            </a:r>
          </a:p>
          <a:p>
            <a:endParaRPr lang="en-US" dirty="0"/>
          </a:p>
          <a:p>
            <a:r>
              <a:rPr lang="en-US" dirty="0"/>
              <a:t>2. Write a println statement to produce this output: / \ // \\ /// \\\</a:t>
            </a:r>
          </a:p>
        </p:txBody>
      </p:sp>
      <p:pic>
        <p:nvPicPr>
          <p:cNvPr id="5" name="Picture 4">
            <a:extLst>
              <a:ext uri="{FF2B5EF4-FFF2-40B4-BE49-F238E27FC236}">
                <a16:creationId xmlns:a16="http://schemas.microsoft.com/office/drawing/2014/main" id="{91D9CB56-5809-42D4-A62B-5A153D17152F}"/>
              </a:ext>
            </a:extLst>
          </p:cNvPr>
          <p:cNvPicPr>
            <a:picLocks noChangeAspect="1"/>
          </p:cNvPicPr>
          <p:nvPr/>
        </p:nvPicPr>
        <p:blipFill>
          <a:blip r:embed="rId2"/>
          <a:stretch>
            <a:fillRect/>
          </a:stretch>
        </p:blipFill>
        <p:spPr>
          <a:xfrm>
            <a:off x="482648" y="1767953"/>
            <a:ext cx="6215947" cy="3322093"/>
          </a:xfrm>
          <a:prstGeom prst="rect">
            <a:avLst/>
          </a:prstGeom>
        </p:spPr>
      </p:pic>
    </p:spTree>
    <p:extLst>
      <p:ext uri="{BB962C8B-B14F-4D97-AF65-F5344CB8AC3E}">
        <p14:creationId xmlns:p14="http://schemas.microsoft.com/office/powerpoint/2010/main" val="156694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Escape sequence Practice 2</a:t>
            </a:r>
          </a:p>
        </p:txBody>
      </p:sp>
      <p:sp>
        <p:nvSpPr>
          <p:cNvPr id="6" name="Text Placeholder 5"/>
          <p:cNvSpPr>
            <a:spLocks noGrp="1"/>
          </p:cNvSpPr>
          <p:nvPr>
            <p:ph type="body" sz="half" idx="2"/>
          </p:nvPr>
        </p:nvSpPr>
        <p:spPr/>
        <p:txBody>
          <a:bodyPr/>
          <a:lstStyle/>
          <a:p>
            <a:r>
              <a:rPr lang="en-US" altLang="zh-CN" dirty="0"/>
              <a:t>Produce an output shown as the screenshot on the left, using 3 lines of print, it could be of print or println as you wish.</a:t>
            </a:r>
            <a:endParaRPr lang="en-US" dirty="0"/>
          </a:p>
        </p:txBody>
      </p:sp>
      <p:pic>
        <p:nvPicPr>
          <p:cNvPr id="14" name="Picture 13">
            <a:extLst>
              <a:ext uri="{FF2B5EF4-FFF2-40B4-BE49-F238E27FC236}">
                <a16:creationId xmlns:a16="http://schemas.microsoft.com/office/drawing/2014/main" id="{F1CCAD35-69F6-4B5C-B6AE-9AB1BC537886}"/>
              </a:ext>
            </a:extLst>
          </p:cNvPr>
          <p:cNvPicPr>
            <a:picLocks noChangeAspect="1"/>
          </p:cNvPicPr>
          <p:nvPr/>
        </p:nvPicPr>
        <p:blipFill>
          <a:blip r:embed="rId3"/>
          <a:stretch>
            <a:fillRect/>
          </a:stretch>
        </p:blipFill>
        <p:spPr>
          <a:xfrm>
            <a:off x="77372" y="2770713"/>
            <a:ext cx="7139354" cy="1316573"/>
          </a:xfrm>
          <a:prstGeom prst="rect">
            <a:avLst/>
          </a:prstGeom>
        </p:spPr>
      </p:pic>
    </p:spTree>
    <p:extLst>
      <p:ext uri="{BB962C8B-B14F-4D97-AF65-F5344CB8AC3E}">
        <p14:creationId xmlns:p14="http://schemas.microsoft.com/office/powerpoint/2010/main" val="164744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E8E69F-8357-42F6-AB7F-1530AB1DDB63}"/>
              </a:ext>
            </a:extLst>
          </p:cNvPr>
          <p:cNvPicPr>
            <a:picLocks noChangeAspect="1"/>
          </p:cNvPicPr>
          <p:nvPr/>
        </p:nvPicPr>
        <p:blipFill>
          <a:blip r:embed="rId3"/>
          <a:stretch>
            <a:fillRect/>
          </a:stretch>
        </p:blipFill>
        <p:spPr>
          <a:xfrm>
            <a:off x="-2965" y="653129"/>
            <a:ext cx="12194965" cy="5551742"/>
          </a:xfrm>
          <a:prstGeom prst="rect">
            <a:avLst/>
          </a:prstGeom>
        </p:spPr>
      </p:pic>
    </p:spTree>
    <p:extLst>
      <p:ext uri="{BB962C8B-B14F-4D97-AF65-F5344CB8AC3E}">
        <p14:creationId xmlns:p14="http://schemas.microsoft.com/office/powerpoint/2010/main" val="348775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charAt()</a:t>
            </a:r>
          </a:p>
        </p:txBody>
      </p:sp>
      <p:sp>
        <p:nvSpPr>
          <p:cNvPr id="7" name="TextBox 6">
            <a:extLst>
              <a:ext uri="{FF2B5EF4-FFF2-40B4-BE49-F238E27FC236}">
                <a16:creationId xmlns:a16="http://schemas.microsoft.com/office/drawing/2014/main" id="{0F745B0F-646C-444E-8DCE-CBB6A45B10CD}"/>
              </a:ext>
            </a:extLst>
          </p:cNvPr>
          <p:cNvSpPr txBox="1"/>
          <p:nvPr/>
        </p:nvSpPr>
        <p:spPr>
          <a:xfrm>
            <a:off x="1295400" y="2240302"/>
            <a:ext cx="535838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Return a value at a requested index</a:t>
            </a:r>
          </a:p>
        </p:txBody>
      </p:sp>
      <p:pic>
        <p:nvPicPr>
          <p:cNvPr id="11" name="Picture 10">
            <a:extLst>
              <a:ext uri="{FF2B5EF4-FFF2-40B4-BE49-F238E27FC236}">
                <a16:creationId xmlns:a16="http://schemas.microsoft.com/office/drawing/2014/main" id="{3484B501-928B-4B4E-A4D5-CCC831BCEFF3}"/>
              </a:ext>
            </a:extLst>
          </p:cNvPr>
          <p:cNvPicPr>
            <a:picLocks noChangeAspect="1"/>
          </p:cNvPicPr>
          <p:nvPr/>
        </p:nvPicPr>
        <p:blipFill>
          <a:blip r:embed="rId2"/>
          <a:stretch>
            <a:fillRect/>
          </a:stretch>
        </p:blipFill>
        <p:spPr>
          <a:xfrm>
            <a:off x="1295400" y="3113151"/>
            <a:ext cx="7486650" cy="2533650"/>
          </a:xfrm>
          <a:prstGeom prst="rect">
            <a:avLst/>
          </a:prstGeom>
        </p:spPr>
      </p:pic>
    </p:spTree>
    <p:extLst>
      <p:ext uri="{BB962C8B-B14F-4D97-AF65-F5344CB8AC3E}">
        <p14:creationId xmlns:p14="http://schemas.microsoft.com/office/powerpoint/2010/main" val="174093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 VS String</a:t>
            </a:r>
          </a:p>
        </p:txBody>
      </p:sp>
      <p:sp>
        <p:nvSpPr>
          <p:cNvPr id="3" name="Text Placeholder 2"/>
          <p:cNvSpPr>
            <a:spLocks noGrp="1"/>
          </p:cNvSpPr>
          <p:nvPr>
            <p:ph type="body" idx="1"/>
          </p:nvPr>
        </p:nvSpPr>
        <p:spPr/>
        <p:txBody>
          <a:bodyPr/>
          <a:lstStyle/>
          <a:p>
            <a:r>
              <a:rPr lang="en-US" dirty="0"/>
              <a:t>char</a:t>
            </a:r>
          </a:p>
        </p:txBody>
      </p:sp>
      <p:sp>
        <p:nvSpPr>
          <p:cNvPr id="4" name="Content Placeholder 3"/>
          <p:cNvSpPr>
            <a:spLocks noGrp="1"/>
          </p:cNvSpPr>
          <p:nvPr>
            <p:ph sz="half" idx="2"/>
          </p:nvPr>
        </p:nvSpPr>
        <p:spPr/>
        <p:txBody>
          <a:bodyPr/>
          <a:lstStyle/>
          <a:p>
            <a:r>
              <a:rPr lang="en-US" dirty="0"/>
              <a:t>char is a primitive datatype</a:t>
            </a:r>
          </a:p>
          <a:p>
            <a:r>
              <a:rPr lang="en-US" dirty="0"/>
              <a:t>used to store a single character. </a:t>
            </a:r>
          </a:p>
          <a:p>
            <a:r>
              <a:rPr lang="en-US" dirty="0"/>
              <a:t>The character must be surrounded by single quotes.</a:t>
            </a:r>
          </a:p>
          <a:p>
            <a:endParaRPr lang="en-US" dirty="0"/>
          </a:p>
        </p:txBody>
      </p:sp>
      <p:sp>
        <p:nvSpPr>
          <p:cNvPr id="6" name="Content Placeholder 5"/>
          <p:cNvSpPr>
            <a:spLocks noGrp="1"/>
          </p:cNvSpPr>
          <p:nvPr>
            <p:ph sz="quarter" idx="4"/>
          </p:nvPr>
        </p:nvSpPr>
        <p:spPr/>
        <p:txBody>
          <a:bodyPr/>
          <a:lstStyle/>
          <a:p>
            <a:r>
              <a:rPr lang="en-US" dirty="0"/>
              <a:t>String is a reference type</a:t>
            </a:r>
          </a:p>
          <a:p>
            <a:r>
              <a:rPr lang="en-US" dirty="0"/>
              <a:t>can be a single character or group of characters like a word or sentence</a:t>
            </a:r>
          </a:p>
          <a:p>
            <a:r>
              <a:rPr lang="en-US" dirty="0"/>
              <a:t>can be created by simply declaring a String variable like a primitive</a:t>
            </a:r>
          </a:p>
          <a:p>
            <a:r>
              <a:rPr lang="en-US" dirty="0"/>
              <a:t>Also can be created by using the constructor from the String class</a:t>
            </a:r>
          </a:p>
        </p:txBody>
      </p:sp>
      <p:sp>
        <p:nvSpPr>
          <p:cNvPr id="121" name="Text Placeholder 120">
            <a:extLst>
              <a:ext uri="{FF2B5EF4-FFF2-40B4-BE49-F238E27FC236}">
                <a16:creationId xmlns:a16="http://schemas.microsoft.com/office/drawing/2014/main" id="{D4D75773-445A-4DA8-868E-6178846ECBA0}"/>
              </a:ext>
            </a:extLst>
          </p:cNvPr>
          <p:cNvSpPr>
            <a:spLocks noGrp="1"/>
          </p:cNvSpPr>
          <p:nvPr>
            <p:ph type="body" sz="quarter" idx="3"/>
          </p:nvPr>
        </p:nvSpPr>
        <p:spPr/>
        <p:txBody>
          <a:bodyPr/>
          <a:lstStyle/>
          <a:p>
            <a:r>
              <a:rPr lang="en-US" dirty="0"/>
              <a:t>String</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String methods</a:t>
            </a:r>
          </a:p>
        </p:txBody>
      </p:sp>
      <p:sp>
        <p:nvSpPr>
          <p:cNvPr id="7" name="TextBox 6">
            <a:extLst>
              <a:ext uri="{FF2B5EF4-FFF2-40B4-BE49-F238E27FC236}">
                <a16:creationId xmlns:a16="http://schemas.microsoft.com/office/drawing/2014/main" id="{0F745B0F-646C-444E-8DCE-CBB6A45B10CD}"/>
              </a:ext>
            </a:extLst>
          </p:cNvPr>
          <p:cNvSpPr txBox="1"/>
          <p:nvPr/>
        </p:nvSpPr>
        <p:spPr>
          <a:xfrm>
            <a:off x="1295400" y="2148862"/>
            <a:ext cx="10372344" cy="2677656"/>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equalsIgnoreCase()</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toUpperCase()</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toLowerCase()</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replace(old, new)</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trim()             //</a:t>
            </a:r>
            <a:r>
              <a:rPr lang="en-US" sz="2800" dirty="0">
                <a:solidFill>
                  <a:schemeClr val="tx1">
                    <a:lumMod val="50000"/>
                    <a:lumOff val="50000"/>
                  </a:schemeClr>
                </a:solidFill>
                <a:latin typeface="Calibri" panose="020F0502020204030204" pitchFamily="34" charset="0"/>
                <a:cs typeface="Calibri" panose="020F0502020204030204" pitchFamily="34" charset="0"/>
              </a:rPr>
              <a:t>removes whitespace from both ends of a string</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233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String Object</a:t>
            </a:r>
          </a:p>
        </p:txBody>
      </p:sp>
      <p:pic>
        <p:nvPicPr>
          <p:cNvPr id="8" name="Picture 7">
            <a:extLst>
              <a:ext uri="{FF2B5EF4-FFF2-40B4-BE49-F238E27FC236}">
                <a16:creationId xmlns:a16="http://schemas.microsoft.com/office/drawing/2014/main" id="{503AD27D-A953-4335-87E1-F4E0A00C887C}"/>
              </a:ext>
            </a:extLst>
          </p:cNvPr>
          <p:cNvPicPr>
            <a:picLocks noChangeAspect="1"/>
          </p:cNvPicPr>
          <p:nvPr/>
        </p:nvPicPr>
        <p:blipFill>
          <a:blip r:embed="rId3"/>
          <a:stretch>
            <a:fillRect/>
          </a:stretch>
        </p:blipFill>
        <p:spPr>
          <a:xfrm>
            <a:off x="1010198" y="1985037"/>
            <a:ext cx="9752463" cy="3453154"/>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ECA5416-FBB3-4961-A11B-55AEFCCE9DBA}"/>
                  </a:ext>
                </a:extLst>
              </p14:cNvPr>
              <p14:cNvContentPartPr/>
              <p14:nvPr/>
            </p14:nvContentPartPr>
            <p14:xfrm>
              <a:off x="1882385" y="3627886"/>
              <a:ext cx="19080" cy="14400"/>
            </p14:xfrm>
          </p:contentPart>
        </mc:Choice>
        <mc:Fallback xmlns="">
          <p:pic>
            <p:nvPicPr>
              <p:cNvPr id="9" name="Ink 8">
                <a:extLst>
                  <a:ext uri="{FF2B5EF4-FFF2-40B4-BE49-F238E27FC236}">
                    <a16:creationId xmlns:a16="http://schemas.microsoft.com/office/drawing/2014/main" id="{CECA5416-FBB3-4961-A11B-55AEFCCE9DBA}"/>
                  </a:ext>
                </a:extLst>
              </p:cNvPr>
              <p:cNvPicPr/>
              <p:nvPr/>
            </p:nvPicPr>
            <p:blipFill>
              <a:blip r:embed="rId5"/>
              <a:stretch>
                <a:fillRect/>
              </a:stretch>
            </p:blipFill>
            <p:spPr>
              <a:xfrm>
                <a:off x="1876265" y="3621766"/>
                <a:ext cx="31320" cy="26640"/>
              </a:xfrm>
              <a:prstGeom prst="rect">
                <a:avLst/>
              </a:prstGeom>
            </p:spPr>
          </p:pic>
        </mc:Fallback>
      </mc:AlternateContent>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String VS empty String</a:t>
            </a:r>
          </a:p>
        </p:txBody>
      </p:sp>
      <p:pic>
        <p:nvPicPr>
          <p:cNvPr id="4" name="Picture 3">
            <a:extLst>
              <a:ext uri="{FF2B5EF4-FFF2-40B4-BE49-F238E27FC236}">
                <a16:creationId xmlns:a16="http://schemas.microsoft.com/office/drawing/2014/main" id="{B196CB99-2234-423B-A1DE-AE5E366807D4}"/>
              </a:ext>
            </a:extLst>
          </p:cNvPr>
          <p:cNvPicPr>
            <a:picLocks noChangeAspect="1"/>
          </p:cNvPicPr>
          <p:nvPr/>
        </p:nvPicPr>
        <p:blipFill>
          <a:blip r:embed="rId2"/>
          <a:stretch>
            <a:fillRect/>
          </a:stretch>
        </p:blipFill>
        <p:spPr>
          <a:xfrm>
            <a:off x="1295400" y="2441036"/>
            <a:ext cx="9194839" cy="2171907"/>
          </a:xfrm>
          <a:prstGeom prst="rect">
            <a:avLst/>
          </a:prstGeom>
        </p:spPr>
      </p:pic>
    </p:spTree>
    <p:extLst>
      <p:ext uri="{BB962C8B-B14F-4D97-AF65-F5344CB8AC3E}">
        <p14:creationId xmlns:p14="http://schemas.microsoft.com/office/powerpoint/2010/main" val="150984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97280"/>
            <a:ext cx="9601200" cy="1142385"/>
          </a:xfrm>
        </p:spPr>
        <p:txBody>
          <a:bodyPr/>
          <a:lstStyle/>
          <a:p>
            <a:r>
              <a:rPr lang="en-US" dirty="0"/>
              <a:t>String </a:t>
            </a:r>
            <a:br>
              <a:rPr lang="en-US" dirty="0"/>
            </a:br>
            <a:r>
              <a:rPr lang="en-US" dirty="0"/>
              <a:t>Concatenation</a:t>
            </a:r>
          </a:p>
        </p:txBody>
      </p:sp>
      <p:pic>
        <p:nvPicPr>
          <p:cNvPr id="4" name="Picture 3">
            <a:extLst>
              <a:ext uri="{FF2B5EF4-FFF2-40B4-BE49-F238E27FC236}">
                <a16:creationId xmlns:a16="http://schemas.microsoft.com/office/drawing/2014/main" id="{D830B9B7-38F7-4184-967F-BF06798166FA}"/>
              </a:ext>
            </a:extLst>
          </p:cNvPr>
          <p:cNvPicPr>
            <a:picLocks noChangeAspect="1"/>
          </p:cNvPicPr>
          <p:nvPr/>
        </p:nvPicPr>
        <p:blipFill>
          <a:blip r:embed="rId3"/>
          <a:stretch>
            <a:fillRect/>
          </a:stretch>
        </p:blipFill>
        <p:spPr>
          <a:xfrm>
            <a:off x="5155153" y="558368"/>
            <a:ext cx="6387152" cy="5502352"/>
          </a:xfrm>
          <a:prstGeom prst="rect">
            <a:avLst/>
          </a:prstGeom>
        </p:spPr>
      </p:pic>
    </p:spTree>
    <p:extLst>
      <p:ext uri="{BB962C8B-B14F-4D97-AF65-F5344CB8AC3E}">
        <p14:creationId xmlns:p14="http://schemas.microsoft.com/office/powerpoint/2010/main" val="240379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F99D43-48EB-4AF7-BAF4-1DF210A63466}"/>
              </a:ext>
            </a:extLst>
          </p:cNvPr>
          <p:cNvPicPr>
            <a:picLocks noChangeAspect="1"/>
          </p:cNvPicPr>
          <p:nvPr/>
        </p:nvPicPr>
        <p:blipFill>
          <a:blip r:embed="rId3"/>
          <a:stretch>
            <a:fillRect/>
          </a:stretch>
        </p:blipFill>
        <p:spPr>
          <a:xfrm>
            <a:off x="724698" y="2438289"/>
            <a:ext cx="10742604" cy="3692770"/>
          </a:xfrm>
          <a:prstGeom prst="rect">
            <a:avLst/>
          </a:prstGeom>
        </p:spPr>
      </p:pic>
      <p:sp>
        <p:nvSpPr>
          <p:cNvPr id="7" name="Title 1">
            <a:extLst>
              <a:ext uri="{FF2B5EF4-FFF2-40B4-BE49-F238E27FC236}">
                <a16:creationId xmlns:a16="http://schemas.microsoft.com/office/drawing/2014/main" id="{866DA590-EA7C-4D3C-BAD8-FEFBBEE646D3}"/>
              </a:ext>
            </a:extLst>
          </p:cNvPr>
          <p:cNvSpPr txBox="1">
            <a:spLocks/>
          </p:cNvSpPr>
          <p:nvPr/>
        </p:nvSpPr>
        <p:spPr>
          <a:xfrm>
            <a:off x="724698" y="726941"/>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String Concatenation</a:t>
            </a:r>
          </a:p>
        </p:txBody>
      </p:sp>
      <p:sp>
        <p:nvSpPr>
          <p:cNvPr id="9" name="TextBox 8">
            <a:extLst>
              <a:ext uri="{FF2B5EF4-FFF2-40B4-BE49-F238E27FC236}">
                <a16:creationId xmlns:a16="http://schemas.microsoft.com/office/drawing/2014/main" id="{659198F9-D682-409E-ABA7-9265ED2B8B56}"/>
              </a:ext>
            </a:extLst>
          </p:cNvPr>
          <p:cNvSpPr txBox="1"/>
          <p:nvPr/>
        </p:nvSpPr>
        <p:spPr>
          <a:xfrm>
            <a:off x="724698" y="1684660"/>
            <a:ext cx="6101860" cy="369332"/>
          </a:xfrm>
          <a:prstGeom prst="rect">
            <a:avLst/>
          </a:prstGeom>
          <a:noFill/>
        </p:spPr>
        <p:txBody>
          <a:bodyPr wrap="square">
            <a:spAutoFit/>
          </a:bodyPr>
          <a:lstStyle/>
          <a:p>
            <a:r>
              <a:rPr lang="en-US" dirty="0"/>
              <a:t>+= join and redefine</a:t>
            </a:r>
          </a:p>
        </p:txBody>
      </p:sp>
    </p:spTree>
    <p:extLst>
      <p:ext uri="{BB962C8B-B14F-4D97-AF65-F5344CB8AC3E}">
        <p14:creationId xmlns:p14="http://schemas.microsoft.com/office/powerpoint/2010/main" val="340734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graphicFrame>
        <p:nvGraphicFramePr>
          <p:cNvPr id="6" name="Table 6">
            <a:extLst>
              <a:ext uri="{FF2B5EF4-FFF2-40B4-BE49-F238E27FC236}">
                <a16:creationId xmlns:a16="http://schemas.microsoft.com/office/drawing/2014/main" id="{0DECEFF7-CCE5-4FF9-B2A9-47A8FC13817A}"/>
              </a:ext>
            </a:extLst>
          </p:cNvPr>
          <p:cNvGraphicFramePr>
            <a:graphicFrameLocks noGrp="1"/>
          </p:cNvGraphicFramePr>
          <p:nvPr>
            <p:extLst>
              <p:ext uri="{D42A27DB-BD31-4B8C-83A1-F6EECF244321}">
                <p14:modId xmlns:p14="http://schemas.microsoft.com/office/powerpoint/2010/main" val="295782493"/>
              </p:ext>
            </p:extLst>
          </p:nvPr>
        </p:nvGraphicFramePr>
        <p:xfrm>
          <a:off x="1295400" y="3058160"/>
          <a:ext cx="8127999" cy="741680"/>
        </p:xfrm>
        <a:graphic>
          <a:graphicData uri="http://schemas.openxmlformats.org/drawingml/2006/table">
            <a:tbl>
              <a:tblPr firstRow="1" bandRow="1">
                <a:tableStyleId>{BC89EF96-8CEA-46FF-86C4-4CE0E7609802}</a:tableStyleId>
              </a:tblPr>
              <a:tblGrid>
                <a:gridCol w="903111">
                  <a:extLst>
                    <a:ext uri="{9D8B030D-6E8A-4147-A177-3AD203B41FA5}">
                      <a16:colId xmlns:a16="http://schemas.microsoft.com/office/drawing/2014/main" val="3721985580"/>
                    </a:ext>
                  </a:extLst>
                </a:gridCol>
                <a:gridCol w="903111">
                  <a:extLst>
                    <a:ext uri="{9D8B030D-6E8A-4147-A177-3AD203B41FA5}">
                      <a16:colId xmlns:a16="http://schemas.microsoft.com/office/drawing/2014/main" val="2500540883"/>
                    </a:ext>
                  </a:extLst>
                </a:gridCol>
                <a:gridCol w="903111">
                  <a:extLst>
                    <a:ext uri="{9D8B030D-6E8A-4147-A177-3AD203B41FA5}">
                      <a16:colId xmlns:a16="http://schemas.microsoft.com/office/drawing/2014/main" val="1995359546"/>
                    </a:ext>
                  </a:extLst>
                </a:gridCol>
                <a:gridCol w="903111">
                  <a:extLst>
                    <a:ext uri="{9D8B030D-6E8A-4147-A177-3AD203B41FA5}">
                      <a16:colId xmlns:a16="http://schemas.microsoft.com/office/drawing/2014/main" val="3193296863"/>
                    </a:ext>
                  </a:extLst>
                </a:gridCol>
                <a:gridCol w="903111">
                  <a:extLst>
                    <a:ext uri="{9D8B030D-6E8A-4147-A177-3AD203B41FA5}">
                      <a16:colId xmlns:a16="http://schemas.microsoft.com/office/drawing/2014/main" val="898607202"/>
                    </a:ext>
                  </a:extLst>
                </a:gridCol>
                <a:gridCol w="903111">
                  <a:extLst>
                    <a:ext uri="{9D8B030D-6E8A-4147-A177-3AD203B41FA5}">
                      <a16:colId xmlns:a16="http://schemas.microsoft.com/office/drawing/2014/main" val="961310626"/>
                    </a:ext>
                  </a:extLst>
                </a:gridCol>
                <a:gridCol w="903111">
                  <a:extLst>
                    <a:ext uri="{9D8B030D-6E8A-4147-A177-3AD203B41FA5}">
                      <a16:colId xmlns:a16="http://schemas.microsoft.com/office/drawing/2014/main" val="967973459"/>
                    </a:ext>
                  </a:extLst>
                </a:gridCol>
                <a:gridCol w="903111">
                  <a:extLst>
                    <a:ext uri="{9D8B030D-6E8A-4147-A177-3AD203B41FA5}">
                      <a16:colId xmlns:a16="http://schemas.microsoft.com/office/drawing/2014/main" val="2902470072"/>
                    </a:ext>
                  </a:extLst>
                </a:gridCol>
                <a:gridCol w="903111">
                  <a:extLst>
                    <a:ext uri="{9D8B030D-6E8A-4147-A177-3AD203B41FA5}">
                      <a16:colId xmlns:a16="http://schemas.microsoft.com/office/drawing/2014/main" val="750464206"/>
                    </a:ext>
                  </a:extLst>
                </a:gridCol>
              </a:tblGrid>
              <a:tr h="370840">
                <a:tc>
                  <a:txBody>
                    <a:bodyPr/>
                    <a:lstStyle/>
                    <a:p>
                      <a:r>
                        <a:rPr lang="en-US" dirty="0"/>
                        <a:t>i</a:t>
                      </a:r>
                    </a:p>
                  </a:txBody>
                  <a:tcPr/>
                </a:tc>
                <a:tc>
                  <a:txBody>
                    <a:bodyPr/>
                    <a:lstStyle/>
                    <a:p>
                      <a:r>
                        <a:rPr lang="en-US" dirty="0"/>
                        <a:t>c</a:t>
                      </a:r>
                    </a:p>
                  </a:txBody>
                  <a:tcPr/>
                </a:tc>
                <a:tc>
                  <a:txBody>
                    <a:bodyPr/>
                    <a:lstStyle/>
                    <a:p>
                      <a:r>
                        <a:rPr lang="en-US" dirty="0"/>
                        <a:t>e</a:t>
                      </a:r>
                    </a:p>
                  </a:txBody>
                  <a:tcPr/>
                </a:tc>
                <a:tc>
                  <a:txBody>
                    <a:bodyPr/>
                    <a:lstStyle/>
                    <a:p>
                      <a:endParaRPr lang="en-US" dirty="0"/>
                    </a:p>
                  </a:txBody>
                  <a:tcPr/>
                </a:tc>
                <a:tc>
                  <a:txBody>
                    <a:bodyPr/>
                    <a:lstStyle/>
                    <a:p>
                      <a:r>
                        <a:rPr lang="en-US" dirty="0"/>
                        <a:t>c</a:t>
                      </a:r>
                    </a:p>
                  </a:txBody>
                  <a:tcPr/>
                </a:tc>
                <a:tc>
                  <a:txBody>
                    <a:bodyPr/>
                    <a:lstStyle/>
                    <a:p>
                      <a:r>
                        <a:rPr lang="en-US" dirty="0"/>
                        <a:t>r</a:t>
                      </a:r>
                    </a:p>
                  </a:txBody>
                  <a:tcPr/>
                </a:tc>
                <a:tc>
                  <a:txBody>
                    <a:bodyPr/>
                    <a:lstStyle/>
                    <a:p>
                      <a:r>
                        <a:rPr lang="en-US" dirty="0"/>
                        <a:t>e</a:t>
                      </a:r>
                    </a:p>
                  </a:txBody>
                  <a:tcPr/>
                </a:tc>
                <a:tc>
                  <a:txBody>
                    <a:bodyPr/>
                    <a:lstStyle/>
                    <a:p>
                      <a:r>
                        <a:rPr lang="en-US" dirty="0"/>
                        <a:t>a</a:t>
                      </a:r>
                    </a:p>
                  </a:txBody>
                  <a:tcPr/>
                </a:tc>
                <a:tc>
                  <a:txBody>
                    <a:bodyPr/>
                    <a:lstStyle/>
                    <a:p>
                      <a:r>
                        <a:rPr lang="en-US" dirty="0"/>
                        <a:t>m</a:t>
                      </a:r>
                    </a:p>
                  </a:txBody>
                  <a:tcPr/>
                </a:tc>
                <a:extLst>
                  <a:ext uri="{0D108BD9-81ED-4DB2-BD59-A6C34878D82A}">
                    <a16:rowId xmlns:a16="http://schemas.microsoft.com/office/drawing/2014/main" val="3025966161"/>
                  </a:ext>
                </a:extLst>
              </a:tr>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768693944"/>
                  </a:ext>
                </a:extLst>
              </a:tr>
            </a:tbl>
          </a:graphicData>
        </a:graphic>
      </p:graphicFrame>
      <p:sp>
        <p:nvSpPr>
          <p:cNvPr id="7" name="TextBox 6">
            <a:extLst>
              <a:ext uri="{FF2B5EF4-FFF2-40B4-BE49-F238E27FC236}">
                <a16:creationId xmlns:a16="http://schemas.microsoft.com/office/drawing/2014/main" id="{61681CE0-A215-4929-B1BE-A2A3E3A27439}"/>
              </a:ext>
            </a:extLst>
          </p:cNvPr>
          <p:cNvSpPr txBox="1"/>
          <p:nvPr/>
        </p:nvSpPr>
        <p:spPr>
          <a:xfrm>
            <a:off x="1295400" y="2352953"/>
            <a:ext cx="5643349" cy="369332"/>
          </a:xfrm>
          <a:prstGeom prst="rect">
            <a:avLst/>
          </a:prstGeom>
          <a:noFill/>
        </p:spPr>
        <p:txBody>
          <a:bodyPr wrap="square" rtlCol="0">
            <a:spAutoFit/>
          </a:bodyPr>
          <a:lstStyle/>
          <a:p>
            <a:r>
              <a:rPr lang="en-US" altLang="zh-CN" b="1" dirty="0">
                <a:latin typeface="Consolas" panose="020B0609020204030204" pitchFamily="49" charset="0"/>
              </a:rPr>
              <a:t>String my</a:t>
            </a:r>
            <a:r>
              <a:rPr lang="en-US" b="1" dirty="0">
                <a:latin typeface="Consolas" panose="020B0609020204030204" pitchFamily="49" charset="0"/>
              </a:rPr>
              <a:t>Dessert = “ice cream”;</a:t>
            </a:r>
          </a:p>
        </p:txBody>
      </p:sp>
      <p:sp>
        <p:nvSpPr>
          <p:cNvPr id="9" name="TextBox 8">
            <a:extLst>
              <a:ext uri="{FF2B5EF4-FFF2-40B4-BE49-F238E27FC236}">
                <a16:creationId xmlns:a16="http://schemas.microsoft.com/office/drawing/2014/main" id="{D499AB12-E9BF-4B4E-B3F0-3D478E33189A}"/>
              </a:ext>
            </a:extLst>
          </p:cNvPr>
          <p:cNvSpPr txBox="1"/>
          <p:nvPr/>
        </p:nvSpPr>
        <p:spPr>
          <a:xfrm>
            <a:off x="1295400" y="4134207"/>
            <a:ext cx="6103960" cy="646331"/>
          </a:xfrm>
          <a:prstGeom prst="rect">
            <a:avLst/>
          </a:prstGeom>
          <a:noFill/>
        </p:spPr>
        <p:txBody>
          <a:bodyPr wrap="square">
            <a:spAutoFit/>
          </a:bodyPr>
          <a:lstStyle/>
          <a:p>
            <a:r>
              <a:rPr lang="en-US" dirty="0"/>
              <a:t>First character's index : 0 </a:t>
            </a:r>
          </a:p>
          <a:p>
            <a:r>
              <a:rPr lang="en-US" dirty="0"/>
              <a:t>Last character's index : the string's length - 1</a:t>
            </a:r>
          </a:p>
        </p:txBody>
      </p:sp>
    </p:spTree>
    <p:extLst>
      <p:ext uri="{BB962C8B-B14F-4D97-AF65-F5344CB8AC3E}">
        <p14:creationId xmlns:p14="http://schemas.microsoft.com/office/powerpoint/2010/main" val="42170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length() Method</a:t>
            </a:r>
          </a:p>
        </p:txBody>
      </p:sp>
      <p:pic>
        <p:nvPicPr>
          <p:cNvPr id="5" name="Picture 4">
            <a:extLst>
              <a:ext uri="{FF2B5EF4-FFF2-40B4-BE49-F238E27FC236}">
                <a16:creationId xmlns:a16="http://schemas.microsoft.com/office/drawing/2014/main" id="{52864376-8F70-4F87-8E44-1298A77155DE}"/>
              </a:ext>
            </a:extLst>
          </p:cNvPr>
          <p:cNvPicPr>
            <a:picLocks noChangeAspect="1"/>
          </p:cNvPicPr>
          <p:nvPr/>
        </p:nvPicPr>
        <p:blipFill>
          <a:blip r:embed="rId2"/>
          <a:stretch>
            <a:fillRect/>
          </a:stretch>
        </p:blipFill>
        <p:spPr>
          <a:xfrm>
            <a:off x="1295400" y="1695182"/>
            <a:ext cx="8014790" cy="4268463"/>
          </a:xfrm>
          <a:prstGeom prst="rect">
            <a:avLst/>
          </a:prstGeom>
        </p:spPr>
      </p:pic>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D8D84A02-A493-4D27-A00E-5AD695B28B94}"/>
                  </a:ext>
                </a:extLst>
              </p14:cNvPr>
              <p14:cNvContentPartPr/>
              <p14:nvPr/>
            </p14:nvContentPartPr>
            <p14:xfrm>
              <a:off x="3301889" y="3860781"/>
              <a:ext cx="10800" cy="9360"/>
            </p14:xfrm>
          </p:contentPart>
        </mc:Choice>
        <mc:Fallback xmlns="">
          <p:pic>
            <p:nvPicPr>
              <p:cNvPr id="16" name="Ink 15">
                <a:extLst>
                  <a:ext uri="{FF2B5EF4-FFF2-40B4-BE49-F238E27FC236}">
                    <a16:creationId xmlns:a16="http://schemas.microsoft.com/office/drawing/2014/main" id="{D8D84A02-A493-4D27-A00E-5AD695B28B94}"/>
                  </a:ext>
                </a:extLst>
              </p:cNvPr>
              <p:cNvPicPr/>
              <p:nvPr/>
            </p:nvPicPr>
            <p:blipFill>
              <a:blip r:embed="rId4"/>
              <a:stretch>
                <a:fillRect/>
              </a:stretch>
            </p:blipFill>
            <p:spPr>
              <a:xfrm>
                <a:off x="3292889" y="3851781"/>
                <a:ext cx="284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E36A730C-844C-4CDD-927F-6AD9FC506A1A}"/>
                  </a:ext>
                </a:extLst>
              </p14:cNvPr>
              <p14:cNvContentPartPr/>
              <p14:nvPr/>
            </p14:nvContentPartPr>
            <p14:xfrm>
              <a:off x="6591929" y="3731181"/>
              <a:ext cx="360" cy="9720"/>
            </p14:xfrm>
          </p:contentPart>
        </mc:Choice>
        <mc:Fallback xmlns="">
          <p:pic>
            <p:nvPicPr>
              <p:cNvPr id="24" name="Ink 23">
                <a:extLst>
                  <a:ext uri="{FF2B5EF4-FFF2-40B4-BE49-F238E27FC236}">
                    <a16:creationId xmlns:a16="http://schemas.microsoft.com/office/drawing/2014/main" id="{E36A730C-844C-4CDD-927F-6AD9FC506A1A}"/>
                  </a:ext>
                </a:extLst>
              </p:cNvPr>
              <p:cNvPicPr/>
              <p:nvPr/>
            </p:nvPicPr>
            <p:blipFill>
              <a:blip r:embed="rId6"/>
              <a:stretch>
                <a:fillRect/>
              </a:stretch>
            </p:blipFill>
            <p:spPr>
              <a:xfrm>
                <a:off x="6582929" y="3722181"/>
                <a:ext cx="18000" cy="27360"/>
              </a:xfrm>
              <a:prstGeom prst="rect">
                <a:avLst/>
              </a:prstGeom>
            </p:spPr>
          </p:pic>
        </mc:Fallback>
      </mc:AlternateContent>
    </p:spTree>
    <p:extLst>
      <p:ext uri="{BB962C8B-B14F-4D97-AF65-F5344CB8AC3E}">
        <p14:creationId xmlns:p14="http://schemas.microsoft.com/office/powerpoint/2010/main" val="283111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2644</TotalTime>
  <Words>951</Words>
  <Application>Microsoft Office PowerPoint</Application>
  <PresentationFormat>Widescreen</PresentationFormat>
  <Paragraphs>143</Paragraphs>
  <Slides>30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Microsoft YaHei</vt:lpstr>
      <vt:lpstr>Arial</vt:lpstr>
      <vt:lpstr>Calibri</vt:lpstr>
      <vt:lpstr>Consolas</vt:lpstr>
      <vt:lpstr>Diamond Grid 16x9</vt:lpstr>
      <vt:lpstr>The String Class</vt:lpstr>
      <vt:lpstr>Overview</vt:lpstr>
      <vt:lpstr>Char VS String</vt:lpstr>
      <vt:lpstr>The String Object</vt:lpstr>
      <vt:lpstr>Null String VS empty String</vt:lpstr>
      <vt:lpstr>String  Concatenation</vt:lpstr>
      <vt:lpstr>PowerPoint Presentation</vt:lpstr>
      <vt:lpstr>Index</vt:lpstr>
      <vt:lpstr>The length() Method</vt:lpstr>
      <vt:lpstr>indexOf() </vt:lpstr>
      <vt:lpstr>The substring() Method</vt:lpstr>
      <vt:lpstr>Traverse a string </vt:lpstr>
      <vt:lpstr> Compare String Objects</vt:lpstr>
      <vt:lpstr>equals VS ==</vt:lpstr>
      <vt:lpstr>PowerPoint Presentation</vt:lpstr>
      <vt:lpstr>compareTo()</vt:lpstr>
      <vt:lpstr>Immutable VS Mutable</vt:lpstr>
      <vt:lpstr>Escape Sequences</vt:lpstr>
      <vt:lpstr>Value semantics</vt:lpstr>
      <vt:lpstr>Value semantics</vt:lpstr>
      <vt:lpstr>The toString() Method</vt:lpstr>
      <vt:lpstr>Practices</vt:lpstr>
      <vt:lpstr>indexOf() Practice</vt:lpstr>
      <vt:lpstr>substring() Practice</vt:lpstr>
      <vt:lpstr>compareTo() Practice</vt:lpstr>
      <vt:lpstr>Escape sequence Practice 1</vt:lpstr>
      <vt:lpstr>Escape sequence Practice 2</vt:lpstr>
      <vt:lpstr>PowerPoint Presentation</vt:lpstr>
      <vt:lpstr>charAt()</vt:lpstr>
      <vt:lpstr>Other String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String Class</dc:title>
  <dc:creator>Humphrey Qiupeng Sui</dc:creator>
  <cp:lastModifiedBy>Humphrey Qiupeng Sui</cp:lastModifiedBy>
  <cp:revision>54</cp:revision>
  <dcterms:created xsi:type="dcterms:W3CDTF">2021-01-15T09:29:54Z</dcterms:created>
  <dcterms:modified xsi:type="dcterms:W3CDTF">2022-01-09T09:17:07Z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