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66" r:id="rId4"/>
    <p:sldId id="267" r:id="rId5"/>
    <p:sldId id="268" r:id="rId6"/>
    <p:sldId id="272" r:id="rId7"/>
    <p:sldId id="275" r:id="rId8"/>
    <p:sldId id="278" r:id="rId9"/>
    <p:sldId id="276" r:id="rId10"/>
    <p:sldId id="279" r:id="rId11"/>
    <p:sldId id="273" r:id="rId12"/>
    <p:sldId id="274" r:id="rId13"/>
    <p:sldId id="281" r:id="rId14"/>
    <p:sldId id="282" r:id="rId15"/>
    <p:sldId id="283" r:id="rId16"/>
    <p:sldId id="265" r:id="rId17"/>
    <p:sldId id="27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706" autoAdjust="0"/>
  </p:normalViewPr>
  <p:slideViewPr>
    <p:cSldViewPr snapToGrid="0">
      <p:cViewPr>
        <p:scale>
          <a:sx n="68" d="100"/>
          <a:sy n="68" d="100"/>
        </p:scale>
        <p:origin x="51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 1: why is main method static?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 </a:t>
            </a:r>
            <a:r>
              <a:rPr lang="en-US" altLang="zh-CN" dirty="0"/>
              <a:t>Math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Math.random()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10D09-C117-4B5F-AA64-9B5416488F5D}"/>
              </a:ext>
            </a:extLst>
          </p:cNvPr>
          <p:cNvSpPr txBox="1"/>
          <p:nvPr/>
        </p:nvSpPr>
        <p:spPr>
          <a:xfrm>
            <a:off x="1295400" y="2082018"/>
            <a:ext cx="82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casting to generate random </a:t>
            </a:r>
            <a:r>
              <a:rPr lang="en-US" b="1" dirty="0"/>
              <a:t>integers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CC3BE-9A6F-4BA8-81C8-3D57834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06868"/>
            <a:ext cx="8370408" cy="1323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23023-EAA9-4E7F-994F-4E59C1364E08}"/>
              </a:ext>
            </a:extLst>
          </p:cNvPr>
          <p:cNvSpPr txBox="1"/>
          <p:nvPr/>
        </p:nvSpPr>
        <p:spPr>
          <a:xfrm>
            <a:off x="1295400" y="428591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Generate a random integer between two positive number</a:t>
            </a:r>
            <a:r>
              <a:rPr lang="en-US" dirty="0"/>
              <a:t>: by multiply Math.random() by  total number of choice then casting </a:t>
            </a:r>
            <a:endParaRPr lang="en-US" dirty="0">
              <a:sym typeface="Wingdings" panose="05000000000000000000" pitchFamily="2" charset="2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Int result = (int) (Math.random() * (high – low + 1)) + low; (inclusive)</a:t>
            </a:r>
          </a:p>
        </p:txBody>
      </p:sp>
    </p:spTree>
    <p:extLst>
      <p:ext uri="{BB962C8B-B14F-4D97-AF65-F5344CB8AC3E}">
        <p14:creationId xmlns:p14="http://schemas.microsoft.com/office/powerpoint/2010/main" val="139950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Java Quick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465A3-D5A0-426C-B9D8-C5CBA445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4065"/>
            <a:ext cx="8508446" cy="22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3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B1F75-4BF9-4FA4-98C8-5665DC611526}"/>
              </a:ext>
            </a:extLst>
          </p:cNvPr>
          <p:cNvSpPr txBox="1"/>
          <p:nvPr/>
        </p:nvSpPr>
        <p:spPr>
          <a:xfrm>
            <a:off x="1295400" y="2103120"/>
            <a:ext cx="8200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Math.min()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Math.max()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Math.round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Math.E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Math.PI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... ...</a:t>
            </a:r>
          </a:p>
        </p:txBody>
      </p:sp>
    </p:spTree>
    <p:extLst>
      <p:ext uri="{BB962C8B-B14F-4D97-AF65-F5344CB8AC3E}">
        <p14:creationId xmlns:p14="http://schemas.microsoft.com/office/powerpoint/2010/main" val="34353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4437-0697-4B21-9F36-282CAB350D03}"/>
              </a:ext>
            </a:extLst>
          </p:cNvPr>
          <p:cNvSpPr txBox="1"/>
          <p:nvPr/>
        </p:nvSpPr>
        <p:spPr>
          <a:xfrm>
            <a:off x="1259058" y="2138289"/>
            <a:ext cx="9673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wrapper class takes an existing value of primitive type and “wraps” or “boxes” it in an object, and provides a new set of methods for that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used in Java container classes that requires the item to be objects.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Integer</a:t>
            </a:r>
            <a:r>
              <a:rPr lang="en-US" dirty="0"/>
              <a:t>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D0938-5F44-4282-8BCE-68C96FE8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5993"/>
            <a:ext cx="8964637" cy="2500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A4F214-A547-46E9-98FD-A7F1DC93B282}"/>
              </a:ext>
            </a:extLst>
          </p:cNvPr>
          <p:cNvSpPr txBox="1"/>
          <p:nvPr/>
        </p:nvSpPr>
        <p:spPr>
          <a:xfrm>
            <a:off x="1295400" y="4564019"/>
            <a:ext cx="610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field (constant) of the Integer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Integer.M</a:t>
            </a:r>
            <a:r>
              <a:rPr lang="en-US" altLang="zh-CN" dirty="0">
                <a:latin typeface="Consolas" panose="020B0609020204030204" pitchFamily="49" charset="0"/>
              </a:rPr>
              <a:t>IN_VALUE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</a:rPr>
              <a:t>Integer.MAX_VALUE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0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Double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2D5A1-FF31-4C0D-BD43-51F2CC58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29863"/>
            <a:ext cx="10053711" cy="21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Math.abs</a:t>
            </a:r>
            <a:r>
              <a:rPr lang="en-US" dirty="0"/>
              <a:t>(), Math.random()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B1F75-4BF9-4FA4-98C8-5665DC611526}"/>
              </a:ext>
            </a:extLst>
          </p:cNvPr>
          <p:cNvSpPr txBox="1"/>
          <p:nvPr/>
        </p:nvSpPr>
        <p:spPr>
          <a:xfrm>
            <a:off x="1288365" y="2103122"/>
            <a:ext cx="99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static method </a:t>
            </a:r>
            <a:r>
              <a:rPr lang="en-US" i="1" dirty="0" err="1"/>
              <a:t>withinHalf</a:t>
            </a:r>
            <a:r>
              <a:rPr lang="en-US" dirty="0"/>
              <a:t> which takes two double parameters and return true if they are within .5 of each other and false otherwise. Test your code against the following examples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7FA50-7879-4974-BD12-CDB09208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94944"/>
            <a:ext cx="4916072" cy="2171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AD350-3DFC-4496-BE61-48922994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94" y="3429000"/>
            <a:ext cx="5223309" cy="1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B1F75-4BF9-4FA4-98C8-5665DC611526}"/>
              </a:ext>
            </a:extLst>
          </p:cNvPr>
          <p:cNvSpPr txBox="1"/>
          <p:nvPr/>
        </p:nvSpPr>
        <p:spPr>
          <a:xfrm>
            <a:off x="1288365" y="2103122"/>
            <a:ext cx="357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flipping a coin a million times and calculate the total number of heads and tails respectively. Code in main().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066F-A1F7-42F8-B0A1-7CF94B09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58" y="1379718"/>
            <a:ext cx="5582909" cy="40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VS Instance Method</a:t>
            </a:r>
          </a:p>
          <a:p>
            <a:r>
              <a:rPr lang="en-US" dirty="0"/>
              <a:t>Math Class</a:t>
            </a:r>
          </a:p>
          <a:p>
            <a:r>
              <a:rPr lang="en-US" dirty="0"/>
              <a:t>Wrapper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(Non-static) Instance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part of a class, rather than copied into each object</a:t>
            </a:r>
          </a:p>
          <a:p>
            <a:r>
              <a:rPr lang="en-US" sz="1600" dirty="0"/>
              <a:t>shared by all objects of that class. </a:t>
            </a:r>
          </a:p>
          <a:p>
            <a:r>
              <a:rPr lang="en-US" sz="1600" dirty="0"/>
              <a:t>called using the dot operator along with the class name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called directly if defined in the same enclosing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Instance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600" dirty="0"/>
              <a:t>part of an object, rather than shared by the class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600" dirty="0"/>
              <a:t>called using the dot operator along with the object variable name.</a:t>
            </a:r>
          </a:p>
          <a:p>
            <a:r>
              <a:rPr lang="en-US" sz="1600" dirty="0"/>
              <a:t>usually implemented inside of an object class rather than the driver class.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pic>
        <p:nvPicPr>
          <p:cNvPr id="1026" name="Picture 2" descr="public class Main{ &#10;public static void &#10;method2() ; &#10;methodl() ; &#10;public static void methodl(){ &#10;System.out.println(&quot;running methodl&quot;); &#10;public static void method2(){ &#10;System.out method2&quot;); ">
            <a:extLst>
              <a:ext uri="{FF2B5EF4-FFF2-40B4-BE49-F238E27FC236}">
                <a16:creationId xmlns:a16="http://schemas.microsoft.com/office/drawing/2014/main" id="{B64736A5-D97B-4571-A788-5D4F41D7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7170"/>
            <a:ext cx="6188612" cy="38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8F562-E465-4D91-8F68-D844249D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69" y="124514"/>
            <a:ext cx="6735229" cy="2919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BB90A-1A5F-4F3C-94EB-A8852F66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70" y="3193366"/>
            <a:ext cx="6735229" cy="35401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776C13-69EF-458B-ACBB-287571AD8979}"/>
              </a:ext>
            </a:extLst>
          </p:cNvPr>
          <p:cNvSpPr txBox="1">
            <a:spLocks/>
          </p:cNvSpPr>
          <p:nvPr/>
        </p:nvSpPr>
        <p:spPr>
          <a:xfrm>
            <a:off x="1147690" y="1012844"/>
            <a:ext cx="3213295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Calling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static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720BC-8961-45AA-93B6-E95C8794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2059"/>
            <a:ext cx="6502497" cy="36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2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Class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EFF1B-1F07-47D3-863E-3C00DB90A9FE}"/>
              </a:ext>
            </a:extLst>
          </p:cNvPr>
          <p:cNvSpPr txBox="1"/>
          <p:nvPr/>
        </p:nvSpPr>
        <p:spPr>
          <a:xfrm>
            <a:off x="1295400" y="1849902"/>
            <a:ext cx="905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Math methods do not print to the console, instead, each method produces ("returns") a numeric result.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5933E-70E5-4495-B6EB-71C390FF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812985"/>
            <a:ext cx="5394249" cy="25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Quirks of numbers in Java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EFF1B-1F07-47D3-863E-3C00DB90A9FE}"/>
              </a:ext>
            </a:extLst>
          </p:cNvPr>
          <p:cNvSpPr txBox="1"/>
          <p:nvPr/>
        </p:nvSpPr>
        <p:spPr>
          <a:xfrm>
            <a:off x="1295400" y="1849902"/>
            <a:ext cx="90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21F02-146F-473B-B97E-B119433C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8" y="1735931"/>
            <a:ext cx="5662247" cy="1825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E9894-8721-4F69-A8C2-AAF6E4E4D95B}"/>
              </a:ext>
            </a:extLst>
          </p:cNvPr>
          <p:cNvSpPr txBox="1"/>
          <p:nvPr/>
        </p:nvSpPr>
        <p:spPr>
          <a:xfrm>
            <a:off x="1350498" y="3886145"/>
            <a:ext cx="66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to c</a:t>
            </a:r>
            <a:r>
              <a:rPr lang="en-US" dirty="0"/>
              <a:t>ompare if two doubles are equal: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A28D7-3361-455F-AB59-0C83CE72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86" y="4345170"/>
            <a:ext cx="6085540" cy="16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Math.random()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10D09-C117-4B5F-AA64-9B5416488F5D}"/>
              </a:ext>
            </a:extLst>
          </p:cNvPr>
          <p:cNvSpPr txBox="1"/>
          <p:nvPr/>
        </p:nvSpPr>
        <p:spPr>
          <a:xfrm>
            <a:off x="1295400" y="2082018"/>
            <a:ext cx="82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Math.random() method will return a double value in the interval of </a:t>
            </a:r>
            <a:r>
              <a:rPr lang="en-US" b="1" dirty="0"/>
              <a:t>[0.0, 1.0)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C2489-0809-402D-83BF-D34D288C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60655"/>
            <a:ext cx="6486672" cy="1959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9B6D8-5BF4-45C3-9E8F-0EB8FF044FB5}"/>
              </a:ext>
            </a:extLst>
          </p:cNvPr>
          <p:cNvSpPr txBox="1"/>
          <p:nvPr/>
        </p:nvSpPr>
        <p:spPr>
          <a:xfrm>
            <a:off x="1295400" y="5029200"/>
            <a:ext cx="779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produce a random real number in the range [</a:t>
            </a:r>
            <a:r>
              <a:rPr lang="en-US" dirty="0" err="1"/>
              <a:t>low,high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double x = (high - low) * Math.random() + low; (exclusive)</a:t>
            </a:r>
          </a:p>
        </p:txBody>
      </p:sp>
    </p:spTree>
    <p:extLst>
      <p:ext uri="{BB962C8B-B14F-4D97-AF65-F5344CB8AC3E}">
        <p14:creationId xmlns:p14="http://schemas.microsoft.com/office/powerpoint/2010/main" val="160285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954</TotalTime>
  <Words>453</Words>
  <Application>Microsoft Office PowerPoint</Application>
  <PresentationFormat>Widescreen</PresentationFormat>
  <Paragraphs>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Diamond Grid 16x9</vt:lpstr>
      <vt:lpstr>Object Oriented Programming </vt:lpstr>
      <vt:lpstr>Outline</vt:lpstr>
      <vt:lpstr>Static VS (Non-static) Instance Method</vt:lpstr>
      <vt:lpstr>Static Method</vt:lpstr>
      <vt:lpstr>PowerPoint Presentation</vt:lpstr>
      <vt:lpstr>Example of using static method</vt:lpstr>
      <vt:lpstr>Math Class Methods</vt:lpstr>
      <vt:lpstr>Quirks of numbers in Java </vt:lpstr>
      <vt:lpstr>Math.random()</vt:lpstr>
      <vt:lpstr>Math.random()</vt:lpstr>
      <vt:lpstr>AP Java Quick Reference</vt:lpstr>
      <vt:lpstr>Extra </vt:lpstr>
      <vt:lpstr>Wrapper Class</vt:lpstr>
      <vt:lpstr>The Integer Class</vt:lpstr>
      <vt:lpstr>The Double Class</vt:lpstr>
      <vt:lpstr>Exercises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 2</dc:title>
  <dc:creator>Humphrey Qiupeng Sui</dc:creator>
  <cp:lastModifiedBy>Humphrey Qiupeng Sui</cp:lastModifiedBy>
  <cp:revision>24</cp:revision>
  <dcterms:created xsi:type="dcterms:W3CDTF">2021-01-17T09:18:27Z</dcterms:created>
  <dcterms:modified xsi:type="dcterms:W3CDTF">2021-02-06T06:51:35Z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