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Source Code Pro" panose="020B0509030403020204" pitchFamily="49" charset="0"/>
      <p:regular r:id="rId13"/>
      <p:bold r:id="rId14"/>
      <p:italic r:id="rId15"/>
      <p:boldItalic r:id="rId16"/>
    </p:embeddedFont>
    <p:embeddedFont>
      <p:font typeface="Amatic SC"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311700" y="392150"/>
            <a:ext cx="8520600" cy="2690400"/>
          </a:xfrm>
          <a:prstGeom prst="rect">
            <a:avLst/>
          </a:prstGeom>
        </p:spPr>
        <p:txBody>
          <a:bodyPr lIns="91425" tIns="91425" rIns="91425" bIns="91425" anchor="ctr" anchorCtr="0"/>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lIns="91425" tIns="91425" rIns="91425" bIns="91425" anchor="ctr" anchorCtr="0"/>
          <a:lstStyle>
            <a:lvl1pPr lvl="0" algn="ctr">
              <a:lnSpc>
                <a:spcPct val="100000"/>
              </a:lnSpc>
              <a:spcBef>
                <a:spcPts val="0"/>
              </a:spcBef>
              <a:spcAft>
                <a:spcPts val="0"/>
              </a:spcAft>
              <a:buClr>
                <a:schemeClr val="accent1"/>
              </a:buClr>
              <a:buSzPct val="100000"/>
              <a:buNone/>
              <a:defRPr sz="2100" b="1">
                <a:solidFill>
                  <a:schemeClr val="accent1"/>
                </a:solidFill>
              </a:defRPr>
            </a:lvl1pPr>
            <a:lvl2pPr lvl="1" algn="ctr">
              <a:lnSpc>
                <a:spcPct val="100000"/>
              </a:lnSpc>
              <a:spcBef>
                <a:spcPts val="0"/>
              </a:spcBef>
              <a:spcAft>
                <a:spcPts val="0"/>
              </a:spcAft>
              <a:buClr>
                <a:schemeClr val="accent1"/>
              </a:buClr>
              <a:buSzPct val="100000"/>
              <a:buNone/>
              <a:defRPr sz="2100" b="1">
                <a:solidFill>
                  <a:schemeClr val="accent1"/>
                </a:solidFill>
              </a:defRPr>
            </a:lvl2pPr>
            <a:lvl3pPr lvl="2" algn="ctr">
              <a:lnSpc>
                <a:spcPct val="100000"/>
              </a:lnSpc>
              <a:spcBef>
                <a:spcPts val="0"/>
              </a:spcBef>
              <a:spcAft>
                <a:spcPts val="0"/>
              </a:spcAft>
              <a:buClr>
                <a:schemeClr val="accent1"/>
              </a:buClr>
              <a:buSzPct val="100000"/>
              <a:buNone/>
              <a:defRPr sz="2100" b="1">
                <a:solidFill>
                  <a:schemeClr val="accent1"/>
                </a:solidFill>
              </a:defRPr>
            </a:lvl3pPr>
            <a:lvl4pPr lvl="3" algn="ctr">
              <a:lnSpc>
                <a:spcPct val="100000"/>
              </a:lnSpc>
              <a:spcBef>
                <a:spcPts val="0"/>
              </a:spcBef>
              <a:spcAft>
                <a:spcPts val="0"/>
              </a:spcAft>
              <a:buClr>
                <a:schemeClr val="accent1"/>
              </a:buClr>
              <a:buSzPct val="100000"/>
              <a:buNone/>
              <a:defRPr sz="2100" b="1">
                <a:solidFill>
                  <a:schemeClr val="accent1"/>
                </a:solidFill>
              </a:defRPr>
            </a:lvl4pPr>
            <a:lvl5pPr lvl="4" algn="ctr">
              <a:lnSpc>
                <a:spcPct val="100000"/>
              </a:lnSpc>
              <a:spcBef>
                <a:spcPts val="0"/>
              </a:spcBef>
              <a:spcAft>
                <a:spcPts val="0"/>
              </a:spcAft>
              <a:buClr>
                <a:schemeClr val="accent1"/>
              </a:buClr>
              <a:buSzPct val="100000"/>
              <a:buNone/>
              <a:defRPr sz="2100" b="1">
                <a:solidFill>
                  <a:schemeClr val="accent1"/>
                </a:solidFill>
              </a:defRPr>
            </a:lvl5pPr>
            <a:lvl6pPr lvl="5" algn="ctr">
              <a:lnSpc>
                <a:spcPct val="100000"/>
              </a:lnSpc>
              <a:spcBef>
                <a:spcPts val="0"/>
              </a:spcBef>
              <a:spcAft>
                <a:spcPts val="0"/>
              </a:spcAft>
              <a:buClr>
                <a:schemeClr val="accent1"/>
              </a:buClr>
              <a:buSzPct val="100000"/>
              <a:buNone/>
              <a:defRPr sz="2100" b="1">
                <a:solidFill>
                  <a:schemeClr val="accent1"/>
                </a:solidFill>
              </a:defRPr>
            </a:lvl6pPr>
            <a:lvl7pPr lvl="6" algn="ctr">
              <a:lnSpc>
                <a:spcPct val="100000"/>
              </a:lnSpc>
              <a:spcBef>
                <a:spcPts val="0"/>
              </a:spcBef>
              <a:spcAft>
                <a:spcPts val="0"/>
              </a:spcAft>
              <a:buClr>
                <a:schemeClr val="accent1"/>
              </a:buClr>
              <a:buSzPct val="100000"/>
              <a:buNone/>
              <a:defRPr sz="2100" b="1">
                <a:solidFill>
                  <a:schemeClr val="accent1"/>
                </a:solidFill>
              </a:defRPr>
            </a:lvl7pPr>
            <a:lvl8pPr lvl="7" algn="ctr">
              <a:lnSpc>
                <a:spcPct val="100000"/>
              </a:lnSpc>
              <a:spcBef>
                <a:spcPts val="0"/>
              </a:spcBef>
              <a:spcAft>
                <a:spcPts val="0"/>
              </a:spcAft>
              <a:buClr>
                <a:schemeClr val="accent1"/>
              </a:buClr>
              <a:buSzPct val="100000"/>
              <a:buNone/>
              <a:defRPr sz="2100" b="1">
                <a:solidFill>
                  <a:schemeClr val="accent1"/>
                </a:solidFill>
              </a:defRPr>
            </a:lvl8pPr>
            <a:lvl9pPr lvl="8" algn="ctr">
              <a:lnSpc>
                <a:spcPct val="100000"/>
              </a:lnSpc>
              <a:spcBef>
                <a:spcPts val="0"/>
              </a:spcBef>
              <a:spcAft>
                <a:spcPts val="0"/>
              </a:spcAft>
              <a:buClr>
                <a:schemeClr val="accent1"/>
              </a:buClr>
              <a:buSzPct val="100000"/>
              <a:buNone/>
              <a:defRPr sz="2100" b="1">
                <a:solidFill>
                  <a:schemeClr val="accen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240275"/>
            <a:ext cx="8520600" cy="19818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48" name="Shape 48"/>
          <p:cNvSpPr txBox="1">
            <a:spLocks noGrp="1"/>
          </p:cNvSpPr>
          <p:nvPr>
            <p:ph type="body" idx="1"/>
          </p:nvPr>
        </p:nvSpPr>
        <p:spPr>
          <a:xfrm>
            <a:off x="311700" y="3304625"/>
            <a:ext cx="8520600" cy="1300800"/>
          </a:xfrm>
          <a:prstGeom prst="rect">
            <a:avLst/>
          </a:prstGeom>
        </p:spPr>
        <p:txBody>
          <a:bodyPr lIns="91425" tIns="91425" rIns="91425" bIns="91425" anchor="t" anchorCtr="0"/>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6" name="Shape 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40" name="Shape 40"/>
          <p:cNvSpPr txBox="1">
            <a:spLocks noGrp="1"/>
          </p:cNvSpPr>
          <p:nvPr>
            <p:ph type="subTitle" idx="1"/>
          </p:nvPr>
        </p:nvSpPr>
        <p:spPr>
          <a:xfrm>
            <a:off x="265500" y="2845222"/>
            <a:ext cx="4045200" cy="1345500"/>
          </a:xfrm>
          <a:prstGeom prst="rect">
            <a:avLst/>
          </a:prstGeom>
        </p:spPr>
        <p:txBody>
          <a:bodyPr lIns="91425" tIns="91425" rIns="91425" bIns="91425" anchor="t" anchorCtr="0"/>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Clr>
                <a:schemeClr val="accent1"/>
              </a:buClr>
              <a:buSzPct val="100000"/>
              <a:buFont typeface="Amatic SC"/>
              <a:buNone/>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lIns="91425" tIns="91425" rIns="91425" bIns="91425" anchor="t" anchorCtr="0"/>
          <a:lstStyle>
            <a:lvl1pPr lv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50258" y="1312875"/>
            <a:ext cx="8520600" cy="2052600"/>
          </a:xfrm>
          <a:prstGeom prst="rect">
            <a:avLst/>
          </a:prstGeom>
        </p:spPr>
        <p:txBody>
          <a:bodyPr lIns="91425" tIns="91425" rIns="91425" bIns="91425" anchor="ctr" anchorCtr="0">
            <a:noAutofit/>
          </a:bodyPr>
          <a:lstStyle/>
          <a:p>
            <a:pPr lvl="0">
              <a:spcBef>
                <a:spcPts val="0"/>
              </a:spcBef>
              <a:buNone/>
            </a:pPr>
            <a:endParaRPr sz="3000"/>
          </a:p>
          <a:p>
            <a:pPr marL="457200" lvl="0" indent="457200" algn="l" rtl="0">
              <a:spcBef>
                <a:spcPts val="0"/>
              </a:spcBef>
              <a:buNone/>
            </a:pPr>
            <a:endParaRPr sz="3000"/>
          </a:p>
          <a:p>
            <a:pPr marL="1828800" lvl="0" indent="457200" algn="l">
              <a:spcBef>
                <a:spcPts val="0"/>
              </a:spcBef>
              <a:buNone/>
            </a:pPr>
            <a:r>
              <a:rPr lang="en" sz="3000"/>
              <a:t>Database Management And System</a:t>
            </a:r>
          </a:p>
          <a:p>
            <a:pPr lvl="0">
              <a:spcBef>
                <a:spcPts val="0"/>
              </a:spcBef>
              <a:buNone/>
            </a:pPr>
            <a:r>
              <a:rPr lang="en" sz="3000"/>
              <a:t>(CSE 2004 D1 Slot)</a:t>
            </a:r>
          </a:p>
          <a:p>
            <a:pPr lvl="0">
              <a:spcBef>
                <a:spcPts val="0"/>
              </a:spcBef>
              <a:buNone/>
            </a:pPr>
            <a:r>
              <a:rPr lang="en" sz="3000"/>
              <a:t>Final Project Review</a:t>
            </a:r>
          </a:p>
          <a:p>
            <a:pPr lvl="0">
              <a:spcBef>
                <a:spcPts val="0"/>
              </a:spcBef>
              <a:buNone/>
            </a:pPr>
            <a:r>
              <a:rPr lang="en" sz="3000"/>
              <a:t>Prof.: Dr. Ramanathan L</a:t>
            </a:r>
          </a:p>
          <a:p>
            <a:pPr lvl="0" rtl="0">
              <a:spcBef>
                <a:spcPts val="0"/>
              </a:spcBef>
              <a:buNone/>
            </a:pPr>
            <a:endParaRPr sz="3000"/>
          </a:p>
        </p:txBody>
      </p:sp>
      <p:sp>
        <p:nvSpPr>
          <p:cNvPr id="57" name="Shape 57"/>
          <p:cNvSpPr txBox="1">
            <a:spLocks noGrp="1"/>
          </p:cNvSpPr>
          <p:nvPr>
            <p:ph type="subTitle" idx="1"/>
          </p:nvPr>
        </p:nvSpPr>
        <p:spPr>
          <a:xfrm>
            <a:off x="311700" y="3209775"/>
            <a:ext cx="8520600" cy="792600"/>
          </a:xfrm>
          <a:prstGeom prst="rect">
            <a:avLst/>
          </a:prstGeom>
        </p:spPr>
        <p:txBody>
          <a:bodyPr lIns="91425" tIns="91425" rIns="91425" bIns="91425" anchor="ctr" anchorCtr="0">
            <a:noAutofit/>
          </a:bodyPr>
          <a:lstStyle/>
          <a:p>
            <a:pPr marL="5486400" lvl="0" indent="457200" rtl="0">
              <a:spcBef>
                <a:spcPts val="0"/>
              </a:spcBef>
              <a:buNone/>
            </a:pPr>
            <a:endParaRPr/>
          </a:p>
          <a:p>
            <a:pPr marL="5486400" lvl="0" indent="457200" rtl="0">
              <a:spcBef>
                <a:spcPts val="0"/>
              </a:spcBef>
              <a:buNone/>
            </a:pPr>
            <a:endParaRPr/>
          </a:p>
          <a:p>
            <a:pPr marL="3657600" lvl="0" indent="0" algn="l">
              <a:spcBef>
                <a:spcPts val="0"/>
              </a:spcBef>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2266975" y="2024675"/>
            <a:ext cx="8520600" cy="572700"/>
          </a:xfrm>
          <a:prstGeom prst="rect">
            <a:avLst/>
          </a:prstGeom>
        </p:spPr>
        <p:txBody>
          <a:bodyPr lIns="91425" tIns="91425" rIns="91425" bIns="91425" anchor="t" anchorCtr="0">
            <a:noAutofit/>
          </a:bodyPr>
          <a:lstStyle/>
          <a:p>
            <a:pPr lvl="0">
              <a:lnSpc>
                <a:spcPct val="115000"/>
              </a:lnSpc>
              <a:spcBef>
                <a:spcPts val="0"/>
              </a:spcBef>
              <a:spcAft>
                <a:spcPts val="1600"/>
              </a:spcAft>
              <a:buClr>
                <a:schemeClr val="dk1"/>
              </a:buClr>
              <a:buSzPct val="25000"/>
              <a:buFont typeface="Arial"/>
              <a:buNone/>
            </a:pPr>
            <a:r>
              <a:rPr lang="en" sz="6000">
                <a:solidFill>
                  <a:schemeClr val="dk2"/>
                </a:solidFill>
              </a:rPr>
              <a:t>THANK YOU</a:t>
            </a: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Project Title:</a:t>
            </a:r>
          </a:p>
          <a:p>
            <a:pPr lvl="0">
              <a:spcBef>
                <a:spcPts val="0"/>
              </a:spcBef>
              <a:buNone/>
            </a:pPr>
            <a:endParaRPr/>
          </a:p>
          <a:p>
            <a:pPr lvl="0">
              <a:spcBef>
                <a:spcPts val="0"/>
              </a:spcBef>
              <a:buNone/>
            </a:pPr>
            <a:r>
              <a:rPr lang="en"/>
              <a:t>Management System Of Hospital Database</a:t>
            </a:r>
          </a:p>
        </p:txBody>
      </p:sp>
      <p:sp>
        <p:nvSpPr>
          <p:cNvPr id="63" name="Shape 63"/>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marL="5486400" lvl="0" indent="457200" algn="ctr" rtl="0">
              <a:lnSpc>
                <a:spcPct val="100000"/>
              </a:lnSpc>
              <a:spcBef>
                <a:spcPts val="0"/>
              </a:spcBef>
              <a:spcAft>
                <a:spcPts val="0"/>
              </a:spcAft>
              <a:buNone/>
            </a:pPr>
            <a:endParaRPr sz="2800" dirty="0"/>
          </a:p>
          <a:p>
            <a:pPr marL="5486400" lvl="0" indent="457200" algn="ctr" rtl="0">
              <a:lnSpc>
                <a:spcPct val="100000"/>
              </a:lnSpc>
              <a:spcBef>
                <a:spcPts val="0"/>
              </a:spcBef>
              <a:spcAft>
                <a:spcPts val="0"/>
              </a:spcAft>
              <a:buNone/>
            </a:pPr>
            <a:endParaRPr sz="2800" dirty="0"/>
          </a:p>
          <a:p>
            <a:pPr marL="5486400" lvl="0" indent="457200" algn="ctr" rtl="0">
              <a:lnSpc>
                <a:spcPct val="100000"/>
              </a:lnSpc>
              <a:spcBef>
                <a:spcPts val="0"/>
              </a:spcBef>
              <a:spcAft>
                <a:spcPts val="0"/>
              </a:spcAft>
              <a:buNone/>
            </a:pPr>
            <a:endParaRPr sz="2800" dirty="0"/>
          </a:p>
          <a:p>
            <a:pPr marL="5486400" lvl="0" indent="457200" algn="ctr" rtl="0">
              <a:lnSpc>
                <a:spcPct val="100000"/>
              </a:lnSpc>
              <a:spcBef>
                <a:spcPts val="0"/>
              </a:spcBef>
              <a:spcAft>
                <a:spcPts val="0"/>
              </a:spcAft>
              <a:buNone/>
            </a:pPr>
            <a:endParaRPr sz="2800" dirty="0"/>
          </a:p>
          <a:p>
            <a:pPr marL="5486400" lvl="0" indent="457200" algn="ctr" rtl="0">
              <a:lnSpc>
                <a:spcPct val="100000"/>
              </a:lnSpc>
              <a:spcBef>
                <a:spcPts val="0"/>
              </a:spcBef>
              <a:spcAft>
                <a:spcPts val="0"/>
              </a:spcAft>
              <a:buNone/>
            </a:pPr>
            <a:endParaRPr sz="2800" dirty="0"/>
          </a:p>
          <a:p>
            <a:pPr marL="5029200" lvl="0" indent="457200" algn="l">
              <a:lnSpc>
                <a:spcPct val="100000"/>
              </a:lnSpc>
              <a:spcBef>
                <a:spcPts val="0"/>
              </a:spcBef>
              <a:spcAft>
                <a:spcPts val="0"/>
              </a:spcAft>
              <a:buNone/>
            </a:pPr>
            <a:r>
              <a:rPr lang="en" sz="2800" dirty="0"/>
              <a:t>Submitted By:</a:t>
            </a:r>
          </a:p>
          <a:p>
            <a:pPr marL="2286000" lvl="0" indent="457200">
              <a:lnSpc>
                <a:spcPct val="100000"/>
              </a:lnSpc>
              <a:spcBef>
                <a:spcPts val="0"/>
              </a:spcBef>
              <a:spcAft>
                <a:spcPts val="0"/>
              </a:spcAft>
              <a:buNone/>
            </a:pPr>
            <a:r>
              <a:rPr lang="en" sz="2800" dirty="0"/>
              <a:t>Aditya </a:t>
            </a:r>
            <a:r>
              <a:rPr lang="en" sz="2800"/>
              <a:t>Joshi(15BCB0078</a:t>
            </a:r>
            <a:r>
              <a:rPr lang="en" sz="2800" smtClean="0"/>
              <a:t>)</a:t>
            </a:r>
            <a:endParaRPr lang="en" sz="2800"/>
          </a:p>
          <a:p>
            <a:pPr lv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Overview:</a:t>
            </a:r>
          </a:p>
        </p:txBody>
      </p:sp>
      <p:sp>
        <p:nvSpPr>
          <p:cNvPr id="69" name="Shape 69"/>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lvl="0">
              <a:spcBef>
                <a:spcPts val="0"/>
              </a:spcBef>
              <a:buNone/>
            </a:pPr>
            <a:r>
              <a:rPr lang="en"/>
              <a:t>In this project we will make,keep,manage,update and manipulate the database of a hospital management system.</a:t>
            </a:r>
          </a:p>
          <a:p>
            <a:pPr lvl="0">
              <a:spcBef>
                <a:spcPts val="0"/>
              </a:spcBef>
              <a:buNone/>
            </a:pPr>
            <a:r>
              <a:rPr lang="en"/>
              <a:t>We would try to explore all the details of any component of a hospital management system as per requirement.</a:t>
            </a:r>
          </a:p>
          <a:p>
            <a:pPr lvl="0">
              <a:spcBef>
                <a:spcPts val="0"/>
              </a:spcBef>
              <a:buNone/>
            </a:pPr>
            <a:r>
              <a:rPr lang="en"/>
              <a:t>Different patients and doctors interact with others and by which relation they are related (like which doctor cures which patient) all these will be explored in this project.</a:t>
            </a:r>
          </a:p>
          <a:p>
            <a:pPr lvl="0">
              <a:spcBef>
                <a:spcPts val="0"/>
              </a:spcBef>
              <a:buNone/>
            </a:pPr>
            <a:r>
              <a:rPr lang="en"/>
              <a:t>Our goal is manage large amount of data with so much easiness as we can implement and make changes physically and conceptually within short span of 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Introduction:</a:t>
            </a:r>
          </a:p>
        </p:txBody>
      </p:sp>
      <p:sp>
        <p:nvSpPr>
          <p:cNvPr id="75" name="Shape 75"/>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lvl="0">
              <a:spcBef>
                <a:spcPts val="0"/>
              </a:spcBef>
              <a:buNone/>
            </a:pPr>
            <a:r>
              <a:rPr lang="en" sz="1200"/>
              <a:t>In a basic hospital management system there are a number of doctors employed in a hospital who treat the patients that come to the hospital as per their respective departments.</a:t>
            </a:r>
          </a:p>
          <a:p>
            <a:pPr lvl="0">
              <a:spcBef>
                <a:spcPts val="0"/>
              </a:spcBef>
              <a:buNone/>
            </a:pPr>
            <a:r>
              <a:rPr lang="en" sz="1200"/>
              <a:t>Besides keeping the database of existing patients and doctors this project will also take new entries of patients and doctors and also manipulate them as per requirement.</a:t>
            </a:r>
          </a:p>
          <a:p>
            <a:pPr lvl="0">
              <a:spcBef>
                <a:spcPts val="0"/>
              </a:spcBef>
              <a:buNone/>
            </a:pPr>
            <a:r>
              <a:rPr lang="en" sz="1200"/>
              <a:t>The basic components of a hospital management system are:</a:t>
            </a:r>
          </a:p>
          <a:p>
            <a:pPr lvl="0">
              <a:spcBef>
                <a:spcPts val="0"/>
              </a:spcBef>
              <a:buNone/>
            </a:pPr>
            <a:r>
              <a:rPr lang="en" sz="1200"/>
              <a:t>&gt;Patient</a:t>
            </a:r>
          </a:p>
          <a:p>
            <a:pPr lvl="0">
              <a:spcBef>
                <a:spcPts val="0"/>
              </a:spcBef>
              <a:buNone/>
            </a:pPr>
            <a:r>
              <a:rPr lang="en" sz="1200"/>
              <a:t>&gt;Doctor</a:t>
            </a:r>
          </a:p>
          <a:p>
            <a:pPr lvl="0">
              <a:spcBef>
                <a:spcPts val="0"/>
              </a:spcBef>
              <a:buNone/>
            </a:pPr>
            <a:r>
              <a:rPr lang="en" sz="1200"/>
              <a:t>&gt;Deciding which doctor will treat which patient</a:t>
            </a:r>
          </a:p>
          <a:p>
            <a:pPr lvl="0">
              <a:spcBef>
                <a:spcPts val="0"/>
              </a:spcBef>
              <a:buNone/>
            </a:pPr>
            <a:r>
              <a:rPr lang="en" sz="1200"/>
              <a:t>&gt;Allocating rooms to the patients</a:t>
            </a:r>
          </a:p>
          <a:p>
            <a:pPr lvl="0">
              <a:spcBef>
                <a:spcPts val="0"/>
              </a:spcBef>
              <a:buNone/>
            </a:pPr>
            <a:r>
              <a:rPr lang="en" sz="1200"/>
              <a:t>&gt;Charges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Resources Required:</a:t>
            </a:r>
          </a:p>
        </p:txBody>
      </p:sp>
      <p:sp>
        <p:nvSpPr>
          <p:cNvPr id="81" name="Shape 81"/>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lvl="0">
              <a:spcBef>
                <a:spcPts val="0"/>
              </a:spcBef>
              <a:buNone/>
            </a:pPr>
            <a:r>
              <a:rPr lang="en"/>
              <a:t>&gt;mysql</a:t>
            </a:r>
          </a:p>
          <a:p>
            <a:pPr lvl="0">
              <a:spcBef>
                <a:spcPts val="0"/>
              </a:spcBef>
              <a:buNone/>
            </a:pPr>
            <a:r>
              <a:rPr lang="en"/>
              <a:t>&gt;python</a:t>
            </a:r>
          </a:p>
          <a:p>
            <a:pPr lvl="0">
              <a:spcBef>
                <a:spcPts val="0"/>
              </a:spcBef>
              <a:buNone/>
            </a:pPr>
            <a:r>
              <a:rPr lang="en"/>
              <a:t>&gt;mysqldb</a:t>
            </a:r>
          </a:p>
          <a:p>
            <a:pPr lvl="0">
              <a:spcBef>
                <a:spcPts val="0"/>
              </a:spcBef>
              <a:buNone/>
            </a:pPr>
            <a:r>
              <a:rPr lang="en"/>
              <a:t>&gt;pythonflask</a:t>
            </a:r>
          </a:p>
          <a:p>
            <a:pPr lvl="0">
              <a:spcBef>
                <a:spcPts val="0"/>
              </a:spcBef>
              <a:buNone/>
            </a:pPr>
            <a:r>
              <a:rPr lang="en"/>
              <a:t>&gt;werkzeug</a:t>
            </a:r>
          </a:p>
          <a:p>
            <a:pPr lvl="0">
              <a:spcBef>
                <a:spcPts val="0"/>
              </a:spcBef>
              <a:buNone/>
            </a:pPr>
            <a:r>
              <a:rPr lang="en"/>
              <a:t>&gt;html/css</a:t>
            </a:r>
          </a:p>
          <a:p>
            <a:pPr lvl="0">
              <a:spcBef>
                <a:spcPts val="0"/>
              </a:spcBef>
              <a:buNone/>
            </a:pPr>
            <a:r>
              <a:rPr lang="en"/>
              <a:t>&gt;mozilla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Scope:</a:t>
            </a:r>
          </a:p>
        </p:txBody>
      </p:sp>
      <p:sp>
        <p:nvSpPr>
          <p:cNvPr id="87" name="Shape 87"/>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lvl="0">
              <a:spcBef>
                <a:spcPts val="0"/>
              </a:spcBef>
              <a:buNone/>
            </a:pPr>
            <a:r>
              <a:rPr lang="en" sz="1400"/>
              <a:t>The project provides following things:</a:t>
            </a:r>
          </a:p>
          <a:p>
            <a:pPr lvl="0">
              <a:spcBef>
                <a:spcPts val="0"/>
              </a:spcBef>
              <a:buNone/>
            </a:pPr>
            <a:r>
              <a:rPr lang="en" sz="1400"/>
              <a:t>&gt;To explore details of any patient(ex. Name,sex,diseases,consulting doctor)</a:t>
            </a:r>
          </a:p>
          <a:p>
            <a:pPr lvl="0">
              <a:spcBef>
                <a:spcPts val="0"/>
              </a:spcBef>
              <a:buNone/>
            </a:pPr>
            <a:r>
              <a:rPr lang="en" sz="1400"/>
              <a:t>&gt;To explore details of any doctor(ex. Name,sex,department,shift,consulted patients)</a:t>
            </a:r>
          </a:p>
          <a:p>
            <a:pPr lvl="0">
              <a:spcBef>
                <a:spcPts val="0"/>
              </a:spcBef>
              <a:buNone/>
            </a:pPr>
            <a:r>
              <a:rPr lang="en" sz="1400"/>
              <a:t>&gt;To register new patients and fixing their appointment</a:t>
            </a:r>
          </a:p>
          <a:p>
            <a:pPr lvl="0">
              <a:spcBef>
                <a:spcPts val="0"/>
              </a:spcBef>
              <a:buNone/>
            </a:pPr>
            <a:r>
              <a:rPr lang="en" sz="1400"/>
              <a:t>&gt;To check if any room is available or not</a:t>
            </a:r>
          </a:p>
          <a:p>
            <a:pPr lvl="0">
              <a:spcBef>
                <a:spcPts val="0"/>
              </a:spcBef>
              <a:buNone/>
            </a:pPr>
            <a:r>
              <a:rPr lang="en" sz="1400"/>
              <a:t>&gt;Manage the database of different patients and doctors in hospital</a:t>
            </a:r>
          </a:p>
          <a:p>
            <a:pPr lvl="0">
              <a:spcBef>
                <a:spcPts val="0"/>
              </a:spcBef>
              <a:buNone/>
            </a:pPr>
            <a:r>
              <a:rPr lang="en" sz="1400"/>
              <a:t>&gt;To figure out which patient is given which room</a:t>
            </a:r>
          </a:p>
          <a:p>
            <a:pPr lvl="0">
              <a:spcBef>
                <a:spcPts val="0"/>
              </a:spcBef>
              <a:buNone/>
            </a:pPr>
            <a:r>
              <a:rPr lang="en" sz="1400"/>
              <a:t>&gt;Maintaining records of all the components of the hospital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Further Updates In Project:</a:t>
            </a:r>
          </a:p>
        </p:txBody>
      </p:sp>
      <p:sp>
        <p:nvSpPr>
          <p:cNvPr id="93" name="Shape 93"/>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lvl="0">
              <a:spcBef>
                <a:spcPts val="0"/>
              </a:spcBef>
              <a:buNone/>
            </a:pPr>
            <a:r>
              <a:rPr lang="en"/>
              <a:t>&gt;Adding employee details (ex. Receptionists,nurses,ward boys,cleaner)</a:t>
            </a:r>
          </a:p>
          <a:p>
            <a:pPr lvl="0">
              <a:spcBef>
                <a:spcPts val="0"/>
              </a:spcBef>
              <a:buNone/>
            </a:pPr>
            <a:r>
              <a:rPr lang="en"/>
              <a:t>&gt;Introducing On-Call doctors in hospital</a:t>
            </a:r>
          </a:p>
          <a:p>
            <a:pPr lvl="0">
              <a:spcBef>
                <a:spcPts val="0"/>
              </a:spcBef>
              <a:buNone/>
            </a:pPr>
            <a:r>
              <a:rPr lang="en"/>
              <a:t>&gt;Adding diseases departments to be treated in hospital</a:t>
            </a:r>
          </a:p>
          <a:p>
            <a:pPr lvl="0">
              <a:spcBef>
                <a:spcPts val="0"/>
              </a:spcBef>
              <a:buNone/>
            </a:pPr>
            <a:r>
              <a:rPr lang="en"/>
              <a:t>&gt;Adding different medicines’ details in database</a:t>
            </a:r>
          </a:p>
          <a:p>
            <a:pPr lvl="0">
              <a:spcBef>
                <a:spcPts val="0"/>
              </a:spcBef>
              <a:buNone/>
            </a:pPr>
            <a:r>
              <a:rPr lang="en"/>
              <a:t>&gt;Adding history zone in front-end which will explore details of ex-patients</a:t>
            </a:r>
          </a:p>
          <a:p>
            <a:pPr lvl="0">
              <a:spcBef>
                <a:spcPts val="0"/>
              </a:spcBef>
              <a:buNone/>
            </a:pPr>
            <a:r>
              <a:rPr lang="en"/>
              <a:t>&gt;Adding recruitment zone to recruit new employees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Result:</a:t>
            </a:r>
          </a:p>
        </p:txBody>
      </p:sp>
      <p:sp>
        <p:nvSpPr>
          <p:cNvPr id="99" name="Shape 99"/>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lvl="0">
              <a:spcBef>
                <a:spcPts val="0"/>
              </a:spcBef>
              <a:buNone/>
            </a:pPr>
            <a:r>
              <a:rPr lang="en"/>
              <a:t>On completion of this project we are able to implement all the operations like exploring details of any component of the hospital (like patient, doctor, room, charges etc.) and also register new patients and fixing their appointments with doctors of that particular department. The database which we have created has been tested many a times to implement all the operations prescribed and all the operations have implemented successfully. This project is capable of keeping records of many more patients and doctors and maintaining them.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Conclusion:</a:t>
            </a:r>
          </a:p>
        </p:txBody>
      </p:sp>
      <p:sp>
        <p:nvSpPr>
          <p:cNvPr id="105" name="Shape 105"/>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lvl="0">
              <a:spcBef>
                <a:spcPts val="0"/>
              </a:spcBef>
              <a:buNone/>
            </a:pPr>
            <a:r>
              <a:rPr lang="en"/>
              <a:t>The work that we have done is as appropriate as we wanted it to be.In conclusion we also want to add that while doing the project we have learnt so many new things which is very useful in the completion of this project.We also get to know different tactics to handle and implement the database by frontend and also by the backend which is a new thing for all of us and we could able to do it.</a:t>
            </a:r>
          </a:p>
        </p:txBody>
      </p:sp>
    </p:spTree>
  </p:cSld>
  <p:clrMapOvr>
    <a:masterClrMapping/>
  </p:clrMapOvr>
</p:sld>
</file>

<file path=ppt/theme/theme1.xml><?xml version="1.0" encoding="utf-8"?>
<a:theme xmlns:a="http://schemas.openxmlformats.org/drawingml/2006/main"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553</Words>
  <Application>Microsoft Office PowerPoint</Application>
  <PresentationFormat>On-screen Show (16:9)</PresentationFormat>
  <Paragraphs>60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Source Code Pro</vt:lpstr>
      <vt:lpstr>Arial</vt:lpstr>
      <vt:lpstr>Amatic SC</vt:lpstr>
      <vt:lpstr>beach-day</vt:lpstr>
      <vt:lpstr>  Database Management And System (CSE 2004 D1 Slot) Final Project Review Prof.: Dr. Ramanathan L </vt:lpstr>
      <vt:lpstr>Project Title:  Management System Of Hospital Database</vt:lpstr>
      <vt:lpstr>Overview:</vt:lpstr>
      <vt:lpstr>Introduction:</vt:lpstr>
      <vt:lpstr>Resources Required:</vt:lpstr>
      <vt:lpstr>Scope:</vt:lpstr>
      <vt:lpstr>Further Updates In Project:</vt:lpstr>
      <vt:lpstr>Result:</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Database Management And System (CSE 2004 D1 Slot) Final Project Review Prof.: Dr. Ramanathan L </dc:title>
  <cp:lastModifiedBy>Aditya joshi</cp:lastModifiedBy>
  <cp:revision>1</cp:revision>
  <dcterms:modified xsi:type="dcterms:W3CDTF">2017-07-22T06:27:59Z</dcterms:modified>
</cp:coreProperties>
</file>