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9" r:id="rId2"/>
    <p:sldId id="274" r:id="rId3"/>
    <p:sldId id="300" r:id="rId4"/>
    <p:sldId id="301" r:id="rId5"/>
    <p:sldId id="307" r:id="rId6"/>
    <p:sldId id="302" r:id="rId7"/>
    <p:sldId id="342" r:id="rId8"/>
    <p:sldId id="356" r:id="rId9"/>
    <p:sldId id="344" r:id="rId10"/>
    <p:sldId id="345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7" r:id="rId20"/>
    <p:sldId id="358" r:id="rId21"/>
    <p:sldId id="359" r:id="rId22"/>
    <p:sldId id="360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32A"/>
    <a:srgbClr val="399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162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487E-0FB7-4B92-9F69-24B5C151D92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DA52-8B26-4DC6-B565-B9AAAD84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6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ADA52-8B26-4DC6-B565-B9AAAD849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A7F57-3CB6-4764-9276-8D2830CBC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19571-2A22-46CD-9D11-7BFFD24A7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61B9-759B-46EA-8462-3A78F0D89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B46D5-3727-437F-A107-4C34CE2B2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3088"/>
            <a:ext cx="12192000" cy="22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378A-7509-47B5-B63D-AD339F48B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70" y="6247644"/>
            <a:ext cx="1083215" cy="3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E25FA-9726-45C7-8529-D7536128C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D3392-297D-43BB-B5E5-C7EC25BE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C3461-6F56-4DB7-A6E4-E19B1275D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75CB67-FC60-43F8-89E0-E5BBB0385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2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F1ADA5-1AE3-4980-BFB8-C350A76F3B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7" y="5921923"/>
            <a:ext cx="649413" cy="6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6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74256-960F-48AC-82CB-A9E777627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132B9-7758-4951-99F6-E2E8528C5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F5E5E-3524-4A03-BE8A-D7B8379A1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61B9-759B-46EA-8462-3A78F0D89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B46D5-3727-437F-A107-4C34CE2B2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3088"/>
            <a:ext cx="12192000" cy="22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378A-7509-47B5-B63D-AD339F48B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6247644"/>
            <a:ext cx="1083217" cy="3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E4862C-6C90-4FD2-AB3D-AD66F6FE2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D3392-297D-43BB-B5E5-C7EC25BE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A6CAA-45D8-4F5A-A5D2-7F1FED582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6447C3-EE1D-4CF1-95D2-D0314C5F1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1038"/>
            <a:ext cx="10515600" cy="851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r-HR" b="1" dirty="0"/>
              <a:t>Naslov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F074A9-9BE7-4B4F-8C00-794B5796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4971392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CAE08D-3B79-47C0-BFFA-AB8503DCC4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85929"/>
            <a:ext cx="5257800" cy="4340237"/>
          </a:xfrm>
          <a:prstGeom prst="rect">
            <a:avLst/>
          </a:prstGeom>
        </p:spPr>
        <p:txBody>
          <a:bodyPr/>
          <a:lstStyle>
            <a:lvl1pPr marL="342886" marR="0" indent="-342886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Wingdings" pitchFamily="2" charset="2"/>
              <a:buChar char="§"/>
              <a:tabLst/>
              <a:defRPr sz="2000">
                <a:solidFill>
                  <a:schemeClr val="tx1"/>
                </a:solidFill>
              </a:defRPr>
            </a:lvl1pPr>
            <a:lvl2pPr marL="742919" marR="0" indent="-285738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tabLst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lang="hr-H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61B9-759B-46EA-8462-3A78F0D89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5750"/>
            <a:ext cx="12192000" cy="22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B46D5-3727-437F-A107-4C34CE2B2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3088"/>
            <a:ext cx="12192000" cy="22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378A-7509-47B5-B63D-AD339F48B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9" y="6247644"/>
            <a:ext cx="1083217" cy="3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625C5-5538-44D4-B6E3-9AF9F323A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D3392-297D-43BB-B5E5-C7EC25BE6E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586" y="5921923"/>
            <a:ext cx="649414" cy="6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83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9" r:id="rId8"/>
    <p:sldLayoutId id="2147483655" r:id="rId9"/>
    <p:sldLayoutId id="2147483656" r:id="rId10"/>
    <p:sldLayoutId id="2147483660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bin.test.k6.io/basic-auth/$%7busername%7d/$%7bpassword%7d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k6.io/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0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4760-97F6-403B-8851-1F08E18D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k6 - nedostaci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FA58-94E5-444B-8953-64EF4FCB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9704631" cy="4340237"/>
          </a:xfrm>
        </p:spPr>
        <p:txBody>
          <a:bodyPr/>
          <a:lstStyle/>
          <a:p>
            <a:r>
              <a:rPr lang="hr-HR" dirty="0"/>
              <a:t>Potrebno dobro poznavanje programiranja i k6 strukture kako bi se kreirali optimizirani testovi</a:t>
            </a:r>
          </a:p>
          <a:p>
            <a:r>
              <a:rPr lang="hr-HR" dirty="0"/>
              <a:t>Ne podržava distribuirano testiranje „</a:t>
            </a:r>
            <a:r>
              <a:rPr lang="hr-HR" dirty="0" err="1"/>
              <a:t>out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box</a:t>
            </a:r>
            <a:r>
              <a:rPr lang="hr-HR" dirty="0"/>
              <a:t>”</a:t>
            </a:r>
          </a:p>
          <a:p>
            <a:r>
              <a:rPr lang="hr-HR" dirty="0"/>
              <a:t>Podržava isključivo pisanje skripti u </a:t>
            </a:r>
            <a:r>
              <a:rPr lang="hr-HR" dirty="0" err="1"/>
              <a:t>Javascriptu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29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Definirati parametre testa 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U parametrima postaviti jednog virtualnog korisnika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U parametrima postaviti 3 iteracije testa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Pozvati GET metodu na URL „https://test.k6.io”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894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r-HR" dirty="0"/>
              <a:t>Prethodni zadatak izmijeniti da koristi 10 virtualnih korisnika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Limitirati trajanje testa na 1 minutu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Dobiveni </a:t>
            </a:r>
            <a:r>
              <a:rPr lang="hr-HR" dirty="0" err="1"/>
              <a:t>response</a:t>
            </a:r>
            <a:r>
              <a:rPr lang="hr-HR" dirty="0"/>
              <a:t> od GET zahtjeva spremiti u varijablu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U konzolu ispisati status </a:t>
            </a:r>
            <a:r>
              <a:rPr lang="hr-HR" dirty="0" err="1"/>
              <a:t>code</a:t>
            </a:r>
            <a:r>
              <a:rPr lang="hr-HR" dirty="0"/>
              <a:t> dobivenog </a:t>
            </a:r>
            <a:r>
              <a:rPr lang="hr-HR" dirty="0" err="1"/>
              <a:t>responsea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6391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 prethodnom zadatku postaviti </a:t>
            </a:r>
            <a:r>
              <a:rPr lang="hr-HR" dirty="0" err="1"/>
              <a:t>thresholds</a:t>
            </a:r>
            <a:r>
              <a:rPr lang="hr-HR" dirty="0"/>
              <a:t> (očekivanje/prag) da će maksimalno 1% zahtjeva vratiti grešku</a:t>
            </a:r>
          </a:p>
          <a:p>
            <a:pPr marL="457200" lvl="0" indent="-457200">
              <a:buFont typeface="+mj-lt"/>
              <a:buAutoNum type="arabicPeriod"/>
            </a:pPr>
            <a:r>
              <a:rPr lang="hr-HR" dirty="0"/>
              <a:t>Postaviti </a:t>
            </a:r>
            <a:r>
              <a:rPr lang="hr-HR" dirty="0" err="1"/>
              <a:t>threshold</a:t>
            </a:r>
            <a:r>
              <a:rPr lang="hr-HR" dirty="0"/>
              <a:t> da će 95% trajanja zahtjeva biti ispod 300ms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069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Kreirati varijablu </a:t>
            </a:r>
            <a:r>
              <a:rPr lang="hr-HR" dirty="0" err="1"/>
              <a:t>username</a:t>
            </a:r>
            <a:r>
              <a:rPr lang="hr-HR" dirty="0"/>
              <a:t> i dodati joj vrijednost „</a:t>
            </a:r>
            <a:r>
              <a:rPr lang="hr-HR" dirty="0" err="1"/>
              <a:t>user</a:t>
            </a:r>
            <a:r>
              <a:rPr lang="hr-H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Kreirati varijablu password i dodati joj vrijednost „</a:t>
            </a:r>
            <a:r>
              <a:rPr lang="hr-HR" dirty="0" err="1"/>
              <a:t>passwd</a:t>
            </a:r>
            <a:r>
              <a:rPr lang="hr-H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Kreirati varijablu </a:t>
            </a:r>
            <a:r>
              <a:rPr lang="hr-HR" dirty="0" err="1"/>
              <a:t>url</a:t>
            </a:r>
            <a:r>
              <a:rPr lang="hr-HR" dirty="0"/>
              <a:t> koja će u sebi sadržavati </a:t>
            </a:r>
            <a:r>
              <a:rPr lang="hr-HR" dirty="0" err="1"/>
              <a:t>username</a:t>
            </a:r>
            <a:r>
              <a:rPr lang="hr-HR" dirty="0"/>
              <a:t> i password za osnovnu HTTP </a:t>
            </a:r>
            <a:r>
              <a:rPr lang="hr-HR" dirty="0" err="1"/>
              <a:t>autentikaciju</a:t>
            </a:r>
            <a:r>
              <a:rPr lang="hr-HR" dirty="0"/>
              <a:t> za poziv na </a:t>
            </a:r>
            <a:r>
              <a:rPr lang="hr-HR" dirty="0">
                <a:hlinkClick r:id="rId2"/>
              </a:rPr>
              <a:t>https://httpbin.test.k6.io/basic-auth/${username}/${password}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Napraviti GET poziv prema kreiranom URL-u i </a:t>
            </a:r>
            <a:r>
              <a:rPr lang="hr-HR" dirty="0" err="1"/>
              <a:t>response</a:t>
            </a:r>
            <a:r>
              <a:rPr lang="hr-HR" dirty="0"/>
              <a:t> spremiti u varijablu</a:t>
            </a:r>
          </a:p>
        </p:txBody>
      </p:sp>
    </p:spTree>
    <p:extLst>
      <p:ext uri="{BB962C8B-B14F-4D97-AF65-F5344CB8AC3E}">
        <p14:creationId xmlns:p14="http://schemas.microsoft.com/office/powerpoint/2010/main" val="371251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Za zadatak je potrebno dodati provjere (</a:t>
            </a:r>
            <a:r>
              <a:rPr lang="hr-HR" dirty="0" err="1"/>
              <a:t>checks</a:t>
            </a:r>
            <a:r>
              <a:rPr lang="hr-HR" dirty="0"/>
              <a:t>), prije nego se kreiraju potrebno ih je </a:t>
            </a:r>
            <a:r>
              <a:rPr lang="hr-HR" dirty="0" err="1"/>
              <a:t>importati</a:t>
            </a:r>
            <a:r>
              <a:rPr lang="hr-HR" dirty="0"/>
              <a:t> iz k6 </a:t>
            </a:r>
            <a:r>
              <a:rPr lang="hr-HR" dirty="0" err="1"/>
              <a:t>librarya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Dodati provjeru za status </a:t>
            </a:r>
            <a:r>
              <a:rPr lang="hr-HR" dirty="0" err="1"/>
              <a:t>code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Dodati provjeru da li je korisnik uspješno </a:t>
            </a:r>
            <a:r>
              <a:rPr lang="hr-HR" dirty="0" err="1"/>
              <a:t>autenticiran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Dodati provjeru da li je ulogirani korisnik onaj kojeg smo pokušali ulogirati</a:t>
            </a:r>
          </a:p>
        </p:txBody>
      </p:sp>
    </p:spTree>
    <p:extLst>
      <p:ext uri="{BB962C8B-B14F-4D97-AF65-F5344CB8AC3E}">
        <p14:creationId xmlns:p14="http://schemas.microsoft.com/office/powerpoint/2010/main" val="19064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Poziv iz prethodnog zadatka potrebno je promijeniti da koristi </a:t>
            </a:r>
            <a:r>
              <a:rPr lang="hr-HR" dirty="0" err="1"/>
              <a:t>autentikaciju</a:t>
            </a:r>
            <a:r>
              <a:rPr lang="hr-HR" dirty="0"/>
              <a:t> unutar </a:t>
            </a:r>
            <a:r>
              <a:rPr lang="hr-HR" dirty="0" err="1"/>
              <a:t>headera</a:t>
            </a:r>
            <a:r>
              <a:rPr lang="hr-HR" dirty="0"/>
              <a:t> umjesto URL-a, za to će biti potrebna varijable „</a:t>
            </a:r>
            <a:r>
              <a:rPr lang="hr-HR" dirty="0" err="1"/>
              <a:t>encodedCredentials</a:t>
            </a:r>
            <a:r>
              <a:rPr lang="hr-HR" dirty="0"/>
              <a:t>” i „</a:t>
            </a:r>
            <a:r>
              <a:rPr lang="hr-HR" dirty="0" err="1"/>
              <a:t>options</a:t>
            </a:r>
            <a:r>
              <a:rPr lang="hr-H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Kao vrijednost varijabli „</a:t>
            </a:r>
            <a:r>
              <a:rPr lang="hr-HR" dirty="0" err="1"/>
              <a:t>encodedCredentials</a:t>
            </a:r>
            <a:r>
              <a:rPr lang="hr-HR" dirty="0"/>
              <a:t>” dodati </a:t>
            </a:r>
            <a:r>
              <a:rPr lang="hr-HR" dirty="0" err="1"/>
              <a:t>enkodiranu</a:t>
            </a:r>
            <a:r>
              <a:rPr lang="hr-HR" dirty="0"/>
              <a:t> vrijednost varijable „</a:t>
            </a:r>
            <a:r>
              <a:rPr lang="hr-HR" dirty="0" err="1"/>
              <a:t>credentials</a:t>
            </a:r>
            <a:r>
              <a:rPr lang="hr-H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Kao vrijednost varijabli „</a:t>
            </a:r>
            <a:r>
              <a:rPr lang="hr-HR" dirty="0" err="1"/>
              <a:t>options</a:t>
            </a:r>
            <a:r>
              <a:rPr lang="hr-HR" dirty="0"/>
              <a:t>” potrebno je dodati polje za autorizaciju čija je vrijednost varijabla „</a:t>
            </a:r>
            <a:r>
              <a:rPr lang="hr-HR" dirty="0" err="1"/>
              <a:t>encodedCredentials</a:t>
            </a:r>
            <a:r>
              <a:rPr lang="hr-H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Pozvati GET metodu na URL iz prošlog zadatka, ali ovaj put kao parametar pozivu proslijediti i kreirane opcije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Nakon poziva ponovo izvršiti sve provjere (</a:t>
            </a:r>
            <a:r>
              <a:rPr lang="hr-HR" dirty="0" err="1"/>
              <a:t>checks</a:t>
            </a:r>
            <a:r>
              <a:rPr lang="hr-HR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015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532710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Za ovaj zadatak opet ćemo koristiti poziv na </a:t>
            </a:r>
            <a:r>
              <a:rPr lang="hr-HR" dirty="0">
                <a:hlinkClick r:id="rId2"/>
              </a:rPr>
              <a:t>https://test.k6.io</a:t>
            </a:r>
            <a:r>
              <a:rPr lang="hr-HR" dirty="0"/>
              <a:t>, kreirajte novu datoteku za test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Pripremite varijable za URL koji ćemo pozivati i </a:t>
            </a:r>
            <a:r>
              <a:rPr lang="hr-HR" dirty="0" err="1"/>
              <a:t>response</a:t>
            </a:r>
            <a:r>
              <a:rPr lang="hr-HR" dirty="0"/>
              <a:t> koji ćemo zaprimati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U opcijama dodati opcije za provjeru broja neuspješnih poziva i trajanje </a:t>
            </a:r>
            <a:r>
              <a:rPr lang="hr-HR" dirty="0" err="1"/>
              <a:t>requesta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U testu dodati provjeru (</a:t>
            </a:r>
            <a:r>
              <a:rPr lang="hr-HR" dirty="0" err="1"/>
              <a:t>checks</a:t>
            </a:r>
            <a:r>
              <a:rPr lang="hr-HR" dirty="0"/>
              <a:t>) za status </a:t>
            </a:r>
            <a:r>
              <a:rPr lang="hr-HR" dirty="0" err="1"/>
              <a:t>code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Ovaj put umjesto fiksnog broja virtualnih korisnika i broja izvršavanja koristit ćemo faze izvršavanja (</a:t>
            </a:r>
            <a:r>
              <a:rPr lang="hr-HR" dirty="0" err="1"/>
              <a:t>stages</a:t>
            </a:r>
            <a:r>
              <a:rPr lang="hr-HR" dirty="0"/>
              <a:t>), potrebno je dodati taj parametar u opcije (napomena: </a:t>
            </a:r>
            <a:r>
              <a:rPr lang="hr-HR" dirty="0" err="1"/>
              <a:t>stages</a:t>
            </a:r>
            <a:r>
              <a:rPr lang="hr-HR" dirty="0"/>
              <a:t> </a:t>
            </a:r>
            <a:r>
              <a:rPr lang="hr-HR" dirty="0" err="1"/>
              <a:t>paramater</a:t>
            </a:r>
            <a:r>
              <a:rPr lang="hr-HR" dirty="0"/>
              <a:t> se tretira kao polje/</a:t>
            </a:r>
            <a:r>
              <a:rPr lang="hr-HR" dirty="0" err="1"/>
              <a:t>array</a:t>
            </a:r>
            <a:r>
              <a:rPr lang="hr-H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Svaki </a:t>
            </a:r>
            <a:r>
              <a:rPr lang="hr-HR" dirty="0" err="1"/>
              <a:t>stage</a:t>
            </a:r>
            <a:r>
              <a:rPr lang="hr-HR" dirty="0"/>
              <a:t> ima svoje trajanje i ciljani broj aktivnih virtualnih korisnika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Kreirati prvi </a:t>
            </a:r>
            <a:r>
              <a:rPr lang="hr-HR" dirty="0" err="1"/>
              <a:t>stage</a:t>
            </a:r>
            <a:r>
              <a:rPr lang="hr-HR" dirty="0"/>
              <a:t> sa trajanjem od 10 sekundi i ciljanim brojem korisnika od 5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Drugi </a:t>
            </a:r>
            <a:r>
              <a:rPr lang="hr-HR" dirty="0" err="1"/>
              <a:t>stage</a:t>
            </a:r>
            <a:r>
              <a:rPr lang="hr-HR" dirty="0"/>
              <a:t> sa trajanjem od 10 sekundi i brojem korisnika od 10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Treći </a:t>
            </a:r>
            <a:r>
              <a:rPr lang="hr-HR" dirty="0" err="1"/>
              <a:t>stage</a:t>
            </a:r>
            <a:r>
              <a:rPr lang="hr-HR" dirty="0"/>
              <a:t> sa trajanjem od 20 sekundi i brojem korisnika od 25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Četvrti </a:t>
            </a:r>
            <a:r>
              <a:rPr lang="hr-HR" dirty="0" err="1"/>
              <a:t>stage</a:t>
            </a:r>
            <a:r>
              <a:rPr lang="hr-HR" dirty="0"/>
              <a:t> sa trajanjem od 15 sekundi i brojem korisnika od 25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Peti </a:t>
            </a:r>
            <a:r>
              <a:rPr lang="hr-HR" dirty="0" err="1"/>
              <a:t>stage</a:t>
            </a:r>
            <a:r>
              <a:rPr lang="hr-HR" dirty="0"/>
              <a:t> sa trajanjem od 10 sekundi i brojem korisnika od 0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712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459973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Rezultate prošlog zadatka potrebno je na neki način zapisati i prikazati, za to koristimo </a:t>
            </a:r>
            <a:r>
              <a:rPr lang="hr-HR" dirty="0" err="1"/>
              <a:t>override</a:t>
            </a:r>
            <a:r>
              <a:rPr lang="hr-HR" dirty="0"/>
              <a:t> funkcije „</a:t>
            </a:r>
            <a:r>
              <a:rPr lang="hr-HR" dirty="0" err="1"/>
              <a:t>handleSummary</a:t>
            </a:r>
            <a:r>
              <a:rPr lang="hr-HR" dirty="0"/>
              <a:t>” koja kao parametar prima varijablu s nazivom „data”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Na početku funkcije dodajte ispit u konzolu sa tekstom „</a:t>
            </a:r>
            <a:r>
              <a:rPr lang="hr-HR" dirty="0" err="1"/>
              <a:t>Preparing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test </a:t>
            </a:r>
            <a:r>
              <a:rPr lang="hr-HR" dirty="0" err="1"/>
              <a:t>summary</a:t>
            </a:r>
            <a:r>
              <a:rPr lang="hr-HR" dirty="0"/>
              <a:t>…”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K6 zapisuje rezultate pomoću „</a:t>
            </a:r>
            <a:r>
              <a:rPr lang="hr-HR" dirty="0" err="1"/>
              <a:t>return</a:t>
            </a:r>
            <a:r>
              <a:rPr lang="hr-HR" dirty="0"/>
              <a:t>” komande, potrebno ju je dodati u metodu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Kako bi koristili </a:t>
            </a:r>
            <a:r>
              <a:rPr lang="hr-HR" dirty="0" err="1"/>
              <a:t>reporting</a:t>
            </a:r>
            <a:r>
              <a:rPr lang="hr-HR" dirty="0"/>
              <a:t> alate potrebno ih je dodati u test sa: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{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textSummary</a:t>
            </a:r>
            <a:r>
              <a:rPr lang="en-US" dirty="0"/>
              <a:t> } from 'https://jslib.k6.io/k6-summary/0.0.3/index.js’;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{ </a:t>
            </a:r>
            <a:r>
              <a:rPr lang="en-US" dirty="0" err="1"/>
              <a:t>htmlReport</a:t>
            </a:r>
            <a:r>
              <a:rPr lang="en-US" dirty="0"/>
              <a:t> } from "https://raw.githubusercontent.com/</a:t>
            </a:r>
            <a:r>
              <a:rPr lang="en-US" dirty="0" err="1"/>
              <a:t>benc-uk</a:t>
            </a:r>
            <a:r>
              <a:rPr lang="en-US" dirty="0"/>
              <a:t>/k6-reporter/2.4.0/</a:t>
            </a:r>
            <a:r>
              <a:rPr lang="en-US" dirty="0" err="1"/>
              <a:t>dist</a:t>
            </a:r>
            <a:r>
              <a:rPr lang="en-US" dirty="0"/>
              <a:t>/bundle.js";</a:t>
            </a: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Rezultate je potrebno ispisati na konzolu pomoću „</a:t>
            </a:r>
            <a:r>
              <a:rPr lang="hr-HR" dirty="0" err="1"/>
              <a:t>stdout</a:t>
            </a:r>
            <a:r>
              <a:rPr lang="hr-HR" dirty="0"/>
              <a:t>” funkcije u tekstualnom formatu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 Nakon toga rezultate je potrebno spremiti kao </a:t>
            </a:r>
            <a:r>
              <a:rPr lang="hr-HR" dirty="0" err="1"/>
              <a:t>jUnit</a:t>
            </a:r>
            <a:r>
              <a:rPr lang="hr-HR" dirty="0"/>
              <a:t> podatke u .</a:t>
            </a:r>
            <a:r>
              <a:rPr lang="hr-HR" dirty="0" err="1"/>
              <a:t>xml</a:t>
            </a:r>
            <a:r>
              <a:rPr lang="hr-HR" dirty="0"/>
              <a:t> datoteku sa nazivom „summary_junit.xml”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Nakon toga rezultate spremiti kao </a:t>
            </a:r>
            <a:r>
              <a:rPr lang="hr-HR" dirty="0" err="1"/>
              <a:t>jUnit</a:t>
            </a:r>
            <a:r>
              <a:rPr lang="hr-HR" dirty="0"/>
              <a:t> podatke u .</a:t>
            </a:r>
            <a:r>
              <a:rPr lang="hr-HR" dirty="0" err="1"/>
              <a:t>json</a:t>
            </a:r>
            <a:r>
              <a:rPr lang="hr-HR" dirty="0"/>
              <a:t> datoteku sa nazivom „</a:t>
            </a:r>
            <a:r>
              <a:rPr lang="hr-HR" dirty="0" err="1"/>
              <a:t>summary_junit.json</a:t>
            </a:r>
            <a:r>
              <a:rPr lang="hr-H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Nakon toga rezultate spremiti u .</a:t>
            </a:r>
            <a:r>
              <a:rPr lang="hr-HR" dirty="0" err="1"/>
              <a:t>html</a:t>
            </a:r>
            <a:r>
              <a:rPr lang="hr-HR" dirty="0"/>
              <a:t> datoteku kao HTML </a:t>
            </a:r>
            <a:r>
              <a:rPr lang="hr-HR" dirty="0" err="1"/>
              <a:t>Report</a:t>
            </a:r>
            <a:r>
              <a:rPr lang="hr-HR" dirty="0"/>
              <a:t> sa nazivom „summary.html”</a:t>
            </a:r>
          </a:p>
          <a:p>
            <a:pPr marL="0" indent="0">
              <a:buNone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278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459973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Za pozive korištene u prethodnim zadacima potrebno je dizajnirati i izvršiti </a:t>
            </a:r>
            <a:r>
              <a:rPr lang="hr-HR" dirty="0" err="1"/>
              <a:t>load</a:t>
            </a:r>
            <a:r>
              <a:rPr lang="hr-HR" dirty="0"/>
              <a:t> test te rezultate prikazati i zapisati u prikladnom obliku</a:t>
            </a:r>
          </a:p>
        </p:txBody>
      </p:sp>
    </p:spTree>
    <p:extLst>
      <p:ext uri="{BB962C8B-B14F-4D97-AF65-F5344CB8AC3E}">
        <p14:creationId xmlns:p14="http://schemas.microsoft.com/office/powerpoint/2010/main" val="5027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21C1B-6C60-4E73-BFCC-5741EC06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+mn-lt"/>
              </a:rPr>
              <a:t>Automatiziranje nefunkcionalnog testiranja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0816-C975-486B-956D-5F215590E98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endParaRPr lang="hr-HR" sz="2800" dirty="0"/>
          </a:p>
          <a:p>
            <a:pPr marL="0" indent="0">
              <a:buNone/>
            </a:pPr>
            <a:r>
              <a:rPr lang="hr-HR" sz="2800" dirty="0"/>
              <a:t>Predavač – Matija Huremović</a:t>
            </a:r>
            <a:endParaRPr lang="en-GB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264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459973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Za pozive korištene u prethodnim zadacima potrebno je dizajnirati i izvršiti </a:t>
            </a:r>
            <a:r>
              <a:rPr lang="hr-HR" dirty="0" err="1"/>
              <a:t>stress</a:t>
            </a:r>
            <a:r>
              <a:rPr lang="hr-HR" dirty="0"/>
              <a:t> test te rezultate prikazati i zapisati u prikladnom obliku</a:t>
            </a:r>
          </a:p>
        </p:txBody>
      </p:sp>
    </p:spTree>
    <p:extLst>
      <p:ext uri="{BB962C8B-B14F-4D97-AF65-F5344CB8AC3E}">
        <p14:creationId xmlns:p14="http://schemas.microsoft.com/office/powerpoint/2010/main" val="238393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459973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Koristeći podatke iz prethodna 2 zadatka, za pozive korištene u prethodnim zadacima potrebno je dizajnirati i izvršiti </a:t>
            </a:r>
            <a:r>
              <a:rPr lang="hr-HR" dirty="0" err="1"/>
              <a:t>endurance</a:t>
            </a:r>
            <a:r>
              <a:rPr lang="hr-HR" dirty="0"/>
              <a:t> test te rezultate prikazati i zapisati u prikladnom obliku</a:t>
            </a:r>
          </a:p>
        </p:txBody>
      </p:sp>
    </p:spTree>
    <p:extLst>
      <p:ext uri="{BB962C8B-B14F-4D97-AF65-F5344CB8AC3E}">
        <p14:creationId xmlns:p14="http://schemas.microsoft.com/office/powerpoint/2010/main" val="197611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E90-5065-4DBC-841E-D47D951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79B-50BE-4E80-9C12-4E4C8D19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459973"/>
            <a:ext cx="10312335" cy="4340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Koristeći podatke iz prethodna 2 zadatka, za pozive korištene u prethodnim zadacima potrebno je dizajnirati i izvršiti </a:t>
            </a:r>
            <a:r>
              <a:rPr lang="hr-HR" dirty="0" err="1"/>
              <a:t>spike</a:t>
            </a:r>
            <a:r>
              <a:rPr lang="hr-HR" dirty="0"/>
              <a:t> test te rezultate prikazati i zapisati u prikladnom obliku</a:t>
            </a:r>
          </a:p>
        </p:txBody>
      </p:sp>
    </p:spTree>
    <p:extLst>
      <p:ext uri="{BB962C8B-B14F-4D97-AF65-F5344CB8AC3E}">
        <p14:creationId xmlns:p14="http://schemas.microsoft.com/office/powerpoint/2010/main" val="75438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automatizacija testiranja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2" y="1785930"/>
            <a:ext cx="7156318" cy="4340237"/>
          </a:xfrm>
        </p:spPr>
        <p:txBody>
          <a:bodyPr/>
          <a:lstStyle/>
          <a:p>
            <a:r>
              <a:rPr lang="hr-HR" dirty="0"/>
              <a:t>Izvršavanje testova bez ili uz minimalan nadzor</a:t>
            </a:r>
          </a:p>
          <a:p>
            <a:r>
              <a:rPr lang="hr-HR" dirty="0"/>
              <a:t>Dijeli se na funkcionalno i nefunkcionalno</a:t>
            </a:r>
          </a:p>
          <a:p>
            <a:r>
              <a:rPr lang="hr-HR" dirty="0"/>
              <a:t>Nefunkcionalno je fokus ove radionice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75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je automatizacija testiranja potrebna?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1" y="1785930"/>
            <a:ext cx="10826850" cy="4340237"/>
          </a:xfrm>
        </p:spPr>
        <p:txBody>
          <a:bodyPr/>
          <a:lstStyle/>
          <a:p>
            <a:r>
              <a:rPr lang="hr-HR" dirty="0"/>
              <a:t>Omogućava simuliranje stanja aplikacije koje nije moguće ručnim testiranjem</a:t>
            </a:r>
          </a:p>
          <a:p>
            <a:r>
              <a:rPr lang="hr-HR" dirty="0"/>
              <a:t>Olakšava pronalaženje defektnih i </a:t>
            </a:r>
            <a:r>
              <a:rPr lang="hr-HR" dirty="0" err="1"/>
              <a:t>neoptimiziranih</a:t>
            </a:r>
            <a:r>
              <a:rPr lang="hr-HR" dirty="0"/>
              <a:t> dijelova sustava</a:t>
            </a:r>
          </a:p>
          <a:p>
            <a:r>
              <a:rPr lang="hr-HR" dirty="0"/>
              <a:t>Osigurava ispunjavanje definiranih tehničkih specifikacija</a:t>
            </a:r>
          </a:p>
          <a:p>
            <a:r>
              <a:rPr lang="hr-HR" dirty="0"/>
              <a:t>Gradi povjerenje u aplikaciju i njezino korištenje</a:t>
            </a:r>
          </a:p>
          <a:p>
            <a:r>
              <a:rPr lang="hr-HR" dirty="0"/>
              <a:t>Unaprijeđenje razvojnog procesa</a:t>
            </a:r>
          </a:p>
        </p:txBody>
      </p:sp>
    </p:spTree>
    <p:extLst>
      <p:ext uri="{BB962C8B-B14F-4D97-AF65-F5344CB8AC3E}">
        <p14:creationId xmlns:p14="http://schemas.microsoft.com/office/powerpoint/2010/main" val="14493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Potrebne vještine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2" y="1785930"/>
            <a:ext cx="6566576" cy="4340237"/>
          </a:xfrm>
        </p:spPr>
        <p:txBody>
          <a:bodyPr/>
          <a:lstStyle/>
          <a:p>
            <a:r>
              <a:rPr lang="hr-HR" dirty="0"/>
              <a:t>Poznavanje testnih procesa i tehnika</a:t>
            </a:r>
          </a:p>
          <a:p>
            <a:r>
              <a:rPr lang="hr-HR" dirty="0"/>
              <a:t>Tehničko znanje</a:t>
            </a:r>
          </a:p>
          <a:p>
            <a:r>
              <a:rPr lang="hr-HR" dirty="0"/>
              <a:t>Programiranje</a:t>
            </a:r>
          </a:p>
          <a:p>
            <a:r>
              <a:rPr lang="hr-HR" dirty="0"/>
              <a:t>Poznavanje načina funkcioniranja web aplikacija</a:t>
            </a:r>
          </a:p>
          <a:p>
            <a:r>
              <a:rPr lang="hr-HR" dirty="0"/>
              <a:t>Poznavanje načina funkcioniranja API-a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5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pojmovi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Test</a:t>
            </a:r>
          </a:p>
          <a:p>
            <a:r>
              <a:rPr lang="hr-HR" dirty="0" err="1"/>
              <a:t>Load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/>
              <a:t>Funkcija/metoda</a:t>
            </a:r>
          </a:p>
          <a:p>
            <a:r>
              <a:rPr lang="hr-HR" dirty="0" err="1"/>
              <a:t>Request</a:t>
            </a:r>
            <a:r>
              <a:rPr lang="hr-HR" dirty="0"/>
              <a:t> (poziv)</a:t>
            </a:r>
          </a:p>
          <a:p>
            <a:r>
              <a:rPr lang="hr-HR" dirty="0" err="1"/>
              <a:t>Response</a:t>
            </a:r>
            <a:r>
              <a:rPr lang="hr-HR" dirty="0"/>
              <a:t> (odgovor)</a:t>
            </a:r>
          </a:p>
          <a:p>
            <a:r>
              <a:rPr lang="hr-HR" dirty="0"/>
              <a:t>Virtualni korisnici</a:t>
            </a:r>
          </a:p>
          <a:p>
            <a:r>
              <a:rPr lang="hr-HR" dirty="0" err="1"/>
              <a:t>Threshhold</a:t>
            </a:r>
            <a:endParaRPr lang="hr-HR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0D8C-83BB-4CB1-BEAC-902E6A84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1505-BF06-4C03-87E6-B6FAF769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008440" cy="4340237"/>
          </a:xfrm>
        </p:spPr>
        <p:txBody>
          <a:bodyPr/>
          <a:lstStyle/>
          <a:p>
            <a:r>
              <a:rPr lang="hr-HR" dirty="0"/>
              <a:t>Fokusira se testiranje kako aplikacija izvršava što bi trebala</a:t>
            </a:r>
          </a:p>
          <a:p>
            <a:r>
              <a:rPr lang="hr-HR" dirty="0"/>
              <a:t>Simulira realne i nerealne scenarije korištenja aplikacije</a:t>
            </a:r>
          </a:p>
          <a:p>
            <a:r>
              <a:rPr lang="hr-HR" dirty="0"/>
              <a:t>Prikazuje kako bi se aplikacija ponašala u različitim scenarijima</a:t>
            </a:r>
          </a:p>
          <a:p>
            <a:r>
              <a:rPr lang="hr-HR" dirty="0"/>
              <a:t>Može testirati jednu ili više značajku aplikacije u istom testu</a:t>
            </a:r>
          </a:p>
          <a:p>
            <a:r>
              <a:rPr lang="hr-HR" dirty="0"/>
              <a:t>Rezultati su nisu </a:t>
            </a:r>
            <a:r>
              <a:rPr lang="hr-HR" dirty="0" err="1"/>
              <a:t>pass</a:t>
            </a:r>
            <a:r>
              <a:rPr lang="hr-HR" dirty="0"/>
              <a:t>/</a:t>
            </a:r>
            <a:r>
              <a:rPr lang="hr-HR" dirty="0" err="1"/>
              <a:t>fail</a:t>
            </a:r>
            <a:r>
              <a:rPr lang="hr-HR" dirty="0"/>
              <a:t> nego se prikazuju kao mjerljivi iznos</a:t>
            </a:r>
          </a:p>
        </p:txBody>
      </p:sp>
    </p:spTree>
    <p:extLst>
      <p:ext uri="{BB962C8B-B14F-4D97-AF65-F5344CB8AC3E}">
        <p14:creationId xmlns:p14="http://schemas.microsoft.com/office/powerpoint/2010/main" val="242828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0D8C-83BB-4CB1-BEAC-902E6A84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nefunkcionalnog testiranja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1505-BF06-4C03-87E6-B6FAF769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2" y="1785930"/>
            <a:ext cx="9008440" cy="4340237"/>
          </a:xfrm>
        </p:spPr>
        <p:txBody>
          <a:bodyPr/>
          <a:lstStyle/>
          <a:p>
            <a:r>
              <a:rPr lang="hr-HR" dirty="0" err="1"/>
              <a:t>Performance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Load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Stress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Volume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Efficiency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Endurance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Spike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/>
              <a:t>I još nekoliko desetaka…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38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4CC6-B8FA-41E8-B57C-4922632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k6 - 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3C94-DE7B-4A49-90E7-87ADCEFA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785930"/>
            <a:ext cx="9756585" cy="4340237"/>
          </a:xfrm>
        </p:spPr>
        <p:txBody>
          <a:bodyPr/>
          <a:lstStyle/>
          <a:p>
            <a:r>
              <a:rPr lang="hr-HR" dirty="0"/>
              <a:t>Jedan od najpopularnijih alata za automatizaciju </a:t>
            </a:r>
            <a:r>
              <a:rPr lang="hr-HR" dirty="0" err="1"/>
              <a:t>nefunckionalnog</a:t>
            </a:r>
            <a:r>
              <a:rPr lang="hr-HR" dirty="0"/>
              <a:t> testiranja</a:t>
            </a:r>
          </a:p>
          <a:p>
            <a:r>
              <a:rPr lang="hr-HR" dirty="0"/>
              <a:t>Iznimno ga je lako početi koristiti</a:t>
            </a:r>
          </a:p>
          <a:p>
            <a:r>
              <a:rPr lang="hr-HR" dirty="0"/>
              <a:t>Open-</a:t>
            </a:r>
            <a:r>
              <a:rPr lang="hr-HR" dirty="0" err="1"/>
              <a:t>source</a:t>
            </a:r>
            <a:endParaRPr lang="hr-HR" dirty="0"/>
          </a:p>
          <a:p>
            <a:r>
              <a:rPr lang="hr-HR" dirty="0"/>
              <a:t>Podržava pisanje skripti u </a:t>
            </a:r>
            <a:r>
              <a:rPr lang="hr-HR" dirty="0" err="1"/>
              <a:t>Javascriptu</a:t>
            </a:r>
            <a:endParaRPr lang="hr-HR" dirty="0"/>
          </a:p>
          <a:p>
            <a:r>
              <a:rPr lang="hr-HR" dirty="0"/>
              <a:t>Lokalna i </a:t>
            </a:r>
            <a:r>
              <a:rPr lang="hr-HR" dirty="0" err="1"/>
              <a:t>cloud</a:t>
            </a:r>
            <a:r>
              <a:rPr lang="hr-HR" dirty="0"/>
              <a:t> verzija</a:t>
            </a:r>
          </a:p>
          <a:p>
            <a:r>
              <a:rPr lang="hr-HR" dirty="0"/>
              <a:t>Laki prikaz rezultata u raznim formatima (</a:t>
            </a:r>
            <a:r>
              <a:rPr lang="hr-HR" dirty="0" err="1"/>
              <a:t>text</a:t>
            </a:r>
            <a:r>
              <a:rPr lang="hr-HR" dirty="0"/>
              <a:t>, HTML, </a:t>
            </a:r>
            <a:r>
              <a:rPr lang="hr-HR" dirty="0" err="1"/>
              <a:t>json</a:t>
            </a:r>
            <a:r>
              <a:rPr lang="hr-HR" dirty="0"/>
              <a:t>, …)</a:t>
            </a:r>
          </a:p>
          <a:p>
            <a:r>
              <a:rPr lang="hr-HR" dirty="0"/>
              <a:t>Dobar </a:t>
            </a:r>
            <a:r>
              <a:rPr lang="hr-HR" dirty="0" err="1"/>
              <a:t>recorder</a:t>
            </a:r>
            <a:endParaRPr lang="hr-HR" dirty="0"/>
          </a:p>
          <a:p>
            <a:r>
              <a:rPr lang="hr-HR" dirty="0"/>
              <a:t>Lako prilagođavanje parametara testiranja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9520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g_akademija_NET.pptx" id="{5F2EE79D-E6D9-41EA-B2CC-E3BFA4CD1562}" vid="{B8E6C37A-EE2F-4DA2-BA4A-BF565A4BE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King_akademija_NET</Template>
  <TotalTime>6187</TotalTime>
  <Words>1023</Words>
  <Application>Microsoft Office PowerPoint</Application>
  <PresentationFormat>Widescreen</PresentationFormat>
  <Paragraphs>125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Automatiziranje nefunkcionalnog testiranja</vt:lpstr>
      <vt:lpstr>Što je automatizacija testiranja</vt:lpstr>
      <vt:lpstr>Zašto je automatizacija testiranja potrebna?</vt:lpstr>
      <vt:lpstr>Potrebne vještine</vt:lpstr>
      <vt:lpstr>Osnovni pojmovi</vt:lpstr>
      <vt:lpstr>Nefunkcionalno testiranje</vt:lpstr>
      <vt:lpstr>Vrste nefunkcionalnog testiranja</vt:lpstr>
      <vt:lpstr>k6 - prednosti</vt:lpstr>
      <vt:lpstr>k6 - nedostaci</vt:lpstr>
      <vt:lpstr>Zadatak 01</vt:lpstr>
      <vt:lpstr>Zadatak 02</vt:lpstr>
      <vt:lpstr>Zadatak 03</vt:lpstr>
      <vt:lpstr>Zadatak 04</vt:lpstr>
      <vt:lpstr>Zadatak 05</vt:lpstr>
      <vt:lpstr>Zadatak 06</vt:lpstr>
      <vt:lpstr>Zadatak 07</vt:lpstr>
      <vt:lpstr>Zadatak 08</vt:lpstr>
      <vt:lpstr>Zadatak 09</vt:lpstr>
      <vt:lpstr>Zadatak 10</vt:lpstr>
      <vt:lpstr>Zadatak 11</vt:lpstr>
      <vt:lpstr>Zadatak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Danijel Ščukanec</dc:creator>
  <cp:lastModifiedBy>Matija Huremović</cp:lastModifiedBy>
  <cp:revision>251</cp:revision>
  <dcterms:created xsi:type="dcterms:W3CDTF">2019-07-07T18:02:28Z</dcterms:created>
  <dcterms:modified xsi:type="dcterms:W3CDTF">2023-07-13T10:25:15Z</dcterms:modified>
</cp:coreProperties>
</file>