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39" r:id="rId2"/>
    <p:sldId id="274" r:id="rId3"/>
    <p:sldId id="340" r:id="rId4"/>
    <p:sldId id="341" r:id="rId5"/>
    <p:sldId id="300" r:id="rId6"/>
    <p:sldId id="301" r:id="rId7"/>
    <p:sldId id="307" r:id="rId8"/>
    <p:sldId id="302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8" r:id="rId25"/>
    <p:sldId id="359" r:id="rId26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332A"/>
    <a:srgbClr val="3994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6162" autoAdjust="0"/>
  </p:normalViewPr>
  <p:slideViewPr>
    <p:cSldViewPr snapToGrid="0">
      <p:cViewPr varScale="1">
        <p:scale>
          <a:sx n="74" d="100"/>
          <a:sy n="74" d="100"/>
        </p:scale>
        <p:origin x="1042" y="77"/>
      </p:cViewPr>
      <p:guideLst/>
    </p:cSldViewPr>
  </p:slideViewPr>
  <p:outlineViewPr>
    <p:cViewPr>
      <p:scale>
        <a:sx n="33" d="100"/>
        <a:sy n="33" d="100"/>
      </p:scale>
      <p:origin x="0" y="-518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802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A487E-0FB7-4B92-9F69-24B5C151D926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ADA52-8B26-4DC6-B565-B9AAAD849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60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ADA52-8B26-4DC6-B565-B9AAAD8490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78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CA7F57-3CB6-4764-9276-8D2830CBC3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64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419571-2A22-46CD-9D11-7BFFD24A75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729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66447C3-EE1D-4CF1-95D2-D0314C5F1D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81038"/>
            <a:ext cx="10515600" cy="8516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hr-HR" b="1" dirty="0"/>
              <a:t>Naslov</a:t>
            </a:r>
            <a:endParaRPr lang="en-US" b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3F074A9-9BE7-4B4F-8C00-794B57961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842" y="1785930"/>
            <a:ext cx="4971392" cy="4340237"/>
          </a:xfrm>
          <a:prstGeom prst="rect">
            <a:avLst/>
          </a:prstGeom>
        </p:spPr>
        <p:txBody>
          <a:bodyPr/>
          <a:lstStyle>
            <a:lvl1pPr marL="342886" marR="0" indent="-342886" algn="l" defTabSz="9143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Tx/>
              <a:buFont typeface="Wingdings" pitchFamily="2" charset="2"/>
              <a:buChar char="§"/>
              <a:tabLst/>
              <a:defRPr sz="2000">
                <a:solidFill>
                  <a:schemeClr val="tx1"/>
                </a:solidFill>
              </a:defRPr>
            </a:lvl1pPr>
            <a:lvl2pPr marL="742919" marR="0" indent="-285738" algn="l" defTabSz="9143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80000"/>
              <a:buFont typeface="Wingdings" pitchFamily="2" charset="2"/>
              <a:buChar char="§"/>
              <a:tabLst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buClr>
                <a:schemeClr val="bg1">
                  <a:lumMod val="75000"/>
                </a:schemeClr>
              </a:buClr>
              <a:buSzPct val="80000"/>
              <a:buFont typeface="Wingdings" pitchFamily="2" charset="2"/>
              <a:buChar char="§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lnSpc>
                <a:spcPct val="100000"/>
              </a:lnSpc>
              <a:buClr>
                <a:schemeClr val="bg1">
                  <a:lumMod val="75000"/>
                </a:schemeClr>
              </a:buClr>
              <a:buSzPct val="80000"/>
              <a:buFont typeface="Wingdings" pitchFamily="2" charset="2"/>
              <a:buChar char="§"/>
              <a:defRPr lang="hr-HR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buClr>
                <a:schemeClr val="bg1">
                  <a:lumMod val="75000"/>
                </a:schemeClr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r-HR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3CAE08D-3B79-47C0-BFFA-AB8503DCC4E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6000" y="1785929"/>
            <a:ext cx="5257800" cy="4340237"/>
          </a:xfrm>
          <a:prstGeom prst="rect">
            <a:avLst/>
          </a:prstGeom>
        </p:spPr>
        <p:txBody>
          <a:bodyPr/>
          <a:lstStyle>
            <a:lvl1pPr marL="342886" marR="0" indent="-342886" algn="l" defTabSz="9143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Tx/>
              <a:buFont typeface="Wingdings" pitchFamily="2" charset="2"/>
              <a:buChar char="§"/>
              <a:tabLst/>
              <a:defRPr sz="2000">
                <a:solidFill>
                  <a:schemeClr val="tx1"/>
                </a:solidFill>
              </a:defRPr>
            </a:lvl1pPr>
            <a:lvl2pPr marL="742919" marR="0" indent="-285738" algn="l" defTabSz="9143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80000"/>
              <a:buFont typeface="Wingdings" pitchFamily="2" charset="2"/>
              <a:buChar char="§"/>
              <a:tabLst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buClr>
                <a:schemeClr val="bg1">
                  <a:lumMod val="75000"/>
                </a:schemeClr>
              </a:buClr>
              <a:buSzPct val="80000"/>
              <a:buFont typeface="Wingdings" pitchFamily="2" charset="2"/>
              <a:buChar char="§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lnSpc>
                <a:spcPct val="100000"/>
              </a:lnSpc>
              <a:buClr>
                <a:schemeClr val="bg1">
                  <a:lumMod val="75000"/>
                </a:schemeClr>
              </a:buClr>
              <a:buSzPct val="80000"/>
              <a:buFont typeface="Wingdings" pitchFamily="2" charset="2"/>
              <a:buChar char="§"/>
              <a:defRPr lang="hr-HR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buClr>
                <a:schemeClr val="bg1">
                  <a:lumMod val="75000"/>
                </a:schemeClr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r-H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B861B9-759B-46EA-8462-3A78F0D89B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35750"/>
            <a:ext cx="12192000" cy="222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FB46D5-3727-437F-A107-4C34CE2B24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-13088"/>
            <a:ext cx="12192000" cy="222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F9378A-7509-47B5-B63D-AD339F48B4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670" y="6247644"/>
            <a:ext cx="1083215" cy="38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155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5E25FA-9726-45C7-8529-D7536128CB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9D3392-297D-43BB-B5E5-C7EC25BE6E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586" y="5921923"/>
            <a:ext cx="649414" cy="64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2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66447C3-EE1D-4CF1-95D2-D0314C5F1D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81038"/>
            <a:ext cx="10515600" cy="8516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hr-HR" b="1" dirty="0"/>
              <a:t>Naslov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AC3461-6F56-4DB7-A6E4-E19B1275D7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35750"/>
            <a:ext cx="12192000" cy="22225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3F074A9-9BE7-4B4F-8C00-794B57961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842" y="1785930"/>
            <a:ext cx="4971392" cy="4340237"/>
          </a:xfrm>
          <a:prstGeom prst="rect">
            <a:avLst/>
          </a:prstGeom>
        </p:spPr>
        <p:txBody>
          <a:bodyPr/>
          <a:lstStyle>
            <a:lvl1pPr marL="342886" marR="0" indent="-342886" algn="l" defTabSz="9143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Tx/>
              <a:buFont typeface="Wingdings" pitchFamily="2" charset="2"/>
              <a:buChar char="§"/>
              <a:tabLst/>
              <a:defRPr sz="2000">
                <a:solidFill>
                  <a:schemeClr val="tx1"/>
                </a:solidFill>
              </a:defRPr>
            </a:lvl1pPr>
            <a:lvl2pPr marL="742919" marR="0" indent="-285738" algn="l" defTabSz="9143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80000"/>
              <a:buFont typeface="Wingdings" pitchFamily="2" charset="2"/>
              <a:buChar char="§"/>
              <a:tabLst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buClr>
                <a:schemeClr val="bg1">
                  <a:lumMod val="75000"/>
                </a:schemeClr>
              </a:buClr>
              <a:buSzPct val="80000"/>
              <a:buFont typeface="Wingdings" pitchFamily="2" charset="2"/>
              <a:buChar char="§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lnSpc>
                <a:spcPct val="100000"/>
              </a:lnSpc>
              <a:buClr>
                <a:schemeClr val="bg1">
                  <a:lumMod val="75000"/>
                </a:schemeClr>
              </a:buClr>
              <a:buSzPct val="80000"/>
              <a:buFont typeface="Wingdings" pitchFamily="2" charset="2"/>
              <a:buChar char="§"/>
              <a:defRPr lang="hr-HR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buClr>
                <a:schemeClr val="bg1">
                  <a:lumMod val="75000"/>
                </a:schemeClr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r-HR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3CAE08D-3B79-47C0-BFFA-AB8503DCC4E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6000" y="1785929"/>
            <a:ext cx="5257800" cy="4340237"/>
          </a:xfrm>
          <a:prstGeom prst="rect">
            <a:avLst/>
          </a:prstGeom>
        </p:spPr>
        <p:txBody>
          <a:bodyPr/>
          <a:lstStyle>
            <a:lvl1pPr marL="342886" marR="0" indent="-342886" algn="l" defTabSz="9143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Tx/>
              <a:buFont typeface="Wingdings" pitchFamily="2" charset="2"/>
              <a:buChar char="§"/>
              <a:tabLst/>
              <a:defRPr sz="2000">
                <a:solidFill>
                  <a:schemeClr val="tx1"/>
                </a:solidFill>
              </a:defRPr>
            </a:lvl1pPr>
            <a:lvl2pPr marL="742919" marR="0" indent="-285738" algn="l" defTabSz="9143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80000"/>
              <a:buFont typeface="Wingdings" pitchFamily="2" charset="2"/>
              <a:buChar char="§"/>
              <a:tabLst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buClr>
                <a:schemeClr val="bg1">
                  <a:lumMod val="75000"/>
                </a:schemeClr>
              </a:buClr>
              <a:buSzPct val="80000"/>
              <a:buFont typeface="Wingdings" pitchFamily="2" charset="2"/>
              <a:buChar char="§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lnSpc>
                <a:spcPct val="100000"/>
              </a:lnSpc>
              <a:buClr>
                <a:schemeClr val="bg1">
                  <a:lumMod val="75000"/>
                </a:schemeClr>
              </a:buClr>
              <a:buSzPct val="80000"/>
              <a:buFont typeface="Wingdings" pitchFamily="2" charset="2"/>
              <a:buChar char="§"/>
              <a:defRPr lang="hr-HR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buClr>
                <a:schemeClr val="bg1">
                  <a:lumMod val="75000"/>
                </a:schemeClr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r-HR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F75CB67-FC60-43F8-89E0-E5BBB03856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2192000" cy="2222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0F1ADA5-1AE3-4980-BFB8-C350A76F3B6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587" y="5921923"/>
            <a:ext cx="649413" cy="64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462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974256-960F-48AC-82CB-A9E7776275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C132B9-7758-4951-99F6-E2E8528C5C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586" y="5921923"/>
            <a:ext cx="649414" cy="64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30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D9F5E5E-3524-4A03-BE8A-D7B8379A12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737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66447C3-EE1D-4CF1-95D2-D0314C5F1D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81038"/>
            <a:ext cx="10515600" cy="8516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hr-HR" b="1" dirty="0"/>
              <a:t>Naslov</a:t>
            </a:r>
            <a:endParaRPr lang="en-US" b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3F074A9-9BE7-4B4F-8C00-794B57961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842" y="1785930"/>
            <a:ext cx="4971392" cy="4340237"/>
          </a:xfrm>
          <a:prstGeom prst="rect">
            <a:avLst/>
          </a:prstGeom>
        </p:spPr>
        <p:txBody>
          <a:bodyPr/>
          <a:lstStyle>
            <a:lvl1pPr marL="342886" marR="0" indent="-342886" algn="l" defTabSz="9143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Tx/>
              <a:buFont typeface="Wingdings" pitchFamily="2" charset="2"/>
              <a:buChar char="§"/>
              <a:tabLst/>
              <a:defRPr sz="2000">
                <a:solidFill>
                  <a:schemeClr val="tx1"/>
                </a:solidFill>
              </a:defRPr>
            </a:lvl1pPr>
            <a:lvl2pPr marL="742919" marR="0" indent="-285738" algn="l" defTabSz="9143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80000"/>
              <a:buFont typeface="Wingdings" pitchFamily="2" charset="2"/>
              <a:buChar char="§"/>
              <a:tabLst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buClr>
                <a:schemeClr val="bg1">
                  <a:lumMod val="75000"/>
                </a:schemeClr>
              </a:buClr>
              <a:buSzPct val="80000"/>
              <a:buFont typeface="Wingdings" pitchFamily="2" charset="2"/>
              <a:buChar char="§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lnSpc>
                <a:spcPct val="100000"/>
              </a:lnSpc>
              <a:buClr>
                <a:schemeClr val="bg1">
                  <a:lumMod val="75000"/>
                </a:schemeClr>
              </a:buClr>
              <a:buSzPct val="80000"/>
              <a:buFont typeface="Wingdings" pitchFamily="2" charset="2"/>
              <a:buChar char="§"/>
              <a:defRPr lang="hr-HR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buClr>
                <a:schemeClr val="bg1">
                  <a:lumMod val="75000"/>
                </a:schemeClr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r-HR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3CAE08D-3B79-47C0-BFFA-AB8503DCC4E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6000" y="1785929"/>
            <a:ext cx="5257800" cy="4340237"/>
          </a:xfrm>
          <a:prstGeom prst="rect">
            <a:avLst/>
          </a:prstGeom>
        </p:spPr>
        <p:txBody>
          <a:bodyPr/>
          <a:lstStyle>
            <a:lvl1pPr marL="342886" marR="0" indent="-342886" algn="l" defTabSz="9143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Tx/>
              <a:buFont typeface="Wingdings" pitchFamily="2" charset="2"/>
              <a:buChar char="§"/>
              <a:tabLst/>
              <a:defRPr sz="2000">
                <a:solidFill>
                  <a:schemeClr val="tx1"/>
                </a:solidFill>
              </a:defRPr>
            </a:lvl1pPr>
            <a:lvl2pPr marL="742919" marR="0" indent="-285738" algn="l" defTabSz="9143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80000"/>
              <a:buFont typeface="Wingdings" pitchFamily="2" charset="2"/>
              <a:buChar char="§"/>
              <a:tabLst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buClr>
                <a:schemeClr val="bg1">
                  <a:lumMod val="75000"/>
                </a:schemeClr>
              </a:buClr>
              <a:buSzPct val="80000"/>
              <a:buFont typeface="Wingdings" pitchFamily="2" charset="2"/>
              <a:buChar char="§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lnSpc>
                <a:spcPct val="100000"/>
              </a:lnSpc>
              <a:buClr>
                <a:schemeClr val="bg1">
                  <a:lumMod val="75000"/>
                </a:schemeClr>
              </a:buClr>
              <a:buSzPct val="80000"/>
              <a:buFont typeface="Wingdings" pitchFamily="2" charset="2"/>
              <a:buChar char="§"/>
              <a:defRPr lang="hr-HR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buClr>
                <a:schemeClr val="bg1">
                  <a:lumMod val="75000"/>
                </a:schemeClr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r-H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B861B9-759B-46EA-8462-3A78F0D89B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35750"/>
            <a:ext cx="12192000" cy="222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FB46D5-3727-437F-A107-4C34CE2B24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-13088"/>
            <a:ext cx="12192000" cy="222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F9378A-7509-47B5-B63D-AD339F48B4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669" y="6247644"/>
            <a:ext cx="1083217" cy="38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1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CE4862C-6C90-4FD2-AB3D-AD66F6FE23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9D3392-297D-43BB-B5E5-C7EC25BE6E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586" y="5921923"/>
            <a:ext cx="649414" cy="64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30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CA6CAA-45D8-4F5A-A5D2-7F1FED5828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809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66447C3-EE1D-4CF1-95D2-D0314C5F1D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81038"/>
            <a:ext cx="10515600" cy="8516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hr-HR" b="1" dirty="0"/>
              <a:t>Naslov</a:t>
            </a:r>
            <a:endParaRPr lang="en-US" b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3F074A9-9BE7-4B4F-8C00-794B57961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842" y="1785930"/>
            <a:ext cx="4971392" cy="4340237"/>
          </a:xfrm>
          <a:prstGeom prst="rect">
            <a:avLst/>
          </a:prstGeom>
        </p:spPr>
        <p:txBody>
          <a:bodyPr/>
          <a:lstStyle>
            <a:lvl1pPr marL="342886" marR="0" indent="-342886" algn="l" defTabSz="9143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Tx/>
              <a:buFont typeface="Wingdings" pitchFamily="2" charset="2"/>
              <a:buChar char="§"/>
              <a:tabLst/>
              <a:defRPr sz="2000">
                <a:solidFill>
                  <a:schemeClr val="tx1"/>
                </a:solidFill>
              </a:defRPr>
            </a:lvl1pPr>
            <a:lvl2pPr marL="742919" marR="0" indent="-285738" algn="l" defTabSz="9143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80000"/>
              <a:buFont typeface="Wingdings" pitchFamily="2" charset="2"/>
              <a:buChar char="§"/>
              <a:tabLst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buClr>
                <a:schemeClr val="bg1">
                  <a:lumMod val="75000"/>
                </a:schemeClr>
              </a:buClr>
              <a:buSzPct val="80000"/>
              <a:buFont typeface="Wingdings" pitchFamily="2" charset="2"/>
              <a:buChar char="§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lnSpc>
                <a:spcPct val="100000"/>
              </a:lnSpc>
              <a:buClr>
                <a:schemeClr val="bg1">
                  <a:lumMod val="75000"/>
                </a:schemeClr>
              </a:buClr>
              <a:buSzPct val="80000"/>
              <a:buFont typeface="Wingdings" pitchFamily="2" charset="2"/>
              <a:buChar char="§"/>
              <a:defRPr lang="hr-HR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buClr>
                <a:schemeClr val="bg1">
                  <a:lumMod val="75000"/>
                </a:schemeClr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r-HR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3CAE08D-3B79-47C0-BFFA-AB8503DCC4E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6000" y="1785929"/>
            <a:ext cx="5257800" cy="4340237"/>
          </a:xfrm>
          <a:prstGeom prst="rect">
            <a:avLst/>
          </a:prstGeom>
        </p:spPr>
        <p:txBody>
          <a:bodyPr/>
          <a:lstStyle>
            <a:lvl1pPr marL="342886" marR="0" indent="-342886" algn="l" defTabSz="9143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Tx/>
              <a:buFont typeface="Wingdings" pitchFamily="2" charset="2"/>
              <a:buChar char="§"/>
              <a:tabLst/>
              <a:defRPr sz="2000">
                <a:solidFill>
                  <a:schemeClr val="tx1"/>
                </a:solidFill>
              </a:defRPr>
            </a:lvl1pPr>
            <a:lvl2pPr marL="742919" marR="0" indent="-285738" algn="l" defTabSz="9143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80000"/>
              <a:buFont typeface="Wingdings" pitchFamily="2" charset="2"/>
              <a:buChar char="§"/>
              <a:tabLst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buClr>
                <a:schemeClr val="bg1">
                  <a:lumMod val="75000"/>
                </a:schemeClr>
              </a:buClr>
              <a:buSzPct val="80000"/>
              <a:buFont typeface="Wingdings" pitchFamily="2" charset="2"/>
              <a:buChar char="§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lnSpc>
                <a:spcPct val="100000"/>
              </a:lnSpc>
              <a:buClr>
                <a:schemeClr val="bg1">
                  <a:lumMod val="75000"/>
                </a:schemeClr>
              </a:buClr>
              <a:buSzPct val="80000"/>
              <a:buFont typeface="Wingdings" pitchFamily="2" charset="2"/>
              <a:buChar char="§"/>
              <a:defRPr lang="hr-HR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buClr>
                <a:schemeClr val="bg1">
                  <a:lumMod val="75000"/>
                </a:schemeClr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r-H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B861B9-759B-46EA-8462-3A78F0D89B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35750"/>
            <a:ext cx="12192000" cy="222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FB46D5-3727-437F-A107-4C34CE2B24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-13088"/>
            <a:ext cx="12192000" cy="222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F9378A-7509-47B5-B63D-AD339F48B4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669" y="6247644"/>
            <a:ext cx="1083217" cy="38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226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B625C5-5538-44D4-B6E3-9AF9F323A1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9D3392-297D-43BB-B5E5-C7EC25BE6E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586" y="5921923"/>
            <a:ext cx="649414" cy="64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16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32839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8" r:id="rId5"/>
    <p:sldLayoutId id="2147483653" r:id="rId6"/>
    <p:sldLayoutId id="2147483654" r:id="rId7"/>
    <p:sldLayoutId id="2147483659" r:id="rId8"/>
    <p:sldLayoutId id="2147483655" r:id="rId9"/>
    <p:sldLayoutId id="2147483656" r:id="rId10"/>
    <p:sldLayoutId id="2147483660" r:id="rId11"/>
    <p:sldLayoutId id="214748365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ain_Page" TargetMode="Externa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automationexercise.com/" TargetMode="Externa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automationexercise.com/" TargetMode="Externa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305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BCCCE-6DBC-4422-BB22-D1BB47A6A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Nefunkcionalno testiranje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D9A6F-CC7C-4359-9094-566A6875E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842" y="1785930"/>
            <a:ext cx="9860494" cy="4340237"/>
          </a:xfrm>
        </p:spPr>
        <p:txBody>
          <a:bodyPr/>
          <a:lstStyle/>
          <a:p>
            <a:r>
              <a:rPr lang="hr-HR" dirty="0"/>
              <a:t>Testira i mjeri aspekte aplikacije koji nisu nužno vezani na njezinu funkcionalnost</a:t>
            </a:r>
          </a:p>
          <a:p>
            <a:r>
              <a:rPr lang="hr-HR" dirty="0"/>
              <a:t>Rezultati su prikazani kao mjerljivi iznosi, ne samo </a:t>
            </a:r>
            <a:r>
              <a:rPr lang="hr-HR" dirty="0" err="1"/>
              <a:t>pass</a:t>
            </a:r>
            <a:r>
              <a:rPr lang="hr-HR" dirty="0"/>
              <a:t>/</a:t>
            </a:r>
            <a:r>
              <a:rPr lang="hr-HR" dirty="0" err="1"/>
              <a:t>fail</a:t>
            </a:r>
            <a:endParaRPr lang="hr-HR" dirty="0"/>
          </a:p>
          <a:p>
            <a:r>
              <a:rPr lang="hr-HR" dirty="0"/>
              <a:t>Uključuje testiranje brzine </a:t>
            </a:r>
            <a:r>
              <a:rPr lang="hr-HR" dirty="0" err="1"/>
              <a:t>responzivnosti</a:t>
            </a:r>
            <a:r>
              <a:rPr lang="hr-HR" dirty="0"/>
              <a:t> aplikacije, brzine obrade određene količine podatka, podržavanje broja korisnika u isto vrijeme itd.</a:t>
            </a:r>
          </a:p>
        </p:txBody>
      </p:sp>
    </p:spTree>
    <p:extLst>
      <p:ext uri="{BB962C8B-B14F-4D97-AF65-F5344CB8AC3E}">
        <p14:creationId xmlns:p14="http://schemas.microsoft.com/office/powerpoint/2010/main" val="509442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74CC6-B8FA-41E8-B57C-49226320C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Cypress</a:t>
            </a:r>
            <a:r>
              <a:rPr lang="hr-HR" dirty="0"/>
              <a:t> - prednosti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B3C94-DE7B-4A49-90E7-87ADCEFA1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841" y="1785930"/>
            <a:ext cx="9756585" cy="4340237"/>
          </a:xfrm>
        </p:spPr>
        <p:txBody>
          <a:bodyPr/>
          <a:lstStyle/>
          <a:p>
            <a:r>
              <a:rPr lang="hr-HR" dirty="0"/>
              <a:t>Jedan od najpopularnijih alata za automatizaciju funkcionalnog testiranja</a:t>
            </a:r>
          </a:p>
          <a:p>
            <a:r>
              <a:rPr lang="hr-HR" dirty="0"/>
              <a:t>Iznimno ga je lako početi koristiti</a:t>
            </a:r>
          </a:p>
          <a:p>
            <a:r>
              <a:rPr lang="hr-HR" dirty="0"/>
              <a:t>Podržava rad sa većinom preglednika</a:t>
            </a:r>
          </a:p>
          <a:p>
            <a:r>
              <a:rPr lang="hr-HR" dirty="0"/>
              <a:t>Podržava pisanje skripti u </a:t>
            </a:r>
            <a:r>
              <a:rPr lang="hr-HR" dirty="0" err="1"/>
              <a:t>Javascriptu</a:t>
            </a:r>
            <a:r>
              <a:rPr lang="hr-HR" dirty="0"/>
              <a:t> i </a:t>
            </a:r>
            <a:r>
              <a:rPr lang="hr-HR" dirty="0" err="1"/>
              <a:t>Typescriptu</a:t>
            </a:r>
            <a:endParaRPr lang="hr-HR" dirty="0"/>
          </a:p>
          <a:p>
            <a:r>
              <a:rPr lang="hr-HR" dirty="0"/>
              <a:t>Lokalna i </a:t>
            </a:r>
            <a:r>
              <a:rPr lang="hr-HR" dirty="0" err="1"/>
              <a:t>cloud</a:t>
            </a:r>
            <a:r>
              <a:rPr lang="hr-HR" dirty="0"/>
              <a:t> verzija</a:t>
            </a:r>
          </a:p>
          <a:p>
            <a:r>
              <a:rPr lang="hr-HR" dirty="0"/>
              <a:t>Lako dodavanja i izvršavanje iz automatiziranih </a:t>
            </a:r>
            <a:r>
              <a:rPr lang="hr-HR" dirty="0" err="1"/>
              <a:t>pipelineova</a:t>
            </a:r>
            <a:r>
              <a:rPr lang="hr-HR" dirty="0"/>
              <a:t> (npr. </a:t>
            </a:r>
            <a:r>
              <a:rPr lang="hr-HR" dirty="0" err="1"/>
              <a:t>Jenkins</a:t>
            </a:r>
            <a:r>
              <a:rPr lang="hr-HR" dirty="0"/>
              <a:t>)</a:t>
            </a:r>
          </a:p>
          <a:p>
            <a:r>
              <a:rPr lang="hr-HR" dirty="0"/>
              <a:t>Laki prikaz rezultata u formatiranom HTML-u za cijeli tim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495208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4760-97F6-403B-8851-1F08E18D1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Cypress</a:t>
            </a:r>
            <a:r>
              <a:rPr lang="hr-HR" dirty="0"/>
              <a:t> - nedostaci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1FA58-94E5-444B-8953-64EF4FCB7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841" y="1785930"/>
            <a:ext cx="9704631" cy="4340237"/>
          </a:xfrm>
        </p:spPr>
        <p:txBody>
          <a:bodyPr/>
          <a:lstStyle/>
          <a:p>
            <a:r>
              <a:rPr lang="hr-HR" dirty="0"/>
              <a:t>(IE i Safari nisu u potpunosti podržani)</a:t>
            </a:r>
          </a:p>
          <a:p>
            <a:r>
              <a:rPr lang="hr-HR" dirty="0"/>
              <a:t>Ne podržava mobilne aplikacije</a:t>
            </a:r>
          </a:p>
          <a:p>
            <a:r>
              <a:rPr lang="hr-HR" dirty="0"/>
              <a:t>Ne koristi se za nefunkcionalno testiranje</a:t>
            </a:r>
          </a:p>
          <a:p>
            <a:r>
              <a:rPr lang="hr-HR" dirty="0"/>
              <a:t>Određene tehničke </a:t>
            </a:r>
            <a:r>
              <a:rPr lang="hr-HR" dirty="0" err="1"/>
              <a:t>limitacije</a:t>
            </a:r>
            <a:r>
              <a:rPr lang="hr-HR" dirty="0"/>
              <a:t> (nema </a:t>
            </a:r>
            <a:r>
              <a:rPr lang="hr-HR" dirty="0" err="1"/>
              <a:t>multi-tab</a:t>
            </a:r>
            <a:r>
              <a:rPr lang="hr-HR" dirty="0"/>
              <a:t> </a:t>
            </a:r>
            <a:r>
              <a:rPr lang="hr-HR" dirty="0" err="1"/>
              <a:t>support</a:t>
            </a:r>
            <a:r>
              <a:rPr lang="hr-HR" dirty="0"/>
              <a:t>, rad sa </a:t>
            </a:r>
            <a:r>
              <a:rPr lang="hr-HR" dirty="0" err="1"/>
              <a:t>iFrame</a:t>
            </a:r>
            <a:r>
              <a:rPr lang="hr-HR" dirty="0"/>
              <a:t>-ovima zahtjeva kreativnija rješenja, limitirano na jednu </a:t>
            </a:r>
            <a:r>
              <a:rPr lang="hr-HR" dirty="0" err="1"/>
              <a:t>superdomenu</a:t>
            </a:r>
            <a:r>
              <a:rPr lang="hr-HR" dirty="0"/>
              <a:t> po testu uz određeni </a:t>
            </a:r>
            <a:r>
              <a:rPr lang="hr-HR" dirty="0" err="1"/>
              <a:t>workaround</a:t>
            </a:r>
            <a:r>
              <a:rPr lang="hr-HR" dirty="0"/>
              <a:t> za ostale)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712949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D727-B43A-4896-A1C0-D77429BE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Osnovne funkcionalnosti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93442-0274-42DD-9E60-3DBA416D5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/>
              <a:t>cy.visit</a:t>
            </a:r>
            <a:r>
              <a:rPr lang="hr-HR" dirty="0"/>
              <a:t>()</a:t>
            </a:r>
          </a:p>
          <a:p>
            <a:r>
              <a:rPr lang="hr-HR" dirty="0" err="1"/>
              <a:t>cy.get</a:t>
            </a:r>
            <a:r>
              <a:rPr lang="hr-HR" dirty="0"/>
              <a:t>()</a:t>
            </a:r>
          </a:p>
          <a:p>
            <a:r>
              <a:rPr lang="hr-HR" dirty="0" err="1"/>
              <a:t>cy.contains</a:t>
            </a:r>
            <a:r>
              <a:rPr lang="hr-HR" dirty="0"/>
              <a:t>()</a:t>
            </a:r>
          </a:p>
          <a:p>
            <a:r>
              <a:rPr lang="hr-HR" dirty="0" err="1"/>
              <a:t>cy.click</a:t>
            </a:r>
            <a:r>
              <a:rPr lang="hr-HR" dirty="0"/>
              <a:t>()</a:t>
            </a:r>
          </a:p>
          <a:p>
            <a:r>
              <a:rPr lang="hr-HR" dirty="0" err="1"/>
              <a:t>cy.dblclick</a:t>
            </a:r>
            <a:r>
              <a:rPr lang="hr-HR" dirty="0"/>
              <a:t>()</a:t>
            </a:r>
          </a:p>
          <a:p>
            <a:r>
              <a:rPr lang="hr-HR" dirty="0" err="1"/>
              <a:t>cy.rightclick</a:t>
            </a:r>
            <a:r>
              <a:rPr lang="hr-HR" dirty="0"/>
              <a:t>()</a:t>
            </a:r>
          </a:p>
          <a:p>
            <a:r>
              <a:rPr lang="hr-HR" dirty="0" err="1"/>
              <a:t>cy.type</a:t>
            </a:r>
            <a:r>
              <a:rPr lang="hr-HR" dirty="0"/>
              <a:t>()</a:t>
            </a:r>
          </a:p>
          <a:p>
            <a:r>
              <a:rPr lang="hr-HR" dirty="0" err="1"/>
              <a:t>cy.clear</a:t>
            </a:r>
            <a:r>
              <a:rPr lang="hr-HR" dirty="0"/>
              <a:t>()</a:t>
            </a:r>
          </a:p>
          <a:p>
            <a:r>
              <a:rPr lang="hr-HR" dirty="0" err="1"/>
              <a:t>cy.check</a:t>
            </a:r>
            <a:r>
              <a:rPr lang="hr-HR" dirty="0"/>
              <a:t>()</a:t>
            </a:r>
          </a:p>
          <a:p>
            <a:r>
              <a:rPr lang="hr-HR" dirty="0" err="1"/>
              <a:t>cy.uncheck</a:t>
            </a:r>
            <a:r>
              <a:rPr lang="hr-HR" dirty="0"/>
              <a:t>()</a:t>
            </a:r>
          </a:p>
          <a:p>
            <a:r>
              <a:rPr lang="hr-HR" dirty="0" err="1"/>
              <a:t>cy.select</a:t>
            </a:r>
            <a:r>
              <a:rPr lang="hr-HR" dirty="0"/>
              <a:t>()</a:t>
            </a:r>
          </a:p>
          <a:p>
            <a:endParaRPr lang="hr-H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826F0-4A9B-43A8-983F-EF27B6F1A20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hr-HR" dirty="0" err="1"/>
              <a:t>cy.get</a:t>
            </a:r>
            <a:r>
              <a:rPr lang="hr-HR" dirty="0"/>
              <a:t>().</a:t>
            </a:r>
            <a:r>
              <a:rPr lang="hr-HR" dirty="0" err="1"/>
              <a:t>first</a:t>
            </a:r>
            <a:r>
              <a:rPr lang="hr-HR" dirty="0"/>
              <a:t>()</a:t>
            </a:r>
          </a:p>
          <a:p>
            <a:r>
              <a:rPr lang="hr-HR" dirty="0" err="1"/>
              <a:t>cy.get</a:t>
            </a:r>
            <a:r>
              <a:rPr lang="hr-HR" dirty="0"/>
              <a:t>().</a:t>
            </a:r>
            <a:r>
              <a:rPr lang="hr-HR" dirty="0" err="1"/>
              <a:t>last</a:t>
            </a:r>
            <a:r>
              <a:rPr lang="hr-HR" dirty="0"/>
              <a:t>()</a:t>
            </a:r>
          </a:p>
          <a:p>
            <a:r>
              <a:rPr lang="hr-HR" dirty="0" err="1"/>
              <a:t>cy.reload</a:t>
            </a:r>
            <a:r>
              <a:rPr lang="hr-HR" dirty="0"/>
              <a:t>()</a:t>
            </a:r>
          </a:p>
          <a:p>
            <a:r>
              <a:rPr lang="hr-HR" dirty="0" err="1"/>
              <a:t>cy.go</a:t>
            </a:r>
            <a:r>
              <a:rPr lang="hr-HR" dirty="0"/>
              <a:t>()</a:t>
            </a:r>
          </a:p>
          <a:p>
            <a:r>
              <a:rPr lang="hr-HR" dirty="0"/>
              <a:t>cy.url()</a:t>
            </a:r>
          </a:p>
          <a:p>
            <a:r>
              <a:rPr lang="hr-HR" dirty="0" err="1"/>
              <a:t>cy.get</a:t>
            </a:r>
            <a:r>
              <a:rPr lang="hr-HR" dirty="0"/>
              <a:t>().</a:t>
            </a:r>
            <a:r>
              <a:rPr lang="hr-HR" dirty="0" err="1"/>
              <a:t>should</a:t>
            </a:r>
            <a:r>
              <a:rPr lang="hr-H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066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3868F-AFB9-4935-A91F-697632252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Cypress</a:t>
            </a:r>
            <a:r>
              <a:rPr lang="hr-HR" dirty="0"/>
              <a:t> izvršava naredbe asinkrono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6179C-2E49-40D9-8472-CC6ACDBA8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841" y="1785930"/>
            <a:ext cx="9725413" cy="4340237"/>
          </a:xfrm>
        </p:spPr>
        <p:txBody>
          <a:bodyPr/>
          <a:lstStyle/>
          <a:p>
            <a:r>
              <a:rPr lang="hr-HR" dirty="0"/>
              <a:t>Naredbe se ne izvršavaju uvijek liniju po liniju</a:t>
            </a:r>
          </a:p>
          <a:p>
            <a:r>
              <a:rPr lang="hr-HR" dirty="0" err="1"/>
              <a:t>Return</a:t>
            </a:r>
            <a:r>
              <a:rPr lang="hr-HR" dirty="0"/>
              <a:t> vs. </a:t>
            </a:r>
            <a:r>
              <a:rPr lang="hr-HR" dirty="0" err="1"/>
              <a:t>Yield</a:t>
            </a:r>
            <a:endParaRPr lang="hr-HR" dirty="0"/>
          </a:p>
          <a:p>
            <a:r>
              <a:rPr lang="hr-HR" dirty="0"/>
              <a:t>.</a:t>
            </a:r>
            <a:r>
              <a:rPr lang="hr-HR" dirty="0" err="1"/>
              <a:t>then</a:t>
            </a:r>
            <a:r>
              <a:rPr lang="hr-HR" dirty="0"/>
              <a:t>() umjesto </a:t>
            </a:r>
            <a:r>
              <a:rPr lang="hr-HR" dirty="0" err="1"/>
              <a:t>return</a:t>
            </a:r>
            <a:endParaRPr lang="hr-HR" dirty="0"/>
          </a:p>
          <a:p>
            <a:r>
              <a:rPr lang="hr-HR" dirty="0" err="1"/>
              <a:t>cy.wrap</a:t>
            </a:r>
            <a:r>
              <a:rPr lang="hr-HR" dirty="0"/>
              <a:t>() za pozivanje funkcija na elementima unutar .</a:t>
            </a:r>
            <a:r>
              <a:rPr lang="hr-HR" dirty="0" err="1"/>
              <a:t>then</a:t>
            </a:r>
            <a:r>
              <a:rPr lang="hr-HR" dirty="0"/>
              <a:t>()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244135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1CE90-5065-4DBC-841E-D47D951D2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Zadatak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C079B-50BE-4E80-9C12-4E4C8D19F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841" y="1785930"/>
            <a:ext cx="10312335" cy="4340237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hr-HR" dirty="0"/>
              <a:t>Otvoriti početnu stranicu engleske </a:t>
            </a:r>
            <a:r>
              <a:rPr lang="hr-HR" dirty="0" err="1"/>
              <a:t>wikipedije</a:t>
            </a:r>
            <a:endParaRPr lang="hr-HR" dirty="0"/>
          </a:p>
          <a:p>
            <a:pPr marL="457200" lvl="0" indent="-457200">
              <a:buFont typeface="+mj-lt"/>
              <a:buAutoNum type="arabicPeriod"/>
            </a:pPr>
            <a:r>
              <a:rPr lang="hr-HR" dirty="0"/>
              <a:t>Otvoriti </a:t>
            </a:r>
            <a:r>
              <a:rPr lang="hr-HR" dirty="0" err="1"/>
              <a:t>dropdown</a:t>
            </a:r>
            <a:r>
              <a:rPr lang="hr-HR" dirty="0"/>
              <a:t> meni u gornjem lijevom kutu</a:t>
            </a:r>
          </a:p>
          <a:p>
            <a:pPr marL="457200" lvl="0" indent="-457200">
              <a:buFont typeface="+mj-lt"/>
              <a:buAutoNum type="arabicPeriod"/>
            </a:pPr>
            <a:r>
              <a:rPr lang="hr-HR" dirty="0"/>
              <a:t>Kliknuti na gumb „</a:t>
            </a:r>
            <a:r>
              <a:rPr lang="hr-HR" dirty="0" err="1"/>
              <a:t>Contents</a:t>
            </a:r>
            <a:r>
              <a:rPr lang="hr-HR" dirty="0"/>
              <a:t>“</a:t>
            </a:r>
          </a:p>
          <a:p>
            <a:pPr marL="457200" lvl="0" indent="-457200">
              <a:buFont typeface="+mj-lt"/>
              <a:buAutoNum type="arabicPeriod"/>
            </a:pPr>
            <a:r>
              <a:rPr lang="hr-HR" dirty="0"/>
              <a:t>Kliknuti na gumb „Technology“</a:t>
            </a:r>
          </a:p>
          <a:p>
            <a:pPr marL="457200" lvl="0" indent="-457200">
              <a:buFont typeface="+mj-lt"/>
              <a:buAutoNum type="arabicPeriod"/>
            </a:pPr>
            <a:r>
              <a:rPr lang="hr-HR" dirty="0"/>
              <a:t>Kliknuti na prvi gumb koji sadrži tekst „Software“</a:t>
            </a:r>
          </a:p>
          <a:p>
            <a:pPr marL="457200" lvl="0" indent="-457200">
              <a:buFont typeface="+mj-lt"/>
              <a:buAutoNum type="arabicPeriod"/>
            </a:pPr>
            <a:r>
              <a:rPr lang="hr-HR" dirty="0"/>
              <a:t>Vratiti se jednu stranicu natrag (</a:t>
            </a:r>
            <a:r>
              <a:rPr lang="hr-HR" dirty="0" err="1"/>
              <a:t>hint</a:t>
            </a:r>
            <a:r>
              <a:rPr lang="hr-HR" dirty="0"/>
              <a:t>: </a:t>
            </a:r>
            <a:r>
              <a:rPr lang="hr-HR" dirty="0" err="1"/>
              <a:t>cy.go</a:t>
            </a:r>
            <a:r>
              <a:rPr lang="hr-HR" dirty="0"/>
              <a:t>() funkcija)</a:t>
            </a:r>
          </a:p>
          <a:p>
            <a:pPr marL="457200" lvl="0" indent="-457200">
              <a:buFont typeface="+mj-lt"/>
              <a:buAutoNum type="arabicPeriod"/>
            </a:pPr>
            <a:r>
              <a:rPr lang="hr-HR" dirty="0" err="1"/>
              <a:t>Reloadati</a:t>
            </a:r>
            <a:r>
              <a:rPr lang="hr-HR" dirty="0"/>
              <a:t> trenutnu stranicu</a:t>
            </a:r>
          </a:p>
          <a:p>
            <a:pPr marL="457200" lvl="0" indent="-457200">
              <a:buFont typeface="+mj-lt"/>
              <a:buAutoNum type="arabicPeriod"/>
            </a:pPr>
            <a:r>
              <a:rPr lang="hr-HR" dirty="0"/>
              <a:t>Otići jednu stranicu naprijed (ne klikom na gumb koji sadrži „Software“)</a:t>
            </a:r>
          </a:p>
          <a:p>
            <a:pPr marL="457200" lvl="0" indent="-457200">
              <a:buFont typeface="+mj-lt"/>
              <a:buAutoNum type="arabicPeriod"/>
            </a:pPr>
            <a:r>
              <a:rPr lang="hr-HR" dirty="0"/>
              <a:t>Vratiti se dvije stranice unazad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98945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BFAC7-F9B7-40D5-BBA8-15A2A69CF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Zadatak 02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164FC-1DD6-477B-8987-85DBD8717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842" y="1785930"/>
            <a:ext cx="10286522" cy="4340237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hr-HR" dirty="0"/>
              <a:t>Otvoriti početnu stranice engleske </a:t>
            </a:r>
            <a:r>
              <a:rPr lang="hr-HR" dirty="0" err="1"/>
              <a:t>wikipedije</a:t>
            </a:r>
            <a:endParaRPr lang="hr-HR" dirty="0"/>
          </a:p>
          <a:p>
            <a:pPr marL="457200" lvl="0" indent="-457200">
              <a:buFont typeface="+mj-lt"/>
              <a:buAutoNum type="arabicPeriod"/>
            </a:pPr>
            <a:r>
              <a:rPr lang="hr-HR" dirty="0"/>
              <a:t>Provjeriti da li je otvorena stranica ispravna (</a:t>
            </a:r>
            <a:r>
              <a:rPr lang="hr-HR" dirty="0" err="1"/>
              <a:t>hint</a:t>
            </a:r>
            <a:r>
              <a:rPr lang="hr-HR" dirty="0"/>
              <a:t>: URL stranice mora sadržavati „</a:t>
            </a:r>
            <a:r>
              <a:rPr lang="hr-HR" dirty="0" err="1"/>
              <a:t>Main_Page</a:t>
            </a:r>
            <a:r>
              <a:rPr lang="hr-HR" dirty="0"/>
              <a:t>“)</a:t>
            </a:r>
          </a:p>
          <a:p>
            <a:pPr marL="457200" lvl="0" indent="-457200">
              <a:buFont typeface="+mj-lt"/>
              <a:buAutoNum type="arabicPeriod"/>
            </a:pPr>
            <a:r>
              <a:rPr lang="hr-HR" dirty="0"/>
              <a:t>Kliknuti na gumb „</a:t>
            </a:r>
            <a:r>
              <a:rPr lang="hr-HR" dirty="0" err="1"/>
              <a:t>About</a:t>
            </a:r>
            <a:r>
              <a:rPr lang="hr-HR" dirty="0"/>
              <a:t> </a:t>
            </a:r>
            <a:r>
              <a:rPr lang="hr-HR" dirty="0" err="1"/>
              <a:t>Wikipedia</a:t>
            </a:r>
            <a:r>
              <a:rPr lang="hr-HR" dirty="0"/>
              <a:t>“</a:t>
            </a:r>
          </a:p>
          <a:p>
            <a:pPr marL="457200" lvl="0" indent="-457200">
              <a:buFont typeface="+mj-lt"/>
              <a:buAutoNum type="arabicPeriod"/>
            </a:pPr>
            <a:r>
              <a:rPr lang="hr-HR" dirty="0"/>
              <a:t>Provjeriti da li je otvorena stranica ispravna</a:t>
            </a:r>
          </a:p>
          <a:p>
            <a:pPr marL="457200" lvl="0" indent="-457200">
              <a:buFont typeface="+mj-lt"/>
              <a:buAutoNum type="arabicPeriod"/>
            </a:pPr>
            <a:r>
              <a:rPr lang="hr-HR" dirty="0"/>
              <a:t>Provjeriti da otvorena stranica NIJE početna stranica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63290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B53E2-2AEE-4743-98A5-7AAFCF89E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Zadatak 03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ACD7F-B40F-49C1-9305-6755872C6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841" y="1785930"/>
            <a:ext cx="10026749" cy="4340237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hr-HR" dirty="0"/>
              <a:t>Otvoriti početnu stranicu engleske </a:t>
            </a:r>
            <a:r>
              <a:rPr lang="hr-HR" dirty="0" err="1"/>
              <a:t>wikipedije</a:t>
            </a:r>
            <a:endParaRPr lang="hr-HR" dirty="0"/>
          </a:p>
          <a:p>
            <a:pPr marL="457200" lvl="0" indent="-457200">
              <a:buFont typeface="+mj-lt"/>
              <a:buAutoNum type="arabicPeriod"/>
            </a:pPr>
            <a:r>
              <a:rPr lang="hr-HR" dirty="0"/>
              <a:t>Pretražiti </a:t>
            </a:r>
            <a:r>
              <a:rPr lang="hr-HR" dirty="0" err="1"/>
              <a:t>wikipediju</a:t>
            </a:r>
            <a:r>
              <a:rPr lang="hr-HR" dirty="0"/>
              <a:t> putem </a:t>
            </a:r>
            <a:r>
              <a:rPr lang="hr-HR" dirty="0" err="1"/>
              <a:t>search</a:t>
            </a:r>
            <a:r>
              <a:rPr lang="hr-HR" dirty="0"/>
              <a:t> opcije na stranici za „</a:t>
            </a:r>
            <a:r>
              <a:rPr lang="hr-HR" dirty="0" err="1"/>
              <a:t>Quality</a:t>
            </a:r>
            <a:r>
              <a:rPr lang="hr-HR" dirty="0"/>
              <a:t> </a:t>
            </a:r>
            <a:r>
              <a:rPr lang="hr-HR" dirty="0" err="1"/>
              <a:t>assurance</a:t>
            </a:r>
            <a:r>
              <a:rPr lang="hr-HR" dirty="0"/>
              <a:t>“</a:t>
            </a:r>
          </a:p>
          <a:p>
            <a:pPr marL="457200" lvl="0" indent="-457200">
              <a:buFont typeface="+mj-lt"/>
              <a:buAutoNum type="arabicPeriod"/>
            </a:pPr>
            <a:r>
              <a:rPr lang="hr-HR" dirty="0"/>
              <a:t>Provjeriti da li je otvorena stranica ispravna</a:t>
            </a:r>
          </a:p>
          <a:p>
            <a:pPr marL="457200" lvl="0" indent="-457200">
              <a:buFont typeface="+mj-lt"/>
              <a:buAutoNum type="arabicPeriod"/>
            </a:pPr>
            <a:r>
              <a:rPr lang="hr-HR" dirty="0"/>
              <a:t>Pretražiti </a:t>
            </a:r>
            <a:r>
              <a:rPr lang="hr-HR" dirty="0" err="1"/>
              <a:t>wikipediju</a:t>
            </a:r>
            <a:r>
              <a:rPr lang="hr-HR" dirty="0"/>
              <a:t> putem </a:t>
            </a:r>
            <a:r>
              <a:rPr lang="hr-HR" dirty="0" err="1"/>
              <a:t>search</a:t>
            </a:r>
            <a:r>
              <a:rPr lang="hr-HR" dirty="0"/>
              <a:t> opcije na stranici za „Software development“ tako da se </a:t>
            </a:r>
            <a:r>
              <a:rPr lang="hr-HR" dirty="0" err="1"/>
              <a:t>submita</a:t>
            </a:r>
            <a:r>
              <a:rPr lang="hr-HR" dirty="0"/>
              <a:t> input </a:t>
            </a:r>
            <a:r>
              <a:rPr lang="hr-HR" dirty="0" err="1"/>
              <a:t>form</a:t>
            </a:r>
            <a:endParaRPr lang="hr-HR" dirty="0"/>
          </a:p>
          <a:p>
            <a:pPr marL="457200" lvl="0" indent="-457200">
              <a:buFont typeface="+mj-lt"/>
              <a:buAutoNum type="arabicPeriod"/>
            </a:pPr>
            <a:r>
              <a:rPr lang="hr-HR" dirty="0"/>
              <a:t>Provjeriti da li je otvorena stranica ispravna</a:t>
            </a:r>
          </a:p>
          <a:p>
            <a:pPr marL="457200" lvl="0" indent="-457200">
              <a:buFont typeface="+mj-lt"/>
              <a:buAutoNum type="arabicPeriod"/>
            </a:pPr>
            <a:r>
              <a:rPr lang="hr-HR" dirty="0"/>
              <a:t>Kreirajte varijablu s nazivom „</a:t>
            </a:r>
            <a:r>
              <a:rPr lang="hr-HR" dirty="0" err="1"/>
              <a:t>wikiSearch</a:t>
            </a:r>
            <a:r>
              <a:rPr lang="hr-HR" dirty="0"/>
              <a:t>“ i dodijelite joj vrijednost „Test </a:t>
            </a:r>
            <a:r>
              <a:rPr lang="hr-HR" dirty="0" err="1"/>
              <a:t>automation</a:t>
            </a:r>
            <a:r>
              <a:rPr lang="hr-HR" dirty="0"/>
              <a:t>“</a:t>
            </a:r>
          </a:p>
          <a:p>
            <a:pPr marL="457200" lvl="0" indent="-457200">
              <a:buFont typeface="+mj-lt"/>
              <a:buAutoNum type="arabicPeriod"/>
            </a:pPr>
            <a:r>
              <a:rPr lang="hr-HR" dirty="0"/>
              <a:t>Pretražiti </a:t>
            </a:r>
            <a:r>
              <a:rPr lang="hr-HR" dirty="0" err="1"/>
              <a:t>wikipediju</a:t>
            </a:r>
            <a:r>
              <a:rPr lang="hr-HR" dirty="0"/>
              <a:t> putem </a:t>
            </a:r>
            <a:r>
              <a:rPr lang="hr-HR" dirty="0" err="1"/>
              <a:t>search</a:t>
            </a:r>
            <a:r>
              <a:rPr lang="hr-HR" dirty="0"/>
              <a:t> opcije na stranici koristeći vrijednost iz kreirane varijable</a:t>
            </a:r>
          </a:p>
          <a:p>
            <a:pPr marL="457200" lvl="0" indent="-457200">
              <a:buFont typeface="+mj-lt"/>
              <a:buAutoNum type="arabicPeriod"/>
            </a:pPr>
            <a:r>
              <a:rPr lang="hr-HR" dirty="0"/>
              <a:t>Provjeriti da li je otvorena stranica ispravna</a:t>
            </a:r>
          </a:p>
          <a:p>
            <a:pPr marL="457200" lvl="0" indent="-457200">
              <a:buFont typeface="+mj-lt"/>
              <a:buAutoNum type="arabicPeriod"/>
            </a:pPr>
            <a:r>
              <a:rPr lang="hr-HR" dirty="0"/>
              <a:t>Trenutni URL pospremiti u novu varijablu s nazivom „</a:t>
            </a:r>
            <a:r>
              <a:rPr lang="hr-HR" dirty="0" err="1"/>
              <a:t>currentURL</a:t>
            </a:r>
            <a:r>
              <a:rPr lang="hr-HR" dirty="0"/>
              <a:t>“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592848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B53E2-2AEE-4743-98A5-7AAFCF89E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Zadatak 04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ACD7F-B40F-49C1-9305-6755872C6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842" y="1785930"/>
            <a:ext cx="10089094" cy="4340237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hr-HR" dirty="0"/>
              <a:t>Otvoriti početnu stranicu engleske </a:t>
            </a:r>
            <a:r>
              <a:rPr lang="hr-HR" dirty="0" err="1"/>
              <a:t>wikipedije</a:t>
            </a:r>
            <a:endParaRPr lang="hr-HR" dirty="0"/>
          </a:p>
          <a:p>
            <a:pPr marL="457200" lvl="0" indent="-457200">
              <a:buFont typeface="+mj-lt"/>
              <a:buAutoNum type="arabicPeriod"/>
            </a:pPr>
            <a:r>
              <a:rPr lang="hr-HR" dirty="0"/>
              <a:t>Pretražiti </a:t>
            </a:r>
            <a:r>
              <a:rPr lang="hr-HR" dirty="0" err="1"/>
              <a:t>wikipediju</a:t>
            </a:r>
            <a:r>
              <a:rPr lang="hr-HR" dirty="0"/>
              <a:t> putem </a:t>
            </a:r>
            <a:r>
              <a:rPr lang="hr-HR" dirty="0" err="1"/>
              <a:t>search</a:t>
            </a:r>
            <a:r>
              <a:rPr lang="hr-HR" dirty="0"/>
              <a:t> opcije na stranici za „Software </a:t>
            </a:r>
            <a:r>
              <a:rPr lang="hr-HR" dirty="0" err="1"/>
              <a:t>testing</a:t>
            </a:r>
            <a:r>
              <a:rPr lang="hr-HR" dirty="0"/>
              <a:t>“</a:t>
            </a:r>
          </a:p>
          <a:p>
            <a:pPr marL="457200" lvl="0" indent="-457200">
              <a:buFont typeface="+mj-lt"/>
              <a:buAutoNum type="arabicPeriod"/>
            </a:pPr>
            <a:r>
              <a:rPr lang="hr-HR" dirty="0"/>
              <a:t>Provjeriti da li je otvorena stranica ispravna</a:t>
            </a:r>
          </a:p>
          <a:p>
            <a:pPr marL="457200" lvl="0" indent="-457200">
              <a:buFont typeface="+mj-lt"/>
              <a:buAutoNum type="arabicPeriod"/>
            </a:pPr>
            <a:r>
              <a:rPr lang="hr-HR" dirty="0"/>
              <a:t>Otvorena stranica bi trebala sadržavati barem jedan element sa tekstom „Software </a:t>
            </a:r>
            <a:r>
              <a:rPr lang="hr-HR" dirty="0" err="1"/>
              <a:t>testing</a:t>
            </a:r>
            <a:r>
              <a:rPr lang="hr-HR" dirty="0"/>
              <a:t>“</a:t>
            </a:r>
          </a:p>
          <a:p>
            <a:pPr marL="457200" lvl="0" indent="-457200">
              <a:buFont typeface="+mj-lt"/>
              <a:buAutoNum type="arabicPeriod"/>
            </a:pPr>
            <a:r>
              <a:rPr lang="hr-HR" dirty="0"/>
              <a:t>Otvorena stranica ne bi smjela sadržavati niti jedan element sa tekstom „Hamburger“</a:t>
            </a:r>
          </a:p>
          <a:p>
            <a:pPr marL="457200" lvl="0" indent="-457200">
              <a:buFont typeface="+mj-lt"/>
              <a:buAutoNum type="arabicPeriod"/>
            </a:pPr>
            <a:r>
              <a:rPr lang="hr-HR" dirty="0"/>
              <a:t>Otvorena stranica mora sadržavati točno jedan element tipa h1 </a:t>
            </a:r>
          </a:p>
          <a:p>
            <a:pPr marL="457200" lvl="0" indent="-457200">
              <a:buFont typeface="+mj-lt"/>
              <a:buAutoNum type="arabicPeriod"/>
            </a:pPr>
            <a:r>
              <a:rPr lang="hr-HR" dirty="0"/>
              <a:t>Stranica mora sadržavati barem jedan element tipa h2</a:t>
            </a:r>
          </a:p>
          <a:p>
            <a:pPr marL="457200" lvl="0" indent="-457200">
              <a:buFont typeface="+mj-lt"/>
              <a:buAutoNum type="arabicPeriod"/>
            </a:pPr>
            <a:r>
              <a:rPr lang="hr-HR" dirty="0"/>
              <a:t>Stranica ne smije sadržavati više od 5 elemenata tipa h4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42605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B53E2-2AEE-4743-98A5-7AAFCF89E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Zadatak 05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ACD7F-B40F-49C1-9305-6755872C6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841" y="1785930"/>
            <a:ext cx="9870885" cy="4340237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hr-HR" dirty="0"/>
              <a:t>Otvoriti stranicu „Software </a:t>
            </a:r>
            <a:r>
              <a:rPr lang="hr-HR" dirty="0" err="1"/>
              <a:t>testing</a:t>
            </a:r>
            <a:r>
              <a:rPr lang="hr-HR" dirty="0"/>
              <a:t>“ iz prethodnog zadatka</a:t>
            </a:r>
          </a:p>
          <a:p>
            <a:pPr marL="457200" lvl="0" indent="-457200">
              <a:buFont typeface="+mj-lt"/>
              <a:buAutoNum type="arabicPeriod"/>
            </a:pPr>
            <a:r>
              <a:rPr lang="hr-HR" dirty="0"/>
              <a:t>U tablici </a:t>
            </a:r>
            <a:r>
              <a:rPr lang="hr-HR" dirty="0" err="1"/>
              <a:t>Contents</a:t>
            </a:r>
            <a:r>
              <a:rPr lang="hr-HR" dirty="0"/>
              <a:t> postoji 20 elemenata na prvoj razini liste (numerirani sa 1, 2, 3, </a:t>
            </a:r>
            <a:r>
              <a:rPr lang="hr-HR" dirty="0" err="1"/>
              <a:t>itd</a:t>
            </a:r>
            <a:r>
              <a:rPr lang="hr-HR" dirty="0"/>
              <a:t>), dodati provjeru za to</a:t>
            </a:r>
          </a:p>
          <a:p>
            <a:pPr marL="457200" lvl="0" indent="-457200">
              <a:buFont typeface="+mj-lt"/>
              <a:buAutoNum type="arabicPeriod"/>
            </a:pPr>
            <a:r>
              <a:rPr lang="hr-HR" dirty="0"/>
              <a:t>Prvi element iz prošlog koraka bi trebao sadržavati „(Top)“</a:t>
            </a:r>
          </a:p>
          <a:p>
            <a:pPr marL="457200" lvl="0" indent="-457200">
              <a:buFont typeface="+mj-lt"/>
              <a:buAutoNum type="arabicPeriod"/>
            </a:pPr>
            <a:r>
              <a:rPr lang="hr-HR" dirty="0"/>
              <a:t>Zadnji element iz pretprošlog koraka bi trebao sadržavati „</a:t>
            </a:r>
            <a:r>
              <a:rPr lang="hr-HR" dirty="0" err="1"/>
              <a:t>External</a:t>
            </a:r>
            <a:r>
              <a:rPr lang="hr-HR" dirty="0"/>
              <a:t> </a:t>
            </a:r>
            <a:r>
              <a:rPr lang="hr-HR" dirty="0" err="1"/>
              <a:t>links</a:t>
            </a:r>
            <a:r>
              <a:rPr lang="hr-HR" dirty="0"/>
              <a:t>“</a:t>
            </a:r>
          </a:p>
          <a:p>
            <a:pPr marL="457200" lvl="0" indent="-457200">
              <a:buFont typeface="+mj-lt"/>
              <a:buAutoNum type="arabicPeriod"/>
            </a:pPr>
            <a:r>
              <a:rPr lang="hr-HR" dirty="0" err="1"/>
              <a:t>Parent</a:t>
            </a:r>
            <a:r>
              <a:rPr lang="hr-HR" dirty="0"/>
              <a:t> </a:t>
            </a:r>
            <a:r>
              <a:rPr lang="hr-HR" dirty="0" err="1"/>
              <a:t>parenta</a:t>
            </a:r>
            <a:r>
              <a:rPr lang="hr-HR" dirty="0"/>
              <a:t> element naslova „Software </a:t>
            </a:r>
            <a:r>
              <a:rPr lang="hr-HR" dirty="0" err="1"/>
              <a:t>testing</a:t>
            </a:r>
            <a:r>
              <a:rPr lang="hr-HR" dirty="0"/>
              <a:t>“ bi trebao biti element sa ID-em „</a:t>
            </a:r>
            <a:r>
              <a:rPr lang="hr-HR" dirty="0" err="1"/>
              <a:t>content</a:t>
            </a:r>
            <a:r>
              <a:rPr lang="hr-HR" dirty="0"/>
              <a:t>“ i bez klase „</a:t>
            </a:r>
            <a:r>
              <a:rPr lang="hr-HR" dirty="0" err="1"/>
              <a:t>mw-indicators</a:t>
            </a:r>
            <a:r>
              <a:rPr lang="hr-HR" dirty="0"/>
              <a:t>“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66741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221C1B-6C60-4E73-BFCC-5741EC06A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>
                <a:latin typeface="+mn-lt"/>
              </a:rPr>
              <a:t>Automatiziranje testiranja u razvoju softvera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40816-C975-486B-956D-5F215590E981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hr-HR" sz="2800" dirty="0"/>
          </a:p>
          <a:p>
            <a:pPr marL="0" indent="0">
              <a:buNone/>
            </a:pPr>
            <a:endParaRPr lang="hr-HR" sz="2800" dirty="0"/>
          </a:p>
          <a:p>
            <a:pPr marL="0" indent="0">
              <a:buNone/>
            </a:pPr>
            <a:endParaRPr lang="hr-HR" sz="2800" dirty="0"/>
          </a:p>
          <a:p>
            <a:pPr marL="0" indent="0">
              <a:buNone/>
            </a:pPr>
            <a:endParaRPr lang="hr-HR" sz="2800" dirty="0"/>
          </a:p>
          <a:p>
            <a:pPr marL="0" indent="0">
              <a:buNone/>
            </a:pPr>
            <a:endParaRPr lang="hr-HR" sz="2800" dirty="0"/>
          </a:p>
          <a:p>
            <a:pPr marL="0" indent="0">
              <a:buNone/>
            </a:pPr>
            <a:endParaRPr lang="hr-HR" sz="2800" dirty="0"/>
          </a:p>
          <a:p>
            <a:pPr marL="0" indent="0">
              <a:buNone/>
            </a:pPr>
            <a:endParaRPr lang="hr-HR" sz="2800" dirty="0"/>
          </a:p>
          <a:p>
            <a:pPr marL="0" indent="0">
              <a:buNone/>
            </a:pPr>
            <a:r>
              <a:rPr lang="hr-HR" sz="2800" dirty="0"/>
              <a:t>Predavač – Matija Huremović</a:t>
            </a:r>
            <a:endParaRPr lang="en-GB" sz="2800" dirty="0"/>
          </a:p>
          <a:p>
            <a:pPr marL="0" indent="0">
              <a:buNone/>
            </a:pPr>
            <a:endParaRPr lang="hr-HR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42645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B53E2-2AEE-4743-98A5-7AAFCF89E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Zadatak 06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ACD7F-B40F-49C1-9305-6755872C6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842" y="1785930"/>
            <a:ext cx="9995576" cy="4340237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hr-HR" dirty="0"/>
              <a:t>Otvoriti stranicu „Software </a:t>
            </a:r>
            <a:r>
              <a:rPr lang="hr-HR" dirty="0" err="1"/>
              <a:t>testing</a:t>
            </a:r>
            <a:r>
              <a:rPr lang="hr-HR" dirty="0"/>
              <a:t>“</a:t>
            </a:r>
          </a:p>
          <a:p>
            <a:pPr marL="457200" lvl="0" indent="-457200">
              <a:buFont typeface="+mj-lt"/>
              <a:buAutoNum type="arabicPeriod"/>
            </a:pPr>
            <a:r>
              <a:rPr lang="hr-HR" dirty="0"/>
              <a:t>U tablici </a:t>
            </a:r>
            <a:r>
              <a:rPr lang="hr-HR" dirty="0" err="1"/>
              <a:t>Contents</a:t>
            </a:r>
            <a:r>
              <a:rPr lang="hr-HR" dirty="0"/>
              <a:t> bi trebalo postojati barem 10 elemenata na drugoj razini liste (numerirani sa 1.1, 1.2, 2.1, </a:t>
            </a:r>
            <a:r>
              <a:rPr lang="hr-HR" dirty="0" err="1"/>
              <a:t>itd</a:t>
            </a:r>
            <a:r>
              <a:rPr lang="hr-HR" dirty="0"/>
              <a:t>), dodati provjeru za to (</a:t>
            </a:r>
            <a:r>
              <a:rPr lang="hr-HR" dirty="0" err="1"/>
              <a:t>hint</a:t>
            </a:r>
            <a:r>
              <a:rPr lang="hr-HR" dirty="0"/>
              <a:t>: provjeriti klasu koju dijele)</a:t>
            </a:r>
          </a:p>
          <a:p>
            <a:pPr marL="457200" lvl="0" indent="-457200">
              <a:buFont typeface="+mj-lt"/>
              <a:buAutoNum type="arabicPeriod"/>
            </a:pPr>
            <a:r>
              <a:rPr lang="hr-HR" dirty="0"/>
              <a:t>U tablici </a:t>
            </a:r>
            <a:r>
              <a:rPr lang="hr-HR" dirty="0" err="1"/>
              <a:t>Contents</a:t>
            </a:r>
            <a:r>
              <a:rPr lang="hr-HR" dirty="0"/>
              <a:t> bi trebalo postojati manje od 5 elemenata na trećoj razini liste (numerirani sa 1.1.1, 1.1.2, 1.1.3, </a:t>
            </a:r>
            <a:r>
              <a:rPr lang="hr-HR" dirty="0" err="1"/>
              <a:t>itd</a:t>
            </a:r>
            <a:r>
              <a:rPr lang="hr-HR" dirty="0"/>
              <a:t>), dodati provjeru za to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Redom kliknuti na svaki od prvih elemenata liste u tablici </a:t>
            </a:r>
            <a:r>
              <a:rPr lang="hr-HR" dirty="0" err="1"/>
              <a:t>Contents</a:t>
            </a:r>
            <a:r>
              <a:rPr lang="hr-HR" dirty="0"/>
              <a:t> koristeći jednu liniju koda (</a:t>
            </a:r>
            <a:r>
              <a:rPr lang="hr-HR" dirty="0" err="1"/>
              <a:t>hint</a:t>
            </a:r>
            <a:r>
              <a:rPr lang="hr-HR" dirty="0"/>
              <a:t>: funkciji </a:t>
            </a:r>
            <a:r>
              <a:rPr lang="hr-HR" b="1" dirty="0" err="1"/>
              <a:t>Click</a:t>
            </a:r>
            <a:r>
              <a:rPr lang="hr-HR" b="1" dirty="0"/>
              <a:t>()</a:t>
            </a:r>
            <a:r>
              <a:rPr lang="hr-HR" dirty="0"/>
              <a:t> se mogu dodati parametri)</a:t>
            </a:r>
          </a:p>
        </p:txBody>
      </p:sp>
    </p:spTree>
    <p:extLst>
      <p:ext uri="{BB962C8B-B14F-4D97-AF65-F5344CB8AC3E}">
        <p14:creationId xmlns:p14="http://schemas.microsoft.com/office/powerpoint/2010/main" val="2694862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B53E2-2AEE-4743-98A5-7AAFCF89E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Zadatak 07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ACD7F-B40F-49C1-9305-6755872C6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842" y="1785930"/>
            <a:ext cx="9995576" cy="4340237"/>
          </a:xfrm>
        </p:spPr>
        <p:txBody>
          <a:bodyPr/>
          <a:lstStyle/>
          <a:p>
            <a:r>
              <a:rPr lang="hr-HR" dirty="0"/>
              <a:t>Ovaj zadatak će biti razdvojen u nekoliko testova ali u istoj datoteci. Svaki od njih će kao početnu stranicu koristiti glavnu stranicu engleske </a:t>
            </a:r>
            <a:r>
              <a:rPr lang="hr-HR" dirty="0" err="1"/>
              <a:t>wikipedije</a:t>
            </a:r>
            <a:r>
              <a:rPr lang="hr-HR" dirty="0"/>
              <a:t> </a:t>
            </a:r>
            <a:r>
              <a:rPr lang="hr-HR" u="sng" dirty="0">
                <a:hlinkClick r:id="rId2"/>
              </a:rPr>
              <a:t>https://en.wikipedia.org/wiki/Main_Page</a:t>
            </a:r>
            <a:endParaRPr lang="hr-HR" dirty="0"/>
          </a:p>
          <a:p>
            <a:r>
              <a:rPr lang="hr-HR" dirty="0"/>
              <a:t>S obzirom da je loša praksa pisati ponavljajući kod na više mjesta u testu potrebno je pristup početnoj stranici konfigurirati kao akciju koja se izvršava prije svakog testa.</a:t>
            </a:r>
          </a:p>
          <a:p>
            <a:r>
              <a:rPr lang="hr-HR" dirty="0"/>
              <a:t>Za to je potrebno kreirati odgovarajuću </a:t>
            </a:r>
            <a:r>
              <a:rPr lang="hr-HR" b="1" dirty="0" err="1"/>
              <a:t>beforeEach</a:t>
            </a:r>
            <a:r>
              <a:rPr lang="hr-HR" b="1" dirty="0"/>
              <a:t>()</a:t>
            </a:r>
            <a:r>
              <a:rPr lang="hr-HR" dirty="0"/>
              <a:t> funkciju u datoteci koja sadržava pripadajuće testove. </a:t>
            </a:r>
          </a:p>
          <a:p>
            <a:r>
              <a:rPr lang="hr-HR" dirty="0"/>
              <a:t>Nakon toga slijediti iduće testne korake.</a:t>
            </a:r>
          </a:p>
          <a:p>
            <a:r>
              <a:rPr lang="hr-HR" dirty="0"/>
              <a:t>Prvi test:</a:t>
            </a:r>
          </a:p>
          <a:p>
            <a:pPr marL="457200" lvl="0" indent="-457200">
              <a:buFont typeface="+mj-lt"/>
              <a:buAutoNum type="arabicPeriod"/>
            </a:pPr>
            <a:r>
              <a:rPr lang="hr-HR" dirty="0"/>
              <a:t>Provjeriti da li je otvorena stranica ispravna (glavna stranica </a:t>
            </a:r>
            <a:r>
              <a:rPr lang="hr-HR" dirty="0" err="1"/>
              <a:t>wikipedije</a:t>
            </a:r>
            <a:r>
              <a:rPr lang="hr-HR" dirty="0"/>
              <a:t>)</a:t>
            </a:r>
          </a:p>
          <a:p>
            <a:pPr marL="457200" lvl="0" indent="-457200">
              <a:buFont typeface="+mj-lt"/>
              <a:buAutoNum type="arabicPeriod"/>
            </a:pPr>
            <a:r>
              <a:rPr lang="hr-HR" dirty="0"/>
              <a:t>Otvoriti „</a:t>
            </a:r>
            <a:r>
              <a:rPr lang="hr-HR" dirty="0" err="1"/>
              <a:t>Current</a:t>
            </a:r>
            <a:r>
              <a:rPr lang="hr-HR" dirty="0"/>
              <a:t> </a:t>
            </a:r>
            <a:r>
              <a:rPr lang="hr-HR" dirty="0" err="1"/>
              <a:t>events</a:t>
            </a:r>
            <a:r>
              <a:rPr lang="hr-HR" dirty="0"/>
              <a:t>“ stranicu klikom na link na </a:t>
            </a:r>
            <a:r>
              <a:rPr lang="hr-HR" dirty="0" err="1"/>
              <a:t>sidebar</a:t>
            </a:r>
            <a:r>
              <a:rPr lang="hr-HR" dirty="0"/>
              <a:t>-u</a:t>
            </a:r>
          </a:p>
          <a:p>
            <a:pPr marL="457200" lvl="0" indent="-457200">
              <a:buFont typeface="+mj-lt"/>
              <a:buAutoNum type="arabicPeriod"/>
            </a:pPr>
            <a:r>
              <a:rPr lang="hr-HR" dirty="0"/>
              <a:t>Provjeriti da li je otvorena stranica ispravna</a:t>
            </a:r>
          </a:p>
        </p:txBody>
      </p:sp>
    </p:spTree>
    <p:extLst>
      <p:ext uri="{BB962C8B-B14F-4D97-AF65-F5344CB8AC3E}">
        <p14:creationId xmlns:p14="http://schemas.microsoft.com/office/powerpoint/2010/main" val="2185711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B53E2-2AEE-4743-98A5-7AAFCF89E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Zadatak 07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ACD7F-B40F-49C1-9305-6755872C6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842" y="1785930"/>
            <a:ext cx="9766976" cy="4340237"/>
          </a:xfrm>
        </p:spPr>
        <p:txBody>
          <a:bodyPr/>
          <a:lstStyle/>
          <a:p>
            <a:r>
              <a:rPr lang="hr-HR" dirty="0"/>
              <a:t>Drugi test:</a:t>
            </a:r>
          </a:p>
          <a:p>
            <a:pPr marL="457200" lvl="0" indent="-457200">
              <a:buFont typeface="+mj-lt"/>
              <a:buAutoNum type="arabicPeriod"/>
            </a:pPr>
            <a:r>
              <a:rPr lang="hr-HR" dirty="0"/>
              <a:t>Provjeriti da li je otvorena stranica ispravna (glavna stranica </a:t>
            </a:r>
            <a:r>
              <a:rPr lang="hr-HR" dirty="0" err="1"/>
              <a:t>wikipedije</a:t>
            </a:r>
            <a:r>
              <a:rPr lang="hr-HR" dirty="0"/>
              <a:t>)</a:t>
            </a:r>
          </a:p>
          <a:p>
            <a:pPr marL="457200" lvl="0" indent="-457200">
              <a:buFont typeface="+mj-lt"/>
              <a:buAutoNum type="arabicPeriod"/>
            </a:pPr>
            <a:r>
              <a:rPr lang="hr-HR" dirty="0"/>
              <a:t>Otvoriti „</a:t>
            </a:r>
            <a:r>
              <a:rPr lang="hr-HR" dirty="0" err="1"/>
              <a:t>Contents</a:t>
            </a:r>
            <a:r>
              <a:rPr lang="hr-HR" dirty="0"/>
              <a:t>“ stranicu klikom na link na </a:t>
            </a:r>
            <a:r>
              <a:rPr lang="hr-HR" dirty="0" err="1"/>
              <a:t>dropdownu</a:t>
            </a:r>
            <a:endParaRPr lang="hr-HR" dirty="0"/>
          </a:p>
          <a:p>
            <a:pPr marL="457200" lvl="0" indent="-457200">
              <a:buFont typeface="+mj-lt"/>
              <a:buAutoNum type="arabicPeriod"/>
            </a:pPr>
            <a:r>
              <a:rPr lang="hr-HR" dirty="0"/>
              <a:t>Provjeriti da li je otvorena stranica ispravna</a:t>
            </a:r>
          </a:p>
          <a:p>
            <a:r>
              <a:rPr lang="hr-HR" dirty="0"/>
              <a:t>Treći test:</a:t>
            </a:r>
          </a:p>
          <a:p>
            <a:pPr marL="457200" lvl="0" indent="-457200">
              <a:buFont typeface="+mj-lt"/>
              <a:buAutoNum type="arabicPeriod"/>
            </a:pPr>
            <a:r>
              <a:rPr lang="hr-HR" dirty="0"/>
              <a:t>Provjeriti da li je otvorena stranica ispravna (glavna stranica </a:t>
            </a:r>
            <a:r>
              <a:rPr lang="hr-HR" dirty="0" err="1"/>
              <a:t>wikipedije</a:t>
            </a:r>
            <a:r>
              <a:rPr lang="hr-HR" dirty="0"/>
              <a:t>)</a:t>
            </a:r>
          </a:p>
          <a:p>
            <a:pPr marL="457200" lvl="0" indent="-457200">
              <a:buFont typeface="+mj-lt"/>
              <a:buAutoNum type="arabicPeriod"/>
            </a:pPr>
            <a:r>
              <a:rPr lang="hr-HR" dirty="0"/>
              <a:t>Otvoriti nasumičnu stranicu klikom na „</a:t>
            </a:r>
            <a:r>
              <a:rPr lang="hr-HR" dirty="0" err="1"/>
              <a:t>Random</a:t>
            </a:r>
            <a:r>
              <a:rPr lang="hr-HR" dirty="0"/>
              <a:t> </a:t>
            </a:r>
            <a:r>
              <a:rPr lang="hr-HR" dirty="0" err="1"/>
              <a:t>article</a:t>
            </a:r>
            <a:r>
              <a:rPr lang="hr-HR" dirty="0"/>
              <a:t>“ link na </a:t>
            </a:r>
            <a:r>
              <a:rPr lang="hr-HR" dirty="0" err="1"/>
              <a:t>sidebar</a:t>
            </a:r>
            <a:r>
              <a:rPr lang="hr-HR" dirty="0"/>
              <a:t>-u</a:t>
            </a:r>
          </a:p>
          <a:p>
            <a:pPr marL="457200" lvl="0" indent="-457200">
              <a:buFont typeface="+mj-lt"/>
              <a:buAutoNum type="arabicPeriod"/>
            </a:pPr>
            <a:r>
              <a:rPr lang="hr-HR" dirty="0"/>
              <a:t>Provjeriti da li je otvorena nasumična stranica (</a:t>
            </a:r>
            <a:r>
              <a:rPr lang="hr-HR" dirty="0" err="1"/>
              <a:t>hint</a:t>
            </a:r>
            <a:r>
              <a:rPr lang="hr-HR" dirty="0"/>
              <a:t>: provjeravati što stranica ne sadržava)</a:t>
            </a:r>
          </a:p>
        </p:txBody>
      </p:sp>
    </p:spTree>
    <p:extLst>
      <p:ext uri="{BB962C8B-B14F-4D97-AF65-F5344CB8AC3E}">
        <p14:creationId xmlns:p14="http://schemas.microsoft.com/office/powerpoint/2010/main" val="3611893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8F77-3F1F-4BD0-8DAA-6771A02A4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Zadatak 08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B0127-F366-44EF-9587-B96547C57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842" y="1785930"/>
            <a:ext cx="10016358" cy="4340237"/>
          </a:xfrm>
        </p:spPr>
        <p:txBody>
          <a:bodyPr/>
          <a:lstStyle/>
          <a:p>
            <a:r>
              <a:rPr lang="hr-HR" dirty="0"/>
              <a:t>Ovaj zadatak uzima u obzir stranicu sa sporim </a:t>
            </a:r>
            <a:r>
              <a:rPr lang="hr-HR" dirty="0" err="1"/>
              <a:t>response</a:t>
            </a:r>
            <a:r>
              <a:rPr lang="hr-HR" dirty="0"/>
              <a:t> time-om te je potrebno promijeniti </a:t>
            </a:r>
            <a:r>
              <a:rPr lang="hr-HR" dirty="0" err="1"/>
              <a:t>defaultne</a:t>
            </a:r>
            <a:r>
              <a:rPr lang="hr-HR" dirty="0"/>
              <a:t> vrijednosti u </a:t>
            </a:r>
            <a:r>
              <a:rPr lang="hr-HR" dirty="0" err="1"/>
              <a:t>cypress</a:t>
            </a:r>
            <a:r>
              <a:rPr lang="hr-HR" dirty="0"/>
              <a:t> konfiguraciji kako test ne bi vraćao </a:t>
            </a:r>
            <a:r>
              <a:rPr lang="hr-HR" dirty="0" err="1"/>
              <a:t>error</a:t>
            </a:r>
            <a:r>
              <a:rPr lang="hr-HR" dirty="0"/>
              <a:t> dok čeka da se stranica učita.</a:t>
            </a:r>
          </a:p>
          <a:p>
            <a:pPr lvl="0"/>
            <a:r>
              <a:rPr lang="hr-HR" dirty="0"/>
              <a:t>Otvoriti „cypress.config.js“ datoteku</a:t>
            </a:r>
          </a:p>
          <a:p>
            <a:pPr lvl="0"/>
            <a:r>
              <a:rPr lang="hr-HR" dirty="0"/>
              <a:t>Prije linije „e2e: {„ dodati linije sa vrijednostima:</a:t>
            </a:r>
          </a:p>
          <a:p>
            <a:pPr lvl="1"/>
            <a:r>
              <a:rPr lang="hr-HR" dirty="0"/>
              <a:t>defaultCommandTimeout: 10000,</a:t>
            </a:r>
          </a:p>
          <a:p>
            <a:pPr lvl="1"/>
            <a:r>
              <a:rPr lang="hr-HR" dirty="0"/>
              <a:t>pageLoadTimeout: 60000,</a:t>
            </a:r>
          </a:p>
          <a:p>
            <a:r>
              <a:rPr lang="hr-HR" dirty="0"/>
              <a:t>Navedene linije će postaviti </a:t>
            </a:r>
            <a:r>
              <a:rPr lang="hr-HR" dirty="0" err="1"/>
              <a:t>timeout</a:t>
            </a:r>
            <a:r>
              <a:rPr lang="hr-HR" dirty="0"/>
              <a:t> za komande na 10 sekundi i </a:t>
            </a:r>
            <a:r>
              <a:rPr lang="hr-HR" dirty="0" err="1"/>
              <a:t>timeout</a:t>
            </a:r>
            <a:r>
              <a:rPr lang="hr-HR" dirty="0"/>
              <a:t> na učitavanje stranice na 60 sekundi.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292118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8F77-3F1F-4BD0-8DAA-6771A02A4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Zadatak 09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B0127-F366-44EF-9587-B96547C57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841" y="1785930"/>
            <a:ext cx="10515599" cy="434023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hr-HR" dirty="0"/>
              <a:t>Otvoriti stranicu </a:t>
            </a:r>
            <a:r>
              <a:rPr lang="hr-HR" dirty="0">
                <a:hlinkClick r:id="rId2"/>
              </a:rPr>
              <a:t>https://automationexercise.com/</a:t>
            </a:r>
            <a:endParaRPr lang="hr-HR" dirty="0"/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Odabrati </a:t>
            </a:r>
            <a:r>
              <a:rPr lang="hr-HR" dirty="0" err="1"/>
              <a:t>Signup</a:t>
            </a:r>
            <a:r>
              <a:rPr lang="hr-HR" dirty="0"/>
              <a:t>/Login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Registrirati novog korisnika sa ispravnim imenom i mail adresom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Unijeti ostale podatke potrebne za registraciju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Potvrditi registraciju sa podacima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Potvrditi da </a:t>
            </a:r>
            <a:r>
              <a:rPr lang="hr-HR"/>
              <a:t>je račun </a:t>
            </a:r>
            <a:r>
              <a:rPr lang="hr-HR" dirty="0"/>
              <a:t>uspješno kreiran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Izbrisati kreirani račun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Potvrditi da je račun uspješno izbrisan</a:t>
            </a:r>
          </a:p>
          <a:p>
            <a:pPr marL="457200" indent="-457200">
              <a:buFont typeface="+mj-lt"/>
              <a:buAutoNum type="arabicPeriod"/>
            </a:pPr>
            <a:endParaRPr lang="hr-HR" dirty="0"/>
          </a:p>
          <a:p>
            <a:pPr marL="457200" indent="-457200">
              <a:buFont typeface="+mj-lt"/>
              <a:buAutoNum type="arabicPeriod"/>
            </a:pPr>
            <a:endParaRPr lang="hr-HR" dirty="0"/>
          </a:p>
          <a:p>
            <a:pPr marL="457200" indent="-457200">
              <a:buFont typeface="+mj-lt"/>
              <a:buAutoNum type="arabicPeriod"/>
            </a:pPr>
            <a:endParaRPr lang="hr-HR" dirty="0"/>
          </a:p>
          <a:p>
            <a:pPr marL="457200" indent="-457200">
              <a:buFont typeface="+mj-lt"/>
              <a:buAutoNum type="arabicPeriod"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888385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66FDF-29E1-4711-8171-CF637AFF3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Zadatak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A390C-E76F-412E-B9D2-CDF0E8D79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842" y="1785930"/>
            <a:ext cx="9995576" cy="434023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hr-HR" dirty="0"/>
              <a:t>Otvoriti stranicu </a:t>
            </a:r>
            <a:r>
              <a:rPr lang="hr-HR" dirty="0">
                <a:hlinkClick r:id="rId2"/>
              </a:rPr>
              <a:t>https://automationexercise.com/</a:t>
            </a:r>
            <a:endParaRPr lang="hr-HR" dirty="0"/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Registrirati novog korisnika (ovaj put ga ne izbrisati na kraju)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Odabrati proizvod po želji i dodati ga u košaricu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Dovršiti kupovinu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Nakon toga na stranici proizvoda napisati recenziju</a:t>
            </a:r>
          </a:p>
        </p:txBody>
      </p:sp>
    </p:spTree>
    <p:extLst>
      <p:ext uri="{BB962C8B-B14F-4D97-AF65-F5344CB8AC3E}">
        <p14:creationId xmlns:p14="http://schemas.microsoft.com/office/powerpoint/2010/main" val="1687868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 predavaču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841" y="1785930"/>
            <a:ext cx="10299145" cy="4340237"/>
          </a:xfrm>
        </p:spPr>
        <p:txBody>
          <a:bodyPr/>
          <a:lstStyle/>
          <a:p>
            <a:r>
              <a:rPr lang="hr-HR" dirty="0"/>
              <a:t>mag. ing. comp.</a:t>
            </a:r>
          </a:p>
          <a:p>
            <a:r>
              <a:rPr lang="hr-HR" dirty="0"/>
              <a:t>QA inženjer za automatizaciju funkcionalnog i nefunkcionalnog testiranja</a:t>
            </a:r>
          </a:p>
          <a:p>
            <a:r>
              <a:rPr lang="hr-HR" dirty="0"/>
              <a:t>Počeo kao developer, prešao u QA prije nekoliko godina</a:t>
            </a:r>
          </a:p>
          <a:p>
            <a:r>
              <a:rPr lang="hr-HR" dirty="0"/>
              <a:t>Ove godine jedini predavač za QA na King Akademiji (zapeli ste sa mnom)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9737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Pet tax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046" y="1785938"/>
            <a:ext cx="3238108" cy="4340225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705" y="1785938"/>
            <a:ext cx="3236390" cy="4340225"/>
          </a:xfrm>
        </p:spPr>
      </p:pic>
    </p:spTree>
    <p:extLst>
      <p:ext uri="{BB962C8B-B14F-4D97-AF65-F5344CB8AC3E}">
        <p14:creationId xmlns:p14="http://schemas.microsoft.com/office/powerpoint/2010/main" val="1186640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Što je automatizacija testiranja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842" y="1785930"/>
            <a:ext cx="7156318" cy="4340237"/>
          </a:xfrm>
        </p:spPr>
        <p:txBody>
          <a:bodyPr/>
          <a:lstStyle/>
          <a:p>
            <a:r>
              <a:rPr lang="hr-HR" dirty="0"/>
              <a:t>Izvršavanje testova bez ili uz minimalan nadzor</a:t>
            </a:r>
          </a:p>
          <a:p>
            <a:r>
              <a:rPr lang="hr-HR" dirty="0"/>
              <a:t>Dijeli se na funkcionalno i nefunkcionalno</a:t>
            </a:r>
          </a:p>
          <a:p>
            <a:r>
              <a:rPr lang="hr-HR" dirty="0"/>
              <a:t>Funkcionalno je fokus ove radionice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9758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Zašto je automatizacija testiranja potrebna?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841" y="1785930"/>
            <a:ext cx="9070785" cy="4340237"/>
          </a:xfrm>
        </p:spPr>
        <p:txBody>
          <a:bodyPr/>
          <a:lstStyle/>
          <a:p>
            <a:r>
              <a:rPr lang="hr-HR" dirty="0"/>
              <a:t>Omogućava obradu velikog broja testnih podataka/slučajeva</a:t>
            </a:r>
          </a:p>
          <a:p>
            <a:r>
              <a:rPr lang="hr-HR" dirty="0"/>
              <a:t>Olakšava i ubrzava regresijsko i potvrdno testiranje</a:t>
            </a:r>
          </a:p>
          <a:p>
            <a:r>
              <a:rPr lang="hr-HR" dirty="0"/>
              <a:t>Smanjuje monotoniju rada manualnog testiranja</a:t>
            </a:r>
          </a:p>
          <a:p>
            <a:r>
              <a:rPr lang="hr-HR" dirty="0"/>
              <a:t>Unaprijeđenje razvojnog procesa</a:t>
            </a:r>
          </a:p>
        </p:txBody>
      </p:sp>
    </p:spTree>
    <p:extLst>
      <p:ext uri="{BB962C8B-B14F-4D97-AF65-F5344CB8AC3E}">
        <p14:creationId xmlns:p14="http://schemas.microsoft.com/office/powerpoint/2010/main" val="1449373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Potrebne vještine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842" y="1785930"/>
            <a:ext cx="6566576" cy="4340237"/>
          </a:xfrm>
        </p:spPr>
        <p:txBody>
          <a:bodyPr/>
          <a:lstStyle/>
          <a:p>
            <a:r>
              <a:rPr lang="hr-HR" dirty="0"/>
              <a:t>Poznavanje testnih procesa i tehnika</a:t>
            </a:r>
          </a:p>
          <a:p>
            <a:r>
              <a:rPr lang="hr-HR" dirty="0"/>
              <a:t>Tehničko znanje</a:t>
            </a:r>
          </a:p>
          <a:p>
            <a:r>
              <a:rPr lang="hr-HR" dirty="0"/>
              <a:t>Programiranje</a:t>
            </a:r>
          </a:p>
          <a:p>
            <a:r>
              <a:rPr lang="hr-HR" dirty="0"/>
              <a:t>Poznavanje HTML i CSS strukture</a:t>
            </a:r>
          </a:p>
          <a:p>
            <a:r>
              <a:rPr lang="hr-HR" dirty="0"/>
              <a:t>Poznavanje načina funkcioniranja web aplikacija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4552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Osnovni pojmovi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Test</a:t>
            </a:r>
          </a:p>
          <a:p>
            <a:r>
              <a:rPr lang="hr-HR" dirty="0" err="1"/>
              <a:t>Assertion</a:t>
            </a:r>
            <a:endParaRPr lang="hr-HR" dirty="0"/>
          </a:p>
          <a:p>
            <a:r>
              <a:rPr lang="hr-HR" dirty="0"/>
              <a:t>Funkcija/metoda</a:t>
            </a:r>
          </a:p>
          <a:p>
            <a:r>
              <a:rPr lang="hr-HR" dirty="0"/>
              <a:t>Element</a:t>
            </a:r>
          </a:p>
          <a:p>
            <a:r>
              <a:rPr lang="hr-HR" dirty="0" err="1"/>
              <a:t>Property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963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50D8C-83BB-4CB1-BEAC-902E6A84F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Funkcionalno testiranje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C1505-BF06-4C03-87E6-B6FAF769F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842" y="1785930"/>
            <a:ext cx="9008440" cy="4340237"/>
          </a:xfrm>
        </p:spPr>
        <p:txBody>
          <a:bodyPr/>
          <a:lstStyle/>
          <a:p>
            <a:r>
              <a:rPr lang="hr-HR" dirty="0"/>
              <a:t>Fokusira se testiranje funkcionalnosti aplikacije</a:t>
            </a:r>
          </a:p>
          <a:p>
            <a:r>
              <a:rPr lang="hr-HR" dirty="0"/>
              <a:t>Simulira stvarne scenarije korištenja aplikacije</a:t>
            </a:r>
          </a:p>
          <a:p>
            <a:r>
              <a:rPr lang="hr-HR" dirty="0"/>
              <a:t>Predviđa kako bi se korisnik ponašao</a:t>
            </a:r>
          </a:p>
          <a:p>
            <a:r>
              <a:rPr lang="hr-HR" dirty="0"/>
              <a:t>Može testirati jednu ili više funkcionalnosti aplikacije u istom testu</a:t>
            </a:r>
          </a:p>
          <a:p>
            <a:r>
              <a:rPr lang="hr-HR" dirty="0"/>
              <a:t>Rezultati su </a:t>
            </a:r>
            <a:r>
              <a:rPr lang="hr-HR" dirty="0" err="1"/>
              <a:t>pass</a:t>
            </a:r>
            <a:r>
              <a:rPr lang="hr-HR" dirty="0"/>
              <a:t>/</a:t>
            </a:r>
            <a:r>
              <a:rPr lang="hr-HR" dirty="0" err="1"/>
              <a:t>fail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428285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ing_akademija_NET.pptx" id="{5F2EE79D-E6D9-41EA-B2CC-E3BFA4CD1562}" vid="{B8E6C37A-EE2F-4DA2-BA4A-BF565A4BE7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King_akademija_NET</Template>
  <TotalTime>4530</TotalTime>
  <Words>1279</Words>
  <Application>Microsoft Office PowerPoint</Application>
  <PresentationFormat>Widescreen</PresentationFormat>
  <Paragraphs>171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 Theme</vt:lpstr>
      <vt:lpstr>PowerPoint Presentation</vt:lpstr>
      <vt:lpstr>Automatiziranje testiranja u razvoju softvera</vt:lpstr>
      <vt:lpstr>O predavaču</vt:lpstr>
      <vt:lpstr>Pet tax</vt:lpstr>
      <vt:lpstr>Što je automatizacija testiranja</vt:lpstr>
      <vt:lpstr>Zašto je automatizacija testiranja potrebna?</vt:lpstr>
      <vt:lpstr>Potrebne vještine</vt:lpstr>
      <vt:lpstr>Osnovni pojmovi</vt:lpstr>
      <vt:lpstr>Funkcionalno testiranje</vt:lpstr>
      <vt:lpstr>Nefunkcionalno testiranje</vt:lpstr>
      <vt:lpstr>Cypress - prednosti</vt:lpstr>
      <vt:lpstr>Cypress - nedostaci</vt:lpstr>
      <vt:lpstr>Osnovne funkcionalnosti</vt:lpstr>
      <vt:lpstr>Cypress izvršava naredbe asinkrono</vt:lpstr>
      <vt:lpstr>Zadatak 01</vt:lpstr>
      <vt:lpstr>Zadatak 02</vt:lpstr>
      <vt:lpstr>Zadatak 03</vt:lpstr>
      <vt:lpstr>Zadatak 04</vt:lpstr>
      <vt:lpstr>Zadatak 05</vt:lpstr>
      <vt:lpstr>Zadatak 06</vt:lpstr>
      <vt:lpstr>Zadatak 07 (1/2)</vt:lpstr>
      <vt:lpstr>Zadatak 07 (2/2)</vt:lpstr>
      <vt:lpstr>Zadatak 08</vt:lpstr>
      <vt:lpstr>Zadatak 09</vt:lpstr>
      <vt:lpstr>Zadatak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Danijel Ščukanec</dc:creator>
  <cp:lastModifiedBy>Matija Huremović</cp:lastModifiedBy>
  <cp:revision>204</cp:revision>
  <dcterms:created xsi:type="dcterms:W3CDTF">2019-07-07T18:02:28Z</dcterms:created>
  <dcterms:modified xsi:type="dcterms:W3CDTF">2023-06-18T08:26:29Z</dcterms:modified>
</cp:coreProperties>
</file>