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Source Code Pro"/>
      <p:regular r:id="rId13"/>
      <p:bold r:id="rId14"/>
    </p:embeddedFont>
    <p:embeddedFont>
      <p:font typeface="Helvetica Neue"/>
      <p:regular r:id="rId15"/>
      <p:bold r:id="rId16"/>
      <p:italic r:id="rId17"/>
      <p:boldItalic r:id="rId18"/>
    </p:embeddedFont>
    <p:embeddedFont>
      <p:font typeface="Oswald"/>
      <p:regular r:id="rId19"/>
      <p:bold r:id="rId20"/>
    </p:embeddedFont>
    <p:embeddedFont>
      <p:font typeface="Helvetica Neue Ligh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5FBA867-7F33-4422-952E-D8CEDDC4D645}">
  <a:tblStyle styleId="{45FBA867-7F33-4422-952E-D8CEDDC4D6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22" Type="http://schemas.openxmlformats.org/officeDocument/2006/relationships/font" Target="fonts/HelveticaNeueLight-bold.fntdata"/><Relationship Id="rId10" Type="http://schemas.openxmlformats.org/officeDocument/2006/relationships/slide" Target="slides/slide5.xml"/><Relationship Id="rId21" Type="http://schemas.openxmlformats.org/officeDocument/2006/relationships/font" Target="fonts/HelveticaNeueLight-regular.fntdata"/><Relationship Id="rId13" Type="http://schemas.openxmlformats.org/officeDocument/2006/relationships/font" Target="fonts/SourceCodePro-regular.fntdata"/><Relationship Id="rId24" Type="http://schemas.openxmlformats.org/officeDocument/2006/relationships/font" Target="fonts/HelveticaNeueLight-boldItalic.fntdata"/><Relationship Id="rId12" Type="http://schemas.openxmlformats.org/officeDocument/2006/relationships/slide" Target="slides/slide7.xml"/><Relationship Id="rId23" Type="http://schemas.openxmlformats.org/officeDocument/2006/relationships/font" Target="fonts/HelveticaNeueLigh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-regular.fntdata"/><Relationship Id="rId14" Type="http://schemas.openxmlformats.org/officeDocument/2006/relationships/font" Target="fonts/SourceCodePro-bold.fntdata"/><Relationship Id="rId17" Type="http://schemas.openxmlformats.org/officeDocument/2006/relationships/font" Target="fonts/HelveticaNeue-italic.fntdata"/><Relationship Id="rId16" Type="http://schemas.openxmlformats.org/officeDocument/2006/relationships/font" Target="fonts/HelveticaNeue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HelveticaNeue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f41ac5477_1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f41ac5477_1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f41ac5477_1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4f41ac5477_1_4:notes"/>
          <p:cNvSpPr txBox="1"/>
          <p:nvPr>
            <p:ph idx="1" type="body"/>
          </p:nvPr>
        </p:nvSpPr>
        <p:spPr>
          <a:xfrm>
            <a:off x="415636" y="4342699"/>
            <a:ext cx="6043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9500" lIns="89500" spcFirstLastPara="1" rIns="89500" wrap="square" tIns="89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SIL level 3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" name="Google Shape;70;g4f41ac5477_1_4:notes"/>
          <p:cNvSpPr txBox="1"/>
          <p:nvPr>
            <p:ph idx="12" type="sldNum"/>
          </p:nvPr>
        </p:nvSpPr>
        <p:spPr>
          <a:xfrm>
            <a:off x="3884959" y="8685397"/>
            <a:ext cx="29715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50" lIns="91300" spcFirstLastPara="1" rIns="91300" wrap="square" tIns="456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Helvetica Neue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f41ac5477_1_9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f41ac5477_1_9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f41ac5477_1_9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f41ac5477_1_9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f41ac5477_1_9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f41ac5477_1_9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f41ac5477_1_9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f41ac5477_1_9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f41ac5477_1_9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f41ac5477_1_9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561755" y="638508"/>
            <a:ext cx="77280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3"/>
          <p:cNvSpPr txBox="1"/>
          <p:nvPr/>
        </p:nvSpPr>
        <p:spPr>
          <a:xfrm>
            <a:off x="73141" y="4838775"/>
            <a:ext cx="2128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Helvetica Neue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6972" y="178762"/>
            <a:ext cx="1144778" cy="202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ctrTitle"/>
          </p:nvPr>
        </p:nvSpPr>
        <p:spPr>
          <a:xfrm>
            <a:off x="1648450" y="1530000"/>
            <a:ext cx="6723600" cy="240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Helvetica Neue"/>
                <a:ea typeface="Helvetica Neue"/>
                <a:cs typeface="Helvetica Neue"/>
                <a:sym typeface="Helvetica Neue"/>
              </a:rPr>
              <a:t>Computer Vision</a:t>
            </a:r>
            <a:r>
              <a:rPr lang="en" sz="3200"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sz="3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Helvetica Neue"/>
                <a:ea typeface="Helvetica Neue"/>
                <a:cs typeface="Helvetica Neue"/>
                <a:sym typeface="Helvetica Neue"/>
              </a:rPr>
              <a:t>Screen time of an object in a video</a:t>
            </a:r>
            <a:endParaRPr sz="3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4654545" y="209550"/>
            <a:ext cx="39972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50"/>
              <a:buFont typeface="Helvetica Neue"/>
              <a:buNone/>
            </a:pPr>
            <a:r>
              <a:rPr b="1" lang="en" sz="2350">
                <a:solidFill>
                  <a:srgbClr val="000000"/>
                </a:solidFill>
              </a:rPr>
              <a:t>      Problem Statement</a:t>
            </a:r>
            <a:endParaRPr b="1" sz="2350">
              <a:solidFill>
                <a:srgbClr val="000000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5038025" y="875000"/>
            <a:ext cx="3753600" cy="38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 </a:t>
            </a:r>
            <a:endParaRPr sz="2000"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Develop Deep Learning (DL) based solution which processes videos, identify objects of business interest and calculate its screen time.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768450"/>
            <a:ext cx="4334624" cy="355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5181603" y="181300"/>
            <a:ext cx="37941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Benefits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5029200" y="816400"/>
            <a:ext cx="3652800" cy="35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Helvetica Neue Light"/>
              <a:buChar char="•"/>
            </a:pPr>
            <a:r>
              <a:rPr lang="en" sz="1500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Low cost solution that can be deployed on smartphones to calculate screen time of a person </a:t>
            </a:r>
            <a:endParaRPr sz="1500">
              <a:solidFill>
                <a:schemeClr val="dk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Helvetica Neue Light"/>
              <a:buChar char="•"/>
            </a:pPr>
            <a:r>
              <a:rPr lang="en" sz="1500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Children spend more time on watching TV, this solution would help parents to monitor children screen time. </a:t>
            </a:r>
            <a:endParaRPr sz="1500">
              <a:solidFill>
                <a:schemeClr val="dk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Helvetica Neue Light"/>
              <a:buChar char="•"/>
            </a:pPr>
            <a:r>
              <a:rPr lang="en" sz="1500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Would be helpful for marketing department to deal with relevant stakeholders</a:t>
            </a:r>
            <a:endParaRPr sz="1500">
              <a:solidFill>
                <a:schemeClr val="dk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Helvetica Neue Light"/>
              <a:buChar char="•"/>
            </a:pPr>
            <a:r>
              <a:rPr lang="en" sz="1500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Would help different business functionals make critical decisions like for ex: cost of an advertisement or impact analysis.</a:t>
            </a:r>
            <a:endParaRPr sz="1500">
              <a:solidFill>
                <a:schemeClr val="dk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425" y="638501"/>
            <a:ext cx="4408475" cy="365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561753" y="638500"/>
            <a:ext cx="36699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Technology stack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638525" y="1365125"/>
            <a:ext cx="4012800" cy="28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57162" lvl="0" marL="1143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●"/>
            </a:pPr>
            <a:r>
              <a:rPr lang="en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Machine learning libraries:</a:t>
            </a:r>
            <a:endParaRPr sz="15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●"/>
            </a:pPr>
            <a:r>
              <a:rPr lang="en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Tensorflow</a:t>
            </a:r>
            <a:endParaRPr sz="15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●"/>
            </a:pPr>
            <a:r>
              <a:rPr lang="en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Keras</a:t>
            </a:r>
            <a:endParaRPr sz="15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●"/>
            </a:pPr>
            <a:r>
              <a:rPr lang="en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TensorflowJS</a:t>
            </a:r>
            <a:endParaRPr sz="15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Helvetica Neue Light"/>
              <a:buChar char="●"/>
            </a:pPr>
            <a:r>
              <a:rPr lang="en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Scikit-Learn</a:t>
            </a:r>
            <a:endParaRPr sz="15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57162" lvl="0" marL="1143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●"/>
            </a:pPr>
            <a:r>
              <a:rPr lang="en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Python 3.6</a:t>
            </a:r>
            <a:endParaRPr sz="15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57162" lvl="0" marL="1143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Helvetica Neue Light"/>
              <a:buChar char="●"/>
            </a:pPr>
            <a:r>
              <a:rPr lang="en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GPU - GP107 [GeForce GTX 1050 Ti]</a:t>
            </a:r>
            <a:endParaRPr sz="15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4800600" y="1143000"/>
            <a:ext cx="3534900" cy="3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Helvetica Neue Light"/>
              <a:buChar char="●"/>
            </a:pPr>
            <a:r>
              <a:rPr lang="en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Extraction of frames from video</a:t>
            </a:r>
            <a:endParaRPr sz="15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Helvetica Neue Light"/>
              <a:buChar char="●"/>
            </a:pPr>
            <a:r>
              <a:rPr lang="en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Split data into train and validation dataset</a:t>
            </a:r>
            <a:endParaRPr sz="15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Helvetica Neue Light"/>
              <a:buChar char="●"/>
            </a:pPr>
            <a:r>
              <a:rPr lang="en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Data has 3 classes to learn</a:t>
            </a:r>
            <a:endParaRPr sz="15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Helvetica Neue Light"/>
              <a:buChar char="●"/>
            </a:pPr>
            <a:r>
              <a:rPr lang="en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Computer vision model tested on a new video. </a:t>
            </a:r>
            <a:endParaRPr sz="15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Helvetica Neue Light"/>
              <a:buChar char="●"/>
            </a:pPr>
            <a:r>
              <a:rPr lang="en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Convolutional Neural Network (CNN)</a:t>
            </a:r>
            <a:endParaRPr sz="15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Helvetica Neue Light"/>
              <a:buChar char="●"/>
            </a:pPr>
            <a:r>
              <a:rPr lang="en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Used VGG16 model architecture to train model on our specific dataset</a:t>
            </a:r>
            <a:endParaRPr sz="15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Helvetica Neue Light"/>
              <a:buChar char="●"/>
            </a:pPr>
            <a:r>
              <a:rPr lang="en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Used Confusion matrix as accuracy matrices.</a:t>
            </a:r>
            <a:endParaRPr sz="15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4724400" y="609600"/>
            <a:ext cx="31299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Approach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561755" y="409908"/>
            <a:ext cx="77280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Sample Code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750" y="1121200"/>
            <a:ext cx="7974398" cy="386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637955" y="333708"/>
            <a:ext cx="77280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VGG 16 Architecture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950" y="892600"/>
            <a:ext cx="8329050" cy="426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561755" y="638508"/>
            <a:ext cx="77280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656750" y="1309200"/>
            <a:ext cx="3410700" cy="31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●"/>
            </a:pP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VGG16 model produced 89%  accuracy on identifying the person precisely on new video.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9850" y="474225"/>
            <a:ext cx="4703500" cy="4304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9" name="Google Shape;109;p20"/>
          <p:cNvGraphicFramePr/>
          <p:nvPr/>
        </p:nvGraphicFramePr>
        <p:xfrm>
          <a:off x="571500" y="30251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{45FBA867-7F33-4422-952E-D8CEDDC4D645}</a:tableStyleId>
              </a:tblPr>
              <a:tblGrid>
                <a:gridCol w="1906525"/>
                <a:gridCol w="1906525"/>
              </a:tblGrid>
              <a:tr h="454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Character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Screen Time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697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Jerry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 Seconds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4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84 Seconds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