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2" r:id="rId2"/>
    <p:sldId id="256" r:id="rId3"/>
    <p:sldId id="360" r:id="rId4"/>
    <p:sldId id="359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8" r:id="rId21"/>
    <p:sldId id="377" r:id="rId22"/>
    <p:sldId id="380" r:id="rId23"/>
    <p:sldId id="379" r:id="rId24"/>
    <p:sldId id="291" r:id="rId25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>
        <p:scale>
          <a:sx n="90" d="100"/>
          <a:sy n="90" d="100"/>
        </p:scale>
        <p:origin x="-143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运行架构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任务调度原理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图片 4" descr="snipaste_20181112_2037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956043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0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TaskManager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Slots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149080"/>
            <a:ext cx="7632848" cy="187220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每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个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都是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JVM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进程，它可能会在独立的线程上执行一个或多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subtask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为了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控制一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能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接收多少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TaskManager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通过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 slot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来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进行控制（一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至少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有一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slot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60" y="1628800"/>
            <a:ext cx="71628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4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TaskManager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Slots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797152"/>
            <a:ext cx="7632848" cy="1440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默认情况下，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允许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子任务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共享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slot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即使它们是不同任务的子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任务。 这样的结果是，一个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slot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保存作业的整个管道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Task Slot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静态的概念，是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指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具有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的并发执行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能力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10" y="1484784"/>
            <a:ext cx="69151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0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说明: https://img-blog.csdn.net/20170824162738505?watermark/2/text/aHR0cDovL2Jsb2cuY3Nkbi5uZXQvYTY4MjIzNDI=/font/5a6L5L2T/fontsize/400/fill/I0JBQkFCMA==/dissolve/70/gravity/Cent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20688"/>
            <a:ext cx="6336704" cy="576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2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说明: https://img-blog.csdn.net/20170824162117401?watermark/2/text/aHR0cDovL2Jsb2cuY3Nkbi5uZXQvYTY4MjIzNDI=/font/5a6L5L2T/fontsize/400/fill/I0JBQkFCMA==/dissolve/70/gravity/Cent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840760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程序与数据流（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DataFlow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5157192"/>
            <a:ext cx="7632848" cy="1440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所有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程序都是由三部分组成的：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 Source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Transformation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Sink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Source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负责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读取数据源，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Transformation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利用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各种算子进行处理加工，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负责输出</a:t>
            </a:r>
            <a:endParaRPr lang="zh-CN" altLang="zh-CN" sz="1600"/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1467206"/>
            <a:ext cx="5544616" cy="36179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20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程序与数据流（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DataFlow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7632848" cy="23762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运行时，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上运行的程序会被映射成“逻辑数据流”（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dataflows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），它包含了这三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部分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每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dataflow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以一个或多个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sources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开始以一个或多个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sinks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结束。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dataflow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类似于任意的有向无环图（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DAG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大部分情况下，程序中的转换运算（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transformations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）跟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dataflow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中的算子（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operator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）是一一对应的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关系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/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76941" y="4257015"/>
            <a:ext cx="5747387" cy="1908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4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执行图（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ExecutionGraph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340768"/>
            <a:ext cx="7632848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中的执行图可以分成四层：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StreamGraph -&gt; JobGraph -&gt; ExecutionGraph -&gt;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物理执行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图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StreamGraph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：是根据用户通过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Stream API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编写的代码生成的最初的图。用来表示程序的拓扑结构。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StreamGraph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经过优化后生成了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，提交给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的数据结构。主要的优化为，将多个符合条件的节点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chain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在一起作为一个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节点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ExecutionGraph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根据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JobGraph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生成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ExecutionGraph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ExecutionGraph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的并行化版本，是调度层最核心的数据结构。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物理执行图：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根据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ExecutionGraph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对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进行调度后，在各个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TaskManager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上部署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Task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后形成的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“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图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”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，并不是一个具体的数据结构。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/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5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20688"/>
            <a:ext cx="5903168" cy="576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94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并行度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Parallelism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941168"/>
            <a:ext cx="7632848" cy="12961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一个特定算子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子任务（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subtask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个数被称之为其并行度（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parallelism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）。一般情况下，一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stream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并行度，可以认为就是其所有算子中最大的并行度。</a:t>
            </a:r>
          </a:p>
        </p:txBody>
      </p:sp>
      <p:pic>
        <p:nvPicPr>
          <p:cNvPr id="5" name="图片 4" descr="cb734784-3284-41c8-8565-43bfd909064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904" y="1430424"/>
            <a:ext cx="5167392" cy="3440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025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运行时的组件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任务提交流程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任务调度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原理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22488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并行度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Parallelism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655962" y="1879928"/>
            <a:ext cx="8092502" cy="313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并行度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Parallelism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84784"/>
            <a:ext cx="7632848" cy="46085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个程序中，不同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可能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具有不同的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并行度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之间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传输数据的形式可以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one-to-one (forwarding)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模式也可以是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redistributing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模式，具体是哪一种形式，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取决于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的种类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Wingdings" pitchFamily="2" charset="2"/>
              <a:buChar char="Ø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One-to-one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stream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维护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着分区以及元素的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顺序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比如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source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map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之间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这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意味着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map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子任务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看到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的元素的个数以及顺序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跟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source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子任务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生产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的元素的个数、顺序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相同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map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fliter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flatMap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等算子都是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one-to-one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的对应关系。</a:t>
            </a:r>
          </a:p>
          <a:p>
            <a:pPr marL="285750" indent="-285750">
              <a:lnSpc>
                <a:spcPct val="170000"/>
              </a:lnSpc>
              <a:buFont typeface="Wingdings" pitchFamily="2" charset="2"/>
              <a:buChar char="Ø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Redistributing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stream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分区会发生改变。每一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算子的子任务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依据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所选择的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transformation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发送数据到不同的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目标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例如，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keyBy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基于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hashCode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重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分区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而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broadcast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rebalance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随机重新分区，这些算子都会引起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redistribute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过程，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redistribute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过程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就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类似于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Spark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中的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shuffle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过程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43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任务链（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Operator Chains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632848" cy="43924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采用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了一种称为任务链的优化技术，可以在特定条件下减少本地通信的开销。为了满足任务链的要求，必须将两个或多个算子设为相同的并行度，并通过本地转发（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local forward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）的方式进行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连接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b="1">
                <a:latin typeface="微软雅黑 Light" pitchFamily="34" charset="-122"/>
                <a:ea typeface="微软雅黑 Light" pitchFamily="34" charset="-122"/>
              </a:rPr>
              <a:t>相同并行度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one-to-one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操作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这样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相连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链接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在一起形成一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task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，原来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成为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里面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subtask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并行度相同、并且是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one-to-one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操作，两个条件缺一不可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4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任务链（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Operator Chains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95198"/>
            <a:ext cx="5904656" cy="4842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1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运行时的组件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81088" y="1885281"/>
            <a:ext cx="5283200" cy="4063999"/>
            <a:chOff x="1930400" y="1397000"/>
            <a:chExt cx="5283200" cy="4063999"/>
          </a:xfrm>
        </p:grpSpPr>
        <p:grpSp>
          <p:nvGrpSpPr>
            <p:cNvPr id="13" name="组合 12"/>
            <p:cNvGrpSpPr/>
            <p:nvPr/>
          </p:nvGrpSpPr>
          <p:grpSpPr>
            <a:xfrm>
              <a:off x="5205984" y="4160519"/>
              <a:ext cx="2007616" cy="1300480"/>
              <a:chOff x="3681984" y="2763519"/>
              <a:chExt cx="2007616" cy="1300480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681984" y="2763519"/>
                <a:ext cx="2007616" cy="13004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204164"/>
                  <a:satOff val="-2928"/>
                  <a:lumOff val="17077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圆角矩形 4"/>
              <p:cNvSpPr/>
              <p:nvPr/>
            </p:nvSpPr>
            <p:spPr>
              <a:xfrm>
                <a:off x="4312835" y="3117206"/>
                <a:ext cx="1348197" cy="918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171450" lvl="1" indent="-17145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600" kern="1200" smtClean="0">
                    <a:latin typeface="微软雅黑 Light" pitchFamily="34" charset="-122"/>
                    <a:ea typeface="微软雅黑 Light" pitchFamily="34" charset="-122"/>
                  </a:rPr>
                  <a:t>分发器</a:t>
                </a:r>
                <a:endParaRPr lang="zh-CN" altLang="en-US" sz="1600" kern="1200"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930400" y="4160519"/>
              <a:ext cx="2007616" cy="1300480"/>
              <a:chOff x="406400" y="2763519"/>
              <a:chExt cx="2007616" cy="1300480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406400" y="2763519"/>
                <a:ext cx="2007616" cy="13004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306246"/>
                  <a:satOff val="-4392"/>
                  <a:lumOff val="25615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6" name="圆角矩形 6"/>
              <p:cNvSpPr/>
              <p:nvPr/>
            </p:nvSpPr>
            <p:spPr>
              <a:xfrm>
                <a:off x="434967" y="3117206"/>
                <a:ext cx="1348197" cy="918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171450" lvl="1" indent="-17145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600" kern="1200" smtClean="0">
                    <a:latin typeface="微软雅黑 Light" pitchFamily="34" charset="-122"/>
                    <a:ea typeface="微软雅黑 Light" pitchFamily="34" charset="-122"/>
                  </a:rPr>
                  <a:t>资源管理器</a:t>
                </a:r>
                <a:endParaRPr lang="zh-CN" altLang="en-US" sz="1600" kern="1200"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205984" y="1397000"/>
              <a:ext cx="2007616" cy="1300480"/>
              <a:chOff x="3681984" y="0"/>
              <a:chExt cx="2007616" cy="1300480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3681984" y="0"/>
                <a:ext cx="2007616" cy="13004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102082"/>
                  <a:satOff val="-1464"/>
                  <a:lumOff val="8538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圆角矩形 8"/>
              <p:cNvSpPr/>
              <p:nvPr/>
            </p:nvSpPr>
            <p:spPr>
              <a:xfrm>
                <a:off x="4312835" y="28567"/>
                <a:ext cx="1348197" cy="918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171450" lvl="1" indent="-17145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600" kern="1200" smtClean="0">
                    <a:latin typeface="微软雅黑 Light" pitchFamily="34" charset="-122"/>
                    <a:ea typeface="微软雅黑 Light" pitchFamily="34" charset="-122"/>
                  </a:rPr>
                  <a:t>任务管理器</a:t>
                </a:r>
                <a:endParaRPr lang="zh-CN" altLang="en-US" sz="1600" kern="1200"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930400" y="1397000"/>
              <a:ext cx="2007616" cy="1300480"/>
              <a:chOff x="406400" y="0"/>
              <a:chExt cx="2007616" cy="1300480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406400" y="0"/>
                <a:ext cx="2007616" cy="13004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2" name="圆角矩形 10"/>
              <p:cNvSpPr/>
              <p:nvPr/>
            </p:nvSpPr>
            <p:spPr>
              <a:xfrm>
                <a:off x="434967" y="28567"/>
                <a:ext cx="1348197" cy="918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171450" lvl="1" indent="-17145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600" kern="1200" smtClean="0">
                    <a:latin typeface="微软雅黑 Light" pitchFamily="34" charset="-122"/>
                    <a:ea typeface="微软雅黑 Light" pitchFamily="34" charset="-122"/>
                  </a:rPr>
                  <a:t>作业管理器</a:t>
                </a:r>
                <a:endParaRPr lang="zh-CN" altLang="en-US" sz="1600" kern="1200"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771648" y="1628647"/>
              <a:ext cx="1759712" cy="1759712"/>
              <a:chOff x="1247648" y="231647"/>
              <a:chExt cx="1759712" cy="1759712"/>
            </a:xfrm>
          </p:grpSpPr>
          <p:sp>
            <p:nvSpPr>
              <p:cNvPr id="29" name="饼形 28"/>
              <p:cNvSpPr/>
              <p:nvPr/>
            </p:nvSpPr>
            <p:spPr>
              <a:xfrm>
                <a:off x="1247648" y="231647"/>
                <a:ext cx="1759712" cy="1759712"/>
              </a:xfrm>
              <a:prstGeom prst="pieWedg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饼形 12"/>
              <p:cNvSpPr/>
              <p:nvPr/>
            </p:nvSpPr>
            <p:spPr>
              <a:xfrm>
                <a:off x="1763056" y="747055"/>
                <a:ext cx="1244304" cy="12443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3792" tIns="113792" rIns="113792" bIns="113792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kern="1200" smtClean="0"/>
                  <a:t>JobManger</a:t>
                </a:r>
                <a:endParaRPr lang="zh-CN" altLang="en-US" sz="1600" kern="120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612640" y="1628647"/>
              <a:ext cx="1759712" cy="1759712"/>
              <a:chOff x="3088640" y="231647"/>
              <a:chExt cx="1759712" cy="1759712"/>
            </a:xfrm>
          </p:grpSpPr>
          <p:sp>
            <p:nvSpPr>
              <p:cNvPr id="27" name="饼形 26"/>
              <p:cNvSpPr/>
              <p:nvPr/>
            </p:nvSpPr>
            <p:spPr>
              <a:xfrm rot="5400000">
                <a:off x="3088640" y="231647"/>
                <a:ext cx="1759712" cy="1759712"/>
              </a:xfrm>
              <a:prstGeom prst="pieWedg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102082"/>
                  <a:satOff val="-1464"/>
                  <a:lumOff val="8538"/>
                  <a:alphaOff val="0"/>
                </a:schemeClr>
              </a:fillRef>
              <a:effectRef idx="0">
                <a:schemeClr val="accent1">
                  <a:shade val="80000"/>
                  <a:hueOff val="102082"/>
                  <a:satOff val="-1464"/>
                  <a:lumOff val="853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饼形 14"/>
              <p:cNvSpPr/>
              <p:nvPr/>
            </p:nvSpPr>
            <p:spPr>
              <a:xfrm>
                <a:off x="3088640" y="747055"/>
                <a:ext cx="1244304" cy="12443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3792" tIns="113792" rIns="113792" bIns="113792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kern="1200" smtClean="0"/>
                  <a:t>TaskManger</a:t>
                </a:r>
                <a:endParaRPr lang="zh-CN" altLang="en-US" sz="1600" kern="120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4612640" y="3469640"/>
              <a:ext cx="1759712" cy="1759712"/>
              <a:chOff x="3088640" y="2072640"/>
              <a:chExt cx="1759712" cy="1759712"/>
            </a:xfrm>
          </p:grpSpPr>
          <p:sp>
            <p:nvSpPr>
              <p:cNvPr id="25" name="饼形 24"/>
              <p:cNvSpPr/>
              <p:nvPr/>
            </p:nvSpPr>
            <p:spPr>
              <a:xfrm rot="10800000">
                <a:off x="3088640" y="2072640"/>
                <a:ext cx="1759712" cy="1759712"/>
              </a:xfrm>
              <a:prstGeom prst="pieWedg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204164"/>
                  <a:satOff val="-2928"/>
                  <a:lumOff val="17077"/>
                  <a:alphaOff val="0"/>
                </a:schemeClr>
              </a:fillRef>
              <a:effectRef idx="0">
                <a:schemeClr val="accent1">
                  <a:shade val="80000"/>
                  <a:hueOff val="204164"/>
                  <a:satOff val="-2928"/>
                  <a:lumOff val="17077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饼形 16"/>
              <p:cNvSpPr/>
              <p:nvPr/>
            </p:nvSpPr>
            <p:spPr>
              <a:xfrm rot="21600000">
                <a:off x="3088640" y="2072640"/>
                <a:ext cx="1244304" cy="12443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8016" tIns="128016" rIns="128016" bIns="128016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800" kern="1200" smtClean="0"/>
                  <a:t>Dispacher</a:t>
                </a:r>
                <a:endParaRPr lang="zh-CN" altLang="en-US" sz="1800" kern="120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771648" y="3469640"/>
              <a:ext cx="1759712" cy="1759712"/>
              <a:chOff x="1247648" y="2072640"/>
              <a:chExt cx="1759712" cy="1759712"/>
            </a:xfrm>
          </p:grpSpPr>
          <p:sp>
            <p:nvSpPr>
              <p:cNvPr id="23" name="饼形 22"/>
              <p:cNvSpPr/>
              <p:nvPr/>
            </p:nvSpPr>
            <p:spPr>
              <a:xfrm rot="16200000">
                <a:off x="1247648" y="2072640"/>
                <a:ext cx="1759712" cy="1759712"/>
              </a:xfrm>
              <a:prstGeom prst="pieWedg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306246"/>
                  <a:satOff val="-4392"/>
                  <a:lumOff val="25615"/>
                  <a:alphaOff val="0"/>
                </a:schemeClr>
              </a:fillRef>
              <a:effectRef idx="0">
                <a:schemeClr val="accent1">
                  <a:shade val="80000"/>
                  <a:hueOff val="306246"/>
                  <a:satOff val="-4392"/>
                  <a:lumOff val="25615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饼形 18"/>
              <p:cNvSpPr/>
              <p:nvPr/>
            </p:nvSpPr>
            <p:spPr>
              <a:xfrm rot="21600000">
                <a:off x="1763056" y="2072640"/>
                <a:ext cx="1244304" cy="12443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8016" tIns="128016" rIns="128016" bIns="128016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800" kern="1200" smtClean="0"/>
                  <a:t>ResourceManger</a:t>
                </a:r>
                <a:endParaRPr lang="zh-CN" altLang="en-US" sz="18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作业管理器（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JobManager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7632848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控制一个应用程序执行的主进程，也就是说，每个应用程序都会被一个不同的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所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控制执行。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先接收到要执行的应用程序，这个应用程序会包括：作业图（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）、逻辑数据流图（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logical dataflow 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）和打包了所有的类、库和其它资源的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JAR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包。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把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转换成一个物理层面的数据流图，这个图被叫做“执行图”（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ExecutionGraph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），包含了所有可以并发执行的任务。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向资源管理器（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ResourceManager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）请求执行任务必要的资源，也就是任务管理器（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）上的插槽（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slot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。一旦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它获取到了足够的资源，就会将执行图分发到真正运行它们的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上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。而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在运行过程中，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会负责所有需要中央协调的操作，比如说检查点（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checkpoints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）的协调。</a:t>
            </a:r>
          </a:p>
        </p:txBody>
      </p:sp>
    </p:spTree>
    <p:extLst>
      <p:ext uri="{BB962C8B-B14F-4D97-AF65-F5344CB8AC3E}">
        <p14:creationId xmlns:p14="http://schemas.microsoft.com/office/powerpoint/2010/main" val="10720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任务管理器（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Task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Manager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7632848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中的工作进程。通常在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中会有多个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运行，每一个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都包含了一定数量的插槽（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slots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）。插槽的数量限制了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能够执行的任务数量。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启动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之后，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会向资源管理器注册它的插槽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；收到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资源管理器的指令后，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就会将一个或者多个插槽提供给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调用。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就可以向插槽分配任务（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tasks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）来执行了。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执行过程中，一个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可以跟其它运行同一应用程序的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交换数据。</a:t>
            </a:r>
          </a:p>
        </p:txBody>
      </p:sp>
    </p:spTree>
    <p:extLst>
      <p:ext uri="{BB962C8B-B14F-4D97-AF65-F5344CB8AC3E}">
        <p14:creationId xmlns:p14="http://schemas.microsoft.com/office/powerpoint/2010/main" val="39592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资源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管理器（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Resource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Manager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84784"/>
            <a:ext cx="7632848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主要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负责管理任务管理器（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）的插槽（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slot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），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TaskManger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插槽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中定义的处理资源单元。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为不同的环境和资源管理工具提供了不同资源管理器，比如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YARN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Mesos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K8s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，以及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standalone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部署。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申请插槽资源时，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ResourceManager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会将有空闲插槽的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分配给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。如果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ResourceManager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没有足够的插槽来满足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的请求，它还可以向资源提供平台发起会话，以提供启动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进程的容器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分发器（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Dispatcher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84784"/>
            <a:ext cx="7632848" cy="46085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跨作业运行，它为应用提交提供了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REST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接口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一个应用被提交执行时，分发器就会启动并将应用移交给一个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Dispatcher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也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启动一个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Web UI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，用来方便地展示和监控作业执行的信息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Dispatcher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在架构中可能并不是必需的，这取决于应用提交运行的方式。</a:t>
            </a:r>
          </a:p>
        </p:txBody>
      </p:sp>
    </p:spTree>
    <p:extLst>
      <p:ext uri="{BB962C8B-B14F-4D97-AF65-F5344CB8AC3E}">
        <p14:creationId xmlns:p14="http://schemas.microsoft.com/office/powerpoint/2010/main" val="11819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任务提交流程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9" name="图片 38" descr="图3-1-应用提交和组件交互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8321025" cy="2749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54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任务提交流程（</a:t>
            </a:r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YARN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1592"/>
            <a:ext cx="8136904" cy="4015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94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29709</TotalTime>
  <Words>1228</Words>
  <Application>Microsoft Office PowerPoint</Application>
  <PresentationFormat>全屏显示(4:3)</PresentationFormat>
  <Paragraphs>75</Paragraphs>
  <Slides>24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Flink 运行架构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412</cp:revision>
  <dcterms:created xsi:type="dcterms:W3CDTF">2017-11-14T06:09:04Z</dcterms:created>
  <dcterms:modified xsi:type="dcterms:W3CDTF">2019-09-15T20:13:57Z</dcterms:modified>
</cp:coreProperties>
</file>