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7105650" cy="10236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点击鼠标移动幻灯片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h-CN" sz="2000" spc="-1" strike="noStrike">
                <a:latin typeface="Arial"/>
              </a:rPr>
              <a:t>点击编辑备注格式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B9C8C31-EBC6-45D1-B889-BE4A220D3DE3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93449C17-B423-4AE5-BDB0-8F580C766D7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4EAAFD6-45C8-4F15-AFE7-8BB6449CE00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B11B0DC-D396-4C22-AD4B-DCEB838F3D4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0434DC57-4EAE-43B5-BEB7-4A3F5A4C35CB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1421280" y="1279440"/>
            <a:ext cx="4263120" cy="345420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1569B7EB-30DB-49B6-AE47-9E2C93F21E7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9FC61515-BD88-4984-B10A-8CC77FE58C8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811D65D2-7EBD-4B9F-BD54-2462DCA7500F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F1B8099D-200B-4EFF-98CB-EFA65157A1D8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6E1A34E-62F4-4D81-9E13-3A749CE9014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67B3638-6ECE-4F96-B269-460D077263C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CBEDDC79-1B3A-48AD-B002-329B6F50E99D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11107F0-7179-40DB-A80E-BFDB8B93CE1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BD8D8D9-1037-44B3-BEF9-ED48CEF32F7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9/15/20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FA20663-0562-4792-AC7A-6708F8AB1A5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Calibri"/>
              </a:rPr>
              <a:t>点击鼠标编辑大纲文字格式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第二个大纲级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第三大纲级别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latin typeface="Calibri"/>
              </a:rPr>
              <a:t>单击此处编辑母版文本样式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第二级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第三级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第四级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33A07D0-B5D9-4B25-8EE3-FA04F67C60D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9/15/20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5AB4F22-B688-4661-A7D9-FB4AF6171CE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23640" y="5589360"/>
            <a:ext cx="3332880" cy="6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685800" y="1628640"/>
            <a:ext cx="7772040" cy="2043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5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Flink</a:t>
            </a: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 </a:t>
            </a:r>
            <a:r>
              <a:rPr b="0" lang="zh-CN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状态管理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428000" y="4005000"/>
            <a:ext cx="3528000" cy="10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zh-CN" sz="2800" spc="-1" strike="noStrike">
                <a:solidFill>
                  <a:srgbClr val="404040"/>
                </a:solidFill>
                <a:latin typeface="微软雅黑"/>
                <a:ea typeface="微软雅黑"/>
              </a:rPr>
              <a:t>讲师：武晟然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键控状态的使用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27640" y="1700640"/>
            <a:ext cx="741636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声明一个键控状态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1073880" y="2421000"/>
            <a:ext cx="6923880" cy="125316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827640" y="3789000"/>
            <a:ext cx="741636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读取状态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827640" y="4869000"/>
            <a:ext cx="741636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对状态赋值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4" name="Picture 3" descr=""/>
          <p:cNvPicPr/>
          <p:nvPr/>
        </p:nvPicPr>
        <p:blipFill>
          <a:blip r:embed="rId2"/>
          <a:stretch/>
        </p:blipFill>
        <p:spPr>
          <a:xfrm>
            <a:off x="2417760" y="4470480"/>
            <a:ext cx="3312000" cy="391680"/>
          </a:xfrm>
          <a:prstGeom prst="rect">
            <a:avLst/>
          </a:prstGeom>
          <a:ln>
            <a:noFill/>
          </a:ln>
        </p:spPr>
      </p:pic>
      <p:pic>
        <p:nvPicPr>
          <p:cNvPr id="115" name="Picture 4" descr=""/>
          <p:cNvPicPr/>
          <p:nvPr/>
        </p:nvPicPr>
        <p:blipFill>
          <a:blip r:embed="rId3"/>
          <a:stretch/>
        </p:blipFill>
        <p:spPr>
          <a:xfrm>
            <a:off x="2386800" y="5589360"/>
            <a:ext cx="3702960" cy="31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状态后端（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State Backends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27640" y="1763640"/>
            <a:ext cx="7416360" cy="46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每传入一条数据，有状态的算子任务都会读取和更新状态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由于有效的状态访问对于处理数据的低延迟至关重要，因此每个并行任务都会在本地维护其状态，以确保快速的状态访问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状态的存储、访问以及维护，由一个可插入的组件决定，这个组件就叫做</a:t>
            </a:r>
            <a:r>
              <a:rPr b="1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状态后端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state backend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状态后端主要负责两件事：本地的状态管理，以及将检查点（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）状态写入远程存储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选择一个状态后端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27640" y="1556640"/>
            <a:ext cx="7416360" cy="46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MemoryStateBackend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内存级的状态后端，会将键控状态作为内存中的对象进行管理，将它们存储在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JVM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堆上，而将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存储在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的内存中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特点：快速、低延迟，但不稳定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FsStateBackend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存到远程的持久化文件系统（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FileSystem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）上，而对于本地状态，跟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MemoryStateBackend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一样，也会存在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JVM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堆上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同时拥有内存级的本地访问速度，和更好的容错保证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RocksDBStateBackend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将所有状态序列化后，存入本地的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RocksDB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中存储。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132000" y="2565000"/>
            <a:ext cx="280800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Q &amp; A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主要内容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27640" y="1845000"/>
            <a:ext cx="7416360" cy="38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中的状态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算子状态（</a:t>
            </a: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Operatior State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键控状态（</a:t>
            </a: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Keyed State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状态后端（</a:t>
            </a: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State Backends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224000" y="1656000"/>
            <a:ext cx="7191000" cy="317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ProcessFunction: </a:t>
            </a:r>
            <a:r>
              <a:rPr b="0" lang="zh-CN" sz="1800" spc="-1" strike="noStrike">
                <a:latin typeface="Arial"/>
              </a:rPr>
              <a:t>没有分流也没有开窗，</a:t>
            </a:r>
            <a:r>
              <a:rPr b="0" lang="en-US" sz="1800" spc="-1" strike="noStrike">
                <a:latin typeface="Arial"/>
              </a:rPr>
              <a:t>processElement, onTimer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KeyedProcessFunction: </a:t>
            </a:r>
            <a:r>
              <a:rPr b="0" lang="zh-CN" sz="1800" spc="-1" strike="noStrike">
                <a:latin typeface="Arial"/>
              </a:rPr>
              <a:t>分流但没有开窗，</a:t>
            </a:r>
            <a:r>
              <a:rPr b="0" lang="en-US" sz="1800" spc="-1" strike="noStrike">
                <a:latin typeface="Arial"/>
              </a:rPr>
              <a:t>processElement, onTimer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CoProcessFunction: </a:t>
            </a:r>
            <a:r>
              <a:rPr b="0" lang="zh-CN" sz="1800" spc="-1" strike="noStrike">
                <a:latin typeface="Arial"/>
              </a:rPr>
              <a:t>两条经过分流的流进行联合处理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processElement1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processElement2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onTimer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ProcessWindowFunction: </a:t>
            </a:r>
            <a:r>
              <a:rPr b="0" lang="zh-CN" sz="1800" spc="-1" strike="noStrike">
                <a:latin typeface="Arial"/>
              </a:rPr>
              <a:t>全窗口聚合，</a:t>
            </a:r>
            <a:r>
              <a:rPr b="0" lang="en-US" sz="1800" spc="-1" strike="noStrike">
                <a:latin typeface="Arial"/>
              </a:rPr>
              <a:t>process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中的状态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27640" y="4005000"/>
            <a:ext cx="7416360" cy="23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由一个任务维护，并且用来计算某个结果的所有数据，都属于这个任务的状态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可以认为状态就是一个本地变量，可以被任务的业务逻辑访问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会进行状态管理，包括状态一致性、故障处理以及高效存储和访问，以便开发人员可以专注于应用程序的逻辑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6" name="图片 6" descr=""/>
          <p:cNvPicPr/>
          <p:nvPr/>
        </p:nvPicPr>
        <p:blipFill>
          <a:blip r:embed="rId1"/>
          <a:stretch/>
        </p:blipFill>
        <p:spPr>
          <a:xfrm>
            <a:off x="2051640" y="1700640"/>
            <a:ext cx="4968360" cy="203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中的状态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27640" y="1763640"/>
            <a:ext cx="7416360" cy="46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在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中，状态始终与特定算子相关联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为了使运行时的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了解算子的状态，算子需要预先注册其状态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spcBef>
                <a:spcPts val="180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总的说来，有两种类型的状态：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算子状态（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Operator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算子状态的作用范围限定为算子任务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键控状态（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Keyed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根据输入数据流中定义的键（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）来维护和访问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算子状态（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Operator State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27640" y="4581000"/>
            <a:ext cx="7416360" cy="16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算子状态的作用范围限定为算子任务，由同一并行任务所处理的所有数据都可以访问到相同的状态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状态对于同一任务而言是共享的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算子状态不能由相同或不同算子的另一个任务访问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1" name="图片 3" descr=""/>
          <p:cNvPicPr/>
          <p:nvPr/>
        </p:nvPicPr>
        <p:blipFill>
          <a:blip r:embed="rId1"/>
          <a:stretch/>
        </p:blipFill>
        <p:spPr>
          <a:xfrm>
            <a:off x="2555640" y="1556640"/>
            <a:ext cx="3778560" cy="300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算子状态数据结构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27640" y="1700640"/>
            <a:ext cx="7416360" cy="45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列表状态（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List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将状态表示为一组数据的列表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联合列表状态（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Union list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也将状态表示为数据的列表。它与常规列表状态的区别在于，在发生故障时，或者从保存点（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savepoint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）启动应用程序时如何恢复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广播状态（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Broadcast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如果一个算子有多项任务，而它的每项任务状态又都相同，那么这种特殊情况最适合应用广播状态。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键控状态（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Keyed State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27640" y="4437000"/>
            <a:ext cx="7416360" cy="16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键控状态是根据输入数据流中定义的键（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）来维护和访问的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为每个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维护一个状态实例，并将具有相同键的所有数据，都分区到同一个算子任务中，这个任务会维护和处理这个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对应的状态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当任务处理一条数据时，它会自动将状态的访问范围限定为当前数据的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6" name="图片 4" descr=""/>
          <p:cNvPicPr/>
          <p:nvPr/>
        </p:nvPicPr>
        <p:blipFill>
          <a:blip r:embed="rId1"/>
          <a:stretch/>
        </p:blipFill>
        <p:spPr>
          <a:xfrm>
            <a:off x="2555640" y="1628640"/>
            <a:ext cx="3672000" cy="280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键控状态数据结构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27640" y="1700640"/>
            <a:ext cx="7416360" cy="45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值状态（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Value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将状态表示为单个的值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列表状态（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List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将状态表示为一组数据的列表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映射状态（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Map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将状态表示为一组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Key-Value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对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聚合状态（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Reducing state &amp; Aggregating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将状态表示为一个用于聚合操作的列表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31475</TotalTime>
  <Application>LibreOffice/6.4.4.2$Linux_X86_64 LibreOffice_project/40$Build-2</Application>
  <Words>724</Words>
  <Paragraphs>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2017-11-14T06:09:04Z</dcterms:created>
  <dc:creator>wushengran</dc:creator>
  <dc:description/>
  <dc:language>zh-CN</dc:language>
  <cp:lastModifiedBy/>
  <dcterms:modified xsi:type="dcterms:W3CDTF">2020-09-15T15:58:12Z</dcterms:modified>
  <cp:revision>532</cp:revision>
  <dc:subject/>
  <dc:title>5_电影推荐系统设计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