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Source Code Pro" panose="020B050903040302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DD0AFD-58C5-459C-B18B-05BFA9250F05}">
  <a:tblStyle styleId="{13DD0AFD-58C5-459C-B18B-05BFA9250F0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1C9320-D7F6-4E46-B245-B85455692C6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7441D95-DE16-4497-8625-35E997A482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0c545087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f0c545087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0c545087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f0c5450877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Barriers to Innovation are similar to Barriers to Entry to an extent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dbb8ae630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edbb8ae630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Barriers to Innovation are similar to Barriers to Entry to an extent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To reduce response burden on small businesses, only enterprises with at least 20 employees and revenues of at least $250,000 were considered for sample selection.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dbb8ae630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edbb8ae630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0c545087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f0c5450877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0c545087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f0c5450877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Sources: IBIS World, Macroeconomic Development and Civil Litigation (Gerhard Clemenez &amp; Klaus Gugler)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https://www.morganstanley.com/im/publication/insights/investment-insights/ii_esgandthesustainabilityofcompetitiveadvantage_us.pdf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0c5450877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f0c5450877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/>
              <a:t>3-year average 0.417% increase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/>
              <a:t>3% decrease per year to reach paris target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Sources: Canada At a Glance 2020, Climate change investments, by business characteristics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0c5450877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f0c5450877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Sources: Impact on credit rating due to the pandemic, by business characteristics, second quarter of 2021, Reasons business or organization did not access any funding or credit due to the COVID-19 pandemic, by business characteristics, second quarter of 2021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0c5450877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f0c5450877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Sources: Technologies the business or organization plan to adopt or incorporate over the next 12 months, by business characteristics, second quarter of 2021, Importance of IP by Industry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Extra point-invesitng in automation will lead to less flexibility for laborers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0c5450877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f0c5450877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Sources: Business Dynamics by Industry, Regular use of business practices, by industry and enterprise size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0c5450877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f0c5450877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GTA Bank is a start-up bank, providing digital service through mobile app or its downtown branch. Its primary objective is to grow significantly a profitable and stable customer base over the next 5 years. It is to say, GTA Bank wants to grow a loyal, engaged, and high cross-selling customer groups. To achieve the goal, it will use Customer Relationship Management (CRM) to attract, convert engage, retain its customers, which we will be discussing today.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why CRM? It is important for GTA Bank to establish a good CRM practice in order to compete with increasing competition (with small FinTech and large tech new entrants), tailored to the growing trend in personalized experience &amp; build long-term customer relationship, and work better for the new generation Millennials.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dbb8ae630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dbb8ae630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560450" y="3955175"/>
            <a:ext cx="735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4"/>
          <p:cNvCxnSpPr>
            <a:stCxn id="66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4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noFill/>
          <a:ln w="28575" cap="flat" cmpd="sng">
            <a:solidFill>
              <a:srgbClr val="EB24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2"/>
          </p:nvPr>
        </p:nvSpPr>
        <p:spPr>
          <a:xfrm>
            <a:off x="1560450" y="2358850"/>
            <a:ext cx="7460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5000"/>
              <a:buFont typeface="Lato"/>
              <a:buNone/>
              <a:defRPr sz="5000"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5000"/>
              <a:buFont typeface="Lato"/>
              <a:buNone/>
              <a:defRPr sz="5000"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5000"/>
              <a:buFont typeface="Lato"/>
              <a:buNone/>
              <a:defRPr sz="5000"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5000"/>
              <a:buFont typeface="Lato"/>
              <a:buNone/>
              <a:defRPr sz="5000"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5000"/>
              <a:buFont typeface="Lato"/>
              <a:buNone/>
              <a:defRPr sz="5000"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5000"/>
              <a:buFont typeface="Lato"/>
              <a:buNone/>
              <a:defRPr sz="5000"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5000"/>
              <a:buFont typeface="Lato"/>
              <a:buNone/>
              <a:defRPr sz="5000"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5000"/>
              <a:buFont typeface="Lato"/>
              <a:buNone/>
              <a:defRPr sz="5000"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5000"/>
              <a:buFont typeface="Lato"/>
              <a:buNone/>
              <a:defRPr sz="5000"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2">
            <a:alphaModFix/>
          </a:blip>
          <a:srcRect t="35252" b="31279"/>
          <a:stretch/>
        </p:blipFill>
        <p:spPr>
          <a:xfrm>
            <a:off x="6000750" y="253800"/>
            <a:ext cx="3020400" cy="6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220000" y="320500"/>
            <a:ext cx="76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2800"/>
              <a:buFont typeface="Lato"/>
              <a:buNone/>
              <a:defRPr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2800"/>
              <a:buNone/>
              <a:defRPr>
                <a:solidFill>
                  <a:srgbClr val="EB242E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2800"/>
              <a:buNone/>
              <a:defRPr>
                <a:solidFill>
                  <a:srgbClr val="EB242E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2800"/>
              <a:buNone/>
              <a:defRPr>
                <a:solidFill>
                  <a:srgbClr val="EB242E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2800"/>
              <a:buNone/>
              <a:defRPr>
                <a:solidFill>
                  <a:srgbClr val="EB242E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2800"/>
              <a:buNone/>
              <a:defRPr>
                <a:solidFill>
                  <a:srgbClr val="EB242E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2800"/>
              <a:buNone/>
              <a:defRPr>
                <a:solidFill>
                  <a:srgbClr val="EB242E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2800"/>
              <a:buNone/>
              <a:defRPr>
                <a:solidFill>
                  <a:srgbClr val="EB242E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2800"/>
              <a:buNone/>
              <a:defRPr>
                <a:solidFill>
                  <a:srgbClr val="EB242E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220000" y="1152483"/>
            <a:ext cx="7612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5"/>
          <p:cNvSpPr/>
          <p:nvPr/>
        </p:nvSpPr>
        <p:spPr>
          <a:xfrm>
            <a:off x="851150" y="512325"/>
            <a:ext cx="189000" cy="189000"/>
          </a:xfrm>
          <a:prstGeom prst="ellipse">
            <a:avLst/>
          </a:prstGeom>
          <a:solidFill>
            <a:srgbClr val="EB242E"/>
          </a:solidFill>
          <a:ln w="28575" cap="flat" cmpd="sng">
            <a:solidFill>
              <a:srgbClr val="EB24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 t="35252" b="31279"/>
          <a:stretch/>
        </p:blipFill>
        <p:spPr>
          <a:xfrm>
            <a:off x="6000750" y="253800"/>
            <a:ext cx="3020400" cy="6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>
            <a:off x="5135100" y="-76725"/>
            <a:ext cx="4739949" cy="47399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4800"/>
              <a:buFont typeface="Lato"/>
              <a:buNone/>
              <a:defRPr sz="4800"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4847875"/>
            <a:ext cx="9144000" cy="243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766825" y="4216675"/>
            <a:ext cx="40407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FF0000"/>
                </a:solidFill>
              </a:rPr>
              <a:t>STATISTICS CANADA</a:t>
            </a:r>
            <a:endParaRPr sz="29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3600"/>
              <a:buFont typeface="Lato"/>
              <a:buNone/>
              <a:defRPr sz="3600"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3600"/>
              <a:buNone/>
              <a:defRPr sz="3600">
                <a:solidFill>
                  <a:srgbClr val="EB242E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3600"/>
              <a:buNone/>
              <a:defRPr sz="3600">
                <a:solidFill>
                  <a:srgbClr val="EB242E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3600"/>
              <a:buNone/>
              <a:defRPr sz="3600">
                <a:solidFill>
                  <a:srgbClr val="EB242E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3600"/>
              <a:buNone/>
              <a:defRPr sz="3600">
                <a:solidFill>
                  <a:srgbClr val="EB242E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3600"/>
              <a:buNone/>
              <a:defRPr sz="3600">
                <a:solidFill>
                  <a:srgbClr val="EB242E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3600"/>
              <a:buNone/>
              <a:defRPr sz="3600">
                <a:solidFill>
                  <a:srgbClr val="EB242E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3600"/>
              <a:buNone/>
              <a:defRPr sz="3600">
                <a:solidFill>
                  <a:srgbClr val="EB242E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3600"/>
              <a:buNone/>
              <a:defRPr sz="3600">
                <a:solidFill>
                  <a:srgbClr val="EB242E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52162" y="358738"/>
            <a:ext cx="1805306" cy="49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7"/>
          <p:cNvSpPr/>
          <p:nvPr/>
        </p:nvSpPr>
        <p:spPr>
          <a:xfrm>
            <a:off x="851150" y="512325"/>
            <a:ext cx="189000" cy="189000"/>
          </a:xfrm>
          <a:prstGeom prst="ellipse">
            <a:avLst/>
          </a:prstGeom>
          <a:solidFill>
            <a:srgbClr val="EB242E"/>
          </a:solidFill>
          <a:ln w="28575" cap="flat" cmpd="sng">
            <a:solidFill>
              <a:srgbClr val="EB24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218225" y="320488"/>
            <a:ext cx="76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2800"/>
              <a:buFont typeface="Lato"/>
              <a:buNone/>
              <a:defRPr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1218225" y="1152475"/>
            <a:ext cx="3574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5257961" y="1152475"/>
            <a:ext cx="3574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52162" y="358738"/>
            <a:ext cx="1805306" cy="49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8"/>
          <p:cNvSpPr/>
          <p:nvPr/>
        </p:nvSpPr>
        <p:spPr>
          <a:xfrm>
            <a:off x="851150" y="512325"/>
            <a:ext cx="189000" cy="189000"/>
          </a:xfrm>
          <a:prstGeom prst="ellipse">
            <a:avLst/>
          </a:prstGeom>
          <a:solidFill>
            <a:srgbClr val="EB242E"/>
          </a:solidFill>
          <a:ln w="28575" cap="flat" cmpd="sng">
            <a:solidFill>
              <a:srgbClr val="EB24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19"/>
          <p:cNvSpPr/>
          <p:nvPr/>
        </p:nvSpPr>
        <p:spPr>
          <a:xfrm>
            <a:off x="851150" y="512325"/>
            <a:ext cx="189000" cy="189000"/>
          </a:xfrm>
          <a:prstGeom prst="ellipse">
            <a:avLst/>
          </a:prstGeom>
          <a:solidFill>
            <a:srgbClr val="EB242E"/>
          </a:solidFill>
          <a:ln w="28575" cap="flat" cmpd="sng">
            <a:solidFill>
              <a:srgbClr val="EB24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1218225" y="320488"/>
            <a:ext cx="76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2800"/>
              <a:buFont typeface="Lato"/>
              <a:buNone/>
              <a:defRPr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52162" y="358738"/>
            <a:ext cx="1805306" cy="4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218225" y="1377525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" name="Google Shape;105;p2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20"/>
          <p:cNvSpPr/>
          <p:nvPr/>
        </p:nvSpPr>
        <p:spPr>
          <a:xfrm>
            <a:off x="851150" y="512325"/>
            <a:ext cx="189000" cy="189000"/>
          </a:xfrm>
          <a:prstGeom prst="ellipse">
            <a:avLst/>
          </a:prstGeom>
          <a:solidFill>
            <a:srgbClr val="EB242E"/>
          </a:solidFill>
          <a:ln w="28575" cap="flat" cmpd="sng">
            <a:solidFill>
              <a:srgbClr val="EB24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1218225" y="320488"/>
            <a:ext cx="76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2800"/>
              <a:buFont typeface="Lato"/>
              <a:buNone/>
              <a:defRPr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52162" y="358738"/>
            <a:ext cx="1805306" cy="4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65500" y="19911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4000"/>
              <a:buFont typeface="Lato"/>
              <a:buNone/>
              <a:defRPr sz="4000"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265500" y="3331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3875" y="278424"/>
            <a:ext cx="1815081" cy="49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42E"/>
              </a:buClr>
              <a:buSzPts val="12000"/>
              <a:buFont typeface="Lato"/>
              <a:buNone/>
              <a:defRPr sz="12000">
                <a:solidFill>
                  <a:srgbClr val="EB242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52162" y="358738"/>
            <a:ext cx="1805306" cy="49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23"/>
          <p:cNvSpPr/>
          <p:nvPr/>
        </p:nvSpPr>
        <p:spPr>
          <a:xfrm>
            <a:off x="797450" y="2060475"/>
            <a:ext cx="296400" cy="296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EB24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1560450" y="3955175"/>
            <a:ext cx="735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>
                <a:solidFill>
                  <a:srgbClr val="999FA9"/>
                </a:solidFill>
              </a:rPr>
              <a:t>Humza Azhar Butt</a:t>
            </a:r>
            <a:endParaRPr sz="2600">
              <a:solidFill>
                <a:srgbClr val="999FA9"/>
              </a:solidFill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2"/>
          </p:nvPr>
        </p:nvSpPr>
        <p:spPr>
          <a:xfrm>
            <a:off x="1560450" y="2358850"/>
            <a:ext cx="7460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Legal Work Forecast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>
            <a:spLocks noGrp="1"/>
          </p:cNvSpPr>
          <p:nvPr>
            <p:ph type="title"/>
          </p:nvPr>
        </p:nvSpPr>
        <p:spPr>
          <a:xfrm>
            <a:off x="1220000" y="320500"/>
            <a:ext cx="76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Appendix (Barriers to Entry)</a:t>
            </a: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4"/>
          <p:cNvSpPr/>
          <p:nvPr/>
        </p:nvSpPr>
        <p:spPr>
          <a:xfrm rot="10800000" flipH="1">
            <a:off x="0" y="4750175"/>
            <a:ext cx="9144000" cy="14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9E9E9E"/>
                </a:solidFill>
              </a:rPr>
              <a:t>Background</a:t>
            </a:r>
            <a:endParaRPr sz="1400" b="1" i="0" u="none" strike="noStrike" cap="none">
              <a:solidFill>
                <a:srgbClr val="9E9E9E"/>
              </a:solidFill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Environment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99FA9"/>
                </a:solidFill>
              </a:rPr>
              <a:t>Social</a:t>
            </a:r>
            <a:endParaRPr sz="1400" b="1" i="0" u="none" strike="noStrike" cap="none">
              <a:solidFill>
                <a:srgbClr val="999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99FA9"/>
                </a:solidFill>
              </a:rPr>
              <a:t>Other</a:t>
            </a:r>
            <a:endParaRPr sz="1400" b="1" i="0" u="none" strike="noStrike" cap="none">
              <a:solidFill>
                <a:srgbClr val="999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99FA9"/>
                </a:solidFill>
              </a:rPr>
              <a:t>Conclusion</a:t>
            </a:r>
            <a:endParaRPr sz="1400" b="1" i="0" u="none" strike="noStrike" cap="none">
              <a:solidFill>
                <a:srgbClr val="999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4"/>
          <p:cNvSpPr/>
          <p:nvPr/>
        </p:nvSpPr>
        <p:spPr>
          <a:xfrm rot="10800000" flipH="1">
            <a:off x="4768125" y="4742375"/>
            <a:ext cx="1201200" cy="297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456145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Governance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4"/>
          <p:cNvSpPr txBox="1"/>
          <p:nvPr/>
        </p:nvSpPr>
        <p:spPr>
          <a:xfrm>
            <a:off x="1094500" y="1221700"/>
            <a:ext cx="783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rgbClr val="E06666"/>
              </a:solidFill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1723300" y="996575"/>
            <a:ext cx="6556500" cy="2700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Obstacle for Innovation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8" name="Google Shape;3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300" y="1502800"/>
            <a:ext cx="6605901" cy="294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title"/>
          </p:nvPr>
        </p:nvSpPr>
        <p:spPr>
          <a:xfrm>
            <a:off x="1220000" y="320500"/>
            <a:ext cx="76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Appendix (Barriers to Entry)</a:t>
            </a:r>
            <a:endParaRPr/>
          </a:p>
        </p:txBody>
      </p:sp>
      <p:sp>
        <p:nvSpPr>
          <p:cNvPr id="364" name="Google Shape;364;p35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/>
          <p:nvPr/>
        </p:nvSpPr>
        <p:spPr>
          <a:xfrm rot="10800000" flipH="1">
            <a:off x="0" y="4750175"/>
            <a:ext cx="9144000" cy="14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5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9E9E9E"/>
                </a:solidFill>
              </a:rPr>
              <a:t>Background</a:t>
            </a:r>
            <a:endParaRPr sz="1400" b="1" i="0" u="none" strike="noStrike" cap="none">
              <a:solidFill>
                <a:srgbClr val="9E9E9E"/>
              </a:solidFill>
            </a:endParaRPr>
          </a:p>
        </p:txBody>
      </p:sp>
      <p:sp>
        <p:nvSpPr>
          <p:cNvPr id="367" name="Google Shape;367;p35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Environment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99FA9"/>
                </a:solidFill>
              </a:rPr>
              <a:t>Social</a:t>
            </a:r>
            <a:endParaRPr sz="1400" b="1" i="0" u="none" strike="noStrike" cap="none">
              <a:solidFill>
                <a:srgbClr val="999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99FA9"/>
                </a:solidFill>
              </a:rPr>
              <a:t>Other</a:t>
            </a:r>
            <a:endParaRPr sz="1400" b="1" i="0" u="none" strike="noStrike" cap="none">
              <a:solidFill>
                <a:srgbClr val="999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99FA9"/>
                </a:solidFill>
              </a:rPr>
              <a:t>Conclusion</a:t>
            </a:r>
            <a:endParaRPr sz="1400" b="1" i="0" u="none" strike="noStrike" cap="none">
              <a:solidFill>
                <a:srgbClr val="999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5"/>
          <p:cNvSpPr/>
          <p:nvPr/>
        </p:nvSpPr>
        <p:spPr>
          <a:xfrm rot="10800000" flipH="1">
            <a:off x="4768125" y="4742375"/>
            <a:ext cx="1201200" cy="297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5"/>
          <p:cNvSpPr txBox="1"/>
          <p:nvPr/>
        </p:nvSpPr>
        <p:spPr>
          <a:xfrm>
            <a:off x="456145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Governance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1094500" y="1221700"/>
            <a:ext cx="783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rgbClr val="E06666"/>
              </a:solidFill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1723300" y="996575"/>
            <a:ext cx="6556500" cy="2700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Regular Business Activities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75" name="Google Shape;375;p35"/>
          <p:cNvGraphicFramePr/>
          <p:nvPr/>
        </p:nvGraphicFramePr>
        <p:xfrm>
          <a:off x="1723275" y="1293750"/>
          <a:ext cx="6587975" cy="3268710"/>
        </p:xfrm>
        <a:graphic>
          <a:graphicData uri="http://schemas.openxmlformats.org/drawingml/2006/table">
            <a:tbl>
              <a:tblPr>
                <a:noFill/>
                <a:tableStyleId>{37441D95-DE16-4497-8625-35E997A482A8}</a:tableStyleId>
              </a:tblPr>
              <a:tblGrid>
                <a:gridCol w="211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North American Industry Classification System (NAICS)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Product development and control management practices 2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Quality management practices 3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Other business practices 4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Regular use of any business practices 5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Total, all surveyed industries 6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21.2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41.3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18.1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48.5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Agriculture, forestry, fishing and hunting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7.6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54.4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19.2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58.6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Mining, quarrying, and oil and gas extraction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23.1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46.8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20.1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53.1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Utilities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43.5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49.5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35.5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64.9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Construction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17.7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41.6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6.9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44.5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Manufacturing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42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64.5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27.6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72.5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Total, selected services industries 7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16.9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33.8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18.1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42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Management of companies and enterprises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27.7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17.3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33.5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>
            <a:spLocks noGrp="1"/>
          </p:cNvSpPr>
          <p:nvPr>
            <p:ph type="title"/>
          </p:nvPr>
        </p:nvSpPr>
        <p:spPr>
          <a:xfrm>
            <a:off x="1220000" y="320500"/>
            <a:ext cx="76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Appendix (Case Study)</a:t>
            </a:r>
            <a:endParaRPr/>
          </a:p>
        </p:txBody>
      </p:sp>
      <p:sp>
        <p:nvSpPr>
          <p:cNvPr id="381" name="Google Shape;381;p36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6"/>
          <p:cNvSpPr/>
          <p:nvPr/>
        </p:nvSpPr>
        <p:spPr>
          <a:xfrm rot="10800000" flipH="1">
            <a:off x="0" y="4750175"/>
            <a:ext cx="9144000" cy="14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6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9E9E9E"/>
                </a:solidFill>
              </a:rPr>
              <a:t>Background</a:t>
            </a:r>
            <a:endParaRPr sz="1400" b="1" i="0" u="none" strike="noStrike" cap="none">
              <a:solidFill>
                <a:srgbClr val="9E9E9E"/>
              </a:solidFill>
            </a:endParaRPr>
          </a:p>
        </p:txBody>
      </p:sp>
      <p:sp>
        <p:nvSpPr>
          <p:cNvPr id="384" name="Google Shape;384;p36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Environment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6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99FA9"/>
                </a:solidFill>
              </a:rPr>
              <a:t>Social</a:t>
            </a:r>
            <a:endParaRPr sz="1400" b="1" i="0" u="none" strike="noStrike" cap="none">
              <a:solidFill>
                <a:srgbClr val="999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6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99FA9"/>
                </a:solidFill>
              </a:rPr>
              <a:t>Other</a:t>
            </a:r>
            <a:endParaRPr sz="1400" b="1" i="0" u="none" strike="noStrike" cap="none">
              <a:solidFill>
                <a:srgbClr val="999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6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99FA9"/>
                </a:solidFill>
              </a:rPr>
              <a:t>Conclusion</a:t>
            </a:r>
            <a:endParaRPr sz="1400" b="1" i="0" u="none" strike="noStrike" cap="none">
              <a:solidFill>
                <a:srgbClr val="999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6"/>
          <p:cNvSpPr/>
          <p:nvPr/>
        </p:nvSpPr>
        <p:spPr>
          <a:xfrm rot="10800000" flipH="1">
            <a:off x="4768125" y="4742375"/>
            <a:ext cx="1201200" cy="297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>
            <a:off x="456145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Governance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6"/>
          <p:cNvSpPr txBox="1"/>
          <p:nvPr/>
        </p:nvSpPr>
        <p:spPr>
          <a:xfrm>
            <a:off x="1094500" y="1221700"/>
            <a:ext cx="783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rgbClr val="E06666"/>
              </a:solidFill>
            </a:endParaRPr>
          </a:p>
        </p:txBody>
      </p:sp>
      <p:sp>
        <p:nvSpPr>
          <p:cNvPr id="391" name="Google Shape;391;p36"/>
          <p:cNvSpPr txBox="1"/>
          <p:nvPr/>
        </p:nvSpPr>
        <p:spPr>
          <a:xfrm>
            <a:off x="1723300" y="996575"/>
            <a:ext cx="6556500" cy="2700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Case Study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92" name="Google Shape;3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250" y="1409950"/>
            <a:ext cx="4556275" cy="28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220000" y="320500"/>
            <a:ext cx="76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1220000" y="1152475"/>
            <a:ext cx="5478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b="1">
                <a:solidFill>
                  <a:srgbClr val="FF0000"/>
                </a:solidFill>
              </a:rPr>
              <a:t>Background</a:t>
            </a:r>
            <a:endParaRPr sz="1400" b="1">
              <a:solidFill>
                <a:srgbClr val="FF0000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WHO:</a:t>
            </a:r>
            <a:r>
              <a:rPr lang="en" sz="1400">
                <a:solidFill>
                  <a:schemeClr val="dk1"/>
                </a:solidFill>
              </a:rPr>
              <a:t> Canadian Industry Statistics is an organization that </a:t>
            </a:r>
            <a:r>
              <a:rPr lang="en" sz="1400" b="1">
                <a:solidFill>
                  <a:srgbClr val="FF0000"/>
                </a:solidFill>
              </a:rPr>
              <a:t>analyzes industry data </a:t>
            </a:r>
            <a:r>
              <a:rPr lang="en" sz="1400">
                <a:solidFill>
                  <a:schemeClr val="dk1"/>
                </a:solidFill>
              </a:rPr>
              <a:t>using the most recent data from Statistics Canada.</a:t>
            </a:r>
            <a:endParaRPr sz="140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WHERE:</a:t>
            </a:r>
            <a:r>
              <a:rPr lang="en" sz="1400">
                <a:solidFill>
                  <a:schemeClr val="dk1"/>
                </a:solidFill>
              </a:rPr>
              <a:t> Statistics Canada is a government agency that is </a:t>
            </a:r>
            <a:r>
              <a:rPr lang="en" sz="1400" b="1">
                <a:solidFill>
                  <a:srgbClr val="FF0000"/>
                </a:solidFill>
              </a:rPr>
              <a:t>commissioned to producing statistics</a:t>
            </a:r>
            <a:r>
              <a:rPr lang="en" sz="1400">
                <a:solidFill>
                  <a:schemeClr val="dk1"/>
                </a:solidFill>
              </a:rPr>
              <a:t> to help better understand Canada.</a:t>
            </a:r>
            <a:endParaRPr sz="14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b="1">
                <a:solidFill>
                  <a:srgbClr val="FF0000"/>
                </a:solidFill>
              </a:rPr>
              <a:t>Driving Questions</a:t>
            </a:r>
            <a:endParaRPr sz="1400" b="1">
              <a:solidFill>
                <a:srgbClr val="FF0000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Which industries may be</a:t>
            </a:r>
            <a:r>
              <a:rPr lang="en" sz="1400" b="1">
                <a:solidFill>
                  <a:srgbClr val="EB242E"/>
                </a:solidFill>
              </a:rPr>
              <a:t> trending towards a growing</a:t>
            </a:r>
            <a:r>
              <a:rPr lang="en" sz="1400">
                <a:solidFill>
                  <a:schemeClr val="dk1"/>
                </a:solidFill>
              </a:rPr>
              <a:t> need for </a:t>
            </a:r>
            <a:r>
              <a:rPr lang="en" sz="1400" b="1">
                <a:solidFill>
                  <a:srgbClr val="EB242E"/>
                </a:solidFill>
              </a:rPr>
              <a:t>legal work</a:t>
            </a:r>
            <a:r>
              <a:rPr lang="en" sz="1400">
                <a:solidFill>
                  <a:schemeClr val="dk1"/>
                </a:solidFill>
              </a:rPr>
              <a:t>?</a:t>
            </a:r>
            <a:endParaRPr sz="140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Provide</a:t>
            </a:r>
            <a:r>
              <a:rPr lang="en" sz="1400" b="1">
                <a:solidFill>
                  <a:srgbClr val="EB242E"/>
                </a:solidFill>
              </a:rPr>
              <a:t> unique insights</a:t>
            </a:r>
            <a:r>
              <a:rPr lang="en" sz="1400">
                <a:solidFill>
                  <a:schemeClr val="dk1"/>
                </a:solidFill>
              </a:rPr>
              <a:t> from datasets provided. Focus insights to three industries only and explain why?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900">
              <a:solidFill>
                <a:schemeClr val="dk1"/>
              </a:solidFill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100" y="3025452"/>
            <a:ext cx="2346100" cy="1834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/>
          <p:nvPr/>
        </p:nvSpPr>
        <p:spPr>
          <a:xfrm rot="10800000" flipH="1">
            <a:off x="0" y="4750175"/>
            <a:ext cx="9144000" cy="14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Approach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Environment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Governance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Conclusion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577125" y="4742375"/>
            <a:ext cx="1201200" cy="297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456145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Social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6852550" y="1152475"/>
            <a:ext cx="2044200" cy="13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Selected Industries</a:t>
            </a:r>
            <a:endParaRPr sz="1100" b="1">
              <a:solidFill>
                <a:srgbClr val="26262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AutoNum type="arabicPeriod"/>
            </a:pPr>
            <a:r>
              <a:rPr lang="en" sz="1100">
                <a:solidFill>
                  <a:srgbClr val="262626"/>
                </a:solidFill>
              </a:rPr>
              <a:t>Oil</a:t>
            </a:r>
            <a:endParaRPr sz="1100">
              <a:solidFill>
                <a:srgbClr val="26262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AutoNum type="arabicPeriod"/>
            </a:pPr>
            <a:r>
              <a:rPr lang="en" sz="1100">
                <a:solidFill>
                  <a:srgbClr val="262626"/>
                </a:solidFill>
              </a:rPr>
              <a:t>Finance</a:t>
            </a:r>
            <a:endParaRPr sz="1100">
              <a:solidFill>
                <a:srgbClr val="26262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AutoNum type="arabicPeriod"/>
            </a:pPr>
            <a:r>
              <a:rPr lang="en" sz="1100">
                <a:solidFill>
                  <a:srgbClr val="262626"/>
                </a:solidFill>
              </a:rPr>
              <a:t>Healthcare</a:t>
            </a:r>
            <a:endParaRPr sz="11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1220000" y="320500"/>
            <a:ext cx="76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ESG Approach</a:t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/>
          <p:nvPr/>
        </p:nvSpPr>
        <p:spPr>
          <a:xfrm rot="10800000" flipH="1">
            <a:off x="0" y="4750175"/>
            <a:ext cx="9144000" cy="14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262626"/>
                </a:solidFill>
              </a:rPr>
              <a:t>Approach</a:t>
            </a:r>
            <a:endParaRPr b="1">
              <a:solidFill>
                <a:srgbClr val="26262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rgbClr val="262626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Environment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Governance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Conclusion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/>
          <p:nvPr/>
        </p:nvSpPr>
        <p:spPr>
          <a:xfrm rot="10800000" flipH="1">
            <a:off x="1948725" y="4742375"/>
            <a:ext cx="1201200" cy="297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456145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Social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1220000" y="2802575"/>
            <a:ext cx="35673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AutoNum type="arabicPeriod"/>
            </a:pPr>
            <a:r>
              <a:rPr lang="en" sz="1100" b="1">
                <a:solidFill>
                  <a:srgbClr val="262626"/>
                </a:solidFill>
              </a:rPr>
              <a:t>Demographic Changes </a:t>
            </a:r>
            <a:endParaRPr sz="1100" b="1">
              <a:solidFill>
                <a:srgbClr val="26262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AutoNum type="arabicPeriod"/>
            </a:pPr>
            <a:r>
              <a:rPr lang="en" sz="1100" b="1">
                <a:solidFill>
                  <a:srgbClr val="262626"/>
                </a:solidFill>
              </a:rPr>
              <a:t>Business Cycle Fluctuations</a:t>
            </a:r>
            <a:endParaRPr sz="1100" b="1">
              <a:solidFill>
                <a:srgbClr val="26262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AutoNum type="arabicPeriod"/>
            </a:pPr>
            <a:r>
              <a:rPr lang="en" sz="1100" b="1">
                <a:solidFill>
                  <a:srgbClr val="262626"/>
                </a:solidFill>
              </a:rPr>
              <a:t>Privatization and Trade Liberalization</a:t>
            </a:r>
            <a:endParaRPr sz="1100" b="1">
              <a:solidFill>
                <a:srgbClr val="26262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AutoNum type="arabicPeriod"/>
            </a:pPr>
            <a:r>
              <a:rPr lang="en" sz="1100" b="1">
                <a:solidFill>
                  <a:srgbClr val="262626"/>
                </a:solidFill>
              </a:rPr>
              <a:t>Socio-cultural changes (Moral values, Alienation, Labor Contracts)</a:t>
            </a:r>
            <a:endParaRPr sz="1100" b="1">
              <a:solidFill>
                <a:srgbClr val="26262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1216825" y="2358399"/>
            <a:ext cx="3609000" cy="2700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Determinants of Litigation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1094500" y="1221700"/>
            <a:ext cx="78372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i="1">
                <a:solidFill>
                  <a:srgbClr val="E06666"/>
                </a:solidFill>
              </a:rPr>
              <a:t>“ESG stands for Environmental, Social, and Governance. Investors are increasingly applying these non-financial factors as part of their analysis process to identify material risks and growth opportunities.” -CFA Institute</a:t>
            </a:r>
            <a:endParaRPr b="1" i="1">
              <a:solidFill>
                <a:srgbClr val="E06666"/>
              </a:solidFill>
            </a:endParaRPr>
          </a:p>
        </p:txBody>
      </p:sp>
      <p:graphicFrame>
        <p:nvGraphicFramePr>
          <p:cNvPr id="168" name="Google Shape;168;p27"/>
          <p:cNvGraphicFramePr/>
          <p:nvPr/>
        </p:nvGraphicFramePr>
        <p:xfrm>
          <a:off x="5125868" y="2687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{13DD0AFD-58C5-459C-B18B-05BFA9250F05}</a:tableStyleId>
              </a:tblPr>
              <a:tblGrid>
                <a:gridCol w="221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ESG Risk Event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1-Year (%)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Energy accounting scandal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8/14/01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-99.6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Telecommunications scandal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3/11/02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-98.6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Upper Big Branch Mine explosion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4/5/10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-52.7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Deepwater Horizon oil spill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4/20/10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-28.2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Automobile airbag recall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1/21/14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-53.5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Pharmaceutical accounting scandal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8/5/15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-91.5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Automobile emissions scandal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9/20/15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-26.4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loss to shareholders after 1 year</a:t>
                      </a:r>
                      <a:endParaRPr sz="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-64.4</a:t>
                      </a:r>
                      <a:endParaRPr sz="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9" name="Google Shape;169;p27"/>
          <p:cNvSpPr txBox="1"/>
          <p:nvPr/>
        </p:nvSpPr>
        <p:spPr>
          <a:xfrm>
            <a:off x="5125875" y="2358400"/>
            <a:ext cx="3645900" cy="2700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ESG Risk Events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220000" y="320500"/>
            <a:ext cx="76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 rot="10800000" flipH="1">
            <a:off x="0" y="4750175"/>
            <a:ext cx="9144000" cy="14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9E9E9E"/>
                </a:solidFill>
              </a:rPr>
              <a:t>Background</a:t>
            </a:r>
            <a:endParaRPr sz="1400" b="1" i="0" u="none" strike="noStrike" cap="none">
              <a:solidFill>
                <a:srgbClr val="9E9E9E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Environment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Social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Other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Conclusion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456145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Governance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1064425" y="2663200"/>
            <a:ext cx="3356400" cy="2343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CO2 Emissions 1990-2019 Forecasting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5093150" y="4510950"/>
            <a:ext cx="4115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Approach</a:t>
            </a:r>
            <a:endParaRPr b="1">
              <a:solidFill>
                <a:srgbClr val="9E9E9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rgbClr val="9E9E9E"/>
              </a:solidFill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262626"/>
                </a:solidFill>
              </a:rPr>
              <a:t>Environment</a:t>
            </a:r>
            <a:endParaRPr sz="1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Governance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Conclusion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456145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Social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/>
          <p:nvPr/>
        </p:nvSpPr>
        <p:spPr>
          <a:xfrm rot="10800000" flipH="1">
            <a:off x="3320325" y="4742375"/>
            <a:ext cx="1201200" cy="297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l="1951" t="10674"/>
          <a:stretch/>
        </p:blipFill>
        <p:spPr>
          <a:xfrm>
            <a:off x="4521525" y="1341125"/>
            <a:ext cx="4462926" cy="332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325" y="2964100"/>
            <a:ext cx="3413201" cy="15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1220000" y="4449863"/>
            <a:ext cx="2814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/>
              <a:t>*Paris Agreement: 511 Megatonnes by 2030</a:t>
            </a:r>
            <a:endParaRPr sz="700" b="1" i="1"/>
          </a:p>
        </p:txBody>
      </p:sp>
      <p:sp>
        <p:nvSpPr>
          <p:cNvPr id="196" name="Google Shape;196;p28"/>
          <p:cNvSpPr txBox="1"/>
          <p:nvPr/>
        </p:nvSpPr>
        <p:spPr>
          <a:xfrm>
            <a:off x="4869350" y="1042325"/>
            <a:ext cx="4115100" cy="2343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Investment in Climate Change 2020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064425" y="1042325"/>
            <a:ext cx="3356400" cy="2343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Key Insights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064425" y="1341125"/>
            <a:ext cx="3356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Canada has agreed to </a:t>
            </a:r>
            <a:r>
              <a:rPr lang="en" sz="800" b="1">
                <a:solidFill>
                  <a:srgbClr val="FF0000"/>
                </a:solidFill>
              </a:rPr>
              <a:t>lower CO2 emissions to 511 Mt</a:t>
            </a:r>
            <a:r>
              <a:rPr lang="en" sz="800"/>
              <a:t> by 2030.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Requires them to </a:t>
            </a:r>
            <a:r>
              <a:rPr lang="en" sz="800" b="1">
                <a:solidFill>
                  <a:srgbClr val="FF0000"/>
                </a:solidFill>
              </a:rPr>
              <a:t>enact regulation to reverse</a:t>
            </a:r>
            <a:r>
              <a:rPr lang="en" sz="800"/>
              <a:t> 0.417% 3-yr average growth to -3%.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Oil industry invests </a:t>
            </a:r>
            <a:r>
              <a:rPr lang="en" sz="800" b="1">
                <a:solidFill>
                  <a:srgbClr val="FF0000"/>
                </a:solidFill>
              </a:rPr>
              <a:t>well above all industry average</a:t>
            </a:r>
            <a:r>
              <a:rPr lang="en" sz="800"/>
              <a:t> in terms of investment into renewable energy.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As </a:t>
            </a:r>
            <a:r>
              <a:rPr lang="en" sz="800" b="1">
                <a:solidFill>
                  <a:srgbClr val="FF0000"/>
                </a:solidFill>
              </a:rPr>
              <a:t>climate change becomes more prevalent</a:t>
            </a:r>
            <a:r>
              <a:rPr lang="en" sz="800"/>
              <a:t>, this industry is likely to face legal backlash in the near future.</a:t>
            </a:r>
            <a:endParaRPr sz="800"/>
          </a:p>
        </p:txBody>
      </p:sp>
      <p:sp>
        <p:nvSpPr>
          <p:cNvPr id="199" name="Google Shape;199;p28"/>
          <p:cNvSpPr/>
          <p:nvPr/>
        </p:nvSpPr>
        <p:spPr>
          <a:xfrm>
            <a:off x="6090550" y="3468350"/>
            <a:ext cx="2668800" cy="1917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5733775" y="4019250"/>
            <a:ext cx="3158400" cy="1917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5413900" y="1603600"/>
            <a:ext cx="2496900" cy="1917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l="4104" t="10857"/>
          <a:stretch/>
        </p:blipFill>
        <p:spPr>
          <a:xfrm>
            <a:off x="4973475" y="1300300"/>
            <a:ext cx="3766101" cy="1367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1220000" y="320500"/>
            <a:ext cx="76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Social/Governance (Credit)</a:t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 rot="10800000" flipH="1">
            <a:off x="0" y="4750175"/>
            <a:ext cx="9144000" cy="14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9E9E9E"/>
                </a:solidFill>
              </a:rPr>
              <a:t>Background</a:t>
            </a:r>
            <a:endParaRPr sz="1400" b="1" i="0" u="none" strike="noStrike" cap="none">
              <a:solidFill>
                <a:srgbClr val="9E9E9E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Environment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Social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Other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Conclusion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56145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Governance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4974250" y="2707150"/>
            <a:ext cx="3705600" cy="2436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Credit Rating Decrease Due to Pandemic (Survey)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4973475" y="1025800"/>
            <a:ext cx="3705600" cy="2436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Funding Needs by Industry 2020 (Survey)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010600" y="4513750"/>
            <a:ext cx="8234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4">
            <a:alphaModFix/>
          </a:blip>
          <a:srcRect l="7355" t="4635" b="-9"/>
          <a:stretch/>
        </p:blipFill>
        <p:spPr>
          <a:xfrm>
            <a:off x="4914975" y="3026950"/>
            <a:ext cx="3883426" cy="16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400" b="1" i="0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Approach</a:t>
            </a:r>
            <a:endParaRPr b="1">
              <a:solidFill>
                <a:srgbClr val="9E9E9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rgbClr val="9E9E9E"/>
              </a:solidFill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Environment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Governance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Conclusion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456145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262626"/>
                </a:solidFill>
              </a:rPr>
              <a:t>Social</a:t>
            </a:r>
            <a:endParaRPr sz="1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9"/>
          <p:cNvSpPr/>
          <p:nvPr/>
        </p:nvSpPr>
        <p:spPr>
          <a:xfrm rot="10800000" flipH="1">
            <a:off x="4691925" y="4742375"/>
            <a:ext cx="1201200" cy="297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1067600" y="2402350"/>
            <a:ext cx="3609000" cy="2436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Unemployment Percentage Change 2019-2020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5">
            <a:alphaModFix/>
          </a:blip>
          <a:srcRect t="9099"/>
          <a:stretch/>
        </p:blipFill>
        <p:spPr>
          <a:xfrm>
            <a:off x="1053625" y="2645950"/>
            <a:ext cx="3485901" cy="201754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1067600" y="1025750"/>
            <a:ext cx="3609000" cy="2436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Key Insights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1067600" y="1300300"/>
            <a:ext cx="360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Healthcare, finance, and oil industry </a:t>
            </a:r>
            <a:r>
              <a:rPr lang="en" sz="800" b="1">
                <a:solidFill>
                  <a:srgbClr val="FF0000"/>
                </a:solidFill>
              </a:rPr>
              <a:t>all were above average in terms of layoffs during the pandemic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However, the </a:t>
            </a:r>
            <a:r>
              <a:rPr lang="en" sz="800" b="1">
                <a:solidFill>
                  <a:srgbClr val="FF0000"/>
                </a:solidFill>
              </a:rPr>
              <a:t>both finance and healthcare</a:t>
            </a:r>
            <a:r>
              <a:rPr lang="en" sz="800">
                <a:solidFill>
                  <a:schemeClr val="dk1"/>
                </a:solidFill>
              </a:rPr>
              <a:t> were </a:t>
            </a:r>
            <a:r>
              <a:rPr lang="en" sz="800" b="1">
                <a:solidFill>
                  <a:srgbClr val="FF0000"/>
                </a:solidFill>
              </a:rPr>
              <a:t>not in need of extra funding or credit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Oil industry reportedly also </a:t>
            </a:r>
            <a:r>
              <a:rPr lang="en" sz="800" b="1">
                <a:solidFill>
                  <a:srgbClr val="FF0000"/>
                </a:solidFill>
              </a:rPr>
              <a:t>suffered from the pandemic in terms of credit rating </a:t>
            </a:r>
            <a:r>
              <a:rPr lang="en" sz="800">
                <a:solidFill>
                  <a:schemeClr val="dk1"/>
                </a:solidFill>
              </a:rPr>
              <a:t>and are in need of funding.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More </a:t>
            </a:r>
            <a:r>
              <a:rPr lang="en" sz="800" b="1">
                <a:solidFill>
                  <a:srgbClr val="FF0000"/>
                </a:solidFill>
              </a:rPr>
              <a:t>covenants </a:t>
            </a:r>
            <a:r>
              <a:rPr lang="en" sz="800">
                <a:solidFill>
                  <a:schemeClr val="dk1"/>
                </a:solidFill>
              </a:rPr>
              <a:t>and potential </a:t>
            </a:r>
            <a:r>
              <a:rPr lang="en" sz="800" b="1">
                <a:solidFill>
                  <a:srgbClr val="FF0000"/>
                </a:solidFill>
              </a:rPr>
              <a:t>litigation from laborers.</a:t>
            </a:r>
            <a:endParaRPr sz="800" b="1">
              <a:solidFill>
                <a:srgbClr val="FF0000"/>
              </a:solidFill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5938525" y="2368825"/>
            <a:ext cx="2741400" cy="1080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5938525" y="2302400"/>
            <a:ext cx="2741400" cy="663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721950" y="1597863"/>
            <a:ext cx="2741400" cy="663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5579200" y="3026948"/>
            <a:ext cx="2741400" cy="1563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5251925" y="3537448"/>
            <a:ext cx="2741400" cy="1563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>
            <a:off x="4914975" y="4025600"/>
            <a:ext cx="3078300" cy="1563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1010600" y="4267810"/>
            <a:ext cx="3609000" cy="3960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364475" y="3627136"/>
            <a:ext cx="2937900" cy="3960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1053625" y="2983553"/>
            <a:ext cx="3329700" cy="3510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l="1989" t="6759"/>
          <a:stretch/>
        </p:blipFill>
        <p:spPr>
          <a:xfrm>
            <a:off x="5144325" y="1214850"/>
            <a:ext cx="3688174" cy="143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150" y="3007644"/>
            <a:ext cx="3562350" cy="166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800" y="2550451"/>
            <a:ext cx="3608999" cy="2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1220000" y="320500"/>
            <a:ext cx="76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Governance (New Tech)</a:t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/>
          <p:nvPr/>
        </p:nvSpPr>
        <p:spPr>
          <a:xfrm rot="10800000" flipH="1">
            <a:off x="0" y="4750175"/>
            <a:ext cx="9144000" cy="14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9E9E9E"/>
                </a:solidFill>
              </a:rPr>
              <a:t>Background</a:t>
            </a:r>
            <a:endParaRPr sz="1400" b="1" i="0" u="none" strike="noStrike" cap="none">
              <a:solidFill>
                <a:srgbClr val="9E9E9E"/>
              </a:solidFill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Environment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Social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Other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Conclusion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4561455" y="48263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Governance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3773674" y="2716358"/>
            <a:ext cx="834600" cy="17235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7896650" y="3482334"/>
            <a:ext cx="875100" cy="10293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Approach</a:t>
            </a:r>
            <a:endParaRPr b="1">
              <a:solidFill>
                <a:srgbClr val="9E9E9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rgbClr val="9E9E9E"/>
              </a:solidFill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Environment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262626"/>
                </a:solidFill>
              </a:rPr>
              <a:t>Governance</a:t>
            </a:r>
            <a:endParaRPr sz="1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Conclusion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456145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Social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0"/>
          <p:cNvSpPr/>
          <p:nvPr/>
        </p:nvSpPr>
        <p:spPr>
          <a:xfrm rot="10800000" flipH="1">
            <a:off x="6063525" y="4742375"/>
            <a:ext cx="1201200" cy="297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1091800" y="2219550"/>
            <a:ext cx="3609000" cy="2373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Investment In IT 2021 (Survey)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5144325" y="2676750"/>
            <a:ext cx="3609000" cy="2373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Investment in Security 2021 (Survey)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5144325" y="969400"/>
            <a:ext cx="3672000" cy="2373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Importance of IP per Industry 2019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5728955" y="1872871"/>
            <a:ext cx="2660100" cy="1197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5908575" y="1652472"/>
            <a:ext cx="2660100" cy="873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1091800" y="977650"/>
            <a:ext cx="3609000" cy="2373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Key Insights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1091800" y="1214850"/>
            <a:ext cx="360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Oil, finance, and health care industries are </a:t>
            </a:r>
            <a:r>
              <a:rPr lang="en" sz="800" b="1">
                <a:solidFill>
                  <a:srgbClr val="FF0000"/>
                </a:solidFill>
              </a:rPr>
              <a:t>shown to invest above average in new technologies</a:t>
            </a:r>
            <a:r>
              <a:rPr lang="en" sz="800">
                <a:solidFill>
                  <a:schemeClr val="dk1"/>
                </a:solidFill>
              </a:rPr>
              <a:t> and cares about new IP.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However, Oil does not invest sufficiently in </a:t>
            </a:r>
            <a:r>
              <a:rPr lang="en" sz="800" b="1">
                <a:solidFill>
                  <a:srgbClr val="FF0000"/>
                </a:solidFill>
              </a:rPr>
              <a:t>cybersecurity and database software.</a:t>
            </a:r>
            <a:endParaRPr sz="800" b="1">
              <a:solidFill>
                <a:srgbClr val="FF0000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Likelihood of </a:t>
            </a:r>
            <a:r>
              <a:rPr lang="en" sz="800" b="1">
                <a:solidFill>
                  <a:srgbClr val="FF0000"/>
                </a:solidFill>
              </a:rPr>
              <a:t>data breaches and hacks</a:t>
            </a:r>
            <a:r>
              <a:rPr lang="en" sz="800">
                <a:solidFill>
                  <a:schemeClr val="dk1"/>
                </a:solidFill>
              </a:rPr>
              <a:t> increase leading to potential litigation.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Need for </a:t>
            </a:r>
            <a:r>
              <a:rPr lang="en" sz="800" b="1">
                <a:solidFill>
                  <a:srgbClr val="FF0000"/>
                </a:solidFill>
              </a:rPr>
              <a:t>patenting and certification</a:t>
            </a:r>
            <a:r>
              <a:rPr lang="en" sz="800">
                <a:solidFill>
                  <a:schemeClr val="dk1"/>
                </a:solidFill>
              </a:rPr>
              <a:t> due to IT investment.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825" y="1371825"/>
            <a:ext cx="3548749" cy="1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825" y="1471875"/>
            <a:ext cx="3609000" cy="29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>
            <a:spLocks noGrp="1"/>
          </p:cNvSpPr>
          <p:nvPr>
            <p:ph type="title"/>
          </p:nvPr>
        </p:nvSpPr>
        <p:spPr>
          <a:xfrm>
            <a:off x="1220000" y="320500"/>
            <a:ext cx="76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Governance (Competition)</a:t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"/>
          <p:cNvSpPr/>
          <p:nvPr/>
        </p:nvSpPr>
        <p:spPr>
          <a:xfrm rot="10800000" flipH="1">
            <a:off x="0" y="4750175"/>
            <a:ext cx="9144000" cy="14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u="none" strike="noStrike" cap="none">
                <a:solidFill>
                  <a:srgbClr val="9E9E9E"/>
                </a:solidFill>
              </a:rPr>
              <a:t>Background</a:t>
            </a:r>
            <a:endParaRPr sz="1400" b="1" u="none" strike="noStrike" cap="none">
              <a:solidFill>
                <a:srgbClr val="9E9E9E"/>
              </a:solidFill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Environment</a:t>
            </a:r>
            <a:endParaRPr sz="1400" b="1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Social</a:t>
            </a:r>
            <a:endParaRPr sz="1400" b="1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Other</a:t>
            </a:r>
            <a:endParaRPr sz="1400" b="1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Conclusion</a:t>
            </a:r>
            <a:endParaRPr sz="1400" b="1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456145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Governance</a:t>
            </a:r>
            <a:endParaRPr sz="1400" b="1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1216825" y="1062999"/>
            <a:ext cx="3609000" cy="2700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Market Entry-Exit Net Change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4919250" y="3226425"/>
            <a:ext cx="3913200" cy="2700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Key Insights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936150" y="444987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400" b="1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Approach</a:t>
            </a:r>
            <a:endParaRPr b="1">
              <a:solidFill>
                <a:srgbClr val="9E9E9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rgbClr val="9E9E9E"/>
              </a:solidFill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Environment</a:t>
            </a:r>
            <a:endParaRPr sz="1400" b="1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262626"/>
                </a:solidFill>
              </a:rPr>
              <a:t>Governance</a:t>
            </a:r>
            <a:endParaRPr sz="1400" b="1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Conclusion</a:t>
            </a:r>
            <a:endParaRPr sz="1400" b="1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456145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Social</a:t>
            </a:r>
            <a:endParaRPr sz="1400" b="1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1"/>
          <p:cNvSpPr/>
          <p:nvPr/>
        </p:nvSpPr>
        <p:spPr>
          <a:xfrm rot="10800000" flipH="1">
            <a:off x="6063525" y="4742375"/>
            <a:ext cx="1201200" cy="297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4825825" y="3496425"/>
            <a:ext cx="44124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Oil and finance industry are shown to be </a:t>
            </a:r>
            <a:r>
              <a:rPr lang="en" sz="900" b="1">
                <a:solidFill>
                  <a:srgbClr val="FF0000"/>
                </a:solidFill>
              </a:rPr>
              <a:t>below all industry average</a:t>
            </a:r>
            <a:r>
              <a:rPr lang="en" sz="900">
                <a:solidFill>
                  <a:schemeClr val="dk1"/>
                </a:solidFill>
              </a:rPr>
              <a:t> when it comes </a:t>
            </a:r>
            <a:r>
              <a:rPr lang="en" sz="900" b="1">
                <a:solidFill>
                  <a:srgbClr val="FF0000"/>
                </a:solidFill>
              </a:rPr>
              <a:t>net change in entry and exit of the market.</a:t>
            </a:r>
            <a:endParaRPr sz="900" b="1">
              <a:solidFill>
                <a:srgbClr val="FF0000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Both have more companies exiting than entering the market reducing competition.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Competition Bureau of Canada is more likely to </a:t>
            </a:r>
            <a:r>
              <a:rPr lang="en" sz="900" b="1">
                <a:solidFill>
                  <a:srgbClr val="FF0000"/>
                </a:solidFill>
              </a:rPr>
              <a:t>intervene to promote a competitive market.</a:t>
            </a:r>
            <a:endParaRPr sz="900" b="1">
              <a:solidFill>
                <a:srgbClr val="FF0000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Quality Management deals with </a:t>
            </a:r>
            <a:r>
              <a:rPr lang="en" sz="900" b="1">
                <a:solidFill>
                  <a:srgbClr val="FF0000"/>
                </a:solidFill>
              </a:rPr>
              <a:t>certifications</a:t>
            </a:r>
            <a:r>
              <a:rPr lang="en" sz="900">
                <a:solidFill>
                  <a:schemeClr val="dk1"/>
                </a:solidFill>
              </a:rPr>
              <a:t> and improving general quality management systems.</a:t>
            </a:r>
            <a:endParaRPr sz="9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0000"/>
              </a:solidFill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3557425" y="2140600"/>
            <a:ext cx="1268400" cy="2382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3613775" y="3941450"/>
            <a:ext cx="947700" cy="238200"/>
          </a:xfrm>
          <a:prstGeom prst="rect">
            <a:avLst/>
          </a:prstGeom>
          <a:noFill/>
          <a:ln w="9525" cap="flat" cmpd="sng">
            <a:solidFill>
              <a:srgbClr val="EB24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5051575" y="1062999"/>
            <a:ext cx="3609000" cy="2700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Quality Management Practices 2019 (Survey)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6063525" y="2215500"/>
            <a:ext cx="1201200" cy="60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1"/>
          <p:cNvSpPr/>
          <p:nvPr/>
        </p:nvSpPr>
        <p:spPr>
          <a:xfrm rot="-2395635">
            <a:off x="1689920" y="3136248"/>
            <a:ext cx="235115" cy="1181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1"/>
          <p:cNvSpPr/>
          <p:nvPr/>
        </p:nvSpPr>
        <p:spPr>
          <a:xfrm rot="-8457133">
            <a:off x="2166900" y="3849479"/>
            <a:ext cx="235250" cy="1181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" name="Google Shape;307;p31"/>
          <p:cNvCxnSpPr>
            <a:stCxn id="305" idx="2"/>
            <a:endCxn id="302" idx="1"/>
          </p:cNvCxnSpPr>
          <p:nvPr/>
        </p:nvCxnSpPr>
        <p:spPr>
          <a:xfrm>
            <a:off x="1890259" y="3203122"/>
            <a:ext cx="1723500" cy="85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308" name="Google Shape;308;p31"/>
          <p:cNvCxnSpPr>
            <a:stCxn id="306" idx="2"/>
            <a:endCxn id="301" idx="1"/>
          </p:cNvCxnSpPr>
          <p:nvPr/>
        </p:nvCxnSpPr>
        <p:spPr>
          <a:xfrm rot="10800000" flipH="1">
            <a:off x="2276259" y="2259780"/>
            <a:ext cx="1281300" cy="15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1220000" y="320500"/>
            <a:ext cx="76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/>
          <p:nvPr/>
        </p:nvSpPr>
        <p:spPr>
          <a:xfrm rot="10800000" flipH="1">
            <a:off x="0" y="4750175"/>
            <a:ext cx="9144000" cy="14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9E9E9E"/>
                </a:solidFill>
              </a:rPr>
              <a:t>Background</a:t>
            </a:r>
            <a:endParaRPr sz="1400" b="1" i="0" u="none" strike="noStrike" cap="none">
              <a:solidFill>
                <a:srgbClr val="9E9E9E"/>
              </a:solidFill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Environment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Social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Other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Conclusion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456145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Governance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1216825" y="1062999"/>
            <a:ext cx="3609000" cy="2700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General Findings and Legal Work Created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1094500" y="1221700"/>
            <a:ext cx="783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rgbClr val="E06666"/>
              </a:solidFill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5125875" y="1063000"/>
            <a:ext cx="3645900" cy="2700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Statistics Canada Data Limitations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1220000" y="1361600"/>
            <a:ext cx="36090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Findings</a:t>
            </a:r>
            <a:endParaRPr sz="1000" b="1">
              <a:solidFill>
                <a:srgbClr val="FF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Environment: Canada’s 2030 CO2 target will </a:t>
            </a:r>
            <a:r>
              <a:rPr lang="en" sz="1000" b="1">
                <a:solidFill>
                  <a:srgbClr val="FF0000"/>
                </a:solidFill>
              </a:rPr>
              <a:t>affect the Oil industry</a:t>
            </a:r>
            <a:endParaRPr sz="1000" b="1">
              <a:solidFill>
                <a:srgbClr val="FF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Social: Large layoffs and lack of need for funding leads to </a:t>
            </a:r>
            <a:r>
              <a:rPr lang="en" sz="1000" b="1">
                <a:solidFill>
                  <a:srgbClr val="FF0000"/>
                </a:solidFill>
              </a:rPr>
              <a:t>poor labor relations</a:t>
            </a:r>
            <a:endParaRPr sz="1000" b="1">
              <a:solidFill>
                <a:srgbClr val="FF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Governance: Investment in </a:t>
            </a:r>
            <a:r>
              <a:rPr lang="en" sz="1000" b="1">
                <a:solidFill>
                  <a:srgbClr val="FF0000"/>
                </a:solidFill>
              </a:rPr>
              <a:t>new IT except cybersecurity</a:t>
            </a:r>
            <a:r>
              <a:rPr lang="en" sz="1000">
                <a:solidFill>
                  <a:schemeClr val="dk1"/>
                </a:solidFill>
              </a:rPr>
              <a:t> and potential </a:t>
            </a:r>
            <a:r>
              <a:rPr lang="en" sz="1000" b="1">
                <a:solidFill>
                  <a:srgbClr val="FF0000"/>
                </a:solidFill>
              </a:rPr>
              <a:t>monopolistic </a:t>
            </a:r>
            <a:r>
              <a:rPr lang="en" sz="1000">
                <a:solidFill>
                  <a:schemeClr val="dk1"/>
                </a:solidFill>
              </a:rPr>
              <a:t>business practices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Legal Work</a:t>
            </a:r>
            <a:endParaRPr sz="1000" b="1">
              <a:solidFill>
                <a:srgbClr val="FF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Environment: New regulations (carbon tax, </a:t>
            </a:r>
            <a:r>
              <a:rPr lang="en" sz="1000" b="1">
                <a:solidFill>
                  <a:srgbClr val="FF0000"/>
                </a:solidFill>
              </a:rPr>
              <a:t>transparency acts</a:t>
            </a:r>
            <a:r>
              <a:rPr lang="en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Social: Litigation from </a:t>
            </a:r>
            <a:r>
              <a:rPr lang="en" sz="1000" b="1">
                <a:solidFill>
                  <a:srgbClr val="FF0000"/>
                </a:solidFill>
              </a:rPr>
              <a:t>Unions</a:t>
            </a:r>
            <a:r>
              <a:rPr lang="en" sz="1000">
                <a:solidFill>
                  <a:schemeClr val="dk1"/>
                </a:solidFill>
              </a:rPr>
              <a:t>, Contract Renegotiations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Governance: </a:t>
            </a:r>
            <a:r>
              <a:rPr lang="en" sz="1000" b="1">
                <a:solidFill>
                  <a:srgbClr val="FF0000"/>
                </a:solidFill>
              </a:rPr>
              <a:t>Certification</a:t>
            </a:r>
            <a:r>
              <a:rPr lang="en" sz="1000">
                <a:solidFill>
                  <a:schemeClr val="dk1"/>
                </a:solidFill>
              </a:rPr>
              <a:t>, Competition Bureau Audits, </a:t>
            </a:r>
            <a:r>
              <a:rPr lang="en" sz="1000" b="1">
                <a:solidFill>
                  <a:srgbClr val="FF0000"/>
                </a:solidFill>
              </a:rPr>
              <a:t>Defaults </a:t>
            </a:r>
            <a:r>
              <a:rPr lang="en" sz="1000">
                <a:solidFill>
                  <a:schemeClr val="dk1"/>
                </a:solidFill>
              </a:rPr>
              <a:t>due to Credit Rating, and </a:t>
            </a:r>
            <a:r>
              <a:rPr lang="en" sz="1000" b="1">
                <a:solidFill>
                  <a:srgbClr val="FF0000"/>
                </a:solidFill>
              </a:rPr>
              <a:t>Patents </a:t>
            </a:r>
            <a:r>
              <a:rPr lang="en" sz="1000">
                <a:solidFill>
                  <a:schemeClr val="dk1"/>
                </a:solidFill>
              </a:rPr>
              <a:t>for New Technologies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5125875" y="1342125"/>
            <a:ext cx="3645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000"/>
              <a:buChar char="●"/>
            </a:pPr>
            <a:r>
              <a:rPr lang="en" sz="1000">
                <a:solidFill>
                  <a:srgbClr val="262626"/>
                </a:solidFill>
              </a:rPr>
              <a:t>Some datasets have </a:t>
            </a:r>
            <a:r>
              <a:rPr lang="en" sz="1000" b="1">
                <a:solidFill>
                  <a:srgbClr val="FF0000"/>
                </a:solidFill>
              </a:rPr>
              <a:t>confidential data that can be considered missing.</a:t>
            </a:r>
            <a:endParaRPr sz="1000" b="1">
              <a:solidFill>
                <a:srgbClr val="FF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Char char="●"/>
            </a:pPr>
            <a:r>
              <a:rPr lang="en" sz="1000" b="1">
                <a:solidFill>
                  <a:srgbClr val="FF0000"/>
                </a:solidFill>
              </a:rPr>
              <a:t>No benchmark variable</a:t>
            </a:r>
            <a:r>
              <a:rPr lang="en" sz="1000">
                <a:solidFill>
                  <a:srgbClr val="262626"/>
                </a:solidFill>
              </a:rPr>
              <a:t> for litigation or legal work.</a:t>
            </a:r>
            <a:endParaRPr sz="1000">
              <a:solidFill>
                <a:srgbClr val="262626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Char char="●"/>
            </a:pPr>
            <a:r>
              <a:rPr lang="en" sz="1000">
                <a:solidFill>
                  <a:srgbClr val="262626"/>
                </a:solidFill>
              </a:rPr>
              <a:t>Lack of</a:t>
            </a:r>
            <a:r>
              <a:rPr lang="en" sz="1000" b="1">
                <a:solidFill>
                  <a:srgbClr val="FF0000"/>
                </a:solidFill>
              </a:rPr>
              <a:t> current data and time series datasets.</a:t>
            </a:r>
            <a:endParaRPr sz="1000" b="1">
              <a:solidFill>
                <a:srgbClr val="FF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Char char="●"/>
            </a:pPr>
            <a:r>
              <a:rPr lang="en" sz="1000">
                <a:solidFill>
                  <a:srgbClr val="262626"/>
                </a:solidFill>
              </a:rPr>
              <a:t>Data quality </a:t>
            </a:r>
            <a:r>
              <a:rPr lang="en" sz="1000" b="1">
                <a:solidFill>
                  <a:srgbClr val="FF0000"/>
                </a:solidFill>
              </a:rPr>
              <a:t>fluctuates</a:t>
            </a:r>
            <a:r>
              <a:rPr lang="en" sz="1000">
                <a:solidFill>
                  <a:srgbClr val="262626"/>
                </a:solidFill>
              </a:rPr>
              <a:t> (good vs very good).</a:t>
            </a:r>
            <a:endParaRPr sz="1000">
              <a:solidFill>
                <a:srgbClr val="262626"/>
              </a:solidFill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5125875" y="2484225"/>
            <a:ext cx="3645900" cy="2856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Additional Data Sources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8" name="Google Shape;328;p32"/>
          <p:cNvGraphicFramePr/>
          <p:nvPr/>
        </p:nvGraphicFramePr>
        <p:xfrm>
          <a:off x="5125875" y="288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{291C9320-D7F6-4E46-B245-B85455692C6B}</a:tableStyleId>
              </a:tblPr>
              <a:tblGrid>
                <a:gridCol w="8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</a:rPr>
                        <a:t>Dataset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B24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</a:rPr>
                        <a:t>Reasoning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B24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/>
                        <a:t>Stock Prices</a:t>
                      </a:r>
                      <a:endParaRPr sz="7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/>
                        <a:t>To compare industries to S&amp;P 500 benchmark and determine business cycle status.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/>
                        <a:t>Contingent Liability Data</a:t>
                      </a:r>
                      <a:endParaRPr sz="7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/>
                        <a:t>Represents expected monetary value of potential lawsuits, which could quantify legal work to an extent.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Canadian Priority Survey</a:t>
                      </a:r>
                      <a:endParaRPr sz="7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Survey on Canadians on what issues they care about the most (e.g. climate change, economy etc). Can measure change in priorities. 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9" name="Google Shape;329;p32"/>
          <p:cNvSpPr/>
          <p:nvPr/>
        </p:nvSpPr>
        <p:spPr>
          <a:xfrm>
            <a:off x="0" y="4754375"/>
            <a:ext cx="9144000" cy="3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4302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180733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Approach</a:t>
            </a:r>
            <a:endParaRPr b="1">
              <a:solidFill>
                <a:srgbClr val="9E9E9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rgbClr val="9E9E9E"/>
              </a:solidFill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318439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Environment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593851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Governance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731557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262626"/>
                </a:solidFill>
              </a:rPr>
              <a:t>Conclusion</a:t>
            </a:r>
            <a:endParaRPr sz="1400" b="1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4561455" y="4750175"/>
            <a:ext cx="149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9E9E9E"/>
                </a:solidFill>
              </a:rPr>
              <a:t>Social</a:t>
            </a:r>
            <a:endParaRPr sz="14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7511325" y="4742375"/>
            <a:ext cx="1201200" cy="29700"/>
          </a:xfrm>
          <a:prstGeom prst="rect">
            <a:avLst/>
          </a:prstGeom>
          <a:solidFill>
            <a:srgbClr val="EB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6AA84F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1341</Words>
  <Application>Microsoft Office PowerPoint</Application>
  <PresentationFormat>On-screen Show (16:9)</PresentationFormat>
  <Paragraphs>267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Proxima Nova</vt:lpstr>
      <vt:lpstr>Lato</vt:lpstr>
      <vt:lpstr>Oswald</vt:lpstr>
      <vt:lpstr>Roboto</vt:lpstr>
      <vt:lpstr>Arial</vt:lpstr>
      <vt:lpstr>Source Code Pro</vt:lpstr>
      <vt:lpstr>Modern Writer</vt:lpstr>
      <vt:lpstr>Simple Light</vt:lpstr>
      <vt:lpstr>PowerPoint Presentation</vt:lpstr>
      <vt:lpstr>Introduction</vt:lpstr>
      <vt:lpstr>ESG Approach</vt:lpstr>
      <vt:lpstr>Environment</vt:lpstr>
      <vt:lpstr>Social/Governance (Credit)</vt:lpstr>
      <vt:lpstr>Governance (New Tech)</vt:lpstr>
      <vt:lpstr>Governance (Competition)</vt:lpstr>
      <vt:lpstr>Conclusion</vt:lpstr>
      <vt:lpstr>Appendix</vt:lpstr>
      <vt:lpstr>Appendix (Barriers to Entry)</vt:lpstr>
      <vt:lpstr>Appendix (Barriers to Entry)</vt:lpstr>
      <vt:lpstr>Appendix (Case Study)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Humza Butt</cp:lastModifiedBy>
  <cp:revision>1</cp:revision>
  <dcterms:modified xsi:type="dcterms:W3CDTF">2021-09-27T17:52:46Z</dcterms:modified>
</cp:coreProperties>
</file>