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675308-7B2D-4A7B-A2B2-9DCF6773A177}">
  <a:tblStyle styleId="{89675308-7B2D-4A7B-A2B2-9DCF6773A1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b0ed0ab80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ab0ed0ab80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Humza</a:t>
            </a:r>
            <a:endParaRPr/>
          </a:p>
        </p:txBody>
      </p:sp>
      <p:sp>
        <p:nvSpPr>
          <p:cNvPr id="103" name="Google Shape;103;gab0ed0ab80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b0ed0ab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b0ed0ab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have fitted the regression model with the variables identified early, we have otained the predicted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measuring variables: the day gap between estimated </a:t>
            </a:r>
            <a:r>
              <a:rPr lang="en"/>
              <a:t>delivery</a:t>
            </a:r>
            <a:r>
              <a:rPr lang="en"/>
              <a:t> time and actual delivery time. The ideal gap should be close to 0 as the delivery date match with the actual date.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comparsion in the graph on the left, we have discover that the Logistic partner has on average of 12 days of safety padding. The regression model without any pad shows it is closer 0. However, its is known that only 54.7% of the order will arrive on time. Therefore, it is important to add some safety padding. Few ranges are shown in the bar chart. With 12 days of safety padding it can achieve up to 96.8% which is better than what the Logistic partner can achieve.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0ed0ab80_2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ab0ed0ab80_2_6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Overall, we have </a:t>
            </a:r>
            <a:r>
              <a:rPr lang="en"/>
              <a:t>discovered</a:t>
            </a:r>
            <a:r>
              <a:rPr lang="en"/>
              <a:t> 5 major reasons missing delivery date, as mentioned earlier and it has 93 percent of chance delivering on time.One way we can achieve better result is to add a KPI to evaluate the time required to confirm the process at the Logistic Partner.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it is worth noting that the Logistic Partner has 12 days safety pad which can reduce to 7 at the cost of come of the order miss the date.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would also recommend Parana to connect with more sellers in the north part to shorter the distance. </a:t>
            </a:r>
            <a:endParaRPr/>
          </a:p>
          <a:p>
            <a:pPr indent="0" lvl="0" marL="0" rtl="0" algn="l">
              <a:spcBef>
                <a:spcPts val="0"/>
              </a:spcBef>
              <a:spcAft>
                <a:spcPts val="0"/>
              </a:spcAft>
              <a:buNone/>
            </a:pPr>
            <a:r>
              <a:t/>
            </a:r>
            <a:endParaRPr/>
          </a:p>
        </p:txBody>
      </p:sp>
      <p:sp>
        <p:nvSpPr>
          <p:cNvPr id="237" name="Google Shape;237;gab0ed0ab80_2_6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b0ed0ab80_5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b0ed0ab80_5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data given, we can draw some feasible conclusion and recommendation. But it would be alot useful if we can get some variable to “sticker shock” data to determine the </a:t>
            </a:r>
            <a:endParaRPr/>
          </a:p>
          <a:p>
            <a:pPr indent="0" lvl="0" marL="0" rtl="0" algn="l">
              <a:spcBef>
                <a:spcPts val="0"/>
              </a:spcBef>
              <a:spcAft>
                <a:spcPts val="0"/>
              </a:spcAft>
              <a:buNone/>
            </a:pPr>
            <a:r>
              <a:rPr lang="en"/>
              <a:t>The product promotion data can also evaluate the demand with and the </a:t>
            </a:r>
            <a:r>
              <a:rPr lang="en"/>
              <a:t>correlation</a:t>
            </a:r>
            <a:r>
              <a:rPr lang="en"/>
              <a:t> with the </a:t>
            </a:r>
            <a:r>
              <a:rPr lang="en"/>
              <a:t>delivery</a:t>
            </a:r>
            <a:r>
              <a:rPr lang="en"/>
              <a:t> </a:t>
            </a:r>
            <a:endParaRPr/>
          </a:p>
          <a:p>
            <a:pPr indent="0" lvl="0" marL="0" rtl="0" algn="l">
              <a:spcBef>
                <a:spcPts val="0"/>
              </a:spcBef>
              <a:spcAft>
                <a:spcPts val="0"/>
              </a:spcAft>
              <a:buNone/>
            </a:pPr>
            <a:r>
              <a:rPr lang="en"/>
              <a:t>utilize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b0ed0ab80_2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ab0ed0ab80_2_7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b0ed0ab80_2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b0ed0ab80_2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b0ed0ab8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b0ed0ab8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b0ed0ab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b0ed0ab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b0ed0ab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b0ed0ab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b0ed0ab80_2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b0ed0ab80_2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b0ed0ab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b0ed0ab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b0ed0ab80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ab0ed0ab80_2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ab0ed0ab80_2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b0ed0ab80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ab0ed0ab80_2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Humza</a:t>
            </a:r>
            <a:endParaRPr/>
          </a:p>
        </p:txBody>
      </p:sp>
      <p:sp>
        <p:nvSpPr>
          <p:cNvPr id="119" name="Google Shape;119;gab0ed0ab80_2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b0ed0ab80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ab0ed0ab80_2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ab0ed0ab80_2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b0ed0ab80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ab0ed0ab80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b0ed0ab80_2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ab0ed0ab80_2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Humza</a:t>
            </a:r>
            <a:endParaRPr/>
          </a:p>
        </p:txBody>
      </p:sp>
      <p:sp>
        <p:nvSpPr>
          <p:cNvPr id="168" name="Google Shape;168;gab0ed0ab80_2_4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b0ed0ab8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b0ed0ab8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b0ed0ab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b0ed0ab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Sellers and logistic partners are in inefficient areas where customers are.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0ed0ab80_2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ab0ed0ab80_2_5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gab0ed0ab80_2_5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Title - With Formal Logo ">
  <p:cSld name="Pink Title - With Formal Logo ">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359533" y="657351"/>
            <a:ext cx="2052226" cy="530320"/>
          </a:xfrm>
          <a:prstGeom prst="rect">
            <a:avLst/>
          </a:prstGeom>
          <a:noFill/>
          <a:ln>
            <a:noFill/>
          </a:ln>
        </p:spPr>
      </p:pic>
      <p:sp>
        <p:nvSpPr>
          <p:cNvPr id="52" name="Google Shape;52;p13"/>
          <p:cNvSpPr/>
          <p:nvPr/>
        </p:nvSpPr>
        <p:spPr>
          <a:xfrm>
            <a:off x="0" y="1761660"/>
            <a:ext cx="9144000" cy="33816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13"/>
          <p:cNvSpPr txBox="1"/>
          <p:nvPr>
            <p:ph type="title"/>
          </p:nvPr>
        </p:nvSpPr>
        <p:spPr>
          <a:xfrm>
            <a:off x="413538" y="1761662"/>
            <a:ext cx="7772400" cy="10215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lt1"/>
              </a:buClr>
              <a:buSzPts val="3600"/>
              <a:buFont typeface="Arial"/>
              <a:buNone/>
              <a:defRPr b="0" sz="3600" cap="none">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body"/>
          </p:nvPr>
        </p:nvSpPr>
        <p:spPr>
          <a:xfrm>
            <a:off x="413538" y="2787774"/>
            <a:ext cx="7776900" cy="756000"/>
          </a:xfrm>
          <a:prstGeom prst="rect">
            <a:avLst/>
          </a:prstGeom>
          <a:noFill/>
          <a:ln>
            <a:noFill/>
          </a:ln>
        </p:spPr>
        <p:txBody>
          <a:bodyPr anchorCtr="0" anchor="t" bIns="34275" lIns="68575" spcFirstLastPara="1" rIns="68575" wrap="square" tIns="34275">
            <a:noAutofit/>
          </a:bodyPr>
          <a:lstStyle>
            <a:lvl1pPr indent="-228600" lvl="0" marL="457200" rtl="0" algn="l">
              <a:spcBef>
                <a:spcPts val="400"/>
              </a:spcBef>
              <a:spcAft>
                <a:spcPts val="0"/>
              </a:spcAft>
              <a:buClr>
                <a:schemeClr val="lt1"/>
              </a:buClr>
              <a:buSzPts val="1400"/>
              <a:buNone/>
              <a:defRPr b="0" sz="1800">
                <a:solidFill>
                  <a:schemeClr val="lt1"/>
                </a:solidFill>
                <a:latin typeface="Arial"/>
                <a:ea typeface="Arial"/>
                <a:cs typeface="Arial"/>
                <a:sym typeface="Arial"/>
              </a:defRPr>
            </a:lvl1pPr>
            <a:lvl2pPr indent="-228600" lvl="1" marL="914400" rtl="0" algn="l">
              <a:spcBef>
                <a:spcPts val="500"/>
              </a:spcBef>
              <a:spcAft>
                <a:spcPts val="0"/>
              </a:spcAft>
              <a:buClr>
                <a:srgbClr val="888888"/>
              </a:buClr>
              <a:buSzPts val="1100"/>
              <a:buNone/>
              <a:defRPr sz="1400">
                <a:solidFill>
                  <a:srgbClr val="888888"/>
                </a:solidFill>
              </a:defRPr>
            </a:lvl2pPr>
            <a:lvl3pPr indent="-228600" lvl="2" marL="1371600" rtl="0" algn="l">
              <a:spcBef>
                <a:spcPts val="500"/>
              </a:spcBef>
              <a:spcAft>
                <a:spcPts val="0"/>
              </a:spcAft>
              <a:buClr>
                <a:srgbClr val="888888"/>
              </a:buClr>
              <a:buSzPts val="1000"/>
              <a:buNone/>
              <a:defRPr sz="1200">
                <a:solidFill>
                  <a:srgbClr val="888888"/>
                </a:solidFill>
              </a:defRPr>
            </a:lvl3pPr>
            <a:lvl4pPr indent="-228600" lvl="3" marL="1828800" rtl="0" algn="l">
              <a:spcBef>
                <a:spcPts val="500"/>
              </a:spcBef>
              <a:spcAft>
                <a:spcPts val="0"/>
              </a:spcAft>
              <a:buClr>
                <a:srgbClr val="888888"/>
              </a:buClr>
              <a:buSzPts val="800"/>
              <a:buNone/>
              <a:defRPr sz="1100">
                <a:solidFill>
                  <a:srgbClr val="888888"/>
                </a:solidFill>
              </a:defRPr>
            </a:lvl4pPr>
            <a:lvl5pPr indent="-228600" lvl="4" marL="2286000" rtl="0" algn="l">
              <a:spcBef>
                <a:spcPts val="500"/>
              </a:spcBef>
              <a:spcAft>
                <a:spcPts val="0"/>
              </a:spcAft>
              <a:buClr>
                <a:srgbClr val="888888"/>
              </a:buClr>
              <a:buSzPts val="800"/>
              <a:buNone/>
              <a:defRPr sz="1100">
                <a:solidFill>
                  <a:srgbClr val="888888"/>
                </a:solidFill>
              </a:defRPr>
            </a:lvl5pPr>
            <a:lvl6pPr indent="-228600" lvl="5" marL="2743200" rtl="0" algn="l">
              <a:spcBef>
                <a:spcPts val="500"/>
              </a:spcBef>
              <a:spcAft>
                <a:spcPts val="0"/>
              </a:spcAft>
              <a:buClr>
                <a:srgbClr val="888888"/>
              </a:buClr>
              <a:buSzPts val="800"/>
              <a:buNone/>
              <a:defRPr sz="1100">
                <a:solidFill>
                  <a:srgbClr val="888888"/>
                </a:solidFill>
              </a:defRPr>
            </a:lvl6pPr>
            <a:lvl7pPr indent="-228600" lvl="6" marL="3200400" rtl="0" algn="l">
              <a:spcBef>
                <a:spcPts val="500"/>
              </a:spcBef>
              <a:spcAft>
                <a:spcPts val="0"/>
              </a:spcAft>
              <a:buClr>
                <a:srgbClr val="888888"/>
              </a:buClr>
              <a:buSzPts val="800"/>
              <a:buNone/>
              <a:defRPr sz="1100">
                <a:solidFill>
                  <a:srgbClr val="888888"/>
                </a:solidFill>
              </a:defRPr>
            </a:lvl7pPr>
            <a:lvl8pPr indent="-228600" lvl="7" marL="3657600" rtl="0" algn="l">
              <a:spcBef>
                <a:spcPts val="500"/>
              </a:spcBef>
              <a:spcAft>
                <a:spcPts val="0"/>
              </a:spcAft>
              <a:buClr>
                <a:srgbClr val="888888"/>
              </a:buClr>
              <a:buSzPts val="800"/>
              <a:buNone/>
              <a:defRPr sz="1100">
                <a:solidFill>
                  <a:srgbClr val="888888"/>
                </a:solidFill>
              </a:defRPr>
            </a:lvl8pPr>
            <a:lvl9pPr indent="-228600" lvl="8" marL="4114800" rtl="0" algn="l">
              <a:spcBef>
                <a:spcPts val="500"/>
              </a:spcBef>
              <a:spcAft>
                <a:spcPts val="500"/>
              </a:spcAft>
              <a:buClr>
                <a:srgbClr val="888888"/>
              </a:buClr>
              <a:buSzPts val="800"/>
              <a:buNone/>
              <a:defRPr sz="1100">
                <a:solidFill>
                  <a:srgbClr val="888888"/>
                </a:solidFill>
              </a:defRPr>
            </a:lvl9pPr>
          </a:lstStyle>
          <a:p/>
        </p:txBody>
      </p:sp>
      <p:sp>
        <p:nvSpPr>
          <p:cNvPr id="55" name="Google Shape;55;p13"/>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b="0" i="0" sz="700" u="none" cap="none" strike="noStrike">
                <a:solidFill>
                  <a:schemeClr val="lt1"/>
                </a:solidFill>
                <a:latin typeface="Arial"/>
                <a:ea typeface="Arial"/>
                <a:cs typeface="Arial"/>
                <a:sym typeface="Arial"/>
              </a:defRPr>
            </a:lvl1pPr>
            <a:lvl2pPr indent="0" lvl="1" marL="0" rtl="0" algn="ctr">
              <a:spcBef>
                <a:spcPts val="0"/>
              </a:spcBef>
              <a:buNone/>
              <a:defRPr b="0" i="0" sz="700" u="none" cap="none" strike="noStrike">
                <a:solidFill>
                  <a:schemeClr val="lt1"/>
                </a:solidFill>
                <a:latin typeface="Arial"/>
                <a:ea typeface="Arial"/>
                <a:cs typeface="Arial"/>
                <a:sym typeface="Arial"/>
              </a:defRPr>
            </a:lvl2pPr>
            <a:lvl3pPr indent="0" lvl="2" marL="0" rtl="0" algn="ctr">
              <a:spcBef>
                <a:spcPts val="0"/>
              </a:spcBef>
              <a:buNone/>
              <a:defRPr b="0" i="0" sz="700" u="none" cap="none" strike="noStrike">
                <a:solidFill>
                  <a:schemeClr val="lt1"/>
                </a:solidFill>
                <a:latin typeface="Arial"/>
                <a:ea typeface="Arial"/>
                <a:cs typeface="Arial"/>
                <a:sym typeface="Arial"/>
              </a:defRPr>
            </a:lvl3pPr>
            <a:lvl4pPr indent="0" lvl="3" marL="0" rtl="0" algn="ctr">
              <a:spcBef>
                <a:spcPts val="0"/>
              </a:spcBef>
              <a:buNone/>
              <a:defRPr b="0" i="0" sz="700" u="none" cap="none" strike="noStrike">
                <a:solidFill>
                  <a:schemeClr val="lt1"/>
                </a:solidFill>
                <a:latin typeface="Arial"/>
                <a:ea typeface="Arial"/>
                <a:cs typeface="Arial"/>
                <a:sym typeface="Arial"/>
              </a:defRPr>
            </a:lvl4pPr>
            <a:lvl5pPr indent="0" lvl="4" marL="0" rtl="0" algn="ctr">
              <a:spcBef>
                <a:spcPts val="0"/>
              </a:spcBef>
              <a:buNone/>
              <a:defRPr b="0" i="0" sz="700" u="none" cap="none" strike="noStrike">
                <a:solidFill>
                  <a:schemeClr val="lt1"/>
                </a:solidFill>
                <a:latin typeface="Arial"/>
                <a:ea typeface="Arial"/>
                <a:cs typeface="Arial"/>
                <a:sym typeface="Arial"/>
              </a:defRPr>
            </a:lvl5pPr>
            <a:lvl6pPr indent="0" lvl="5" marL="0" rtl="0" algn="ctr">
              <a:spcBef>
                <a:spcPts val="0"/>
              </a:spcBef>
              <a:buNone/>
              <a:defRPr b="0" i="0" sz="700" u="none" cap="none" strike="noStrike">
                <a:solidFill>
                  <a:schemeClr val="lt1"/>
                </a:solidFill>
                <a:latin typeface="Arial"/>
                <a:ea typeface="Arial"/>
                <a:cs typeface="Arial"/>
                <a:sym typeface="Arial"/>
              </a:defRPr>
            </a:lvl6pPr>
            <a:lvl7pPr indent="0" lvl="6" marL="0" rtl="0" algn="ctr">
              <a:spcBef>
                <a:spcPts val="0"/>
              </a:spcBef>
              <a:buNone/>
              <a:defRPr b="0" i="0" sz="700" u="none" cap="none" strike="noStrike">
                <a:solidFill>
                  <a:schemeClr val="lt1"/>
                </a:solidFill>
                <a:latin typeface="Arial"/>
                <a:ea typeface="Arial"/>
                <a:cs typeface="Arial"/>
                <a:sym typeface="Arial"/>
              </a:defRPr>
            </a:lvl7pPr>
            <a:lvl8pPr indent="0" lvl="7" marL="0" rtl="0" algn="ctr">
              <a:spcBef>
                <a:spcPts val="0"/>
              </a:spcBef>
              <a:buNone/>
              <a:defRPr b="0" i="0" sz="700" u="none" cap="none" strike="noStrike">
                <a:solidFill>
                  <a:schemeClr val="lt1"/>
                </a:solidFill>
                <a:latin typeface="Arial"/>
                <a:ea typeface="Arial"/>
                <a:cs typeface="Arial"/>
                <a:sym typeface="Arial"/>
              </a:defRPr>
            </a:lvl8pPr>
            <a:lvl9pPr indent="0" lvl="8" marL="0" rtl="0" algn="ctr">
              <a:spcBef>
                <a:spcPts val="0"/>
              </a:spcBef>
              <a:buNone/>
              <a:defRPr b="0" i="0" sz="7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3"/>
          <p:cNvPicPr preferRelativeResize="0"/>
          <p:nvPr/>
        </p:nvPicPr>
        <p:blipFill rotWithShape="1">
          <a:blip r:embed="rId3">
            <a:alphaModFix/>
          </a:blip>
          <a:srcRect b="0" l="0" r="0" t="0"/>
          <a:stretch/>
        </p:blipFill>
        <p:spPr>
          <a:xfrm>
            <a:off x="6476518" y="4317427"/>
            <a:ext cx="2199938" cy="48911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Blank - Logo Right">
  <p:cSld name="Pink Blank - Logo Right">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2">
            <a:alphaModFix/>
          </a:blip>
          <a:srcRect b="0" l="0" r="0" t="0"/>
          <a:stretch/>
        </p:blipFill>
        <p:spPr>
          <a:xfrm>
            <a:off x="7719802" y="314269"/>
            <a:ext cx="1212274" cy="313265"/>
          </a:xfrm>
          <a:prstGeom prst="rect">
            <a:avLst/>
          </a:prstGeom>
          <a:noFill/>
          <a:ln>
            <a:noFill/>
          </a:ln>
        </p:spPr>
      </p:pic>
      <p:sp>
        <p:nvSpPr>
          <p:cNvPr id="61" name="Google Shape;61;p14"/>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rgbClr val="ED037C"/>
              </a:buClr>
              <a:buSzPts val="1800"/>
              <a:buFont typeface="Arial"/>
              <a:buNone/>
              <a:defRPr>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4"/>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sz="700">
                <a:solidFill>
                  <a:srgbClr val="888888"/>
                </a:solidFill>
                <a:latin typeface="Arial"/>
                <a:ea typeface="Arial"/>
                <a:cs typeface="Arial"/>
                <a:sym typeface="Arial"/>
              </a:defRPr>
            </a:lvl1pPr>
            <a:lvl2pPr indent="0" lvl="1" marL="0" rtl="0" algn="ctr">
              <a:spcBef>
                <a:spcPts val="0"/>
              </a:spcBef>
              <a:buNone/>
              <a:defRPr sz="700">
                <a:solidFill>
                  <a:srgbClr val="888888"/>
                </a:solidFill>
                <a:latin typeface="Arial"/>
                <a:ea typeface="Arial"/>
                <a:cs typeface="Arial"/>
                <a:sym typeface="Arial"/>
              </a:defRPr>
            </a:lvl2pPr>
            <a:lvl3pPr indent="0" lvl="2" marL="0" rtl="0" algn="ctr">
              <a:spcBef>
                <a:spcPts val="0"/>
              </a:spcBef>
              <a:buNone/>
              <a:defRPr sz="700">
                <a:solidFill>
                  <a:srgbClr val="888888"/>
                </a:solidFill>
                <a:latin typeface="Arial"/>
                <a:ea typeface="Arial"/>
                <a:cs typeface="Arial"/>
                <a:sym typeface="Arial"/>
              </a:defRPr>
            </a:lvl3pPr>
            <a:lvl4pPr indent="0" lvl="3" marL="0" rtl="0" algn="ctr">
              <a:spcBef>
                <a:spcPts val="0"/>
              </a:spcBef>
              <a:buNone/>
              <a:defRPr sz="700">
                <a:solidFill>
                  <a:srgbClr val="888888"/>
                </a:solidFill>
                <a:latin typeface="Arial"/>
                <a:ea typeface="Arial"/>
                <a:cs typeface="Arial"/>
                <a:sym typeface="Arial"/>
              </a:defRPr>
            </a:lvl4pPr>
            <a:lvl5pPr indent="0" lvl="4" marL="0" rtl="0" algn="ctr">
              <a:spcBef>
                <a:spcPts val="0"/>
              </a:spcBef>
              <a:buNone/>
              <a:defRPr sz="700">
                <a:solidFill>
                  <a:srgbClr val="888888"/>
                </a:solidFill>
                <a:latin typeface="Arial"/>
                <a:ea typeface="Arial"/>
                <a:cs typeface="Arial"/>
                <a:sym typeface="Arial"/>
              </a:defRPr>
            </a:lvl5pPr>
            <a:lvl6pPr indent="0" lvl="5" marL="0" rtl="0" algn="ctr">
              <a:spcBef>
                <a:spcPts val="0"/>
              </a:spcBef>
              <a:buNone/>
              <a:defRPr sz="700">
                <a:solidFill>
                  <a:srgbClr val="888888"/>
                </a:solidFill>
                <a:latin typeface="Arial"/>
                <a:ea typeface="Arial"/>
                <a:cs typeface="Arial"/>
                <a:sym typeface="Arial"/>
              </a:defRPr>
            </a:lvl6pPr>
            <a:lvl7pPr indent="0" lvl="6" marL="0" rtl="0" algn="ctr">
              <a:spcBef>
                <a:spcPts val="0"/>
              </a:spcBef>
              <a:buNone/>
              <a:defRPr sz="700">
                <a:solidFill>
                  <a:srgbClr val="888888"/>
                </a:solidFill>
                <a:latin typeface="Arial"/>
                <a:ea typeface="Arial"/>
                <a:cs typeface="Arial"/>
                <a:sym typeface="Arial"/>
              </a:defRPr>
            </a:lvl7pPr>
            <a:lvl8pPr indent="0" lvl="7" marL="0" rtl="0" algn="ctr">
              <a:spcBef>
                <a:spcPts val="0"/>
              </a:spcBef>
              <a:buNone/>
              <a:defRPr sz="700">
                <a:solidFill>
                  <a:srgbClr val="888888"/>
                </a:solidFill>
                <a:latin typeface="Arial"/>
                <a:ea typeface="Arial"/>
                <a:cs typeface="Arial"/>
                <a:sym typeface="Arial"/>
              </a:defRPr>
            </a:lvl8pPr>
            <a:lvl9pPr indent="0" lvl="8" marL="0" rtl="0" algn="ctr">
              <a:spcBef>
                <a:spcPts val="0"/>
              </a:spcBef>
              <a:buNone/>
              <a:defRPr sz="7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14"/>
          <p:cNvSpPr txBox="1"/>
          <p:nvPr>
            <p:ph idx="1" type="subTitle"/>
          </p:nvPr>
        </p:nvSpPr>
        <p:spPr>
          <a:xfrm>
            <a:off x="251521" y="628651"/>
            <a:ext cx="7200900" cy="400200"/>
          </a:xfrm>
          <a:prstGeom prst="rect">
            <a:avLst/>
          </a:prstGeom>
          <a:noFill/>
          <a:ln>
            <a:noFill/>
          </a:ln>
        </p:spPr>
        <p:txBody>
          <a:bodyPr anchorCtr="0" anchor="t" bIns="34275" lIns="68575" spcFirstLastPara="1" rIns="68575" wrap="square" tIns="34275">
            <a:noAutofit/>
          </a:bodyPr>
          <a:lstStyle>
            <a:lvl1pPr lvl="0" rtl="0" algn="l">
              <a:spcBef>
                <a:spcPts val="300"/>
              </a:spcBef>
              <a:spcAft>
                <a:spcPts val="0"/>
              </a:spcAft>
              <a:buClr>
                <a:srgbClr val="A5A5A5"/>
              </a:buClr>
              <a:buSzPts val="1100"/>
              <a:buNone/>
              <a:defRPr b="0" sz="1400">
                <a:solidFill>
                  <a:srgbClr val="A5A5A5"/>
                </a:solidFill>
                <a:latin typeface="Arial"/>
                <a:ea typeface="Arial"/>
                <a:cs typeface="Arial"/>
                <a:sym typeface="Arial"/>
              </a:defRPr>
            </a:lvl1pPr>
            <a:lvl2pPr lvl="1" rtl="0" algn="ctr">
              <a:spcBef>
                <a:spcPts val="500"/>
              </a:spcBef>
              <a:spcAft>
                <a:spcPts val="0"/>
              </a:spcAft>
              <a:buClr>
                <a:srgbClr val="888888"/>
              </a:buClr>
              <a:buSzPts val="800"/>
              <a:buNone/>
              <a:defRPr>
                <a:solidFill>
                  <a:srgbClr val="888888"/>
                </a:solidFill>
              </a:defRPr>
            </a:lvl2pPr>
            <a:lvl3pPr lvl="2" rtl="0" algn="ctr">
              <a:spcBef>
                <a:spcPts val="500"/>
              </a:spcBef>
              <a:spcAft>
                <a:spcPts val="0"/>
              </a:spcAft>
              <a:buClr>
                <a:srgbClr val="888888"/>
              </a:buClr>
              <a:buSzPts val="800"/>
              <a:buNone/>
              <a:defRPr>
                <a:solidFill>
                  <a:srgbClr val="888888"/>
                </a:solidFill>
              </a:defRPr>
            </a:lvl3pPr>
            <a:lvl4pPr lvl="3" rtl="0" algn="ctr">
              <a:spcBef>
                <a:spcPts val="500"/>
              </a:spcBef>
              <a:spcAft>
                <a:spcPts val="0"/>
              </a:spcAft>
              <a:buClr>
                <a:srgbClr val="888888"/>
              </a:buClr>
              <a:buSzPts val="800"/>
              <a:buNone/>
              <a:defRPr>
                <a:solidFill>
                  <a:srgbClr val="888888"/>
                </a:solidFill>
              </a:defRPr>
            </a:lvl4pPr>
            <a:lvl5pPr lvl="4" rtl="0" algn="ctr">
              <a:spcBef>
                <a:spcPts val="500"/>
              </a:spcBef>
              <a:spcAft>
                <a:spcPts val="0"/>
              </a:spcAft>
              <a:buClr>
                <a:srgbClr val="888888"/>
              </a:buClr>
              <a:buSzPts val="800"/>
              <a:buNone/>
              <a:defRPr>
                <a:solidFill>
                  <a:srgbClr val="888888"/>
                </a:solidFill>
              </a:defRPr>
            </a:lvl5pPr>
            <a:lvl6pPr lvl="5" rtl="0" algn="ctr">
              <a:spcBef>
                <a:spcPts val="500"/>
              </a:spcBef>
              <a:spcAft>
                <a:spcPts val="0"/>
              </a:spcAft>
              <a:buClr>
                <a:srgbClr val="888888"/>
              </a:buClr>
              <a:buSzPts val="800"/>
              <a:buNone/>
              <a:defRPr>
                <a:solidFill>
                  <a:srgbClr val="888888"/>
                </a:solidFill>
              </a:defRPr>
            </a:lvl6pPr>
            <a:lvl7pPr lvl="6" rtl="0" algn="ctr">
              <a:spcBef>
                <a:spcPts val="500"/>
              </a:spcBef>
              <a:spcAft>
                <a:spcPts val="0"/>
              </a:spcAft>
              <a:buClr>
                <a:srgbClr val="888888"/>
              </a:buClr>
              <a:buSzPts val="800"/>
              <a:buNone/>
              <a:defRPr>
                <a:solidFill>
                  <a:srgbClr val="888888"/>
                </a:solidFill>
              </a:defRPr>
            </a:lvl7pPr>
            <a:lvl8pPr lvl="7" rtl="0" algn="ctr">
              <a:spcBef>
                <a:spcPts val="500"/>
              </a:spcBef>
              <a:spcAft>
                <a:spcPts val="0"/>
              </a:spcAft>
              <a:buClr>
                <a:srgbClr val="888888"/>
              </a:buClr>
              <a:buSzPts val="800"/>
              <a:buNone/>
              <a:defRPr>
                <a:solidFill>
                  <a:srgbClr val="888888"/>
                </a:solidFill>
              </a:defRPr>
            </a:lvl8pPr>
            <a:lvl9pPr lvl="8" rtl="0" algn="ctr">
              <a:spcBef>
                <a:spcPts val="500"/>
              </a:spcBef>
              <a:spcAft>
                <a:spcPts val="500"/>
              </a:spcAft>
              <a:buClr>
                <a:srgbClr val="888888"/>
              </a:buClr>
              <a:buSzPts val="800"/>
              <a:buNone/>
              <a:defRPr>
                <a:solidFill>
                  <a:srgbClr val="888888"/>
                </a:solidFill>
              </a:defRPr>
            </a:lvl9pPr>
          </a:lstStyle>
          <a:p/>
        </p:txBody>
      </p:sp>
      <p:sp>
        <p:nvSpPr>
          <p:cNvPr id="66" name="Google Shape;66;p14"/>
          <p:cNvSpPr txBox="1"/>
          <p:nvPr>
            <p:ph idx="2" type="body"/>
          </p:nvPr>
        </p:nvSpPr>
        <p:spPr>
          <a:xfrm>
            <a:off x="251520" y="1113588"/>
            <a:ext cx="8637600" cy="3564600"/>
          </a:xfrm>
          <a:prstGeom prst="rect">
            <a:avLst/>
          </a:prstGeom>
          <a:noFill/>
          <a:ln>
            <a:noFill/>
          </a:ln>
        </p:spPr>
        <p:txBody>
          <a:bodyPr anchorCtr="0" anchor="t" bIns="34275" lIns="68575" spcFirstLastPara="1" rIns="68575" wrap="square" tIns="34275">
            <a:noAutofit/>
          </a:bodyPr>
          <a:lstStyle>
            <a:lvl1pPr indent="-285750" lvl="0" marL="457200" rtl="0" algn="l">
              <a:spcBef>
                <a:spcPts val="200"/>
              </a:spcBef>
              <a:spcAft>
                <a:spcPts val="0"/>
              </a:spcAft>
              <a:buClr>
                <a:srgbClr val="262626"/>
              </a:buClr>
              <a:buSzPts val="900"/>
              <a:buChar char="●"/>
              <a:defRPr>
                <a:latin typeface="Arial"/>
                <a:ea typeface="Arial"/>
                <a:cs typeface="Arial"/>
                <a:sym typeface="Arial"/>
              </a:defRPr>
            </a:lvl1pPr>
            <a:lvl2pPr indent="-298450" lvl="1" marL="914400" rtl="0" algn="l">
              <a:spcBef>
                <a:spcPts val="500"/>
              </a:spcBef>
              <a:spcAft>
                <a:spcPts val="0"/>
              </a:spcAft>
              <a:buClr>
                <a:srgbClr val="262626"/>
              </a:buClr>
              <a:buSzPts val="1100"/>
              <a:buChar char="○"/>
              <a:defRPr/>
            </a:lvl2pPr>
            <a:lvl3pPr indent="-298450" lvl="2" marL="1371600" rtl="0" algn="l">
              <a:spcBef>
                <a:spcPts val="500"/>
              </a:spcBef>
              <a:spcAft>
                <a:spcPts val="0"/>
              </a:spcAft>
              <a:buClr>
                <a:srgbClr val="262626"/>
              </a:buClr>
              <a:buSzPts val="1100"/>
              <a:buChar char="■"/>
              <a:defRPr/>
            </a:lvl3pPr>
            <a:lvl4pPr indent="-298450" lvl="3" marL="1828800" rtl="0" algn="l">
              <a:spcBef>
                <a:spcPts val="500"/>
              </a:spcBef>
              <a:spcAft>
                <a:spcPts val="0"/>
              </a:spcAft>
              <a:buClr>
                <a:srgbClr val="262626"/>
              </a:buClr>
              <a:buSzPts val="1100"/>
              <a:buChar char="●"/>
              <a:defRPr/>
            </a:lvl4pPr>
            <a:lvl5pPr indent="-298450" lvl="4" marL="2286000" rtl="0" algn="l">
              <a:spcBef>
                <a:spcPts val="500"/>
              </a:spcBef>
              <a:spcAft>
                <a:spcPts val="0"/>
              </a:spcAft>
              <a:buClr>
                <a:srgbClr val="262626"/>
              </a:buClr>
              <a:buSzPts val="1100"/>
              <a:buChar char="○"/>
              <a:defRPr/>
            </a:lvl5pPr>
            <a:lvl6pPr indent="-298450" lvl="5" marL="2743200" rtl="0" algn="l">
              <a:spcBef>
                <a:spcPts val="500"/>
              </a:spcBef>
              <a:spcAft>
                <a:spcPts val="0"/>
              </a:spcAft>
              <a:buClr>
                <a:schemeClr val="dk1"/>
              </a:buClr>
              <a:buSzPts val="1100"/>
              <a:buChar char="■"/>
              <a:defRPr/>
            </a:lvl6pPr>
            <a:lvl7pPr indent="-298450" lvl="6" marL="3200400" rtl="0" algn="l">
              <a:spcBef>
                <a:spcPts val="500"/>
              </a:spcBef>
              <a:spcAft>
                <a:spcPts val="0"/>
              </a:spcAft>
              <a:buClr>
                <a:schemeClr val="dk1"/>
              </a:buClr>
              <a:buSzPts val="1100"/>
              <a:buChar char="●"/>
              <a:defRPr/>
            </a:lvl7pPr>
            <a:lvl8pPr indent="-298450" lvl="7" marL="3657600" rtl="0" algn="l">
              <a:spcBef>
                <a:spcPts val="500"/>
              </a:spcBef>
              <a:spcAft>
                <a:spcPts val="0"/>
              </a:spcAft>
              <a:buClr>
                <a:schemeClr val="dk1"/>
              </a:buClr>
              <a:buSzPts val="1100"/>
              <a:buChar char="○"/>
              <a:defRPr/>
            </a:lvl8pPr>
            <a:lvl9pPr indent="-298450" lvl="8" marL="4114800" rtl="0" algn="l">
              <a:spcBef>
                <a:spcPts val="500"/>
              </a:spcBef>
              <a:spcAft>
                <a:spcPts val="500"/>
              </a:spcAft>
              <a:buClr>
                <a:schemeClr val="dk1"/>
              </a:buClr>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Title with HWIC">
  <p:cSld name="Pink Title with HWIC">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2">
            <a:alphaModFix/>
          </a:blip>
          <a:srcRect b="0" l="0" r="0" t="0"/>
          <a:stretch/>
        </p:blipFill>
        <p:spPr>
          <a:xfrm>
            <a:off x="359533" y="657351"/>
            <a:ext cx="2052226" cy="530320"/>
          </a:xfrm>
          <a:prstGeom prst="rect">
            <a:avLst/>
          </a:prstGeom>
          <a:noFill/>
          <a:ln>
            <a:noFill/>
          </a:ln>
        </p:spPr>
      </p:pic>
      <p:sp>
        <p:nvSpPr>
          <p:cNvPr id="69" name="Google Shape;69;p15"/>
          <p:cNvSpPr/>
          <p:nvPr/>
        </p:nvSpPr>
        <p:spPr>
          <a:xfrm>
            <a:off x="0" y="1761660"/>
            <a:ext cx="9144000" cy="33816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70" name="Google Shape;70;p15"/>
          <p:cNvSpPr txBox="1"/>
          <p:nvPr>
            <p:ph type="title"/>
          </p:nvPr>
        </p:nvSpPr>
        <p:spPr>
          <a:xfrm>
            <a:off x="413538" y="1761662"/>
            <a:ext cx="7772400" cy="10215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lt1"/>
              </a:buClr>
              <a:buSzPts val="3600"/>
              <a:buFont typeface="Arial"/>
              <a:buNone/>
              <a:defRPr b="0" sz="3600" cap="none">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5"/>
          <p:cNvSpPr txBox="1"/>
          <p:nvPr>
            <p:ph idx="1" type="body"/>
          </p:nvPr>
        </p:nvSpPr>
        <p:spPr>
          <a:xfrm>
            <a:off x="413538" y="2787774"/>
            <a:ext cx="7776900" cy="756000"/>
          </a:xfrm>
          <a:prstGeom prst="rect">
            <a:avLst/>
          </a:prstGeom>
          <a:noFill/>
          <a:ln>
            <a:noFill/>
          </a:ln>
        </p:spPr>
        <p:txBody>
          <a:bodyPr anchorCtr="0" anchor="t" bIns="34275" lIns="68575" spcFirstLastPara="1" rIns="68575" wrap="square" tIns="34275">
            <a:noAutofit/>
          </a:bodyPr>
          <a:lstStyle>
            <a:lvl1pPr indent="-228600" lvl="0" marL="457200" rtl="0" algn="l">
              <a:spcBef>
                <a:spcPts val="400"/>
              </a:spcBef>
              <a:spcAft>
                <a:spcPts val="0"/>
              </a:spcAft>
              <a:buClr>
                <a:schemeClr val="lt1"/>
              </a:buClr>
              <a:buSzPts val="1400"/>
              <a:buNone/>
              <a:defRPr b="0" sz="1800">
                <a:solidFill>
                  <a:schemeClr val="lt1"/>
                </a:solidFill>
                <a:latin typeface="Arial"/>
                <a:ea typeface="Arial"/>
                <a:cs typeface="Arial"/>
                <a:sym typeface="Arial"/>
              </a:defRPr>
            </a:lvl1pPr>
            <a:lvl2pPr indent="-228600" lvl="1" marL="914400" rtl="0" algn="l">
              <a:spcBef>
                <a:spcPts val="500"/>
              </a:spcBef>
              <a:spcAft>
                <a:spcPts val="0"/>
              </a:spcAft>
              <a:buClr>
                <a:srgbClr val="888888"/>
              </a:buClr>
              <a:buSzPts val="1100"/>
              <a:buNone/>
              <a:defRPr sz="1400">
                <a:solidFill>
                  <a:srgbClr val="888888"/>
                </a:solidFill>
              </a:defRPr>
            </a:lvl2pPr>
            <a:lvl3pPr indent="-228600" lvl="2" marL="1371600" rtl="0" algn="l">
              <a:spcBef>
                <a:spcPts val="500"/>
              </a:spcBef>
              <a:spcAft>
                <a:spcPts val="0"/>
              </a:spcAft>
              <a:buClr>
                <a:srgbClr val="888888"/>
              </a:buClr>
              <a:buSzPts val="1000"/>
              <a:buNone/>
              <a:defRPr sz="1200">
                <a:solidFill>
                  <a:srgbClr val="888888"/>
                </a:solidFill>
              </a:defRPr>
            </a:lvl3pPr>
            <a:lvl4pPr indent="-228600" lvl="3" marL="1828800" rtl="0" algn="l">
              <a:spcBef>
                <a:spcPts val="500"/>
              </a:spcBef>
              <a:spcAft>
                <a:spcPts val="0"/>
              </a:spcAft>
              <a:buClr>
                <a:srgbClr val="888888"/>
              </a:buClr>
              <a:buSzPts val="800"/>
              <a:buNone/>
              <a:defRPr sz="1100">
                <a:solidFill>
                  <a:srgbClr val="888888"/>
                </a:solidFill>
              </a:defRPr>
            </a:lvl4pPr>
            <a:lvl5pPr indent="-228600" lvl="4" marL="2286000" rtl="0" algn="l">
              <a:spcBef>
                <a:spcPts val="500"/>
              </a:spcBef>
              <a:spcAft>
                <a:spcPts val="0"/>
              </a:spcAft>
              <a:buClr>
                <a:srgbClr val="888888"/>
              </a:buClr>
              <a:buSzPts val="800"/>
              <a:buNone/>
              <a:defRPr sz="1100">
                <a:solidFill>
                  <a:srgbClr val="888888"/>
                </a:solidFill>
              </a:defRPr>
            </a:lvl5pPr>
            <a:lvl6pPr indent="-228600" lvl="5" marL="2743200" rtl="0" algn="l">
              <a:spcBef>
                <a:spcPts val="500"/>
              </a:spcBef>
              <a:spcAft>
                <a:spcPts val="0"/>
              </a:spcAft>
              <a:buClr>
                <a:srgbClr val="888888"/>
              </a:buClr>
              <a:buSzPts val="800"/>
              <a:buNone/>
              <a:defRPr sz="1100">
                <a:solidFill>
                  <a:srgbClr val="888888"/>
                </a:solidFill>
              </a:defRPr>
            </a:lvl6pPr>
            <a:lvl7pPr indent="-228600" lvl="6" marL="3200400" rtl="0" algn="l">
              <a:spcBef>
                <a:spcPts val="500"/>
              </a:spcBef>
              <a:spcAft>
                <a:spcPts val="0"/>
              </a:spcAft>
              <a:buClr>
                <a:srgbClr val="888888"/>
              </a:buClr>
              <a:buSzPts val="800"/>
              <a:buNone/>
              <a:defRPr sz="1100">
                <a:solidFill>
                  <a:srgbClr val="888888"/>
                </a:solidFill>
              </a:defRPr>
            </a:lvl7pPr>
            <a:lvl8pPr indent="-228600" lvl="7" marL="3657600" rtl="0" algn="l">
              <a:spcBef>
                <a:spcPts val="500"/>
              </a:spcBef>
              <a:spcAft>
                <a:spcPts val="0"/>
              </a:spcAft>
              <a:buClr>
                <a:srgbClr val="888888"/>
              </a:buClr>
              <a:buSzPts val="800"/>
              <a:buNone/>
              <a:defRPr sz="1100">
                <a:solidFill>
                  <a:srgbClr val="888888"/>
                </a:solidFill>
              </a:defRPr>
            </a:lvl8pPr>
            <a:lvl9pPr indent="-228600" lvl="8" marL="4114800" rtl="0" algn="l">
              <a:spcBef>
                <a:spcPts val="500"/>
              </a:spcBef>
              <a:spcAft>
                <a:spcPts val="500"/>
              </a:spcAft>
              <a:buClr>
                <a:srgbClr val="888888"/>
              </a:buClr>
              <a:buSzPts val="800"/>
              <a:buNone/>
              <a:defRPr sz="1100">
                <a:solidFill>
                  <a:srgbClr val="888888"/>
                </a:solidFill>
              </a:defRPr>
            </a:lvl9pPr>
          </a:lstStyle>
          <a:p/>
        </p:txBody>
      </p:sp>
      <p:sp>
        <p:nvSpPr>
          <p:cNvPr id="72" name="Google Shape;72;p15"/>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5"/>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sz="700">
                <a:solidFill>
                  <a:schemeClr val="lt1"/>
                </a:solidFill>
                <a:latin typeface="Arial"/>
                <a:ea typeface="Arial"/>
                <a:cs typeface="Arial"/>
                <a:sym typeface="Arial"/>
              </a:defRPr>
            </a:lvl1pPr>
            <a:lvl2pPr indent="0" lvl="1" marL="0" rtl="0" algn="ctr">
              <a:spcBef>
                <a:spcPts val="0"/>
              </a:spcBef>
              <a:buNone/>
              <a:defRPr sz="700">
                <a:solidFill>
                  <a:schemeClr val="lt1"/>
                </a:solidFill>
                <a:latin typeface="Arial"/>
                <a:ea typeface="Arial"/>
                <a:cs typeface="Arial"/>
                <a:sym typeface="Arial"/>
              </a:defRPr>
            </a:lvl2pPr>
            <a:lvl3pPr indent="0" lvl="2" marL="0" rtl="0" algn="ctr">
              <a:spcBef>
                <a:spcPts val="0"/>
              </a:spcBef>
              <a:buNone/>
              <a:defRPr sz="700">
                <a:solidFill>
                  <a:schemeClr val="lt1"/>
                </a:solidFill>
                <a:latin typeface="Arial"/>
                <a:ea typeface="Arial"/>
                <a:cs typeface="Arial"/>
                <a:sym typeface="Arial"/>
              </a:defRPr>
            </a:lvl3pPr>
            <a:lvl4pPr indent="0" lvl="3" marL="0" rtl="0" algn="ctr">
              <a:spcBef>
                <a:spcPts val="0"/>
              </a:spcBef>
              <a:buNone/>
              <a:defRPr sz="700">
                <a:solidFill>
                  <a:schemeClr val="lt1"/>
                </a:solidFill>
                <a:latin typeface="Arial"/>
                <a:ea typeface="Arial"/>
                <a:cs typeface="Arial"/>
                <a:sym typeface="Arial"/>
              </a:defRPr>
            </a:lvl4pPr>
            <a:lvl5pPr indent="0" lvl="4" marL="0" rtl="0" algn="ctr">
              <a:spcBef>
                <a:spcPts val="0"/>
              </a:spcBef>
              <a:buNone/>
              <a:defRPr sz="700">
                <a:solidFill>
                  <a:schemeClr val="lt1"/>
                </a:solidFill>
                <a:latin typeface="Arial"/>
                <a:ea typeface="Arial"/>
                <a:cs typeface="Arial"/>
                <a:sym typeface="Arial"/>
              </a:defRPr>
            </a:lvl5pPr>
            <a:lvl6pPr indent="0" lvl="5" marL="0" rtl="0" algn="ctr">
              <a:spcBef>
                <a:spcPts val="0"/>
              </a:spcBef>
              <a:buNone/>
              <a:defRPr sz="700">
                <a:solidFill>
                  <a:schemeClr val="lt1"/>
                </a:solidFill>
                <a:latin typeface="Arial"/>
                <a:ea typeface="Arial"/>
                <a:cs typeface="Arial"/>
                <a:sym typeface="Arial"/>
              </a:defRPr>
            </a:lvl6pPr>
            <a:lvl7pPr indent="0" lvl="6" marL="0" rtl="0" algn="ctr">
              <a:spcBef>
                <a:spcPts val="0"/>
              </a:spcBef>
              <a:buNone/>
              <a:defRPr sz="700">
                <a:solidFill>
                  <a:schemeClr val="lt1"/>
                </a:solidFill>
                <a:latin typeface="Arial"/>
                <a:ea typeface="Arial"/>
                <a:cs typeface="Arial"/>
                <a:sym typeface="Arial"/>
              </a:defRPr>
            </a:lvl7pPr>
            <a:lvl8pPr indent="0" lvl="7" marL="0" rtl="0" algn="ctr">
              <a:spcBef>
                <a:spcPts val="0"/>
              </a:spcBef>
              <a:buNone/>
              <a:defRPr sz="700">
                <a:solidFill>
                  <a:schemeClr val="lt1"/>
                </a:solidFill>
                <a:latin typeface="Arial"/>
                <a:ea typeface="Arial"/>
                <a:cs typeface="Arial"/>
                <a:sym typeface="Arial"/>
              </a:defRPr>
            </a:lvl8pPr>
            <a:lvl9pPr indent="0" lvl="8" marL="0" rtl="0" algn="ctr">
              <a:spcBef>
                <a:spcPts val="0"/>
              </a:spcBef>
              <a:buNone/>
              <a:defRPr sz="7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rotWithShape="1">
          <a:blip r:embed="rId3">
            <a:alphaModFix/>
          </a:blip>
          <a:srcRect b="0" l="0" r="0" t="0"/>
          <a:stretch/>
        </p:blipFill>
        <p:spPr>
          <a:xfrm>
            <a:off x="6687657" y="3435846"/>
            <a:ext cx="2203806" cy="16341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Title Bar - Top Right">
  <p:cSld name="Pink Title Bar - Top Right">
    <p:spTree>
      <p:nvGrpSpPr>
        <p:cNvPr id="76" name="Shape 76"/>
        <p:cNvGrpSpPr/>
        <p:nvPr/>
      </p:nvGrpSpPr>
      <p:grpSpPr>
        <a:xfrm>
          <a:off x="0" y="0"/>
          <a:ext cx="0" cy="0"/>
          <a:chOff x="0" y="0"/>
          <a:chExt cx="0" cy="0"/>
        </a:xfrm>
      </p:grpSpPr>
      <p:sp>
        <p:nvSpPr>
          <p:cNvPr id="77" name="Google Shape;77;p16"/>
          <p:cNvSpPr/>
          <p:nvPr/>
        </p:nvSpPr>
        <p:spPr>
          <a:xfrm>
            <a:off x="0" y="628651"/>
            <a:ext cx="9144000" cy="4002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16"/>
          <p:cNvSpPr txBox="1"/>
          <p:nvPr>
            <p:ph type="ctrTitle"/>
          </p:nvPr>
        </p:nvSpPr>
        <p:spPr>
          <a:xfrm>
            <a:off x="251521" y="205978"/>
            <a:ext cx="7200900" cy="4227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ED037C"/>
              </a:buClr>
              <a:buSzPts val="1800"/>
              <a:buFont typeface="Arial"/>
              <a:buNone/>
              <a:defRPr sz="180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6"/>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6"/>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6"/>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sz="700">
                <a:solidFill>
                  <a:srgbClr val="888888"/>
                </a:solidFill>
                <a:latin typeface="Arial"/>
                <a:ea typeface="Arial"/>
                <a:cs typeface="Arial"/>
                <a:sym typeface="Arial"/>
              </a:defRPr>
            </a:lvl1pPr>
            <a:lvl2pPr indent="0" lvl="1" marL="0" rtl="0" algn="ctr">
              <a:spcBef>
                <a:spcPts val="0"/>
              </a:spcBef>
              <a:buNone/>
              <a:defRPr sz="700">
                <a:solidFill>
                  <a:srgbClr val="888888"/>
                </a:solidFill>
                <a:latin typeface="Arial"/>
                <a:ea typeface="Arial"/>
                <a:cs typeface="Arial"/>
                <a:sym typeface="Arial"/>
              </a:defRPr>
            </a:lvl2pPr>
            <a:lvl3pPr indent="0" lvl="2" marL="0" rtl="0" algn="ctr">
              <a:spcBef>
                <a:spcPts val="0"/>
              </a:spcBef>
              <a:buNone/>
              <a:defRPr sz="700">
                <a:solidFill>
                  <a:srgbClr val="888888"/>
                </a:solidFill>
                <a:latin typeface="Arial"/>
                <a:ea typeface="Arial"/>
                <a:cs typeface="Arial"/>
                <a:sym typeface="Arial"/>
              </a:defRPr>
            </a:lvl3pPr>
            <a:lvl4pPr indent="0" lvl="3" marL="0" rtl="0" algn="ctr">
              <a:spcBef>
                <a:spcPts val="0"/>
              </a:spcBef>
              <a:buNone/>
              <a:defRPr sz="700">
                <a:solidFill>
                  <a:srgbClr val="888888"/>
                </a:solidFill>
                <a:latin typeface="Arial"/>
                <a:ea typeface="Arial"/>
                <a:cs typeface="Arial"/>
                <a:sym typeface="Arial"/>
              </a:defRPr>
            </a:lvl4pPr>
            <a:lvl5pPr indent="0" lvl="4" marL="0" rtl="0" algn="ctr">
              <a:spcBef>
                <a:spcPts val="0"/>
              </a:spcBef>
              <a:buNone/>
              <a:defRPr sz="700">
                <a:solidFill>
                  <a:srgbClr val="888888"/>
                </a:solidFill>
                <a:latin typeface="Arial"/>
                <a:ea typeface="Arial"/>
                <a:cs typeface="Arial"/>
                <a:sym typeface="Arial"/>
              </a:defRPr>
            </a:lvl5pPr>
            <a:lvl6pPr indent="0" lvl="5" marL="0" rtl="0" algn="ctr">
              <a:spcBef>
                <a:spcPts val="0"/>
              </a:spcBef>
              <a:buNone/>
              <a:defRPr sz="700">
                <a:solidFill>
                  <a:srgbClr val="888888"/>
                </a:solidFill>
                <a:latin typeface="Arial"/>
                <a:ea typeface="Arial"/>
                <a:cs typeface="Arial"/>
                <a:sym typeface="Arial"/>
              </a:defRPr>
            </a:lvl6pPr>
            <a:lvl7pPr indent="0" lvl="6" marL="0" rtl="0" algn="ctr">
              <a:spcBef>
                <a:spcPts val="0"/>
              </a:spcBef>
              <a:buNone/>
              <a:defRPr sz="700">
                <a:solidFill>
                  <a:srgbClr val="888888"/>
                </a:solidFill>
                <a:latin typeface="Arial"/>
                <a:ea typeface="Arial"/>
                <a:cs typeface="Arial"/>
                <a:sym typeface="Arial"/>
              </a:defRPr>
            </a:lvl7pPr>
            <a:lvl8pPr indent="0" lvl="7" marL="0" rtl="0" algn="ctr">
              <a:spcBef>
                <a:spcPts val="0"/>
              </a:spcBef>
              <a:buNone/>
              <a:defRPr sz="700">
                <a:solidFill>
                  <a:srgbClr val="888888"/>
                </a:solidFill>
                <a:latin typeface="Arial"/>
                <a:ea typeface="Arial"/>
                <a:cs typeface="Arial"/>
                <a:sym typeface="Arial"/>
              </a:defRPr>
            </a:lvl8pPr>
            <a:lvl9pPr indent="0" lvl="8" marL="0" rtl="0" algn="ctr">
              <a:spcBef>
                <a:spcPts val="0"/>
              </a:spcBef>
              <a:buNone/>
              <a:defRPr sz="7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6"/>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lvl1pPr lvl="0" rtl="0" algn="l">
              <a:spcBef>
                <a:spcPts val="300"/>
              </a:spcBef>
              <a:spcAft>
                <a:spcPts val="0"/>
              </a:spcAft>
              <a:buClr>
                <a:schemeClr val="lt1"/>
              </a:buClr>
              <a:buSzPts val="1100"/>
              <a:buNone/>
              <a:defRPr b="1" sz="1400">
                <a:solidFill>
                  <a:schemeClr val="lt1"/>
                </a:solidFill>
                <a:latin typeface="Arial"/>
                <a:ea typeface="Arial"/>
                <a:cs typeface="Arial"/>
                <a:sym typeface="Arial"/>
              </a:defRPr>
            </a:lvl1pPr>
            <a:lvl2pPr lvl="1" rtl="0" algn="ctr">
              <a:spcBef>
                <a:spcPts val="500"/>
              </a:spcBef>
              <a:spcAft>
                <a:spcPts val="0"/>
              </a:spcAft>
              <a:buClr>
                <a:srgbClr val="888888"/>
              </a:buClr>
              <a:buSzPts val="800"/>
              <a:buNone/>
              <a:defRPr>
                <a:solidFill>
                  <a:srgbClr val="888888"/>
                </a:solidFill>
              </a:defRPr>
            </a:lvl2pPr>
            <a:lvl3pPr lvl="2" rtl="0" algn="ctr">
              <a:spcBef>
                <a:spcPts val="500"/>
              </a:spcBef>
              <a:spcAft>
                <a:spcPts val="0"/>
              </a:spcAft>
              <a:buClr>
                <a:srgbClr val="888888"/>
              </a:buClr>
              <a:buSzPts val="800"/>
              <a:buNone/>
              <a:defRPr>
                <a:solidFill>
                  <a:srgbClr val="888888"/>
                </a:solidFill>
              </a:defRPr>
            </a:lvl3pPr>
            <a:lvl4pPr lvl="3" rtl="0" algn="ctr">
              <a:spcBef>
                <a:spcPts val="500"/>
              </a:spcBef>
              <a:spcAft>
                <a:spcPts val="0"/>
              </a:spcAft>
              <a:buClr>
                <a:srgbClr val="888888"/>
              </a:buClr>
              <a:buSzPts val="800"/>
              <a:buNone/>
              <a:defRPr>
                <a:solidFill>
                  <a:srgbClr val="888888"/>
                </a:solidFill>
              </a:defRPr>
            </a:lvl4pPr>
            <a:lvl5pPr lvl="4" rtl="0" algn="ctr">
              <a:spcBef>
                <a:spcPts val="500"/>
              </a:spcBef>
              <a:spcAft>
                <a:spcPts val="0"/>
              </a:spcAft>
              <a:buClr>
                <a:srgbClr val="888888"/>
              </a:buClr>
              <a:buSzPts val="800"/>
              <a:buNone/>
              <a:defRPr>
                <a:solidFill>
                  <a:srgbClr val="888888"/>
                </a:solidFill>
              </a:defRPr>
            </a:lvl5pPr>
            <a:lvl6pPr lvl="5" rtl="0" algn="ctr">
              <a:spcBef>
                <a:spcPts val="500"/>
              </a:spcBef>
              <a:spcAft>
                <a:spcPts val="0"/>
              </a:spcAft>
              <a:buClr>
                <a:srgbClr val="888888"/>
              </a:buClr>
              <a:buSzPts val="800"/>
              <a:buNone/>
              <a:defRPr>
                <a:solidFill>
                  <a:srgbClr val="888888"/>
                </a:solidFill>
              </a:defRPr>
            </a:lvl6pPr>
            <a:lvl7pPr lvl="6" rtl="0" algn="ctr">
              <a:spcBef>
                <a:spcPts val="500"/>
              </a:spcBef>
              <a:spcAft>
                <a:spcPts val="0"/>
              </a:spcAft>
              <a:buClr>
                <a:srgbClr val="888888"/>
              </a:buClr>
              <a:buSzPts val="800"/>
              <a:buNone/>
              <a:defRPr>
                <a:solidFill>
                  <a:srgbClr val="888888"/>
                </a:solidFill>
              </a:defRPr>
            </a:lvl7pPr>
            <a:lvl8pPr lvl="7" rtl="0" algn="ctr">
              <a:spcBef>
                <a:spcPts val="500"/>
              </a:spcBef>
              <a:spcAft>
                <a:spcPts val="0"/>
              </a:spcAft>
              <a:buClr>
                <a:srgbClr val="888888"/>
              </a:buClr>
              <a:buSzPts val="800"/>
              <a:buNone/>
              <a:defRPr>
                <a:solidFill>
                  <a:srgbClr val="888888"/>
                </a:solidFill>
              </a:defRPr>
            </a:lvl8pPr>
            <a:lvl9pPr lvl="8" rtl="0" algn="ctr">
              <a:spcBef>
                <a:spcPts val="500"/>
              </a:spcBef>
              <a:spcAft>
                <a:spcPts val="500"/>
              </a:spcAft>
              <a:buClr>
                <a:srgbClr val="888888"/>
              </a:buClr>
              <a:buSzPts val="800"/>
              <a:buNone/>
              <a:defRPr>
                <a:solidFill>
                  <a:srgbClr val="888888"/>
                </a:solidFill>
              </a:defRPr>
            </a:lvl9pPr>
          </a:lstStyle>
          <a:p/>
        </p:txBody>
      </p:sp>
      <p:sp>
        <p:nvSpPr>
          <p:cNvPr id="83" name="Google Shape;83;p16"/>
          <p:cNvSpPr txBox="1"/>
          <p:nvPr>
            <p:ph idx="2" type="body"/>
          </p:nvPr>
        </p:nvSpPr>
        <p:spPr>
          <a:xfrm>
            <a:off x="251520" y="1113588"/>
            <a:ext cx="8637600" cy="3564600"/>
          </a:xfrm>
          <a:prstGeom prst="rect">
            <a:avLst/>
          </a:prstGeom>
          <a:noFill/>
          <a:ln>
            <a:noFill/>
          </a:ln>
        </p:spPr>
        <p:txBody>
          <a:bodyPr anchorCtr="0" anchor="t" bIns="34275" lIns="68575" spcFirstLastPara="1" rIns="68575" wrap="square" tIns="34275">
            <a:noAutofit/>
          </a:bodyPr>
          <a:lstStyle>
            <a:lvl1pPr indent="-285750" lvl="0" marL="457200" rtl="0" algn="l">
              <a:spcBef>
                <a:spcPts val="200"/>
              </a:spcBef>
              <a:spcAft>
                <a:spcPts val="0"/>
              </a:spcAft>
              <a:buClr>
                <a:srgbClr val="262626"/>
              </a:buClr>
              <a:buSzPts val="900"/>
              <a:buChar char="●"/>
              <a:defRPr>
                <a:latin typeface="Arial"/>
                <a:ea typeface="Arial"/>
                <a:cs typeface="Arial"/>
                <a:sym typeface="Arial"/>
              </a:defRPr>
            </a:lvl1pPr>
            <a:lvl2pPr indent="-298450" lvl="1" marL="914400" rtl="0" algn="l">
              <a:spcBef>
                <a:spcPts val="500"/>
              </a:spcBef>
              <a:spcAft>
                <a:spcPts val="0"/>
              </a:spcAft>
              <a:buClr>
                <a:srgbClr val="262626"/>
              </a:buClr>
              <a:buSzPts val="1100"/>
              <a:buChar char="○"/>
              <a:defRPr/>
            </a:lvl2pPr>
            <a:lvl3pPr indent="-298450" lvl="2" marL="1371600" rtl="0" algn="l">
              <a:spcBef>
                <a:spcPts val="500"/>
              </a:spcBef>
              <a:spcAft>
                <a:spcPts val="0"/>
              </a:spcAft>
              <a:buClr>
                <a:srgbClr val="262626"/>
              </a:buClr>
              <a:buSzPts val="1100"/>
              <a:buChar char="■"/>
              <a:defRPr/>
            </a:lvl3pPr>
            <a:lvl4pPr indent="-298450" lvl="3" marL="1828800" rtl="0" algn="l">
              <a:spcBef>
                <a:spcPts val="500"/>
              </a:spcBef>
              <a:spcAft>
                <a:spcPts val="0"/>
              </a:spcAft>
              <a:buClr>
                <a:srgbClr val="262626"/>
              </a:buClr>
              <a:buSzPts val="1100"/>
              <a:buChar char="●"/>
              <a:defRPr/>
            </a:lvl4pPr>
            <a:lvl5pPr indent="-298450" lvl="4" marL="2286000" rtl="0" algn="l">
              <a:spcBef>
                <a:spcPts val="500"/>
              </a:spcBef>
              <a:spcAft>
                <a:spcPts val="0"/>
              </a:spcAft>
              <a:buClr>
                <a:srgbClr val="262626"/>
              </a:buClr>
              <a:buSzPts val="1100"/>
              <a:buChar char="○"/>
              <a:defRPr/>
            </a:lvl5pPr>
            <a:lvl6pPr indent="-298450" lvl="5" marL="2743200" rtl="0" algn="l">
              <a:spcBef>
                <a:spcPts val="500"/>
              </a:spcBef>
              <a:spcAft>
                <a:spcPts val="0"/>
              </a:spcAft>
              <a:buClr>
                <a:schemeClr val="dk1"/>
              </a:buClr>
              <a:buSzPts val="1100"/>
              <a:buChar char="■"/>
              <a:defRPr/>
            </a:lvl6pPr>
            <a:lvl7pPr indent="-298450" lvl="6" marL="3200400" rtl="0" algn="l">
              <a:spcBef>
                <a:spcPts val="500"/>
              </a:spcBef>
              <a:spcAft>
                <a:spcPts val="0"/>
              </a:spcAft>
              <a:buClr>
                <a:schemeClr val="dk1"/>
              </a:buClr>
              <a:buSzPts val="1100"/>
              <a:buChar char="●"/>
              <a:defRPr/>
            </a:lvl7pPr>
            <a:lvl8pPr indent="-298450" lvl="7" marL="3657600" rtl="0" algn="l">
              <a:spcBef>
                <a:spcPts val="500"/>
              </a:spcBef>
              <a:spcAft>
                <a:spcPts val="0"/>
              </a:spcAft>
              <a:buClr>
                <a:schemeClr val="dk1"/>
              </a:buClr>
              <a:buSzPts val="1100"/>
              <a:buChar char="○"/>
              <a:defRPr/>
            </a:lvl8pPr>
            <a:lvl9pPr indent="-298450" lvl="8" marL="4114800" rtl="0" algn="l">
              <a:spcBef>
                <a:spcPts val="500"/>
              </a:spcBef>
              <a:spcAft>
                <a:spcPts val="500"/>
              </a:spcAft>
              <a:buClr>
                <a:schemeClr val="dk1"/>
              </a:buClr>
              <a:buSzPts val="1100"/>
              <a:buChar char="■"/>
              <a:defRPr/>
            </a:lvl9pPr>
          </a:lstStyle>
          <a:p/>
        </p:txBody>
      </p:sp>
      <p:pic>
        <p:nvPicPr>
          <p:cNvPr id="84" name="Google Shape;84;p16"/>
          <p:cNvPicPr preferRelativeResize="0"/>
          <p:nvPr/>
        </p:nvPicPr>
        <p:blipFill rotWithShape="1">
          <a:blip r:embed="rId2">
            <a:alphaModFix/>
          </a:blip>
          <a:srcRect b="0" l="0" r="0" t="0"/>
          <a:stretch/>
        </p:blipFill>
        <p:spPr>
          <a:xfrm>
            <a:off x="7719802" y="238815"/>
            <a:ext cx="1212274" cy="31326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l Title Bar -  Logo Top Right">
  <p:cSld name="Teal Title Bar -  Logo Top Right">
    <p:spTree>
      <p:nvGrpSpPr>
        <p:cNvPr id="85" name="Shape 85"/>
        <p:cNvGrpSpPr/>
        <p:nvPr/>
      </p:nvGrpSpPr>
      <p:grpSpPr>
        <a:xfrm>
          <a:off x="0" y="0"/>
          <a:ext cx="0" cy="0"/>
          <a:chOff x="0" y="0"/>
          <a:chExt cx="0" cy="0"/>
        </a:xfrm>
      </p:grpSpPr>
      <p:sp>
        <p:nvSpPr>
          <p:cNvPr id="86" name="Google Shape;86;p17"/>
          <p:cNvSpPr/>
          <p:nvPr/>
        </p:nvSpPr>
        <p:spPr>
          <a:xfrm>
            <a:off x="0" y="628651"/>
            <a:ext cx="9144000" cy="399900"/>
          </a:xfrm>
          <a:prstGeom prst="rect">
            <a:avLst/>
          </a:prstGeom>
          <a:solidFill>
            <a:srgbClr val="0AAD8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7"/>
          <p:cNvSpPr txBox="1"/>
          <p:nvPr>
            <p:ph type="ctrTitle"/>
          </p:nvPr>
        </p:nvSpPr>
        <p:spPr>
          <a:xfrm>
            <a:off x="251521" y="205978"/>
            <a:ext cx="7200900" cy="4227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262626"/>
              </a:buClr>
              <a:buSzPts val="1800"/>
              <a:buFont typeface="Arial"/>
              <a:buNone/>
              <a:defRPr sz="1800">
                <a:solidFill>
                  <a:srgbClr val="262626"/>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7"/>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91" name="Google Shape;91;p17"/>
          <p:cNvSpPr txBox="1"/>
          <p:nvPr>
            <p:ph idx="1" type="subTitle"/>
          </p:nvPr>
        </p:nvSpPr>
        <p:spPr>
          <a:xfrm>
            <a:off x="251521" y="627534"/>
            <a:ext cx="7200900" cy="399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300"/>
              </a:spcBef>
              <a:spcAft>
                <a:spcPts val="0"/>
              </a:spcAft>
              <a:buClr>
                <a:schemeClr val="lt1"/>
              </a:buClr>
              <a:buSzPts val="1100"/>
              <a:buNone/>
              <a:defRPr b="1" sz="1400">
                <a:solidFill>
                  <a:schemeClr val="lt1"/>
                </a:solidFill>
                <a:latin typeface="Arial"/>
                <a:ea typeface="Arial"/>
                <a:cs typeface="Arial"/>
                <a:sym typeface="Arial"/>
              </a:defRPr>
            </a:lvl1pPr>
            <a:lvl2pPr lvl="1" rtl="0" algn="ctr">
              <a:lnSpc>
                <a:spcPct val="100000"/>
              </a:lnSpc>
              <a:spcBef>
                <a:spcPts val="500"/>
              </a:spcBef>
              <a:spcAft>
                <a:spcPts val="0"/>
              </a:spcAft>
              <a:buClr>
                <a:srgbClr val="888888"/>
              </a:buClr>
              <a:buSzPts val="800"/>
              <a:buNone/>
              <a:defRPr>
                <a:solidFill>
                  <a:srgbClr val="888888"/>
                </a:solidFill>
              </a:defRPr>
            </a:lvl2pPr>
            <a:lvl3pPr lvl="2" rtl="0" algn="ctr">
              <a:lnSpc>
                <a:spcPct val="100000"/>
              </a:lnSpc>
              <a:spcBef>
                <a:spcPts val="500"/>
              </a:spcBef>
              <a:spcAft>
                <a:spcPts val="0"/>
              </a:spcAft>
              <a:buClr>
                <a:srgbClr val="888888"/>
              </a:buClr>
              <a:buSzPts val="800"/>
              <a:buNone/>
              <a:defRPr>
                <a:solidFill>
                  <a:srgbClr val="888888"/>
                </a:solidFill>
              </a:defRPr>
            </a:lvl3pPr>
            <a:lvl4pPr lvl="3" rtl="0" algn="ctr">
              <a:lnSpc>
                <a:spcPct val="100000"/>
              </a:lnSpc>
              <a:spcBef>
                <a:spcPts val="500"/>
              </a:spcBef>
              <a:spcAft>
                <a:spcPts val="0"/>
              </a:spcAft>
              <a:buClr>
                <a:srgbClr val="888888"/>
              </a:buClr>
              <a:buSzPts val="800"/>
              <a:buNone/>
              <a:defRPr>
                <a:solidFill>
                  <a:srgbClr val="888888"/>
                </a:solidFill>
              </a:defRPr>
            </a:lvl4pPr>
            <a:lvl5pPr lvl="4" rtl="0" algn="ctr">
              <a:lnSpc>
                <a:spcPct val="100000"/>
              </a:lnSpc>
              <a:spcBef>
                <a:spcPts val="500"/>
              </a:spcBef>
              <a:spcAft>
                <a:spcPts val="0"/>
              </a:spcAft>
              <a:buClr>
                <a:srgbClr val="888888"/>
              </a:buClr>
              <a:buSzPts val="800"/>
              <a:buNone/>
              <a:defRPr>
                <a:solidFill>
                  <a:srgbClr val="888888"/>
                </a:solidFill>
              </a:defRPr>
            </a:lvl5pPr>
            <a:lvl6pPr lvl="5" rtl="0" algn="ctr">
              <a:lnSpc>
                <a:spcPct val="100000"/>
              </a:lnSpc>
              <a:spcBef>
                <a:spcPts val="500"/>
              </a:spcBef>
              <a:spcAft>
                <a:spcPts val="0"/>
              </a:spcAft>
              <a:buClr>
                <a:srgbClr val="888888"/>
              </a:buClr>
              <a:buSzPts val="800"/>
              <a:buNone/>
              <a:defRPr>
                <a:solidFill>
                  <a:srgbClr val="888888"/>
                </a:solidFill>
              </a:defRPr>
            </a:lvl6pPr>
            <a:lvl7pPr lvl="6" rtl="0" algn="ctr">
              <a:lnSpc>
                <a:spcPct val="100000"/>
              </a:lnSpc>
              <a:spcBef>
                <a:spcPts val="500"/>
              </a:spcBef>
              <a:spcAft>
                <a:spcPts val="0"/>
              </a:spcAft>
              <a:buClr>
                <a:srgbClr val="888888"/>
              </a:buClr>
              <a:buSzPts val="800"/>
              <a:buNone/>
              <a:defRPr>
                <a:solidFill>
                  <a:srgbClr val="888888"/>
                </a:solidFill>
              </a:defRPr>
            </a:lvl7pPr>
            <a:lvl8pPr lvl="7" rtl="0" algn="ctr">
              <a:lnSpc>
                <a:spcPct val="100000"/>
              </a:lnSpc>
              <a:spcBef>
                <a:spcPts val="500"/>
              </a:spcBef>
              <a:spcAft>
                <a:spcPts val="0"/>
              </a:spcAft>
              <a:buClr>
                <a:srgbClr val="888888"/>
              </a:buClr>
              <a:buSzPts val="800"/>
              <a:buNone/>
              <a:defRPr>
                <a:solidFill>
                  <a:srgbClr val="888888"/>
                </a:solidFill>
              </a:defRPr>
            </a:lvl8pPr>
            <a:lvl9pPr lvl="8" rtl="0" algn="ctr">
              <a:lnSpc>
                <a:spcPct val="100000"/>
              </a:lnSpc>
              <a:spcBef>
                <a:spcPts val="500"/>
              </a:spcBef>
              <a:spcAft>
                <a:spcPts val="500"/>
              </a:spcAft>
              <a:buClr>
                <a:srgbClr val="888888"/>
              </a:buClr>
              <a:buSzPts val="800"/>
              <a:buNone/>
              <a:defRPr>
                <a:solidFill>
                  <a:srgbClr val="888888"/>
                </a:solidFill>
              </a:defRPr>
            </a:lvl9pPr>
          </a:lstStyle>
          <a:p/>
        </p:txBody>
      </p:sp>
      <p:sp>
        <p:nvSpPr>
          <p:cNvPr id="92" name="Google Shape;92;p17"/>
          <p:cNvSpPr txBox="1"/>
          <p:nvPr>
            <p:ph idx="2" type="body"/>
          </p:nvPr>
        </p:nvSpPr>
        <p:spPr>
          <a:xfrm>
            <a:off x="251520" y="1113588"/>
            <a:ext cx="8637600" cy="3564300"/>
          </a:xfrm>
          <a:prstGeom prst="rect">
            <a:avLst/>
          </a:prstGeom>
          <a:noFill/>
          <a:ln>
            <a:noFill/>
          </a:ln>
        </p:spPr>
        <p:txBody>
          <a:bodyPr anchorCtr="0" anchor="t" bIns="34275" lIns="68575" spcFirstLastPara="1" rIns="68575" wrap="square" tIns="34275">
            <a:noAutofit/>
          </a:bodyPr>
          <a:lstStyle>
            <a:lvl1pPr indent="-285750" lvl="0" marL="457200" rtl="0" algn="l">
              <a:lnSpc>
                <a:spcPct val="100000"/>
              </a:lnSpc>
              <a:spcBef>
                <a:spcPts val="200"/>
              </a:spcBef>
              <a:spcAft>
                <a:spcPts val="0"/>
              </a:spcAft>
              <a:buClr>
                <a:srgbClr val="262626"/>
              </a:buClr>
              <a:buSzPts val="900"/>
              <a:buChar char="•"/>
              <a:defRPr>
                <a:latin typeface="Arial"/>
                <a:ea typeface="Arial"/>
                <a:cs typeface="Arial"/>
                <a:sym typeface="Arial"/>
              </a:defRPr>
            </a:lvl1pPr>
            <a:lvl2pPr indent="-298450" lvl="1" marL="914400" rtl="0" algn="l">
              <a:lnSpc>
                <a:spcPct val="100000"/>
              </a:lnSpc>
              <a:spcBef>
                <a:spcPts val="500"/>
              </a:spcBef>
              <a:spcAft>
                <a:spcPts val="0"/>
              </a:spcAft>
              <a:buClr>
                <a:srgbClr val="262626"/>
              </a:buClr>
              <a:buSzPts val="1100"/>
              <a:buChar char="•"/>
              <a:defRPr/>
            </a:lvl2pPr>
            <a:lvl3pPr indent="-298450" lvl="2" marL="1371600" rtl="0" algn="l">
              <a:lnSpc>
                <a:spcPct val="100000"/>
              </a:lnSpc>
              <a:spcBef>
                <a:spcPts val="500"/>
              </a:spcBef>
              <a:spcAft>
                <a:spcPts val="0"/>
              </a:spcAft>
              <a:buClr>
                <a:srgbClr val="262626"/>
              </a:buClr>
              <a:buSzPts val="1100"/>
              <a:buChar char="•"/>
              <a:defRPr/>
            </a:lvl3pPr>
            <a:lvl4pPr indent="-298450" lvl="3" marL="1828800" rtl="0" algn="l">
              <a:lnSpc>
                <a:spcPct val="100000"/>
              </a:lnSpc>
              <a:spcBef>
                <a:spcPts val="500"/>
              </a:spcBef>
              <a:spcAft>
                <a:spcPts val="0"/>
              </a:spcAft>
              <a:buClr>
                <a:srgbClr val="262626"/>
              </a:buClr>
              <a:buSzPts val="1100"/>
              <a:buChar char="•"/>
              <a:defRPr/>
            </a:lvl4pPr>
            <a:lvl5pPr indent="-298450" lvl="4" marL="2286000" rtl="0" algn="l">
              <a:lnSpc>
                <a:spcPct val="100000"/>
              </a:lnSpc>
              <a:spcBef>
                <a:spcPts val="500"/>
              </a:spcBef>
              <a:spcAft>
                <a:spcPts val="0"/>
              </a:spcAft>
              <a:buClr>
                <a:srgbClr val="262626"/>
              </a:buClr>
              <a:buSzPts val="1100"/>
              <a:buChar char="•"/>
              <a:defRPr/>
            </a:lvl5pPr>
            <a:lvl6pPr indent="-298450" lvl="5" marL="2743200" rtl="0" algn="l">
              <a:lnSpc>
                <a:spcPct val="100000"/>
              </a:lnSpc>
              <a:spcBef>
                <a:spcPts val="500"/>
              </a:spcBef>
              <a:spcAft>
                <a:spcPts val="0"/>
              </a:spcAft>
              <a:buClr>
                <a:schemeClr val="dk1"/>
              </a:buClr>
              <a:buSzPts val="1100"/>
              <a:buChar char="•"/>
              <a:defRPr/>
            </a:lvl6pPr>
            <a:lvl7pPr indent="-298450" lvl="6" marL="3200400" rtl="0" algn="l">
              <a:lnSpc>
                <a:spcPct val="100000"/>
              </a:lnSpc>
              <a:spcBef>
                <a:spcPts val="500"/>
              </a:spcBef>
              <a:spcAft>
                <a:spcPts val="0"/>
              </a:spcAft>
              <a:buClr>
                <a:schemeClr val="dk1"/>
              </a:buClr>
              <a:buSzPts val="1100"/>
              <a:buChar char="•"/>
              <a:defRPr/>
            </a:lvl7pPr>
            <a:lvl8pPr indent="-298450" lvl="7" marL="3657600" rtl="0" algn="l">
              <a:lnSpc>
                <a:spcPct val="100000"/>
              </a:lnSpc>
              <a:spcBef>
                <a:spcPts val="500"/>
              </a:spcBef>
              <a:spcAft>
                <a:spcPts val="0"/>
              </a:spcAft>
              <a:buClr>
                <a:schemeClr val="dk1"/>
              </a:buClr>
              <a:buSzPts val="1100"/>
              <a:buChar char="•"/>
              <a:defRPr/>
            </a:lvl8pPr>
            <a:lvl9pPr indent="-298450" lvl="8" marL="4114800" rtl="0" algn="l">
              <a:lnSpc>
                <a:spcPct val="100000"/>
              </a:lnSpc>
              <a:spcBef>
                <a:spcPts val="500"/>
              </a:spcBef>
              <a:spcAft>
                <a:spcPts val="500"/>
              </a:spcAft>
              <a:buClr>
                <a:schemeClr val="dk1"/>
              </a:buClr>
              <a:buSzPts val="1100"/>
              <a:buChar char="•"/>
              <a:defRPr/>
            </a:lvl9pPr>
          </a:lstStyle>
          <a:p/>
        </p:txBody>
      </p:sp>
      <p:pic>
        <p:nvPicPr>
          <p:cNvPr id="93" name="Google Shape;93;p17"/>
          <p:cNvPicPr preferRelativeResize="0"/>
          <p:nvPr/>
        </p:nvPicPr>
        <p:blipFill rotWithShape="1">
          <a:blip r:embed="rId2">
            <a:alphaModFix/>
          </a:blip>
          <a:srcRect b="0" l="0" r="0" t="0"/>
          <a:stretch/>
        </p:blipFill>
        <p:spPr>
          <a:xfrm>
            <a:off x="7719802" y="238815"/>
            <a:ext cx="1212274" cy="313265"/>
          </a:xfrm>
          <a:prstGeom prst="rect">
            <a:avLst/>
          </a:prstGeom>
          <a:solidFill>
            <a:schemeClr val="lt1"/>
          </a:solidFill>
          <a:ln>
            <a:noFill/>
          </a:ln>
        </p:spPr>
      </p:pic>
      <p:sp>
        <p:nvSpPr>
          <p:cNvPr id="94" name="Google Shape;94;p17"/>
          <p:cNvSpPr/>
          <p:nvPr/>
        </p:nvSpPr>
        <p:spPr>
          <a:xfrm>
            <a:off x="7719802" y="4785996"/>
            <a:ext cx="1212300" cy="2700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Half Horizontal">
  <p:cSld name="Pink Half Horizontal">
    <p:spTree>
      <p:nvGrpSpPr>
        <p:cNvPr id="95" name="Shape 95"/>
        <p:cNvGrpSpPr/>
        <p:nvPr/>
      </p:nvGrpSpPr>
      <p:grpSpPr>
        <a:xfrm>
          <a:off x="0" y="0"/>
          <a:ext cx="0" cy="0"/>
          <a:chOff x="0" y="0"/>
          <a:chExt cx="0" cy="0"/>
        </a:xfrm>
      </p:grpSpPr>
      <p:sp>
        <p:nvSpPr>
          <p:cNvPr id="96" name="Google Shape;96;p18"/>
          <p:cNvSpPr txBox="1"/>
          <p:nvPr>
            <p:ph idx="1" type="body"/>
          </p:nvPr>
        </p:nvSpPr>
        <p:spPr>
          <a:xfrm>
            <a:off x="0" y="0"/>
            <a:ext cx="9144000" cy="2409900"/>
          </a:xfrm>
          <a:prstGeom prst="rect">
            <a:avLst/>
          </a:prstGeom>
          <a:noFill/>
          <a:ln>
            <a:noFill/>
          </a:ln>
        </p:spPr>
        <p:txBody>
          <a:bodyPr anchorCtr="0" anchor="t" bIns="34275" lIns="68575" spcFirstLastPara="1" rIns="68575" wrap="square" tIns="34275">
            <a:noAutofit/>
          </a:bodyPr>
          <a:lstStyle>
            <a:lvl1pPr indent="-285750" lvl="0" marL="457200" rtl="0" algn="l">
              <a:spcBef>
                <a:spcPts val="200"/>
              </a:spcBef>
              <a:spcAft>
                <a:spcPts val="0"/>
              </a:spcAft>
              <a:buClr>
                <a:srgbClr val="262626"/>
              </a:buClr>
              <a:buSzPts val="900"/>
              <a:buChar char="●"/>
              <a:defRPr>
                <a:latin typeface="Arial"/>
                <a:ea typeface="Arial"/>
                <a:cs typeface="Arial"/>
                <a:sym typeface="Arial"/>
              </a:defRPr>
            </a:lvl1pPr>
            <a:lvl2pPr indent="-298450" lvl="1" marL="914400" rtl="0" algn="l">
              <a:spcBef>
                <a:spcPts val="500"/>
              </a:spcBef>
              <a:spcAft>
                <a:spcPts val="0"/>
              </a:spcAft>
              <a:buClr>
                <a:srgbClr val="262626"/>
              </a:buClr>
              <a:buSzPts val="1100"/>
              <a:buChar char="○"/>
              <a:defRPr/>
            </a:lvl2pPr>
            <a:lvl3pPr indent="-298450" lvl="2" marL="1371600" rtl="0" algn="l">
              <a:spcBef>
                <a:spcPts val="500"/>
              </a:spcBef>
              <a:spcAft>
                <a:spcPts val="0"/>
              </a:spcAft>
              <a:buClr>
                <a:srgbClr val="262626"/>
              </a:buClr>
              <a:buSzPts val="1100"/>
              <a:buChar char="■"/>
              <a:defRPr/>
            </a:lvl3pPr>
            <a:lvl4pPr indent="-298450" lvl="3" marL="1828800" rtl="0" algn="l">
              <a:spcBef>
                <a:spcPts val="500"/>
              </a:spcBef>
              <a:spcAft>
                <a:spcPts val="0"/>
              </a:spcAft>
              <a:buClr>
                <a:srgbClr val="262626"/>
              </a:buClr>
              <a:buSzPts val="1100"/>
              <a:buChar char="●"/>
              <a:defRPr/>
            </a:lvl4pPr>
            <a:lvl5pPr indent="-298450" lvl="4" marL="2286000" rtl="0" algn="l">
              <a:spcBef>
                <a:spcPts val="500"/>
              </a:spcBef>
              <a:spcAft>
                <a:spcPts val="0"/>
              </a:spcAft>
              <a:buClr>
                <a:srgbClr val="262626"/>
              </a:buClr>
              <a:buSzPts val="1100"/>
              <a:buChar char="○"/>
              <a:defRPr/>
            </a:lvl5pPr>
            <a:lvl6pPr indent="-298450" lvl="5" marL="2743200" rtl="0" algn="l">
              <a:spcBef>
                <a:spcPts val="500"/>
              </a:spcBef>
              <a:spcAft>
                <a:spcPts val="0"/>
              </a:spcAft>
              <a:buClr>
                <a:schemeClr val="dk1"/>
              </a:buClr>
              <a:buSzPts val="1100"/>
              <a:buChar char="■"/>
              <a:defRPr/>
            </a:lvl6pPr>
            <a:lvl7pPr indent="-298450" lvl="6" marL="3200400" rtl="0" algn="l">
              <a:spcBef>
                <a:spcPts val="500"/>
              </a:spcBef>
              <a:spcAft>
                <a:spcPts val="0"/>
              </a:spcAft>
              <a:buClr>
                <a:schemeClr val="dk1"/>
              </a:buClr>
              <a:buSzPts val="1100"/>
              <a:buChar char="●"/>
              <a:defRPr/>
            </a:lvl7pPr>
            <a:lvl8pPr indent="-298450" lvl="7" marL="3657600" rtl="0" algn="l">
              <a:spcBef>
                <a:spcPts val="500"/>
              </a:spcBef>
              <a:spcAft>
                <a:spcPts val="0"/>
              </a:spcAft>
              <a:buClr>
                <a:schemeClr val="dk1"/>
              </a:buClr>
              <a:buSzPts val="1100"/>
              <a:buChar char="○"/>
              <a:defRPr/>
            </a:lvl8pPr>
            <a:lvl9pPr indent="-298450" lvl="8" marL="4114800" rtl="0" algn="l">
              <a:spcBef>
                <a:spcPts val="500"/>
              </a:spcBef>
              <a:spcAft>
                <a:spcPts val="500"/>
              </a:spcAft>
              <a:buClr>
                <a:schemeClr val="dk1"/>
              </a:buClr>
              <a:buSzPts val="1100"/>
              <a:buChar char="■"/>
              <a:defRPr/>
            </a:lvl9pPr>
          </a:lstStyle>
          <a:p/>
        </p:txBody>
      </p:sp>
      <p:sp>
        <p:nvSpPr>
          <p:cNvPr id="97" name="Google Shape;97;p18"/>
          <p:cNvSpPr/>
          <p:nvPr/>
        </p:nvSpPr>
        <p:spPr>
          <a:xfrm>
            <a:off x="0" y="2409732"/>
            <a:ext cx="9144000" cy="27339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8" name="Google Shape;98;p18"/>
          <p:cNvSpPr txBox="1"/>
          <p:nvPr>
            <p:ph type="ctrTitle"/>
          </p:nvPr>
        </p:nvSpPr>
        <p:spPr>
          <a:xfrm>
            <a:off x="251521" y="2787774"/>
            <a:ext cx="7200900" cy="4227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lt1"/>
              </a:buClr>
              <a:buSzPts val="3800"/>
              <a:buFont typeface="Arial"/>
              <a:buNone/>
              <a:defRPr sz="3800">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8"/>
          <p:cNvSpPr txBox="1"/>
          <p:nvPr>
            <p:ph idx="2" type="subTitle"/>
          </p:nvPr>
        </p:nvSpPr>
        <p:spPr>
          <a:xfrm>
            <a:off x="251521" y="3209329"/>
            <a:ext cx="7200900" cy="400200"/>
          </a:xfrm>
          <a:prstGeom prst="rect">
            <a:avLst/>
          </a:prstGeom>
          <a:noFill/>
          <a:ln>
            <a:noFill/>
          </a:ln>
        </p:spPr>
        <p:txBody>
          <a:bodyPr anchorCtr="0" anchor="ctr" bIns="34275" lIns="68575" spcFirstLastPara="1" rIns="68575" wrap="square" tIns="34275">
            <a:noAutofit/>
          </a:bodyPr>
          <a:lstStyle>
            <a:lvl1pPr lvl="0" rtl="0" algn="l">
              <a:spcBef>
                <a:spcPts val="300"/>
              </a:spcBef>
              <a:spcAft>
                <a:spcPts val="0"/>
              </a:spcAft>
              <a:buClr>
                <a:schemeClr val="lt1"/>
              </a:buClr>
              <a:buSzPts val="1100"/>
              <a:buNone/>
              <a:defRPr b="1" sz="1400">
                <a:solidFill>
                  <a:schemeClr val="lt1"/>
                </a:solidFill>
                <a:latin typeface="Arial"/>
                <a:ea typeface="Arial"/>
                <a:cs typeface="Arial"/>
                <a:sym typeface="Arial"/>
              </a:defRPr>
            </a:lvl1pPr>
            <a:lvl2pPr lvl="1" rtl="0" algn="ctr">
              <a:spcBef>
                <a:spcPts val="500"/>
              </a:spcBef>
              <a:spcAft>
                <a:spcPts val="0"/>
              </a:spcAft>
              <a:buClr>
                <a:srgbClr val="888888"/>
              </a:buClr>
              <a:buSzPts val="800"/>
              <a:buNone/>
              <a:defRPr>
                <a:solidFill>
                  <a:srgbClr val="888888"/>
                </a:solidFill>
              </a:defRPr>
            </a:lvl2pPr>
            <a:lvl3pPr lvl="2" rtl="0" algn="ctr">
              <a:spcBef>
                <a:spcPts val="500"/>
              </a:spcBef>
              <a:spcAft>
                <a:spcPts val="0"/>
              </a:spcAft>
              <a:buClr>
                <a:srgbClr val="888888"/>
              </a:buClr>
              <a:buSzPts val="800"/>
              <a:buNone/>
              <a:defRPr>
                <a:solidFill>
                  <a:srgbClr val="888888"/>
                </a:solidFill>
              </a:defRPr>
            </a:lvl3pPr>
            <a:lvl4pPr lvl="3" rtl="0" algn="ctr">
              <a:spcBef>
                <a:spcPts val="500"/>
              </a:spcBef>
              <a:spcAft>
                <a:spcPts val="0"/>
              </a:spcAft>
              <a:buClr>
                <a:srgbClr val="888888"/>
              </a:buClr>
              <a:buSzPts val="800"/>
              <a:buNone/>
              <a:defRPr>
                <a:solidFill>
                  <a:srgbClr val="888888"/>
                </a:solidFill>
              </a:defRPr>
            </a:lvl4pPr>
            <a:lvl5pPr lvl="4" rtl="0" algn="ctr">
              <a:spcBef>
                <a:spcPts val="500"/>
              </a:spcBef>
              <a:spcAft>
                <a:spcPts val="0"/>
              </a:spcAft>
              <a:buClr>
                <a:srgbClr val="888888"/>
              </a:buClr>
              <a:buSzPts val="800"/>
              <a:buNone/>
              <a:defRPr>
                <a:solidFill>
                  <a:srgbClr val="888888"/>
                </a:solidFill>
              </a:defRPr>
            </a:lvl5pPr>
            <a:lvl6pPr lvl="5" rtl="0" algn="ctr">
              <a:spcBef>
                <a:spcPts val="500"/>
              </a:spcBef>
              <a:spcAft>
                <a:spcPts val="0"/>
              </a:spcAft>
              <a:buClr>
                <a:srgbClr val="888888"/>
              </a:buClr>
              <a:buSzPts val="800"/>
              <a:buNone/>
              <a:defRPr>
                <a:solidFill>
                  <a:srgbClr val="888888"/>
                </a:solidFill>
              </a:defRPr>
            </a:lvl6pPr>
            <a:lvl7pPr lvl="6" rtl="0" algn="ctr">
              <a:spcBef>
                <a:spcPts val="500"/>
              </a:spcBef>
              <a:spcAft>
                <a:spcPts val="0"/>
              </a:spcAft>
              <a:buClr>
                <a:srgbClr val="888888"/>
              </a:buClr>
              <a:buSzPts val="800"/>
              <a:buNone/>
              <a:defRPr>
                <a:solidFill>
                  <a:srgbClr val="888888"/>
                </a:solidFill>
              </a:defRPr>
            </a:lvl7pPr>
            <a:lvl8pPr lvl="7" rtl="0" algn="ctr">
              <a:spcBef>
                <a:spcPts val="500"/>
              </a:spcBef>
              <a:spcAft>
                <a:spcPts val="0"/>
              </a:spcAft>
              <a:buClr>
                <a:srgbClr val="888888"/>
              </a:buClr>
              <a:buSzPts val="800"/>
              <a:buNone/>
              <a:defRPr>
                <a:solidFill>
                  <a:srgbClr val="888888"/>
                </a:solidFill>
              </a:defRPr>
            </a:lvl8pPr>
            <a:lvl9pPr lvl="8" rtl="0" algn="ctr">
              <a:spcBef>
                <a:spcPts val="500"/>
              </a:spcBef>
              <a:spcAft>
                <a:spcPts val="500"/>
              </a:spcAft>
              <a:buClr>
                <a:srgbClr val="888888"/>
              </a:buClr>
              <a:buSzPts val="8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13538" y="1761662"/>
            <a:ext cx="7772400" cy="10215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3600"/>
              <a:buFont typeface="Arial"/>
              <a:buNone/>
            </a:pPr>
            <a:r>
              <a:rPr lang="en"/>
              <a:t>Datathon</a:t>
            </a:r>
            <a:endParaRPr/>
          </a:p>
        </p:txBody>
      </p:sp>
      <p:sp>
        <p:nvSpPr>
          <p:cNvPr id="106" name="Google Shape;106;p19"/>
          <p:cNvSpPr txBox="1"/>
          <p:nvPr>
            <p:ph idx="1" type="body"/>
          </p:nvPr>
        </p:nvSpPr>
        <p:spPr>
          <a:xfrm>
            <a:off x="413538" y="2787774"/>
            <a:ext cx="7776900" cy="756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400"/>
              <a:buNone/>
            </a:pPr>
            <a:r>
              <a:rPr lang="en"/>
              <a:t>Parana Case </a:t>
            </a:r>
            <a:endParaRPr/>
          </a:p>
        </p:txBody>
      </p:sp>
      <p:sp>
        <p:nvSpPr>
          <p:cNvPr id="107" name="Google Shape;107;p19"/>
          <p:cNvSpPr/>
          <p:nvPr/>
        </p:nvSpPr>
        <p:spPr>
          <a:xfrm>
            <a:off x="413550" y="4418138"/>
            <a:ext cx="5994600" cy="46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rPr>
              <a:t>November 13, 2020</a:t>
            </a:r>
            <a:endParaRPr b="1" i="0" sz="11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1" i="0" lang="en" sz="1100" u="none" cap="none" strike="noStrike">
                <a:solidFill>
                  <a:schemeClr val="lt1"/>
                </a:solidFill>
                <a:latin typeface="Arial"/>
                <a:ea typeface="Arial"/>
                <a:cs typeface="Arial"/>
                <a:sym typeface="Arial"/>
              </a:rPr>
              <a:t>Prepared by </a:t>
            </a:r>
            <a:r>
              <a:rPr b="1" lang="en" sz="1100">
                <a:solidFill>
                  <a:schemeClr val="lt1"/>
                </a:solidFill>
              </a:rPr>
              <a:t>Humza Butt, Kevin Zhang, Yilin Lu, Anita Smirnova</a:t>
            </a:r>
            <a:endParaRPr b="1" sz="11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3">
            <a:alphaModFix/>
          </a:blip>
          <a:stretch>
            <a:fillRect/>
          </a:stretch>
        </p:blipFill>
        <p:spPr>
          <a:xfrm>
            <a:off x="4704700" y="3402900"/>
            <a:ext cx="4163400" cy="1724077"/>
          </a:xfrm>
          <a:prstGeom prst="rect">
            <a:avLst/>
          </a:prstGeom>
          <a:noFill/>
          <a:ln>
            <a:noFill/>
          </a:ln>
        </p:spPr>
      </p:pic>
      <p:sp>
        <p:nvSpPr>
          <p:cNvPr id="226" name="Google Shape;226;p28"/>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Findings</a:t>
            </a:r>
            <a:endParaRPr/>
          </a:p>
        </p:txBody>
      </p:sp>
      <p:sp>
        <p:nvSpPr>
          <p:cNvPr id="227" name="Google Shape;227;p28"/>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Predicted vs Actual Gap</a:t>
            </a:r>
            <a:endParaRPr/>
          </a:p>
        </p:txBody>
      </p:sp>
      <p:sp>
        <p:nvSpPr>
          <p:cNvPr id="228" name="Google Shape;228;p28"/>
          <p:cNvSpPr txBox="1"/>
          <p:nvPr/>
        </p:nvSpPr>
        <p:spPr>
          <a:xfrm>
            <a:off x="4754375" y="2230275"/>
            <a:ext cx="4163400" cy="1395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Logistic Partner has 93.2% of time meeting the estimated delivery time with average gap of 12 days (safety padding)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Predicted model has 54.7% of time meeting average gap of 0 days(safety padding)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Regression model to predict estimated delivery time can minimize the “sticky shock”</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At the cost of higher missing estimated delivery.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Still a better way than the L.P.’s current method</a:t>
            </a:r>
            <a:endParaRPr sz="1000">
              <a:solidFill>
                <a:schemeClr val="dk1"/>
              </a:solidFill>
            </a:endParaRPr>
          </a:p>
          <a:p>
            <a:pPr indent="0" lvl="0" marL="457200" rtl="0" algn="l">
              <a:lnSpc>
                <a:spcPct val="100000"/>
              </a:lnSpc>
              <a:spcBef>
                <a:spcPts val="500"/>
              </a:spcBef>
              <a:spcAft>
                <a:spcPts val="500"/>
              </a:spcAft>
              <a:buNone/>
            </a:pPr>
            <a:r>
              <a:t/>
            </a:r>
            <a:endParaRPr sz="1000"/>
          </a:p>
        </p:txBody>
      </p:sp>
      <p:pic>
        <p:nvPicPr>
          <p:cNvPr id="229" name="Google Shape;229;p28"/>
          <p:cNvPicPr preferRelativeResize="0"/>
          <p:nvPr/>
        </p:nvPicPr>
        <p:blipFill>
          <a:blip r:embed="rId4">
            <a:alphaModFix/>
          </a:blip>
          <a:stretch>
            <a:fillRect/>
          </a:stretch>
        </p:blipFill>
        <p:spPr>
          <a:xfrm>
            <a:off x="201950" y="1680268"/>
            <a:ext cx="4048025" cy="2730858"/>
          </a:xfrm>
          <a:prstGeom prst="rect">
            <a:avLst/>
          </a:prstGeom>
          <a:noFill/>
          <a:ln>
            <a:noFill/>
          </a:ln>
        </p:spPr>
      </p:pic>
      <p:sp>
        <p:nvSpPr>
          <p:cNvPr id="230" name="Google Shape;230;p28"/>
          <p:cNvSpPr txBox="1"/>
          <p:nvPr/>
        </p:nvSpPr>
        <p:spPr>
          <a:xfrm>
            <a:off x="2515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Regression </a:t>
            </a:r>
            <a:r>
              <a:rPr lang="en">
                <a:solidFill>
                  <a:schemeClr val="lt1"/>
                </a:solidFill>
              </a:rPr>
              <a:t>Model Overview</a:t>
            </a:r>
            <a:endParaRPr>
              <a:solidFill>
                <a:schemeClr val="lt1"/>
              </a:solidFill>
            </a:endParaRPr>
          </a:p>
        </p:txBody>
      </p:sp>
      <p:sp>
        <p:nvSpPr>
          <p:cNvPr id="231" name="Google Shape;231;p28"/>
          <p:cNvSpPr txBox="1"/>
          <p:nvPr/>
        </p:nvSpPr>
        <p:spPr>
          <a:xfrm>
            <a:off x="48616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Performance Variable</a:t>
            </a:r>
            <a:endParaRPr>
              <a:solidFill>
                <a:schemeClr val="lt1"/>
              </a:solidFill>
            </a:endParaRPr>
          </a:p>
        </p:txBody>
      </p:sp>
      <p:sp>
        <p:nvSpPr>
          <p:cNvPr id="232" name="Google Shape;232;p28"/>
          <p:cNvSpPr txBox="1"/>
          <p:nvPr/>
        </p:nvSpPr>
        <p:spPr>
          <a:xfrm>
            <a:off x="4941975" y="1439175"/>
            <a:ext cx="39489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Gap between Estimated Delivery time and actual delivery (in days)</a:t>
            </a:r>
            <a:endParaRPr sz="1000">
              <a:solidFill>
                <a:schemeClr val="dk1"/>
              </a:solidFill>
            </a:endParaRPr>
          </a:p>
          <a:p>
            <a:pPr indent="0" lvl="0" marL="0" rtl="0" algn="l">
              <a:spcBef>
                <a:spcPts val="500"/>
              </a:spcBef>
              <a:spcAft>
                <a:spcPts val="0"/>
              </a:spcAft>
              <a:buNone/>
            </a:pPr>
            <a:r>
              <a:rPr lang="en" sz="1000">
                <a:solidFill>
                  <a:schemeClr val="dk1"/>
                </a:solidFill>
              </a:rPr>
              <a:t>Gap between Predicted Delivery time and actual delivery (in days)</a:t>
            </a:r>
            <a:endParaRPr sz="1000">
              <a:solidFill>
                <a:schemeClr val="dk1"/>
              </a:solidFill>
            </a:endParaRPr>
          </a:p>
          <a:p>
            <a:pPr indent="0" lvl="0" marL="457200" rtl="0" algn="l">
              <a:lnSpc>
                <a:spcPct val="100000"/>
              </a:lnSpc>
              <a:spcBef>
                <a:spcPts val="500"/>
              </a:spcBef>
              <a:spcAft>
                <a:spcPts val="500"/>
              </a:spcAft>
              <a:buNone/>
            </a:pPr>
            <a:r>
              <a:t/>
            </a:r>
            <a:endParaRPr sz="1000"/>
          </a:p>
        </p:txBody>
      </p:sp>
      <p:sp>
        <p:nvSpPr>
          <p:cNvPr id="233" name="Google Shape;233;p28"/>
          <p:cNvSpPr txBox="1"/>
          <p:nvPr/>
        </p:nvSpPr>
        <p:spPr>
          <a:xfrm>
            <a:off x="4857100" y="19682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Interpretation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Recommendations	</a:t>
            </a:r>
            <a:endParaRPr/>
          </a:p>
        </p:txBody>
      </p:sp>
      <p:sp>
        <p:nvSpPr>
          <p:cNvPr id="240" name="Google Shape;240;p29"/>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Parana</a:t>
            </a:r>
            <a:endParaRPr/>
          </a:p>
        </p:txBody>
      </p:sp>
      <p:sp>
        <p:nvSpPr>
          <p:cNvPr id="241" name="Google Shape;241;p29"/>
          <p:cNvSpPr txBox="1"/>
          <p:nvPr/>
        </p:nvSpPr>
        <p:spPr>
          <a:xfrm>
            <a:off x="308600" y="1170400"/>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Overall Findings</a:t>
            </a:r>
            <a:endParaRPr>
              <a:solidFill>
                <a:schemeClr val="lt1"/>
              </a:solidFill>
            </a:endParaRPr>
          </a:p>
        </p:txBody>
      </p:sp>
      <p:sp>
        <p:nvSpPr>
          <p:cNvPr id="242" name="Google Shape;242;p29"/>
          <p:cNvSpPr txBox="1"/>
          <p:nvPr/>
        </p:nvSpPr>
        <p:spPr>
          <a:xfrm>
            <a:off x="4671875" y="1170400"/>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Tactical Recommendations</a:t>
            </a:r>
            <a:endParaRPr>
              <a:solidFill>
                <a:schemeClr val="lt1"/>
              </a:solidFill>
              <a:latin typeface="Roboto"/>
              <a:ea typeface="Roboto"/>
              <a:cs typeface="Roboto"/>
              <a:sym typeface="Roboto"/>
            </a:endParaRPr>
          </a:p>
        </p:txBody>
      </p:sp>
      <p:sp>
        <p:nvSpPr>
          <p:cNvPr id="243" name="Google Shape;243;p29"/>
          <p:cNvSpPr txBox="1"/>
          <p:nvPr/>
        </p:nvSpPr>
        <p:spPr>
          <a:xfrm>
            <a:off x="308600" y="1508750"/>
            <a:ext cx="4059300" cy="3577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The five main factors influencing missed delivery times are: </a:t>
            </a:r>
            <a:endParaRPr sz="1300">
              <a:solidFill>
                <a:schemeClr val="dk1"/>
              </a:solidFill>
            </a:endParaRPr>
          </a:p>
          <a:p>
            <a:pPr indent="-298450" lvl="0" marL="914400" rtl="0" algn="l">
              <a:lnSpc>
                <a:spcPct val="115000"/>
              </a:lnSpc>
              <a:spcBef>
                <a:spcPts val="500"/>
              </a:spcBef>
              <a:spcAft>
                <a:spcPts val="0"/>
              </a:spcAft>
              <a:buClr>
                <a:schemeClr val="dk1"/>
              </a:buClr>
              <a:buSzPts val="1100"/>
              <a:buChar char="-"/>
            </a:pPr>
            <a:r>
              <a:rPr lang="en" sz="1100">
                <a:solidFill>
                  <a:schemeClr val="dk1"/>
                </a:solidFill>
              </a:rPr>
              <a:t>product weight</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product size</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distance of seller to customer</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confirmation time from LP</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seller preparation time</a:t>
            </a:r>
            <a:endParaRPr sz="11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93.2% SLA for LPs in terms of delivering orders on time;</a:t>
            </a:r>
            <a:endParaRPr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Geographically sellers are not </a:t>
            </a:r>
            <a:r>
              <a:rPr lang="en" sz="1300">
                <a:solidFill>
                  <a:schemeClr val="dk1"/>
                </a:solidFill>
              </a:rPr>
              <a:t>dispersed</a:t>
            </a:r>
            <a:r>
              <a:rPr lang="en" sz="1300">
                <a:solidFill>
                  <a:schemeClr val="dk1"/>
                </a:solidFill>
              </a:rPr>
              <a:t> enough to cover a significant portion of customers;</a:t>
            </a:r>
            <a:endParaRPr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The LPs have a 0-12 day safety net, which can be reduced, while </a:t>
            </a:r>
            <a:r>
              <a:rPr lang="en" sz="1300">
                <a:solidFill>
                  <a:schemeClr val="dk1"/>
                </a:solidFill>
              </a:rPr>
              <a:t>maintaining</a:t>
            </a:r>
            <a:r>
              <a:rPr lang="en" sz="1300">
                <a:solidFill>
                  <a:schemeClr val="dk1"/>
                </a:solidFill>
              </a:rPr>
              <a:t> the SLA and reducing sticker shock.</a:t>
            </a:r>
            <a:endParaRPr sz="1300">
              <a:solidFill>
                <a:schemeClr val="dk1"/>
              </a:solidFill>
            </a:endParaRPr>
          </a:p>
          <a:p>
            <a:pPr indent="0" lvl="0" marL="457200" rtl="0" algn="l">
              <a:lnSpc>
                <a:spcPct val="115000"/>
              </a:lnSpc>
              <a:spcBef>
                <a:spcPts val="500"/>
              </a:spcBef>
              <a:spcAft>
                <a:spcPts val="0"/>
              </a:spcAft>
              <a:buNone/>
            </a:pPr>
            <a:r>
              <a:t/>
            </a:r>
            <a:endParaRPr sz="1300"/>
          </a:p>
        </p:txBody>
      </p:sp>
      <p:sp>
        <p:nvSpPr>
          <p:cNvPr id="244" name="Google Shape;244;p29"/>
          <p:cNvSpPr txBox="1"/>
          <p:nvPr/>
        </p:nvSpPr>
        <p:spPr>
          <a:xfrm>
            <a:off x="4671875" y="1508750"/>
            <a:ext cx="4059300" cy="314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Flag new orders that deviate from actual estimated delivery time using model beforehand and escalate to sellers and logistic partners;</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300">
                <a:solidFill>
                  <a:schemeClr val="dk1"/>
                </a:solidFill>
              </a:rPr>
              <a:t>Add a KPI for managerial evaluation that </a:t>
            </a:r>
            <a:r>
              <a:rPr lang="en" sz="1300">
                <a:solidFill>
                  <a:schemeClr val="dk1"/>
                </a:solidFill>
              </a:rPr>
              <a:t>measure</a:t>
            </a:r>
            <a:r>
              <a:rPr lang="en" sz="1300">
                <a:solidFill>
                  <a:schemeClr val="dk1"/>
                </a:solidFill>
              </a:rPr>
              <a:t> time to confirmation from purchase. Reward LPs that speed up the confirmation process;</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300">
                <a:solidFill>
                  <a:schemeClr val="dk1"/>
                </a:solidFill>
              </a:rPr>
              <a:t>Incentivize LPs to reduce safety net of 12 days;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lang="en" sz="1300">
                <a:solidFill>
                  <a:schemeClr val="dk1"/>
                </a:solidFill>
              </a:rPr>
              <a:t>Partner with more local sellers in locations where we are not prevalent in relation to customers.</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Next Steps </a:t>
            </a:r>
            <a:endParaRPr/>
          </a:p>
        </p:txBody>
      </p:sp>
      <p:sp>
        <p:nvSpPr>
          <p:cNvPr id="250" name="Google Shape;250;p30"/>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Future Considerations</a:t>
            </a:r>
            <a:endParaRPr/>
          </a:p>
        </p:txBody>
      </p:sp>
      <p:sp>
        <p:nvSpPr>
          <p:cNvPr id="251" name="Google Shape;251;p30"/>
          <p:cNvSpPr txBox="1"/>
          <p:nvPr>
            <p:ph idx="2" type="body"/>
          </p:nvPr>
        </p:nvSpPr>
        <p:spPr>
          <a:xfrm>
            <a:off x="251520" y="1113588"/>
            <a:ext cx="8637600" cy="3564600"/>
          </a:xfrm>
          <a:prstGeom prst="rect">
            <a:avLst/>
          </a:prstGeom>
        </p:spPr>
        <p:txBody>
          <a:bodyPr anchorCtr="0" anchor="t" bIns="34275" lIns="68575" spcFirstLastPara="1" rIns="68575" wrap="square" tIns="34275">
            <a:noAutofit/>
          </a:bodyPr>
          <a:lstStyle/>
          <a:p>
            <a:pPr indent="-304800" lvl="0" marL="457200" rtl="0" algn="l">
              <a:lnSpc>
                <a:spcPct val="150000"/>
              </a:lnSpc>
              <a:spcBef>
                <a:spcPts val="200"/>
              </a:spcBef>
              <a:spcAft>
                <a:spcPts val="0"/>
              </a:spcAft>
              <a:buClr>
                <a:schemeClr val="dk1"/>
              </a:buClr>
              <a:buSzPts val="1200"/>
              <a:buChar char="●"/>
            </a:pPr>
            <a:r>
              <a:rPr lang="en" sz="1200">
                <a:solidFill>
                  <a:schemeClr val="dk1"/>
                </a:solidFill>
              </a:rPr>
              <a:t>Additional data availability:</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304800" lvl="0" marL="457200" rtl="0" algn="l">
              <a:lnSpc>
                <a:spcPct val="150000"/>
              </a:lnSpc>
              <a:spcBef>
                <a:spcPts val="500"/>
              </a:spcBef>
              <a:spcAft>
                <a:spcPts val="0"/>
              </a:spcAft>
              <a:buClr>
                <a:schemeClr val="dk1"/>
              </a:buClr>
              <a:buSzPts val="1200"/>
              <a:buChar char="●"/>
            </a:pPr>
            <a:r>
              <a:rPr lang="en" sz="1200">
                <a:solidFill>
                  <a:schemeClr val="dk1"/>
                </a:solidFill>
              </a:rPr>
              <a:t>Utilize different modeling techniques to enhance prediction result </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Utilize deep learning (neural network) to predict and compare results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Approximate the costs and decide on the level of safety net reduction</a:t>
            </a:r>
            <a:endParaRPr sz="1200">
              <a:solidFill>
                <a:schemeClr val="dk1"/>
              </a:solidFill>
            </a:endParaRPr>
          </a:p>
          <a:p>
            <a:pPr indent="0" lvl="0" marL="914400" rtl="0" algn="l">
              <a:lnSpc>
                <a:spcPct val="150000"/>
              </a:lnSpc>
              <a:spcBef>
                <a:spcPts val="500"/>
              </a:spcBef>
              <a:spcAft>
                <a:spcPts val="500"/>
              </a:spcAft>
              <a:buNone/>
            </a:pPr>
            <a:r>
              <a:t/>
            </a:r>
            <a:endParaRPr sz="1200">
              <a:solidFill>
                <a:schemeClr val="dk1"/>
              </a:solidFill>
            </a:endParaRPr>
          </a:p>
        </p:txBody>
      </p:sp>
      <p:graphicFrame>
        <p:nvGraphicFramePr>
          <p:cNvPr id="252" name="Google Shape;252;p30"/>
          <p:cNvGraphicFramePr/>
          <p:nvPr/>
        </p:nvGraphicFramePr>
        <p:xfrm>
          <a:off x="721800" y="1473563"/>
          <a:ext cx="3000000" cy="3000000"/>
        </p:xfrm>
        <a:graphic>
          <a:graphicData uri="http://schemas.openxmlformats.org/drawingml/2006/table">
            <a:tbl>
              <a:tblPr>
                <a:noFill/>
                <a:tableStyleId>{89675308-7B2D-4A7B-A2B2-9DCF6773A177}</a:tableStyleId>
              </a:tblPr>
              <a:tblGrid>
                <a:gridCol w="1897550"/>
                <a:gridCol w="5884000"/>
              </a:tblGrid>
              <a:tr h="363450">
                <a:tc>
                  <a:txBody>
                    <a:bodyPr/>
                    <a:lstStyle/>
                    <a:p>
                      <a:pPr indent="0" lvl="0" marL="0" rtl="0" algn="l">
                        <a:spcBef>
                          <a:spcPts val="0"/>
                        </a:spcBef>
                        <a:spcAft>
                          <a:spcPts val="0"/>
                        </a:spcAft>
                        <a:buNone/>
                      </a:pPr>
                      <a:r>
                        <a:rPr lang="en" sz="1200">
                          <a:solidFill>
                            <a:srgbClr val="FFFFFF"/>
                          </a:solidFill>
                        </a:rPr>
                        <a:t>Variable</a:t>
                      </a:r>
                      <a:endParaRPr sz="1200">
                        <a:solidFill>
                          <a:srgbClr val="FFFFFF"/>
                        </a:solidFill>
                      </a:endParaRPr>
                    </a:p>
                  </a:txBody>
                  <a:tcPr marT="91425" marB="91425" marR="91425" marL="91425">
                    <a:solidFill>
                      <a:srgbClr val="ED037C"/>
                    </a:solidFill>
                  </a:tcPr>
                </a:tc>
                <a:tc>
                  <a:txBody>
                    <a:bodyPr/>
                    <a:lstStyle/>
                    <a:p>
                      <a:pPr indent="0" lvl="0" marL="0" rtl="0" algn="l">
                        <a:spcBef>
                          <a:spcPts val="0"/>
                        </a:spcBef>
                        <a:spcAft>
                          <a:spcPts val="0"/>
                        </a:spcAft>
                        <a:buNone/>
                      </a:pPr>
                      <a:r>
                        <a:rPr lang="en" sz="1200">
                          <a:solidFill>
                            <a:srgbClr val="FFFFFF"/>
                          </a:solidFill>
                        </a:rPr>
                        <a:t>Reasoning</a:t>
                      </a:r>
                      <a:endParaRPr sz="1200">
                        <a:solidFill>
                          <a:srgbClr val="FFFFFF"/>
                        </a:solidFill>
                      </a:endParaRPr>
                    </a:p>
                  </a:txBody>
                  <a:tcPr marT="91425" marB="91425" marR="91425" marL="91425">
                    <a:solidFill>
                      <a:srgbClr val="ED037C"/>
                    </a:solidFill>
                  </a:tcPr>
                </a:tc>
              </a:tr>
              <a:tr h="647025">
                <a:tc>
                  <a:txBody>
                    <a:bodyPr/>
                    <a:lstStyle/>
                    <a:p>
                      <a:pPr indent="0" lvl="0" marL="0" rtl="0" algn="l">
                        <a:spcBef>
                          <a:spcPts val="0"/>
                        </a:spcBef>
                        <a:spcAft>
                          <a:spcPts val="0"/>
                        </a:spcAft>
                        <a:buNone/>
                      </a:pPr>
                      <a:r>
                        <a:rPr lang="en" sz="1100"/>
                        <a:t>“Sticker Shock” data</a:t>
                      </a:r>
                      <a:endParaRPr sz="1100"/>
                    </a:p>
                  </a:txBody>
                  <a:tcPr marT="0" marB="0" marR="0" marL="91425" anchor="ctr"/>
                </a:tc>
                <a:tc>
                  <a:txBody>
                    <a:bodyPr/>
                    <a:lstStyle/>
                    <a:p>
                      <a:pPr indent="0" lvl="0" marL="0" rtl="0" algn="l">
                        <a:lnSpc>
                          <a:spcPct val="150000"/>
                        </a:lnSpc>
                        <a:spcBef>
                          <a:spcPts val="300"/>
                        </a:spcBef>
                        <a:spcAft>
                          <a:spcPts val="500"/>
                        </a:spcAft>
                        <a:buNone/>
                      </a:pPr>
                      <a:r>
                        <a:rPr lang="en" sz="1200">
                          <a:solidFill>
                            <a:schemeClr val="dk1"/>
                          </a:solidFill>
                        </a:rPr>
                        <a:t>The data can be used to determine whether the outcome 2 or 3 can be effective in reducing the “shock” due to delivery time</a:t>
                      </a:r>
                      <a:endParaRPr sz="1100"/>
                    </a:p>
                  </a:txBody>
                  <a:tcPr marT="0" marB="0" marR="0" marL="91425" anchor="ctr"/>
                </a:tc>
              </a:tr>
              <a:tr h="818300">
                <a:tc>
                  <a:txBody>
                    <a:bodyPr/>
                    <a:lstStyle/>
                    <a:p>
                      <a:pPr indent="0" lvl="0" marL="0" rtl="0" algn="l">
                        <a:lnSpc>
                          <a:spcPct val="150000"/>
                        </a:lnSpc>
                        <a:spcBef>
                          <a:spcPts val="300"/>
                        </a:spcBef>
                        <a:spcAft>
                          <a:spcPts val="500"/>
                        </a:spcAft>
                        <a:buNone/>
                      </a:pPr>
                      <a:r>
                        <a:rPr lang="en" sz="1200">
                          <a:solidFill>
                            <a:schemeClr val="dk1"/>
                          </a:solidFill>
                        </a:rPr>
                        <a:t>Product promotion data </a:t>
                      </a:r>
                      <a:endParaRPr sz="1100"/>
                    </a:p>
                  </a:txBody>
                  <a:tcPr marT="0" marB="0" marR="0" marL="91425" anchor="ctr"/>
                </a:tc>
                <a:tc>
                  <a:txBody>
                    <a:bodyPr/>
                    <a:lstStyle/>
                    <a:p>
                      <a:pPr indent="-304800" lvl="0" marL="457200" rtl="0" algn="l">
                        <a:lnSpc>
                          <a:spcPct val="150000"/>
                        </a:lnSpc>
                        <a:spcBef>
                          <a:spcPts val="300"/>
                        </a:spcBef>
                        <a:spcAft>
                          <a:spcPts val="0"/>
                        </a:spcAft>
                        <a:buClr>
                          <a:schemeClr val="dk1"/>
                        </a:buClr>
                        <a:buSzPts val="1200"/>
                        <a:buChar char="-"/>
                      </a:pPr>
                      <a:r>
                        <a:rPr lang="en" sz="1200">
                          <a:solidFill>
                            <a:schemeClr val="dk1"/>
                          </a:solidFill>
                        </a:rPr>
                        <a:t>High demand in the product and result in longer delivery time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Longer delivery time due to large volume of orders </a:t>
                      </a:r>
                      <a:endParaRPr sz="1200">
                        <a:solidFill>
                          <a:schemeClr val="dk1"/>
                        </a:solidFill>
                      </a:endParaRPr>
                    </a:p>
                    <a:p>
                      <a:pPr indent="0" lvl="0" marL="0" rtl="0" algn="l">
                        <a:spcBef>
                          <a:spcPts val="500"/>
                        </a:spcBef>
                        <a:spcAft>
                          <a:spcPts val="0"/>
                        </a:spcAft>
                        <a:buNone/>
                      </a:pPr>
                      <a:r>
                        <a:t/>
                      </a:r>
                      <a:endParaRPr sz="1100"/>
                    </a:p>
                  </a:txBody>
                  <a:tcPr marT="0" marB="0" marR="0"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ctrTitle"/>
          </p:nvPr>
        </p:nvSpPr>
        <p:spPr>
          <a:xfrm>
            <a:off x="251521" y="2787774"/>
            <a:ext cx="7200900" cy="42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800"/>
              <a:buFont typeface="Arial"/>
              <a:buNone/>
            </a:pPr>
            <a:r>
              <a:rPr lang="en"/>
              <a:t>Thank You		</a:t>
            </a:r>
            <a:endParaRPr/>
          </a:p>
        </p:txBody>
      </p:sp>
      <p:sp>
        <p:nvSpPr>
          <p:cNvPr id="258" name="Google Shape;258;p31"/>
          <p:cNvSpPr txBox="1"/>
          <p:nvPr>
            <p:ph idx="2" type="subTitle"/>
          </p:nvPr>
        </p:nvSpPr>
        <p:spPr>
          <a:xfrm>
            <a:off x="251521" y="3209329"/>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Q&amp;A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ctrTitle"/>
          </p:nvPr>
        </p:nvSpPr>
        <p:spPr>
          <a:xfrm>
            <a:off x="251521" y="2787774"/>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69" name="Google Shape;269;p33"/>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Correlation Matrix</a:t>
            </a:r>
            <a:endParaRPr/>
          </a:p>
        </p:txBody>
      </p:sp>
      <p:pic>
        <p:nvPicPr>
          <p:cNvPr id="270" name="Google Shape;270;p33"/>
          <p:cNvPicPr preferRelativeResize="0"/>
          <p:nvPr/>
        </p:nvPicPr>
        <p:blipFill>
          <a:blip r:embed="rId3">
            <a:alphaModFix/>
          </a:blip>
          <a:stretch>
            <a:fillRect/>
          </a:stretch>
        </p:blipFill>
        <p:spPr>
          <a:xfrm>
            <a:off x="2479400" y="1100784"/>
            <a:ext cx="4185188" cy="38109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76" name="Google Shape;276;p34"/>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Cluster Means</a:t>
            </a:r>
            <a:endParaRPr/>
          </a:p>
        </p:txBody>
      </p:sp>
      <p:pic>
        <p:nvPicPr>
          <p:cNvPr id="277" name="Google Shape;277;p34"/>
          <p:cNvPicPr preferRelativeResize="0"/>
          <p:nvPr/>
        </p:nvPicPr>
        <p:blipFill>
          <a:blip r:embed="rId3">
            <a:alphaModFix/>
          </a:blip>
          <a:stretch>
            <a:fillRect/>
          </a:stretch>
        </p:blipFill>
        <p:spPr>
          <a:xfrm>
            <a:off x="590514" y="3201002"/>
            <a:ext cx="7962975" cy="1579699"/>
          </a:xfrm>
          <a:prstGeom prst="rect">
            <a:avLst/>
          </a:prstGeom>
          <a:noFill/>
          <a:ln>
            <a:noFill/>
          </a:ln>
        </p:spPr>
      </p:pic>
      <p:pic>
        <p:nvPicPr>
          <p:cNvPr id="278" name="Google Shape;278;p34"/>
          <p:cNvPicPr preferRelativeResize="0"/>
          <p:nvPr/>
        </p:nvPicPr>
        <p:blipFill>
          <a:blip r:embed="rId4">
            <a:alphaModFix/>
          </a:blip>
          <a:stretch>
            <a:fillRect/>
          </a:stretch>
        </p:blipFill>
        <p:spPr>
          <a:xfrm>
            <a:off x="590525" y="1695159"/>
            <a:ext cx="2886075" cy="107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84" name="Google Shape;284;p35"/>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Regression Model Distribution</a:t>
            </a:r>
            <a:endParaRPr/>
          </a:p>
        </p:txBody>
      </p:sp>
      <p:pic>
        <p:nvPicPr>
          <p:cNvPr id="285" name="Google Shape;285;p35"/>
          <p:cNvPicPr preferRelativeResize="0"/>
          <p:nvPr/>
        </p:nvPicPr>
        <p:blipFill>
          <a:blip r:embed="rId3">
            <a:alphaModFix/>
          </a:blip>
          <a:stretch>
            <a:fillRect/>
          </a:stretch>
        </p:blipFill>
        <p:spPr>
          <a:xfrm>
            <a:off x="3150750" y="1113600"/>
            <a:ext cx="2842500" cy="392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91" name="Google Shape;291;p36"/>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SLA</a:t>
            </a:r>
            <a:endParaRPr/>
          </a:p>
        </p:txBody>
      </p:sp>
      <p:pic>
        <p:nvPicPr>
          <p:cNvPr id="292" name="Google Shape;292;p36"/>
          <p:cNvPicPr preferRelativeResize="0"/>
          <p:nvPr/>
        </p:nvPicPr>
        <p:blipFill rotWithShape="1">
          <a:blip r:embed="rId3">
            <a:alphaModFix/>
          </a:blip>
          <a:srcRect b="44751" l="0" r="0" t="0"/>
          <a:stretch/>
        </p:blipFill>
        <p:spPr>
          <a:xfrm rot="-5400000">
            <a:off x="989512" y="1482438"/>
            <a:ext cx="2608300" cy="3342224"/>
          </a:xfrm>
          <a:prstGeom prst="rect">
            <a:avLst/>
          </a:prstGeom>
          <a:noFill/>
          <a:ln>
            <a:noFill/>
          </a:ln>
        </p:spPr>
      </p:pic>
      <p:pic>
        <p:nvPicPr>
          <p:cNvPr id="293" name="Google Shape;293;p36"/>
          <p:cNvPicPr preferRelativeResize="0"/>
          <p:nvPr/>
        </p:nvPicPr>
        <p:blipFill rotWithShape="1">
          <a:blip r:embed="rId4">
            <a:alphaModFix/>
          </a:blip>
          <a:srcRect b="0" l="0" r="0" t="54952"/>
          <a:stretch/>
        </p:blipFill>
        <p:spPr>
          <a:xfrm>
            <a:off x="5083330" y="1918125"/>
            <a:ext cx="2496569" cy="2608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99" name="Google Shape;299;p37"/>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Regression Model Outputs</a:t>
            </a:r>
            <a:endParaRPr/>
          </a:p>
        </p:txBody>
      </p:sp>
      <p:pic>
        <p:nvPicPr>
          <p:cNvPr id="300" name="Google Shape;300;p37"/>
          <p:cNvPicPr preferRelativeResize="0"/>
          <p:nvPr/>
        </p:nvPicPr>
        <p:blipFill>
          <a:blip r:embed="rId3">
            <a:alphaModFix/>
          </a:blip>
          <a:stretch>
            <a:fillRect/>
          </a:stretch>
        </p:blipFill>
        <p:spPr>
          <a:xfrm>
            <a:off x="6003975" y="1796809"/>
            <a:ext cx="2324100" cy="904875"/>
          </a:xfrm>
          <a:prstGeom prst="rect">
            <a:avLst/>
          </a:prstGeom>
          <a:noFill/>
          <a:ln>
            <a:noFill/>
          </a:ln>
        </p:spPr>
      </p:pic>
      <p:pic>
        <p:nvPicPr>
          <p:cNvPr id="301" name="Google Shape;301;p37"/>
          <p:cNvPicPr preferRelativeResize="0"/>
          <p:nvPr/>
        </p:nvPicPr>
        <p:blipFill>
          <a:blip r:embed="rId4">
            <a:alphaModFix/>
          </a:blip>
          <a:stretch>
            <a:fillRect/>
          </a:stretch>
        </p:blipFill>
        <p:spPr>
          <a:xfrm>
            <a:off x="613225" y="3393438"/>
            <a:ext cx="4429125" cy="1524000"/>
          </a:xfrm>
          <a:prstGeom prst="rect">
            <a:avLst/>
          </a:prstGeom>
          <a:noFill/>
          <a:ln>
            <a:noFill/>
          </a:ln>
        </p:spPr>
      </p:pic>
      <p:pic>
        <p:nvPicPr>
          <p:cNvPr id="302" name="Google Shape;302;p37"/>
          <p:cNvPicPr preferRelativeResize="0"/>
          <p:nvPr/>
        </p:nvPicPr>
        <p:blipFill>
          <a:blip r:embed="rId5">
            <a:alphaModFix/>
          </a:blip>
          <a:stretch>
            <a:fillRect/>
          </a:stretch>
        </p:blipFill>
        <p:spPr>
          <a:xfrm>
            <a:off x="364075" y="1443834"/>
            <a:ext cx="5419725" cy="1533525"/>
          </a:xfrm>
          <a:prstGeom prst="rect">
            <a:avLst/>
          </a:prstGeom>
          <a:noFill/>
          <a:ln>
            <a:noFill/>
          </a:ln>
        </p:spPr>
      </p:pic>
      <p:pic>
        <p:nvPicPr>
          <p:cNvPr id="303" name="Google Shape;303;p37"/>
          <p:cNvPicPr preferRelativeResize="0"/>
          <p:nvPr/>
        </p:nvPicPr>
        <p:blipFill>
          <a:blip r:embed="rId6">
            <a:alphaModFix/>
          </a:blip>
          <a:stretch>
            <a:fillRect/>
          </a:stretch>
        </p:blipFill>
        <p:spPr>
          <a:xfrm>
            <a:off x="6089700" y="3549909"/>
            <a:ext cx="2152650" cy="106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Agenda</a:t>
            </a:r>
            <a:endParaRPr/>
          </a:p>
        </p:txBody>
      </p:sp>
      <p:sp>
        <p:nvSpPr>
          <p:cNvPr id="114" name="Google Shape;114;p20"/>
          <p:cNvSpPr txBox="1"/>
          <p:nvPr>
            <p:ph idx="1" type="subTitle"/>
          </p:nvPr>
        </p:nvSpPr>
        <p:spPr>
          <a:xfrm>
            <a:off x="251521" y="628651"/>
            <a:ext cx="7200900" cy="40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A5A5A5"/>
              </a:buClr>
              <a:buSzPts val="1100"/>
              <a:buNone/>
            </a:pPr>
            <a:r>
              <a:rPr lang="en"/>
              <a:t>Parana</a:t>
            </a:r>
            <a:endParaRPr/>
          </a:p>
        </p:txBody>
      </p:sp>
      <p:sp>
        <p:nvSpPr>
          <p:cNvPr id="115" name="Google Shape;115;p20"/>
          <p:cNvSpPr txBox="1"/>
          <p:nvPr>
            <p:ph idx="2" type="body"/>
          </p:nvPr>
        </p:nvSpPr>
        <p:spPr>
          <a:xfrm>
            <a:off x="505873" y="1119075"/>
            <a:ext cx="5603100" cy="3564600"/>
          </a:xfrm>
          <a:prstGeom prst="rect">
            <a:avLst/>
          </a:prstGeom>
          <a:noFill/>
          <a:ln>
            <a:noFill/>
          </a:ln>
        </p:spPr>
        <p:txBody>
          <a:bodyPr anchorCtr="0" anchor="t" bIns="34275" lIns="68575" spcFirstLastPara="1" rIns="68575" wrap="square" tIns="34275">
            <a:noAutofit/>
          </a:bodyPr>
          <a:lstStyle/>
          <a:p>
            <a:pPr indent="-311150" lvl="0" marL="457200" rtl="0" algn="l">
              <a:lnSpc>
                <a:spcPct val="100000"/>
              </a:lnSpc>
              <a:spcBef>
                <a:spcPts val="0"/>
              </a:spcBef>
              <a:spcAft>
                <a:spcPts val="0"/>
              </a:spcAft>
              <a:buSzPts val="1300"/>
              <a:buChar char="●"/>
            </a:pPr>
            <a:r>
              <a:rPr b="1" lang="en" sz="1300"/>
              <a:t>Executive Summary</a:t>
            </a:r>
            <a:endParaRPr b="1" sz="1300"/>
          </a:p>
          <a:p>
            <a:pPr indent="-311150" lvl="0" marL="457200" rtl="0" algn="l">
              <a:lnSpc>
                <a:spcPct val="100000"/>
              </a:lnSpc>
              <a:spcBef>
                <a:spcPts val="500"/>
              </a:spcBef>
              <a:spcAft>
                <a:spcPts val="0"/>
              </a:spcAft>
              <a:buSzPts val="1300"/>
              <a:buChar char="●"/>
            </a:pPr>
            <a:r>
              <a:rPr b="1" lang="en" sz="1300"/>
              <a:t>Background / Problem Setting</a:t>
            </a:r>
            <a:endParaRPr b="1" sz="1300"/>
          </a:p>
          <a:p>
            <a:pPr indent="-311150" lvl="0" marL="457200" rtl="0" algn="l">
              <a:lnSpc>
                <a:spcPct val="100000"/>
              </a:lnSpc>
              <a:spcBef>
                <a:spcPts val="500"/>
              </a:spcBef>
              <a:spcAft>
                <a:spcPts val="0"/>
              </a:spcAft>
              <a:buSzPts val="1300"/>
              <a:buChar char="●"/>
            </a:pPr>
            <a:r>
              <a:rPr b="1" lang="en" sz="1300"/>
              <a:t>Problem Statement</a:t>
            </a:r>
            <a:endParaRPr b="1" sz="1300"/>
          </a:p>
          <a:p>
            <a:pPr indent="-311150" lvl="1" marL="914400" rtl="0" algn="l">
              <a:lnSpc>
                <a:spcPct val="100000"/>
              </a:lnSpc>
              <a:spcBef>
                <a:spcPts val="500"/>
              </a:spcBef>
              <a:spcAft>
                <a:spcPts val="0"/>
              </a:spcAft>
              <a:buSzPts val="1300"/>
              <a:buChar char="○"/>
            </a:pPr>
            <a:r>
              <a:rPr lang="en" sz="1300"/>
              <a:t>Managerial Question</a:t>
            </a:r>
            <a:endParaRPr sz="1300"/>
          </a:p>
          <a:p>
            <a:pPr indent="-311150" lvl="1" marL="914400" rtl="0" algn="l">
              <a:lnSpc>
                <a:spcPct val="100000"/>
              </a:lnSpc>
              <a:spcBef>
                <a:spcPts val="500"/>
              </a:spcBef>
              <a:spcAft>
                <a:spcPts val="0"/>
              </a:spcAft>
              <a:buSzPts val="1300"/>
              <a:buChar char="○"/>
            </a:pPr>
            <a:r>
              <a:rPr lang="en" sz="1300"/>
              <a:t>Analytical Question</a:t>
            </a:r>
            <a:endParaRPr sz="1300"/>
          </a:p>
          <a:p>
            <a:pPr indent="-311150" lvl="0" marL="457200" rtl="0" algn="l">
              <a:lnSpc>
                <a:spcPct val="100000"/>
              </a:lnSpc>
              <a:spcBef>
                <a:spcPts val="500"/>
              </a:spcBef>
              <a:spcAft>
                <a:spcPts val="0"/>
              </a:spcAft>
              <a:buSzPts val="1300"/>
              <a:buChar char="●"/>
            </a:pPr>
            <a:r>
              <a:rPr b="1" lang="en" sz="1300"/>
              <a:t>Key Data Sources Overview</a:t>
            </a:r>
            <a:endParaRPr b="1" sz="1300"/>
          </a:p>
          <a:p>
            <a:pPr indent="-311150" lvl="0" marL="457200" rtl="0" algn="l">
              <a:lnSpc>
                <a:spcPct val="100000"/>
              </a:lnSpc>
              <a:spcBef>
                <a:spcPts val="500"/>
              </a:spcBef>
              <a:spcAft>
                <a:spcPts val="0"/>
              </a:spcAft>
              <a:buSzPts val="1300"/>
              <a:buChar char="●"/>
            </a:pPr>
            <a:r>
              <a:rPr b="1" lang="en" sz="1300"/>
              <a:t>Modeling Approach</a:t>
            </a:r>
            <a:endParaRPr b="1" sz="1300"/>
          </a:p>
          <a:p>
            <a:pPr indent="-311150" lvl="1" marL="914400" rtl="0" algn="l">
              <a:lnSpc>
                <a:spcPct val="100000"/>
              </a:lnSpc>
              <a:spcBef>
                <a:spcPts val="500"/>
              </a:spcBef>
              <a:spcAft>
                <a:spcPts val="0"/>
              </a:spcAft>
              <a:buSzPts val="1300"/>
              <a:buChar char="○"/>
            </a:pPr>
            <a:r>
              <a:rPr lang="en" sz="1300"/>
              <a:t>Model Trustworthiness </a:t>
            </a:r>
            <a:endParaRPr sz="1300"/>
          </a:p>
          <a:p>
            <a:pPr indent="-311150" lvl="0" marL="457200" marR="0" rtl="0" algn="l">
              <a:lnSpc>
                <a:spcPct val="100000"/>
              </a:lnSpc>
              <a:spcBef>
                <a:spcPts val="500"/>
              </a:spcBef>
              <a:spcAft>
                <a:spcPts val="0"/>
              </a:spcAft>
              <a:buSzPts val="1300"/>
              <a:buChar char="●"/>
            </a:pPr>
            <a:r>
              <a:rPr b="1" lang="en" sz="1300"/>
              <a:t>Key Finding</a:t>
            </a:r>
            <a:endParaRPr b="1" sz="1300"/>
          </a:p>
          <a:p>
            <a:pPr indent="-311150" lvl="0" marL="457200" marR="0" rtl="0" algn="l">
              <a:lnSpc>
                <a:spcPct val="100000"/>
              </a:lnSpc>
              <a:spcBef>
                <a:spcPts val="500"/>
              </a:spcBef>
              <a:spcAft>
                <a:spcPts val="0"/>
              </a:spcAft>
              <a:buSzPts val="1300"/>
              <a:buChar char="●"/>
            </a:pPr>
            <a:r>
              <a:rPr b="1" lang="en" sz="1300"/>
              <a:t>Recommendation</a:t>
            </a:r>
            <a:endParaRPr b="1" sz="1300"/>
          </a:p>
          <a:p>
            <a:pPr indent="-311150" lvl="0" marL="457200" rtl="0" algn="l">
              <a:lnSpc>
                <a:spcPct val="100000"/>
              </a:lnSpc>
              <a:spcBef>
                <a:spcPts val="500"/>
              </a:spcBef>
              <a:spcAft>
                <a:spcPts val="500"/>
              </a:spcAft>
              <a:buSzPts val="1300"/>
              <a:buChar char="●"/>
            </a:pPr>
            <a:r>
              <a:rPr b="1" lang="en" sz="1300"/>
              <a:t>Next Steps</a:t>
            </a:r>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Executive Summary</a:t>
            </a:r>
            <a:endParaRPr/>
          </a:p>
        </p:txBody>
      </p:sp>
      <p:sp>
        <p:nvSpPr>
          <p:cNvPr id="122" name="Google Shape;122;p21"/>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Parana Case</a:t>
            </a:r>
            <a:endParaRPr/>
          </a:p>
        </p:txBody>
      </p:sp>
      <p:sp>
        <p:nvSpPr>
          <p:cNvPr id="123" name="Google Shape;123;p21"/>
          <p:cNvSpPr txBox="1"/>
          <p:nvPr/>
        </p:nvSpPr>
        <p:spPr>
          <a:xfrm>
            <a:off x="251525" y="1120100"/>
            <a:ext cx="39918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Business Problem</a:t>
            </a:r>
            <a:endParaRPr>
              <a:solidFill>
                <a:schemeClr val="lt1"/>
              </a:solidFill>
            </a:endParaRPr>
          </a:p>
        </p:txBody>
      </p:sp>
      <p:sp>
        <p:nvSpPr>
          <p:cNvPr id="124" name="Google Shape;124;p21"/>
          <p:cNvSpPr txBox="1"/>
          <p:nvPr/>
        </p:nvSpPr>
        <p:spPr>
          <a:xfrm>
            <a:off x="4484075" y="1120100"/>
            <a:ext cx="43806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Data Used</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25" name="Google Shape;125;p21"/>
          <p:cNvSpPr txBox="1"/>
          <p:nvPr/>
        </p:nvSpPr>
        <p:spPr>
          <a:xfrm>
            <a:off x="293400" y="3087313"/>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Main Findings</a:t>
            </a:r>
            <a:endParaRPr>
              <a:solidFill>
                <a:schemeClr val="lt1"/>
              </a:solidFill>
            </a:endParaRPr>
          </a:p>
        </p:txBody>
      </p:sp>
      <p:sp>
        <p:nvSpPr>
          <p:cNvPr id="126" name="Google Shape;126;p21"/>
          <p:cNvSpPr txBox="1"/>
          <p:nvPr/>
        </p:nvSpPr>
        <p:spPr>
          <a:xfrm>
            <a:off x="4484075" y="3083625"/>
            <a:ext cx="43806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Recommendation</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27" name="Google Shape;127;p21"/>
          <p:cNvSpPr txBox="1"/>
          <p:nvPr/>
        </p:nvSpPr>
        <p:spPr>
          <a:xfrm>
            <a:off x="212550" y="1363538"/>
            <a:ext cx="4110600" cy="1569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sz="1100"/>
              <a:t>Inefficient delivery of orders;</a:t>
            </a:r>
            <a:endParaRPr sz="1100"/>
          </a:p>
          <a:p>
            <a:pPr indent="-298450" lvl="0" marL="457200" rtl="0" algn="l">
              <a:lnSpc>
                <a:spcPct val="150000"/>
              </a:lnSpc>
              <a:spcBef>
                <a:spcPts val="0"/>
              </a:spcBef>
              <a:spcAft>
                <a:spcPts val="0"/>
              </a:spcAft>
              <a:buSzPts val="1100"/>
              <a:buChar char="●"/>
            </a:pPr>
            <a:r>
              <a:rPr lang="en" sz="1100"/>
              <a:t>“Sticker Shock” reason is unknown;</a:t>
            </a:r>
            <a:endParaRPr sz="1100"/>
          </a:p>
          <a:p>
            <a:pPr indent="-298450" lvl="0" marL="457200" rtl="0" algn="l">
              <a:lnSpc>
                <a:spcPct val="150000"/>
              </a:lnSpc>
              <a:spcBef>
                <a:spcPts val="0"/>
              </a:spcBef>
              <a:spcAft>
                <a:spcPts val="0"/>
              </a:spcAft>
              <a:buSzPts val="1100"/>
              <a:buChar char="●"/>
            </a:pPr>
            <a:r>
              <a:rPr lang="en" sz="1100"/>
              <a:t>Complexity of shipment with different sellers’ fulfilment timelines;</a:t>
            </a:r>
            <a:endParaRPr sz="1100"/>
          </a:p>
          <a:p>
            <a:pPr indent="0" lvl="0" marL="0" rtl="0" algn="l">
              <a:lnSpc>
                <a:spcPct val="150000"/>
              </a:lnSpc>
              <a:spcBef>
                <a:spcPts val="0"/>
              </a:spcBef>
              <a:spcAft>
                <a:spcPts val="0"/>
              </a:spcAft>
              <a:buNone/>
            </a:pPr>
            <a:r>
              <a:rPr lang="en" sz="1100"/>
              <a:t>              loss of potential sales</a:t>
            </a:r>
            <a:endParaRPr sz="1100"/>
          </a:p>
          <a:p>
            <a:pPr indent="0" lvl="0" marL="0" rtl="0" algn="l">
              <a:lnSpc>
                <a:spcPct val="150000"/>
              </a:lnSpc>
              <a:spcBef>
                <a:spcPts val="0"/>
              </a:spcBef>
              <a:spcAft>
                <a:spcPts val="0"/>
              </a:spcAft>
              <a:buNone/>
            </a:pPr>
            <a:r>
              <a:rPr lang="en" sz="1100"/>
              <a:t>              lower customer satisfaction</a:t>
            </a:r>
            <a:endParaRPr sz="1100"/>
          </a:p>
        </p:txBody>
      </p:sp>
      <p:sp>
        <p:nvSpPr>
          <p:cNvPr id="128" name="Google Shape;128;p21"/>
          <p:cNvSpPr txBox="1"/>
          <p:nvPr/>
        </p:nvSpPr>
        <p:spPr>
          <a:xfrm>
            <a:off x="4488125" y="1401500"/>
            <a:ext cx="2202600" cy="1569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500"/>
              </a:spcBef>
              <a:spcAft>
                <a:spcPts val="0"/>
              </a:spcAft>
              <a:buClr>
                <a:srgbClr val="262626"/>
              </a:buClr>
              <a:buSzPts val="1200"/>
              <a:buChar char="●"/>
            </a:pPr>
            <a:r>
              <a:rPr lang="en" sz="1100">
                <a:solidFill>
                  <a:srgbClr val="262626"/>
                </a:solidFill>
              </a:rPr>
              <a:t>Sample of 100k is drawn from 2016-2018 at multiple marketplace in Brazil</a:t>
            </a:r>
            <a:endParaRPr sz="1100">
              <a:solidFill>
                <a:srgbClr val="262626"/>
              </a:solidFill>
            </a:endParaRPr>
          </a:p>
          <a:p>
            <a:pPr indent="0" lvl="0" marL="457200" rtl="0" algn="l">
              <a:lnSpc>
                <a:spcPct val="150000"/>
              </a:lnSpc>
              <a:spcBef>
                <a:spcPts val="500"/>
              </a:spcBef>
              <a:spcAft>
                <a:spcPts val="0"/>
              </a:spcAft>
              <a:buNone/>
            </a:pPr>
            <a:r>
              <a:t/>
            </a:r>
            <a:endParaRPr sz="1100">
              <a:solidFill>
                <a:srgbClr val="262626"/>
              </a:solidFill>
            </a:endParaRPr>
          </a:p>
        </p:txBody>
      </p:sp>
      <p:sp>
        <p:nvSpPr>
          <p:cNvPr id="129" name="Google Shape;129;p21"/>
          <p:cNvSpPr/>
          <p:nvPr/>
        </p:nvSpPr>
        <p:spPr>
          <a:xfrm>
            <a:off x="440425" y="2524500"/>
            <a:ext cx="314700" cy="94500"/>
          </a:xfrm>
          <a:prstGeom prst="rightArrow">
            <a:avLst>
              <a:gd fmla="val 50000" name="adj1"/>
              <a:gd fmla="val 50000" name="adj2"/>
            </a:avLst>
          </a:prstGeom>
          <a:solidFill>
            <a:srgbClr val="ED0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440425" y="2747975"/>
            <a:ext cx="314700" cy="94500"/>
          </a:xfrm>
          <a:prstGeom prst="rightArrow">
            <a:avLst>
              <a:gd fmla="val 50000" name="adj1"/>
              <a:gd fmla="val 50000" name="adj2"/>
            </a:avLst>
          </a:prstGeom>
          <a:solidFill>
            <a:srgbClr val="ED0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1"/>
          <p:cNvPicPr preferRelativeResize="0"/>
          <p:nvPr/>
        </p:nvPicPr>
        <p:blipFill>
          <a:blip r:embed="rId3">
            <a:alphaModFix amt="80000"/>
          </a:blip>
          <a:stretch>
            <a:fillRect/>
          </a:stretch>
        </p:blipFill>
        <p:spPr>
          <a:xfrm>
            <a:off x="6855704" y="1442713"/>
            <a:ext cx="1839392" cy="1619551"/>
          </a:xfrm>
          <a:prstGeom prst="rect">
            <a:avLst/>
          </a:prstGeom>
          <a:noFill/>
          <a:ln>
            <a:noFill/>
          </a:ln>
        </p:spPr>
      </p:pic>
      <p:sp>
        <p:nvSpPr>
          <p:cNvPr id="132" name="Google Shape;132;p21"/>
          <p:cNvSpPr txBox="1"/>
          <p:nvPr/>
        </p:nvSpPr>
        <p:spPr>
          <a:xfrm>
            <a:off x="217200" y="3368725"/>
            <a:ext cx="4202700" cy="1569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5 </a:t>
            </a:r>
            <a:r>
              <a:rPr lang="en" sz="1100">
                <a:solidFill>
                  <a:schemeClr val="dk1"/>
                </a:solidFill>
              </a:rPr>
              <a:t>factors influencing missed delivery times:</a:t>
            </a:r>
            <a:r>
              <a:rPr lang="en" sz="1000">
                <a:solidFill>
                  <a:schemeClr val="dk1"/>
                </a:solidFill>
              </a:rPr>
              <a:t> </a:t>
            </a:r>
            <a:r>
              <a:rPr lang="en" sz="1000">
                <a:solidFill>
                  <a:schemeClr val="dk2"/>
                </a:solidFill>
              </a:rPr>
              <a:t>product weight, product size, distance of seller to customer, confirmation time from LP, and seller preparation time</a:t>
            </a:r>
            <a:r>
              <a:rPr lang="en" sz="1000">
                <a:solidFill>
                  <a:schemeClr val="dk1"/>
                </a:solidFill>
              </a:rPr>
              <a:t>;</a:t>
            </a:r>
            <a:endParaRPr sz="1000">
              <a:solidFill>
                <a:schemeClr val="dk1"/>
              </a:solidFill>
            </a:endParaRPr>
          </a:p>
          <a:p>
            <a:pPr indent="-298450" lvl="0" marL="457200" rtl="0" algn="l">
              <a:lnSpc>
                <a:spcPct val="115000"/>
              </a:lnSpc>
              <a:spcBef>
                <a:spcPts val="500"/>
              </a:spcBef>
              <a:spcAft>
                <a:spcPts val="0"/>
              </a:spcAft>
              <a:buClr>
                <a:schemeClr val="dk1"/>
              </a:buClr>
              <a:buSzPts val="1100"/>
              <a:buChar char="●"/>
            </a:pPr>
            <a:r>
              <a:rPr lang="en" sz="1100">
                <a:solidFill>
                  <a:schemeClr val="dk1"/>
                </a:solidFill>
              </a:rPr>
              <a:t>93.2% SLA for LPs in terms of delivering orders on time;</a:t>
            </a:r>
            <a:endParaRPr sz="1100">
              <a:solidFill>
                <a:schemeClr val="dk1"/>
              </a:solidFill>
            </a:endParaRPr>
          </a:p>
          <a:p>
            <a:pPr indent="-298450" lvl="0" marL="457200" rtl="0" algn="l">
              <a:lnSpc>
                <a:spcPct val="115000"/>
              </a:lnSpc>
              <a:spcBef>
                <a:spcPts val="500"/>
              </a:spcBef>
              <a:spcAft>
                <a:spcPts val="0"/>
              </a:spcAft>
              <a:buClr>
                <a:schemeClr val="dk1"/>
              </a:buClr>
              <a:buSzPts val="1100"/>
              <a:buChar char="●"/>
            </a:pPr>
            <a:r>
              <a:rPr lang="en" sz="1100">
                <a:solidFill>
                  <a:schemeClr val="dk1"/>
                </a:solidFill>
              </a:rPr>
              <a:t>12 day safety net can be reduced, while maintaining the SLA and reducing sticker shock;</a:t>
            </a:r>
            <a:endParaRPr sz="1100">
              <a:solidFill>
                <a:schemeClr val="dk1"/>
              </a:solidFill>
            </a:endParaRPr>
          </a:p>
          <a:p>
            <a:pPr indent="-298450" lvl="0" marL="457200" rtl="0" algn="l">
              <a:lnSpc>
                <a:spcPct val="115000"/>
              </a:lnSpc>
              <a:spcBef>
                <a:spcPts val="500"/>
              </a:spcBef>
              <a:spcAft>
                <a:spcPts val="500"/>
              </a:spcAft>
              <a:buClr>
                <a:schemeClr val="dk1"/>
              </a:buClr>
              <a:buSzPts val="1100"/>
              <a:buChar char="●"/>
            </a:pPr>
            <a:r>
              <a:rPr lang="en" sz="1100">
                <a:solidFill>
                  <a:schemeClr val="dk1"/>
                </a:solidFill>
              </a:rPr>
              <a:t>Sellers are not geographically dispersed enough. </a:t>
            </a:r>
            <a:endParaRPr sz="1100">
              <a:solidFill>
                <a:schemeClr val="dk1"/>
              </a:solidFill>
            </a:endParaRPr>
          </a:p>
        </p:txBody>
      </p:sp>
      <p:sp>
        <p:nvSpPr>
          <p:cNvPr id="133" name="Google Shape;133;p21"/>
          <p:cNvSpPr txBox="1"/>
          <p:nvPr/>
        </p:nvSpPr>
        <p:spPr>
          <a:xfrm>
            <a:off x="4484075" y="3345175"/>
            <a:ext cx="4380600" cy="15699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sz="1100">
                <a:solidFill>
                  <a:schemeClr val="dk1"/>
                </a:solidFill>
              </a:rPr>
              <a:t>Flag new orders that deviate from estimated delivery time;</a:t>
            </a:r>
            <a:endParaRPr sz="1100">
              <a:solidFill>
                <a:schemeClr val="dk1"/>
              </a:solidFill>
            </a:endParaRPr>
          </a:p>
          <a:p>
            <a:pPr indent="-298450" lvl="0" marL="457200" rtl="0" algn="l">
              <a:lnSpc>
                <a:spcPct val="100000"/>
              </a:lnSpc>
              <a:spcBef>
                <a:spcPts val="500"/>
              </a:spcBef>
              <a:spcAft>
                <a:spcPts val="0"/>
              </a:spcAft>
              <a:buClr>
                <a:schemeClr val="dk1"/>
              </a:buClr>
              <a:buSzPts val="1100"/>
              <a:buChar char="●"/>
            </a:pPr>
            <a:r>
              <a:rPr lang="en" sz="1100">
                <a:solidFill>
                  <a:schemeClr val="dk1"/>
                </a:solidFill>
              </a:rPr>
              <a:t>Add a KPI that measures time to confirmation from purchase;</a:t>
            </a:r>
            <a:endParaRPr sz="1100">
              <a:solidFill>
                <a:schemeClr val="dk1"/>
              </a:solidFill>
            </a:endParaRPr>
          </a:p>
          <a:p>
            <a:pPr indent="-298450" lvl="0" marL="457200" rtl="0" algn="l">
              <a:lnSpc>
                <a:spcPct val="100000"/>
              </a:lnSpc>
              <a:spcBef>
                <a:spcPts val="500"/>
              </a:spcBef>
              <a:spcAft>
                <a:spcPts val="0"/>
              </a:spcAft>
              <a:buClr>
                <a:schemeClr val="dk1"/>
              </a:buClr>
              <a:buSzPts val="1100"/>
              <a:buChar char="●"/>
            </a:pPr>
            <a:r>
              <a:rPr lang="en" sz="1100">
                <a:solidFill>
                  <a:schemeClr val="dk1"/>
                </a:solidFill>
              </a:rPr>
              <a:t>Reward LPs that speed up the confirmation process;</a:t>
            </a:r>
            <a:endParaRPr sz="1100">
              <a:solidFill>
                <a:schemeClr val="dk1"/>
              </a:solidFill>
            </a:endParaRPr>
          </a:p>
          <a:p>
            <a:pPr indent="-298450" lvl="0" marL="457200" rtl="0" algn="l">
              <a:lnSpc>
                <a:spcPct val="100000"/>
              </a:lnSpc>
              <a:spcBef>
                <a:spcPts val="1000"/>
              </a:spcBef>
              <a:spcAft>
                <a:spcPts val="0"/>
              </a:spcAft>
              <a:buClr>
                <a:schemeClr val="dk1"/>
              </a:buClr>
              <a:buSzPts val="1100"/>
              <a:buChar char="●"/>
            </a:pPr>
            <a:r>
              <a:rPr lang="en" sz="1100">
                <a:solidFill>
                  <a:schemeClr val="dk1"/>
                </a:solidFill>
              </a:rPr>
              <a:t>Incentivize LPs to reduce safety net;</a:t>
            </a:r>
            <a:endParaRPr sz="1100">
              <a:solidFill>
                <a:schemeClr val="dk1"/>
              </a:solidFill>
            </a:endParaRPr>
          </a:p>
          <a:p>
            <a:pPr indent="-298450" lvl="0" marL="457200" rtl="0" algn="l">
              <a:lnSpc>
                <a:spcPct val="100000"/>
              </a:lnSpc>
              <a:spcBef>
                <a:spcPts val="1000"/>
              </a:spcBef>
              <a:spcAft>
                <a:spcPts val="1000"/>
              </a:spcAft>
              <a:buClr>
                <a:schemeClr val="dk1"/>
              </a:buClr>
              <a:buSzPts val="1100"/>
              <a:buChar char="●"/>
            </a:pPr>
            <a:r>
              <a:rPr lang="en" sz="1100">
                <a:solidFill>
                  <a:schemeClr val="dk1"/>
                </a:solidFill>
              </a:rPr>
              <a:t>Partner with local sellers in locations where we are not prevalent in relation to customers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Business Problem		</a:t>
            </a:r>
            <a:endParaRPr/>
          </a:p>
        </p:txBody>
      </p:sp>
      <p:sp>
        <p:nvSpPr>
          <p:cNvPr id="140" name="Google Shape;140;p22"/>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Current Situation</a:t>
            </a:r>
            <a:endParaRPr/>
          </a:p>
        </p:txBody>
      </p:sp>
      <p:sp>
        <p:nvSpPr>
          <p:cNvPr id="141" name="Google Shape;141;p22"/>
          <p:cNvSpPr txBox="1"/>
          <p:nvPr/>
        </p:nvSpPr>
        <p:spPr>
          <a:xfrm>
            <a:off x="2515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Business Overview</a:t>
            </a:r>
            <a:endParaRPr>
              <a:solidFill>
                <a:schemeClr val="lt1"/>
              </a:solidFill>
            </a:endParaRPr>
          </a:p>
        </p:txBody>
      </p:sp>
      <p:sp>
        <p:nvSpPr>
          <p:cNvPr id="142" name="Google Shape;142;p22"/>
          <p:cNvSpPr txBox="1"/>
          <p:nvPr/>
        </p:nvSpPr>
        <p:spPr>
          <a:xfrm>
            <a:off x="4653825" y="1157775"/>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Problem Statement</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43" name="Google Shape;143;p22"/>
          <p:cNvSpPr txBox="1"/>
          <p:nvPr/>
        </p:nvSpPr>
        <p:spPr>
          <a:xfrm>
            <a:off x="29075" y="1397225"/>
            <a:ext cx="4393800" cy="14979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Parana is one of the largest e-commerce websites in Brazil;</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Connects small businesses to retail channels;</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Merchants can sell their products on the platform and ship them directly using Parana’s logistic team;</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Logistic partners are separated into four regions:</a:t>
            </a:r>
            <a:endParaRPr sz="1100">
              <a:solidFill>
                <a:schemeClr val="dk1"/>
              </a:solidFill>
            </a:endParaRPr>
          </a:p>
          <a:p>
            <a:pPr indent="-298450" lvl="1" marL="914400" marR="0" rtl="0" algn="l">
              <a:lnSpc>
                <a:spcPct val="120000"/>
              </a:lnSpc>
              <a:spcBef>
                <a:spcPts val="0"/>
              </a:spcBef>
              <a:spcAft>
                <a:spcPts val="0"/>
              </a:spcAft>
              <a:buClr>
                <a:schemeClr val="dk1"/>
              </a:buClr>
              <a:buSzPts val="1100"/>
              <a:buChar char="○"/>
            </a:pPr>
            <a:r>
              <a:rPr lang="en" sz="1100">
                <a:solidFill>
                  <a:schemeClr val="dk2"/>
                </a:solidFill>
              </a:rPr>
              <a:t>North, South, East, West</a:t>
            </a:r>
            <a:r>
              <a:rPr lang="en" sz="1100">
                <a:solidFill>
                  <a:schemeClr val="dk1"/>
                </a:solidFill>
              </a:rPr>
              <a:t>;</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Sao Paulo partner contains the largest customer base.</a:t>
            </a:r>
            <a:endParaRPr sz="1100">
              <a:solidFill>
                <a:schemeClr val="dk1"/>
              </a:solidFill>
            </a:endParaRPr>
          </a:p>
        </p:txBody>
      </p:sp>
      <p:pic>
        <p:nvPicPr>
          <p:cNvPr id="144" name="Google Shape;144;p22"/>
          <p:cNvPicPr preferRelativeResize="0"/>
          <p:nvPr/>
        </p:nvPicPr>
        <p:blipFill>
          <a:blip r:embed="rId3">
            <a:alphaModFix/>
          </a:blip>
          <a:stretch>
            <a:fillRect/>
          </a:stretch>
        </p:blipFill>
        <p:spPr>
          <a:xfrm>
            <a:off x="407200" y="3423950"/>
            <a:ext cx="8229598" cy="1719550"/>
          </a:xfrm>
          <a:prstGeom prst="rect">
            <a:avLst/>
          </a:prstGeom>
          <a:noFill/>
          <a:ln>
            <a:noFill/>
          </a:ln>
        </p:spPr>
      </p:pic>
      <p:sp>
        <p:nvSpPr>
          <p:cNvPr id="145" name="Google Shape;145;p22"/>
          <p:cNvSpPr txBox="1"/>
          <p:nvPr/>
        </p:nvSpPr>
        <p:spPr>
          <a:xfrm>
            <a:off x="4572000" y="1439175"/>
            <a:ext cx="3948900" cy="14979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30000"/>
              </a:lnSpc>
              <a:spcBef>
                <a:spcPts val="0"/>
              </a:spcBef>
              <a:spcAft>
                <a:spcPts val="0"/>
              </a:spcAft>
              <a:buClr>
                <a:schemeClr val="dk1"/>
              </a:buClr>
              <a:buSzPts val="1100"/>
              <a:buChar char="●"/>
            </a:pPr>
            <a:r>
              <a:rPr lang="en" sz="1100">
                <a:solidFill>
                  <a:schemeClr val="dk1"/>
                </a:solidFill>
              </a:rPr>
              <a:t>Business model requires efficiency and timely delivery of orders:</a:t>
            </a:r>
            <a:endParaRPr sz="1100">
              <a:solidFill>
                <a:schemeClr val="dk1"/>
              </a:solidFill>
            </a:endParaRPr>
          </a:p>
          <a:p>
            <a:pPr indent="-298450" lvl="1" marL="914400" marR="0" rtl="0" algn="l">
              <a:lnSpc>
                <a:spcPct val="130000"/>
              </a:lnSpc>
              <a:spcBef>
                <a:spcPts val="0"/>
              </a:spcBef>
              <a:spcAft>
                <a:spcPts val="0"/>
              </a:spcAft>
              <a:buClr>
                <a:schemeClr val="dk1"/>
              </a:buClr>
              <a:buSzPts val="1100"/>
              <a:buChar char="○"/>
            </a:pPr>
            <a:r>
              <a:rPr lang="en" sz="1100">
                <a:solidFill>
                  <a:schemeClr val="dk1"/>
                </a:solidFill>
              </a:rPr>
              <a:t>Otherwise, it negatively impacts customer satisfaction and therefore affect sales;</a:t>
            </a:r>
            <a:endParaRPr sz="1100">
              <a:solidFill>
                <a:schemeClr val="dk1"/>
              </a:solidFill>
            </a:endParaRPr>
          </a:p>
          <a:p>
            <a:pPr indent="-298450" lvl="0" marL="457200" marR="0" rtl="0" algn="l">
              <a:lnSpc>
                <a:spcPct val="130000"/>
              </a:lnSpc>
              <a:spcBef>
                <a:spcPts val="0"/>
              </a:spcBef>
              <a:spcAft>
                <a:spcPts val="0"/>
              </a:spcAft>
              <a:buClr>
                <a:schemeClr val="dk1"/>
              </a:buClr>
              <a:buSzPts val="1100"/>
              <a:buChar char="●"/>
            </a:pPr>
            <a:r>
              <a:rPr lang="en" sz="1100">
                <a:solidFill>
                  <a:schemeClr val="dk1"/>
                </a:solidFill>
              </a:rPr>
              <a:t>Beyond missing deadlines, general long estimated delivery times leads to “sticker shock” and loss of potential sales.</a:t>
            </a:r>
            <a:endParaRPr sz="1100">
              <a:solidFill>
                <a:schemeClr val="dk1"/>
              </a:solidFill>
            </a:endParaRPr>
          </a:p>
          <a:p>
            <a:pPr indent="0" lvl="0" marL="457200" marR="0" rtl="0" algn="l">
              <a:lnSpc>
                <a:spcPct val="130000"/>
              </a:lnSpc>
              <a:spcBef>
                <a:spcPts val="0"/>
              </a:spcBef>
              <a:spcAft>
                <a:spcPts val="0"/>
              </a:spcAft>
              <a:buNone/>
            </a:pPr>
            <a:r>
              <a:t/>
            </a:r>
            <a:endParaRPr sz="1100">
              <a:solidFill>
                <a:schemeClr val="dk1"/>
              </a:solidFill>
            </a:endParaRPr>
          </a:p>
          <a:p>
            <a:pPr indent="0" lvl="0" marL="457200" rtl="0" algn="l">
              <a:lnSpc>
                <a:spcPct val="130000"/>
              </a:lnSpc>
              <a:spcBef>
                <a:spcPts val="0"/>
              </a:spcBef>
              <a:spcAft>
                <a:spcPts val="0"/>
              </a:spcAft>
              <a:buNone/>
            </a:pPr>
            <a:r>
              <a:t/>
            </a:r>
            <a:endParaRPr sz="1100">
              <a:solidFill>
                <a:schemeClr val="dk1"/>
              </a:solidFill>
            </a:endParaRPr>
          </a:p>
          <a:p>
            <a:pPr indent="0" lvl="0" marL="457200" rtl="0" algn="l">
              <a:lnSpc>
                <a:spcPct val="130000"/>
              </a:lnSpc>
              <a:spcBef>
                <a:spcPts val="0"/>
              </a:spcBef>
              <a:spcAft>
                <a:spcPts val="0"/>
              </a:spcAft>
              <a:buNone/>
            </a:pPr>
            <a:r>
              <a:rPr lang="en" sz="1100"/>
              <a:t> </a:t>
            </a:r>
            <a:endParaRPr sz="1100"/>
          </a:p>
          <a:p>
            <a:pPr indent="0" lvl="0" marL="0" rtl="0" algn="l">
              <a:lnSpc>
                <a:spcPct val="130000"/>
              </a:lnSpc>
              <a:spcBef>
                <a:spcPts val="0"/>
              </a:spcBef>
              <a:spcAft>
                <a:spcPts val="0"/>
              </a:spcAft>
              <a:buNone/>
            </a:pPr>
            <a:r>
              <a:t/>
            </a:r>
            <a:endParaRPr sz="1100"/>
          </a:p>
        </p:txBody>
      </p:sp>
      <p:sp>
        <p:nvSpPr>
          <p:cNvPr id="146" name="Google Shape;146;p22"/>
          <p:cNvSpPr txBox="1"/>
          <p:nvPr/>
        </p:nvSpPr>
        <p:spPr>
          <a:xfrm>
            <a:off x="251525" y="3142550"/>
            <a:ext cx="84615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Order Fulfillment Process</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47" name="Google Shape;147;p22"/>
          <p:cNvSpPr/>
          <p:nvPr/>
        </p:nvSpPr>
        <p:spPr>
          <a:xfrm>
            <a:off x="482200" y="3546875"/>
            <a:ext cx="2550300" cy="14358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3171825" y="3484775"/>
            <a:ext cx="5465100" cy="15945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nvSpPr>
        <p:spPr>
          <a:xfrm>
            <a:off x="975125" y="3546875"/>
            <a:ext cx="14250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“Sticker Shock”</a:t>
            </a:r>
            <a:endParaRPr b="1" sz="1100"/>
          </a:p>
        </p:txBody>
      </p:sp>
      <p:sp>
        <p:nvSpPr>
          <p:cNvPr id="150" name="Google Shape;150;p22"/>
          <p:cNvSpPr txBox="1"/>
          <p:nvPr/>
        </p:nvSpPr>
        <p:spPr>
          <a:xfrm>
            <a:off x="4987850" y="4754875"/>
            <a:ext cx="25503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Delivery Status Problem</a:t>
            </a:r>
            <a:endParaRPr b="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251521" y="205978"/>
            <a:ext cx="7200900" cy="422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262626"/>
              </a:buClr>
              <a:buSzPts val="1800"/>
              <a:buFont typeface="Arial"/>
              <a:buNone/>
            </a:pPr>
            <a:r>
              <a:rPr lang="en"/>
              <a:t>Managerial and Analytical Objectives</a:t>
            </a:r>
            <a:endParaRPr/>
          </a:p>
        </p:txBody>
      </p:sp>
      <p:sp>
        <p:nvSpPr>
          <p:cNvPr id="156" name="Google Shape;156;p23"/>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285750" lvl="0" marL="457200" rtl="0" algn="l">
              <a:lnSpc>
                <a:spcPct val="100000"/>
              </a:lnSpc>
              <a:spcBef>
                <a:spcPts val="300"/>
              </a:spcBef>
              <a:spcAft>
                <a:spcPts val="0"/>
              </a:spcAft>
              <a:buClr>
                <a:schemeClr val="lt1"/>
              </a:buClr>
              <a:buSzPts val="1100"/>
              <a:buNone/>
            </a:pPr>
            <a:r>
              <a:rPr lang="en"/>
              <a:t>Problem Statement</a:t>
            </a:r>
            <a:endParaRPr/>
          </a:p>
        </p:txBody>
      </p:sp>
      <p:sp>
        <p:nvSpPr>
          <p:cNvPr id="157" name="Google Shape;157;p23"/>
          <p:cNvSpPr txBox="1"/>
          <p:nvPr>
            <p:ph idx="2" type="body"/>
          </p:nvPr>
        </p:nvSpPr>
        <p:spPr>
          <a:xfrm>
            <a:off x="251520" y="1113588"/>
            <a:ext cx="8637600" cy="3564600"/>
          </a:xfrm>
          <a:prstGeom prst="rect">
            <a:avLst/>
          </a:prstGeom>
          <a:noFill/>
          <a:ln>
            <a:noFill/>
          </a:ln>
        </p:spPr>
        <p:txBody>
          <a:bodyPr anchorCtr="0" anchor="t" bIns="34275" lIns="68575" spcFirstLastPara="1" rIns="68575" wrap="square" tIns="34275">
            <a:noAutofit/>
          </a:bodyPr>
          <a:lstStyle/>
          <a:p>
            <a:pPr indent="0" lvl="1" marL="0" rtl="0" algn="l">
              <a:lnSpc>
                <a:spcPct val="100000"/>
              </a:lnSpc>
              <a:spcBef>
                <a:spcPts val="500"/>
              </a:spcBef>
              <a:spcAft>
                <a:spcPts val="0"/>
              </a:spcAft>
              <a:buSzPts val="1100"/>
              <a:buNone/>
            </a:pPr>
            <a:r>
              <a:t/>
            </a:r>
            <a:endParaRPr sz="1200">
              <a:solidFill>
                <a:schemeClr val="dk1"/>
              </a:solidFill>
            </a:endParaRPr>
          </a:p>
          <a:p>
            <a:pPr indent="-311150" lvl="0" marL="457200" rtl="0" algn="l">
              <a:lnSpc>
                <a:spcPct val="100000"/>
              </a:lnSpc>
              <a:spcBef>
                <a:spcPts val="200"/>
              </a:spcBef>
              <a:spcAft>
                <a:spcPts val="0"/>
              </a:spcAft>
              <a:buClr>
                <a:schemeClr val="dk1"/>
              </a:buClr>
              <a:buSzPts val="1300"/>
              <a:buChar char="•"/>
            </a:pPr>
            <a:r>
              <a:rPr b="1" lang="en" sz="1300">
                <a:solidFill>
                  <a:schemeClr val="dk1"/>
                </a:solidFill>
              </a:rPr>
              <a:t>Managerial question</a:t>
            </a:r>
            <a:endParaRPr b="1" sz="13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How to shorten the estimated and actual delivery time without sacrificing the safety of logistic partners?</a:t>
            </a:r>
            <a:endParaRPr sz="12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are the main reasons for missed delivery?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311150" lvl="0" marL="457200" rtl="0" algn="l">
              <a:lnSpc>
                <a:spcPct val="100000"/>
              </a:lnSpc>
              <a:spcBef>
                <a:spcPts val="200"/>
              </a:spcBef>
              <a:spcAft>
                <a:spcPts val="0"/>
              </a:spcAft>
              <a:buClr>
                <a:schemeClr val="dk1"/>
              </a:buClr>
              <a:buSzPts val="1300"/>
              <a:buChar char="•"/>
            </a:pPr>
            <a:r>
              <a:rPr b="1" lang="en" sz="1300">
                <a:solidFill>
                  <a:schemeClr val="dk1"/>
                </a:solidFill>
              </a:rPr>
              <a:t>Analytical question</a:t>
            </a:r>
            <a:endParaRPr b="1" sz="13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variables are statistically significant in impacting the estimated </a:t>
            </a:r>
            <a:endParaRPr sz="1200">
              <a:solidFill>
                <a:schemeClr val="dk1"/>
              </a:solidFill>
            </a:endParaRPr>
          </a:p>
          <a:p>
            <a:pPr indent="444500" lvl="0" marL="927100" rtl="0" algn="l">
              <a:lnSpc>
                <a:spcPct val="100000"/>
              </a:lnSpc>
              <a:spcBef>
                <a:spcPts val="500"/>
              </a:spcBef>
              <a:spcAft>
                <a:spcPts val="0"/>
              </a:spcAft>
              <a:buNone/>
            </a:pPr>
            <a:r>
              <a:rPr lang="en" sz="1200">
                <a:solidFill>
                  <a:schemeClr val="dk1"/>
                </a:solidFill>
              </a:rPr>
              <a:t>and actual order delivery time without missing delivery dates?</a:t>
            </a:r>
            <a:endParaRPr sz="12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are the major factors resulted in miss delivery time? </a:t>
            </a:r>
            <a:endParaRPr sz="12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are the major factors to estimate delivery time ?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p:txBody>
      </p:sp>
      <p:sp>
        <p:nvSpPr>
          <p:cNvPr id="158" name="Google Shape;158;p23"/>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159" name="Google Shape;159;p23"/>
          <p:cNvPicPr preferRelativeResize="0"/>
          <p:nvPr/>
        </p:nvPicPr>
        <p:blipFill>
          <a:blip r:embed="rId3">
            <a:alphaModFix amt="80000"/>
          </a:blip>
          <a:stretch>
            <a:fillRect/>
          </a:stretch>
        </p:blipFill>
        <p:spPr>
          <a:xfrm>
            <a:off x="6016810" y="2146075"/>
            <a:ext cx="2935726" cy="2584850"/>
          </a:xfrm>
          <a:prstGeom prst="rect">
            <a:avLst/>
          </a:prstGeom>
          <a:noFill/>
          <a:ln>
            <a:noFill/>
          </a:ln>
        </p:spPr>
      </p:pic>
      <p:sp>
        <p:nvSpPr>
          <p:cNvPr id="160" name="Google Shape;160;p23"/>
          <p:cNvSpPr/>
          <p:nvPr/>
        </p:nvSpPr>
        <p:spPr>
          <a:xfrm>
            <a:off x="6485325" y="2699925"/>
            <a:ext cx="213600" cy="2148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8255575" y="3075750"/>
            <a:ext cx="213600" cy="2148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666025" y="3806500"/>
            <a:ext cx="306600" cy="3132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7452426" y="4339925"/>
            <a:ext cx="213600" cy="2148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7877575" y="3999900"/>
            <a:ext cx="9696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São</a:t>
            </a:r>
            <a:r>
              <a:rPr lang="en" sz="1100"/>
              <a:t> Paulo</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Key Data Sources</a:t>
            </a:r>
            <a:endParaRPr/>
          </a:p>
        </p:txBody>
      </p:sp>
      <p:sp>
        <p:nvSpPr>
          <p:cNvPr id="171" name="Google Shape;171;p24"/>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Handling Data</a:t>
            </a:r>
            <a:endParaRPr/>
          </a:p>
        </p:txBody>
      </p:sp>
      <p:sp>
        <p:nvSpPr>
          <p:cNvPr id="172" name="Google Shape;172;p24"/>
          <p:cNvSpPr txBox="1"/>
          <p:nvPr/>
        </p:nvSpPr>
        <p:spPr>
          <a:xfrm>
            <a:off x="251525" y="116982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Problems in Data</a:t>
            </a:r>
            <a:endParaRPr>
              <a:solidFill>
                <a:schemeClr val="lt1"/>
              </a:solidFill>
            </a:endParaRPr>
          </a:p>
        </p:txBody>
      </p:sp>
      <p:sp>
        <p:nvSpPr>
          <p:cNvPr id="173" name="Google Shape;173;p24"/>
          <p:cNvSpPr txBox="1"/>
          <p:nvPr/>
        </p:nvSpPr>
        <p:spPr>
          <a:xfrm>
            <a:off x="4653825" y="1169825"/>
            <a:ext cx="42012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Data Sources Used</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74" name="Google Shape;174;p24"/>
          <p:cNvSpPr txBox="1"/>
          <p:nvPr/>
        </p:nvSpPr>
        <p:spPr>
          <a:xfrm>
            <a:off x="94375" y="1484400"/>
            <a:ext cx="4106100" cy="1054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We considered rows where orders were cancelled or unavailable missing.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coordinates for sellers and customers were the bulk of the missing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Handle missing data by dropping them.</a:t>
            </a:r>
            <a:endParaRPr sz="1100">
              <a:solidFill>
                <a:schemeClr val="dk1"/>
              </a:solidFill>
            </a:endParaRPr>
          </a:p>
        </p:txBody>
      </p:sp>
      <p:graphicFrame>
        <p:nvGraphicFramePr>
          <p:cNvPr id="175" name="Google Shape;175;p24"/>
          <p:cNvGraphicFramePr/>
          <p:nvPr/>
        </p:nvGraphicFramePr>
        <p:xfrm>
          <a:off x="4653825" y="1543050"/>
          <a:ext cx="3000000" cy="3000000"/>
        </p:xfrm>
        <a:graphic>
          <a:graphicData uri="http://schemas.openxmlformats.org/drawingml/2006/table">
            <a:tbl>
              <a:tblPr>
                <a:noFill/>
                <a:tableStyleId>{89675308-7B2D-4A7B-A2B2-9DCF6773A177}</a:tableStyleId>
              </a:tblPr>
              <a:tblGrid>
                <a:gridCol w="1050300"/>
                <a:gridCol w="1050300"/>
                <a:gridCol w="1050300"/>
                <a:gridCol w="1050300"/>
              </a:tblGrid>
              <a:tr h="259350">
                <a:tc>
                  <a:txBody>
                    <a:bodyPr/>
                    <a:lstStyle/>
                    <a:p>
                      <a:pPr indent="0" lvl="0" marL="0" rtl="0" algn="ctr">
                        <a:spcBef>
                          <a:spcPts val="0"/>
                        </a:spcBef>
                        <a:spcAft>
                          <a:spcPts val="0"/>
                        </a:spcAft>
                        <a:buNone/>
                      </a:pPr>
                      <a:r>
                        <a:rPr b="1" lang="en" sz="600">
                          <a:solidFill>
                            <a:schemeClr val="lt1"/>
                          </a:solidFill>
                        </a:rPr>
                        <a:t>Data</a:t>
                      </a:r>
                      <a:endParaRPr b="1" sz="600">
                        <a:solidFill>
                          <a:schemeClr val="lt1"/>
                        </a:solidFill>
                      </a:endParaRPr>
                    </a:p>
                  </a:txBody>
                  <a:tcPr marT="91425" marB="91425" marR="91425" marL="91425">
                    <a:solidFill>
                      <a:srgbClr val="ED037C"/>
                    </a:solidFill>
                  </a:tcPr>
                </a:tc>
                <a:tc>
                  <a:txBody>
                    <a:bodyPr/>
                    <a:lstStyle/>
                    <a:p>
                      <a:pPr indent="0" lvl="0" marL="0" rtl="0" algn="ctr">
                        <a:spcBef>
                          <a:spcPts val="0"/>
                        </a:spcBef>
                        <a:spcAft>
                          <a:spcPts val="0"/>
                        </a:spcAft>
                        <a:buNone/>
                      </a:pPr>
                      <a:r>
                        <a:rPr b="1" lang="en" sz="600">
                          <a:solidFill>
                            <a:schemeClr val="lt1"/>
                          </a:solidFill>
                        </a:rPr>
                        <a:t>Number of Rows</a:t>
                      </a:r>
                      <a:endParaRPr b="1" sz="600">
                        <a:solidFill>
                          <a:schemeClr val="lt1"/>
                        </a:solidFill>
                      </a:endParaRPr>
                    </a:p>
                  </a:txBody>
                  <a:tcPr marT="91425" marB="91425" marR="91425" marL="91425">
                    <a:solidFill>
                      <a:srgbClr val="ED037C"/>
                    </a:solidFill>
                  </a:tcPr>
                </a:tc>
                <a:tc>
                  <a:txBody>
                    <a:bodyPr/>
                    <a:lstStyle/>
                    <a:p>
                      <a:pPr indent="0" lvl="0" marL="0" rtl="0" algn="ctr">
                        <a:spcBef>
                          <a:spcPts val="0"/>
                        </a:spcBef>
                        <a:spcAft>
                          <a:spcPts val="0"/>
                        </a:spcAft>
                        <a:buNone/>
                      </a:pPr>
                      <a:r>
                        <a:rPr b="1" lang="en" sz="600">
                          <a:solidFill>
                            <a:schemeClr val="lt1"/>
                          </a:solidFill>
                        </a:rPr>
                        <a:t>Number of Variables</a:t>
                      </a:r>
                      <a:endParaRPr b="1" sz="600">
                        <a:solidFill>
                          <a:schemeClr val="lt1"/>
                        </a:solidFill>
                      </a:endParaRPr>
                    </a:p>
                  </a:txBody>
                  <a:tcPr marT="91425" marB="91425" marR="91425" marL="91425">
                    <a:solidFill>
                      <a:srgbClr val="ED037C"/>
                    </a:solidFill>
                  </a:tcPr>
                </a:tc>
                <a:tc>
                  <a:txBody>
                    <a:bodyPr/>
                    <a:lstStyle/>
                    <a:p>
                      <a:pPr indent="0" lvl="0" marL="0" rtl="0" algn="ctr">
                        <a:spcBef>
                          <a:spcPts val="0"/>
                        </a:spcBef>
                        <a:spcAft>
                          <a:spcPts val="0"/>
                        </a:spcAft>
                        <a:buNone/>
                      </a:pPr>
                      <a:r>
                        <a:rPr b="1" lang="en" sz="600">
                          <a:solidFill>
                            <a:schemeClr val="lt1"/>
                          </a:solidFill>
                        </a:rPr>
                        <a:t>Used</a:t>
                      </a:r>
                      <a:endParaRPr b="1" sz="600">
                        <a:solidFill>
                          <a:schemeClr val="lt1"/>
                        </a:solidFill>
                      </a:endParaRPr>
                    </a:p>
                  </a:txBody>
                  <a:tcPr marT="91425" marB="91425" marR="91425" marL="91425">
                    <a:solidFill>
                      <a:srgbClr val="ED037C"/>
                    </a:solidFill>
                  </a:tcPr>
                </a:tc>
              </a:tr>
              <a:tr h="259350">
                <a:tc>
                  <a:txBody>
                    <a:bodyPr/>
                    <a:lstStyle/>
                    <a:p>
                      <a:pPr indent="0" lvl="0" marL="0" rtl="0" algn="l">
                        <a:spcBef>
                          <a:spcPts val="0"/>
                        </a:spcBef>
                        <a:spcAft>
                          <a:spcPts val="0"/>
                        </a:spcAft>
                        <a:buNone/>
                      </a:pPr>
                      <a:r>
                        <a:rPr lang="en" sz="600"/>
                        <a:t>parana_orders</a:t>
                      </a:r>
                      <a:endParaRPr sz="600"/>
                    </a:p>
                  </a:txBody>
                  <a:tcPr marT="91425" marB="91425" marR="91425" marL="91425"/>
                </a:tc>
                <a:tc>
                  <a:txBody>
                    <a:bodyPr/>
                    <a:lstStyle/>
                    <a:p>
                      <a:pPr indent="0" lvl="0" marL="0" rtl="0" algn="l">
                        <a:spcBef>
                          <a:spcPts val="0"/>
                        </a:spcBef>
                        <a:spcAft>
                          <a:spcPts val="0"/>
                        </a:spcAft>
                        <a:buNone/>
                      </a:pPr>
                      <a:r>
                        <a:rPr lang="en" sz="600"/>
                        <a:t>99441</a:t>
                      </a:r>
                      <a:endParaRPr sz="600"/>
                    </a:p>
                  </a:txBody>
                  <a:tcPr marT="91425" marB="91425" marR="91425" marL="91425"/>
                </a:tc>
                <a:tc>
                  <a:txBody>
                    <a:bodyPr/>
                    <a:lstStyle/>
                    <a:p>
                      <a:pPr indent="0" lvl="0" marL="0" rtl="0" algn="l">
                        <a:spcBef>
                          <a:spcPts val="0"/>
                        </a:spcBef>
                        <a:spcAft>
                          <a:spcPts val="0"/>
                        </a:spcAft>
                        <a:buNone/>
                      </a:pPr>
                      <a:r>
                        <a:rPr lang="en" sz="600"/>
                        <a:t>8</a:t>
                      </a:r>
                      <a:endParaRPr sz="600"/>
                    </a:p>
                  </a:txBody>
                  <a:tcPr marT="91425" marB="91425" marR="91425" marL="91425"/>
                </a:tc>
                <a:tc>
                  <a:txBody>
                    <a:bodyPr/>
                    <a:lstStyle/>
                    <a:p>
                      <a:pPr indent="0" lvl="0" marL="0" rtl="0" algn="l">
                        <a:spcBef>
                          <a:spcPts val="0"/>
                        </a:spcBef>
                        <a:spcAft>
                          <a:spcPts val="0"/>
                        </a:spcAft>
                        <a:buNone/>
                      </a:pPr>
                      <a:r>
                        <a:rPr lang="en" sz="600"/>
                        <a:t>Yes</a:t>
                      </a:r>
                      <a:endParaRPr sz="600"/>
                    </a:p>
                  </a:txBody>
                  <a:tcPr marT="91425" marB="91425" marR="91425" marL="91425"/>
                </a:tc>
              </a:tr>
              <a:tr h="259350">
                <a:tc>
                  <a:txBody>
                    <a:bodyPr/>
                    <a:lstStyle/>
                    <a:p>
                      <a:pPr indent="0" lvl="0" marL="0" rtl="0" algn="l">
                        <a:spcBef>
                          <a:spcPts val="0"/>
                        </a:spcBef>
                        <a:spcAft>
                          <a:spcPts val="0"/>
                        </a:spcAft>
                        <a:buNone/>
                      </a:pPr>
                      <a:r>
                        <a:rPr lang="en" sz="600"/>
                        <a:t>parana_products</a:t>
                      </a:r>
                      <a:endParaRPr sz="600"/>
                    </a:p>
                  </a:txBody>
                  <a:tcPr marT="91425" marB="91425" marR="91425" marL="91425"/>
                </a:tc>
                <a:tc>
                  <a:txBody>
                    <a:bodyPr/>
                    <a:lstStyle/>
                    <a:p>
                      <a:pPr indent="0" lvl="0" marL="0" rtl="0" algn="l">
                        <a:spcBef>
                          <a:spcPts val="0"/>
                        </a:spcBef>
                        <a:spcAft>
                          <a:spcPts val="0"/>
                        </a:spcAft>
                        <a:buNone/>
                      </a:pPr>
                      <a:r>
                        <a:rPr lang="en" sz="600"/>
                        <a:t>32951</a:t>
                      </a:r>
                      <a:endParaRPr sz="600"/>
                    </a:p>
                  </a:txBody>
                  <a:tcPr marT="91425" marB="91425" marR="91425" marL="91425"/>
                </a:tc>
                <a:tc>
                  <a:txBody>
                    <a:bodyPr/>
                    <a:lstStyle/>
                    <a:p>
                      <a:pPr indent="0" lvl="0" marL="0" rtl="0" algn="l">
                        <a:spcBef>
                          <a:spcPts val="0"/>
                        </a:spcBef>
                        <a:spcAft>
                          <a:spcPts val="0"/>
                        </a:spcAft>
                        <a:buNone/>
                      </a:pPr>
                      <a:r>
                        <a:rPr lang="en" sz="600"/>
                        <a:t>9</a:t>
                      </a:r>
                      <a:endParaRPr sz="600"/>
                    </a:p>
                  </a:txBody>
                  <a:tcPr marT="91425" marB="91425" marR="91425" marL="91425"/>
                </a:tc>
                <a:tc>
                  <a:txBody>
                    <a:bodyPr/>
                    <a:lstStyle/>
                    <a:p>
                      <a:pPr indent="0" lvl="0" marL="0" rtl="0" algn="l">
                        <a:spcBef>
                          <a:spcPts val="0"/>
                        </a:spcBef>
                        <a:spcAft>
                          <a:spcPts val="0"/>
                        </a:spcAft>
                        <a:buNone/>
                      </a:pPr>
                      <a:r>
                        <a:rPr lang="en" sz="600"/>
                        <a:t>Yes</a:t>
                      </a:r>
                      <a:endParaRPr sz="600"/>
                    </a:p>
                  </a:txBody>
                  <a:tcPr marT="91425" marB="91425" marR="91425" marL="91425"/>
                </a:tc>
              </a:tr>
              <a:tr h="259350">
                <a:tc>
                  <a:txBody>
                    <a:bodyPr/>
                    <a:lstStyle/>
                    <a:p>
                      <a:pPr indent="0" lvl="0" marL="0" rtl="0" algn="l">
                        <a:spcBef>
                          <a:spcPts val="0"/>
                        </a:spcBef>
                        <a:spcAft>
                          <a:spcPts val="0"/>
                        </a:spcAft>
                        <a:buNone/>
                      </a:pPr>
                      <a:r>
                        <a:rPr lang="en" sz="600"/>
                        <a:t>parana_order_items</a:t>
                      </a:r>
                      <a:endParaRPr sz="600"/>
                    </a:p>
                  </a:txBody>
                  <a:tcPr marT="91425" marB="91425" marR="91425" marL="91425"/>
                </a:tc>
                <a:tc>
                  <a:txBody>
                    <a:bodyPr/>
                    <a:lstStyle/>
                    <a:p>
                      <a:pPr indent="0" lvl="0" marL="0" rtl="0" algn="l">
                        <a:spcBef>
                          <a:spcPts val="0"/>
                        </a:spcBef>
                        <a:spcAft>
                          <a:spcPts val="0"/>
                        </a:spcAft>
                        <a:buNone/>
                      </a:pPr>
                      <a:r>
                        <a:rPr lang="en" sz="600"/>
                        <a:t>102425</a:t>
                      </a:r>
                      <a:endParaRPr sz="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12</a:t>
                      </a:r>
                      <a:endParaRPr sz="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Yes</a:t>
                      </a:r>
                      <a:endParaRPr sz="600"/>
                    </a:p>
                  </a:txBody>
                  <a:tcPr marT="91425" marB="91425" marR="91425" marL="91425">
                    <a:lnB cap="flat" cmpd="sng" w="9525">
                      <a:solidFill>
                        <a:srgbClr val="9E9E9E"/>
                      </a:solidFill>
                      <a:prstDash val="solid"/>
                      <a:round/>
                      <a:headEnd len="sm" w="sm" type="none"/>
                      <a:tailEnd len="sm" w="sm" type="none"/>
                    </a:lnB>
                  </a:tcPr>
                </a:tc>
              </a:tr>
              <a:tr h="259350">
                <a:tc>
                  <a:txBody>
                    <a:bodyPr/>
                    <a:lstStyle/>
                    <a:p>
                      <a:pPr indent="0" lvl="0" marL="0" rtl="0" algn="l">
                        <a:spcBef>
                          <a:spcPts val="0"/>
                        </a:spcBef>
                        <a:spcAft>
                          <a:spcPts val="0"/>
                        </a:spcAft>
                        <a:buNone/>
                      </a:pPr>
                      <a:r>
                        <a:rPr lang="en" sz="600"/>
                        <a:t>parana_customers</a:t>
                      </a:r>
                      <a:endParaRPr sz="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600"/>
                        <a:t>99441</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7</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Yes</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9350">
                <a:tc>
                  <a:txBody>
                    <a:bodyPr/>
                    <a:lstStyle/>
                    <a:p>
                      <a:pPr indent="0" lvl="0" marL="0" rtl="0" algn="l">
                        <a:spcBef>
                          <a:spcPts val="0"/>
                        </a:spcBef>
                        <a:spcAft>
                          <a:spcPts val="0"/>
                        </a:spcAft>
                        <a:buNone/>
                      </a:pPr>
                      <a:r>
                        <a:rPr lang="en" sz="600"/>
                        <a:t>parana_LP</a:t>
                      </a:r>
                      <a:endParaRPr sz="600"/>
                    </a:p>
                  </a:txBody>
                  <a:tcPr marT="91425" marB="91425" marR="91425" marL="91425"/>
                </a:tc>
                <a:tc>
                  <a:txBody>
                    <a:bodyPr/>
                    <a:lstStyle/>
                    <a:p>
                      <a:pPr indent="0" lvl="0" marL="0" rtl="0" algn="l">
                        <a:spcBef>
                          <a:spcPts val="0"/>
                        </a:spcBef>
                        <a:spcAft>
                          <a:spcPts val="0"/>
                        </a:spcAft>
                        <a:buNone/>
                      </a:pPr>
                      <a:r>
                        <a:rPr lang="en" sz="600"/>
                        <a:t>27</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600"/>
                        <a:t>3</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600"/>
                        <a:t>No</a:t>
                      </a:r>
                      <a:endParaRPr sz="600"/>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176" name="Google Shape;176;p24"/>
          <p:cNvPicPr preferRelativeResize="0"/>
          <p:nvPr/>
        </p:nvPicPr>
        <p:blipFill>
          <a:blip r:embed="rId3">
            <a:alphaModFix/>
          </a:blip>
          <a:stretch>
            <a:fillRect/>
          </a:stretch>
        </p:blipFill>
        <p:spPr>
          <a:xfrm>
            <a:off x="251525" y="2571750"/>
            <a:ext cx="4048025" cy="2191175"/>
          </a:xfrm>
          <a:prstGeom prst="rect">
            <a:avLst/>
          </a:prstGeom>
          <a:noFill/>
          <a:ln>
            <a:noFill/>
          </a:ln>
        </p:spPr>
      </p:pic>
      <p:sp>
        <p:nvSpPr>
          <p:cNvPr id="177" name="Google Shape;177;p24"/>
          <p:cNvSpPr txBox="1"/>
          <p:nvPr/>
        </p:nvSpPr>
        <p:spPr>
          <a:xfrm>
            <a:off x="4653825" y="3368950"/>
            <a:ext cx="42012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Description of Data</a:t>
            </a:r>
            <a:endParaRPr>
              <a:solidFill>
                <a:schemeClr val="lt1"/>
              </a:solidFill>
              <a:latin typeface="Roboto"/>
              <a:ea typeface="Roboto"/>
              <a:cs typeface="Roboto"/>
              <a:sym typeface="Roboto"/>
            </a:endParaRPr>
          </a:p>
        </p:txBody>
      </p:sp>
      <p:sp>
        <p:nvSpPr>
          <p:cNvPr id="178" name="Google Shape;178;p24"/>
          <p:cNvSpPr txBox="1"/>
          <p:nvPr/>
        </p:nvSpPr>
        <p:spPr>
          <a:xfrm>
            <a:off x="4572000" y="3650350"/>
            <a:ext cx="4341300" cy="1054200"/>
          </a:xfrm>
          <a:prstGeom prst="rect">
            <a:avLst/>
          </a:prstGeom>
          <a:noFill/>
          <a:ln>
            <a:noFill/>
          </a:ln>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chemeClr val="dk1"/>
              </a:buClr>
              <a:buSzPts val="950"/>
              <a:buChar char="●"/>
            </a:pPr>
            <a:r>
              <a:rPr lang="en" sz="1100">
                <a:solidFill>
                  <a:srgbClr val="262626"/>
                </a:solidFill>
              </a:rPr>
              <a:t>Sample of near 100k orders is drawn from 2016-2018 at multiple marketplace in Brazil. </a:t>
            </a:r>
            <a:endParaRPr sz="1100">
              <a:solidFill>
                <a:srgbClr val="262626"/>
              </a:solidFill>
            </a:endParaRPr>
          </a:p>
          <a:p>
            <a:pPr indent="-298450" lvl="0" marL="457200" rtl="0" algn="l">
              <a:lnSpc>
                <a:spcPct val="115000"/>
              </a:lnSpc>
              <a:spcBef>
                <a:spcPts val="0"/>
              </a:spcBef>
              <a:spcAft>
                <a:spcPts val="0"/>
              </a:spcAft>
              <a:buClr>
                <a:srgbClr val="262626"/>
              </a:buClr>
              <a:buSzPts val="1100"/>
              <a:buChar char="●"/>
            </a:pPr>
            <a:r>
              <a:rPr lang="en" sz="1100">
                <a:solidFill>
                  <a:srgbClr val="262626"/>
                </a:solidFill>
              </a:rPr>
              <a:t>An order can have multiple items, but each item might be fulfilled by a distinct seller.</a:t>
            </a:r>
            <a:endParaRPr sz="1100">
              <a:solidFill>
                <a:srgbClr val="262626"/>
              </a:solidFill>
            </a:endParaRPr>
          </a:p>
          <a:p>
            <a:pPr indent="-298450" lvl="0" marL="457200" rtl="0" algn="l">
              <a:lnSpc>
                <a:spcPct val="115000"/>
              </a:lnSpc>
              <a:spcBef>
                <a:spcPts val="0"/>
              </a:spcBef>
              <a:spcAft>
                <a:spcPts val="0"/>
              </a:spcAft>
              <a:buClr>
                <a:srgbClr val="262626"/>
              </a:buClr>
              <a:buSzPts val="1100"/>
              <a:buChar char="●"/>
            </a:pPr>
            <a:r>
              <a:rPr lang="en" sz="1100">
                <a:solidFill>
                  <a:srgbClr val="262626"/>
                </a:solidFill>
              </a:rPr>
              <a:t>Customers, products, orders, and sellers all contain unique IDs.</a:t>
            </a:r>
            <a:endParaRPr sz="110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ctrTitle"/>
          </p:nvPr>
        </p:nvSpPr>
        <p:spPr>
          <a:xfrm>
            <a:off x="251521" y="205978"/>
            <a:ext cx="7200900" cy="42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Modeling Approach</a:t>
            </a:r>
            <a:endParaRPr/>
          </a:p>
        </p:txBody>
      </p:sp>
      <p:sp>
        <p:nvSpPr>
          <p:cNvPr id="184" name="Google Shape;184;p25"/>
          <p:cNvSpPr txBox="1"/>
          <p:nvPr>
            <p:ph idx="1" type="subTitle"/>
          </p:nvPr>
        </p:nvSpPr>
        <p:spPr>
          <a:xfrm>
            <a:off x="251521" y="628684"/>
            <a:ext cx="7200900" cy="400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Clustering &amp; Regression</a:t>
            </a:r>
            <a:endParaRPr/>
          </a:p>
        </p:txBody>
      </p:sp>
      <p:sp>
        <p:nvSpPr>
          <p:cNvPr id="185" name="Google Shape;185;p25"/>
          <p:cNvSpPr txBox="1"/>
          <p:nvPr/>
        </p:nvSpPr>
        <p:spPr>
          <a:xfrm>
            <a:off x="2515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Overview</a:t>
            </a:r>
            <a:endParaRPr>
              <a:solidFill>
                <a:schemeClr val="lt1"/>
              </a:solidFill>
            </a:endParaRPr>
          </a:p>
        </p:txBody>
      </p:sp>
      <p:sp>
        <p:nvSpPr>
          <p:cNvPr id="186" name="Google Shape;186;p25"/>
          <p:cNvSpPr txBox="1"/>
          <p:nvPr/>
        </p:nvSpPr>
        <p:spPr>
          <a:xfrm>
            <a:off x="144375" y="1414575"/>
            <a:ext cx="4059300" cy="1600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100"/>
              <a:t>Model 1: Cluster Model</a:t>
            </a:r>
            <a:endParaRPr sz="1100">
              <a:solidFill>
                <a:schemeClr val="lt1"/>
              </a:solidFill>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rPr>
              <a:t>K-means algorithm is used to group orders based on the similarities of their characteristics</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rPr>
              <a:t>Unsupervised learning looks for undetected patterns</a:t>
            </a:r>
            <a:endParaRPr sz="900">
              <a:solidFill>
                <a:schemeClr val="dk1"/>
              </a:solidFill>
            </a:endParaRPr>
          </a:p>
          <a:p>
            <a:pPr indent="0" lvl="0" marL="457200" rtl="0" algn="l">
              <a:lnSpc>
                <a:spcPct val="115000"/>
              </a:lnSpc>
              <a:spcBef>
                <a:spcPts val="0"/>
              </a:spcBef>
              <a:spcAft>
                <a:spcPts val="0"/>
              </a:spcAft>
              <a:buNone/>
            </a:pPr>
            <a:r>
              <a:rPr lang="en" sz="1100">
                <a:solidFill>
                  <a:schemeClr val="dk1"/>
                </a:solidFill>
              </a:rPr>
              <a:t>Model 2: Linear Regression Model</a:t>
            </a:r>
            <a:endParaRPr sz="11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Cross validation study that partition data into training/validation/test sets in 50%/25%/25%</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Predictive analysis models the relationship between predictors and estimated delivery time</a:t>
            </a:r>
            <a:endParaRPr sz="900">
              <a:solidFill>
                <a:schemeClr val="dk1"/>
              </a:solidFill>
            </a:endParaRPr>
          </a:p>
          <a:p>
            <a:pPr indent="0" lvl="0" marL="914400" rtl="0" algn="l">
              <a:lnSpc>
                <a:spcPct val="115000"/>
              </a:lnSpc>
              <a:spcBef>
                <a:spcPts val="0"/>
              </a:spcBef>
              <a:spcAft>
                <a:spcPts val="0"/>
              </a:spcAft>
              <a:buNone/>
            </a:pPr>
            <a:r>
              <a:t/>
            </a:r>
            <a:endParaRPr sz="850">
              <a:solidFill>
                <a:schemeClr val="dk1"/>
              </a:solidFill>
            </a:endParaRPr>
          </a:p>
        </p:txBody>
      </p:sp>
      <p:sp>
        <p:nvSpPr>
          <p:cNvPr id="187" name="Google Shape;187;p25"/>
          <p:cNvSpPr txBox="1"/>
          <p:nvPr/>
        </p:nvSpPr>
        <p:spPr>
          <a:xfrm>
            <a:off x="251525" y="3058725"/>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Cluster Variables and Response Variable</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88" name="Google Shape;188;p25"/>
          <p:cNvSpPr txBox="1"/>
          <p:nvPr/>
        </p:nvSpPr>
        <p:spPr>
          <a:xfrm>
            <a:off x="208425" y="3415250"/>
            <a:ext cx="2331000" cy="1497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Variables</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day_purchase_carrier</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day_purchase_seller</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day_seller_delivered</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total_product_weight</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total_product_size</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distance</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Product size </a:t>
            </a:r>
            <a:endParaRPr sz="850">
              <a:solidFill>
                <a:schemeClr val="dk1"/>
              </a:solidFill>
            </a:endParaRPr>
          </a:p>
          <a:p>
            <a:pPr indent="0" lvl="0" marL="0" rtl="0" algn="l">
              <a:spcBef>
                <a:spcPts val="0"/>
              </a:spcBef>
              <a:spcAft>
                <a:spcPts val="0"/>
              </a:spcAft>
              <a:buNone/>
            </a:pPr>
            <a:r>
              <a:t/>
            </a:r>
            <a:endParaRPr sz="850"/>
          </a:p>
        </p:txBody>
      </p:sp>
      <p:sp>
        <p:nvSpPr>
          <p:cNvPr id="189" name="Google Shape;189;p25"/>
          <p:cNvSpPr txBox="1"/>
          <p:nvPr/>
        </p:nvSpPr>
        <p:spPr>
          <a:xfrm>
            <a:off x="2377325" y="3415250"/>
            <a:ext cx="1933500" cy="1088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Response Variables</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Cluster Group </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Cluster Label (added after modeling)</a:t>
            </a:r>
            <a:endParaRPr sz="850">
              <a:solidFill>
                <a:schemeClr val="dk1"/>
              </a:solidFill>
            </a:endParaRPr>
          </a:p>
        </p:txBody>
      </p:sp>
      <p:sp>
        <p:nvSpPr>
          <p:cNvPr id="190" name="Google Shape;190;p25"/>
          <p:cNvSpPr txBox="1"/>
          <p:nvPr/>
        </p:nvSpPr>
        <p:spPr>
          <a:xfrm>
            <a:off x="48616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Accuracy</a:t>
            </a:r>
            <a:endParaRPr>
              <a:solidFill>
                <a:schemeClr val="lt1"/>
              </a:solidFill>
            </a:endParaRPr>
          </a:p>
        </p:txBody>
      </p:sp>
      <p:sp>
        <p:nvSpPr>
          <p:cNvPr id="191" name="Google Shape;191;p25"/>
          <p:cNvSpPr txBox="1"/>
          <p:nvPr/>
        </p:nvSpPr>
        <p:spPr>
          <a:xfrm>
            <a:off x="4676850" y="1414575"/>
            <a:ext cx="4353900" cy="149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100">
                <a:solidFill>
                  <a:schemeClr val="dk1"/>
                </a:solidFill>
              </a:rPr>
              <a:t>Model 1: Cluster Model</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Found optimal K clusters by minimizing variance within clusters</a:t>
            </a:r>
            <a:endParaRPr sz="900">
              <a:solidFill>
                <a:schemeClr val="dk1"/>
              </a:solidFill>
            </a:endParaRPr>
          </a:p>
          <a:p>
            <a:pPr indent="0" lvl="0" marL="457200" rtl="0" algn="l">
              <a:lnSpc>
                <a:spcPct val="115000"/>
              </a:lnSpc>
              <a:spcBef>
                <a:spcPts val="0"/>
              </a:spcBef>
              <a:spcAft>
                <a:spcPts val="0"/>
              </a:spcAft>
              <a:buNone/>
            </a:pPr>
            <a:r>
              <a:rPr lang="en" sz="1100">
                <a:solidFill>
                  <a:schemeClr val="dk1"/>
                </a:solidFill>
              </a:rPr>
              <a:t>Model 2: Linear Regression Model</a:t>
            </a:r>
            <a:endParaRPr sz="11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To determine accuracy, evaluate outputs from the model analysis and determine RMSE.</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How much of the outcome are explained by the model. R Squared 57%.</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How far are the predictions from actual outputs. RMSE 5.87.</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The RMSE for training, validation and test sets are similar, indicating there is no overfitting issue.</a:t>
            </a:r>
            <a:endParaRPr sz="9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p:txBody>
      </p:sp>
      <p:sp>
        <p:nvSpPr>
          <p:cNvPr id="192" name="Google Shape;192;p25"/>
          <p:cNvSpPr txBox="1"/>
          <p:nvPr/>
        </p:nvSpPr>
        <p:spPr>
          <a:xfrm>
            <a:off x="4861625" y="3058725"/>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Regression </a:t>
            </a:r>
            <a:r>
              <a:rPr lang="en">
                <a:solidFill>
                  <a:schemeClr val="lt1"/>
                </a:solidFill>
              </a:rPr>
              <a:t>Predictors and Response Variable</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93" name="Google Shape;193;p25"/>
          <p:cNvSpPr txBox="1"/>
          <p:nvPr/>
        </p:nvSpPr>
        <p:spPr>
          <a:xfrm>
            <a:off x="4861625" y="3415250"/>
            <a:ext cx="2331000" cy="1497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Predictors</a:t>
            </a:r>
            <a:endParaRPr b="1"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customer_state</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product_category_name</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item_count</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Dist_seller_customer</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Freight_value</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Month</a:t>
            </a:r>
            <a:endParaRPr sz="850">
              <a:solidFill>
                <a:schemeClr val="dk1"/>
              </a:solidFill>
            </a:endParaRPr>
          </a:p>
          <a:p>
            <a:pPr indent="0" lvl="0" marL="457200" rtl="0" algn="l">
              <a:lnSpc>
                <a:spcPct val="115000"/>
              </a:lnSpc>
              <a:spcBef>
                <a:spcPts val="0"/>
              </a:spcBef>
              <a:spcAft>
                <a:spcPts val="0"/>
              </a:spcAft>
              <a:buNone/>
            </a:pPr>
            <a:r>
              <a:t/>
            </a:r>
            <a:endParaRPr sz="850">
              <a:solidFill>
                <a:schemeClr val="dk1"/>
              </a:solidFill>
            </a:endParaRPr>
          </a:p>
          <a:p>
            <a:pPr indent="0" lvl="0" marL="457200" rtl="0" algn="l">
              <a:spcBef>
                <a:spcPts val="1000"/>
              </a:spcBef>
              <a:spcAft>
                <a:spcPts val="0"/>
              </a:spcAft>
              <a:buNone/>
            </a:pPr>
            <a:r>
              <a:rPr lang="en" sz="850"/>
              <a:t> </a:t>
            </a:r>
            <a:endParaRPr sz="850"/>
          </a:p>
          <a:p>
            <a:pPr indent="0" lvl="0" marL="0" rtl="0" algn="l">
              <a:spcBef>
                <a:spcPts val="0"/>
              </a:spcBef>
              <a:spcAft>
                <a:spcPts val="0"/>
              </a:spcAft>
              <a:buNone/>
            </a:pPr>
            <a:r>
              <a:t/>
            </a:r>
            <a:endParaRPr sz="850"/>
          </a:p>
        </p:txBody>
      </p:sp>
      <p:sp>
        <p:nvSpPr>
          <p:cNvPr id="194" name="Google Shape;194;p25"/>
          <p:cNvSpPr txBox="1"/>
          <p:nvPr/>
        </p:nvSpPr>
        <p:spPr>
          <a:xfrm>
            <a:off x="6957425" y="3415250"/>
            <a:ext cx="1853100" cy="64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Response Variable</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Days to deliver after purchase</a:t>
            </a:r>
            <a:endParaRPr sz="850">
              <a:solidFill>
                <a:schemeClr val="dk1"/>
              </a:solidFill>
            </a:endParaRPr>
          </a:p>
          <a:p>
            <a:pPr indent="-282575" lvl="1" marL="914400" rtl="0" algn="l">
              <a:spcBef>
                <a:spcPts val="0"/>
              </a:spcBef>
              <a:spcAft>
                <a:spcPts val="0"/>
              </a:spcAft>
              <a:buClr>
                <a:schemeClr val="dk1"/>
              </a:buClr>
              <a:buSzPts val="850"/>
              <a:buChar char="○"/>
            </a:pPr>
            <a:r>
              <a:rPr lang="en" sz="850">
                <a:solidFill>
                  <a:schemeClr val="dk1"/>
                </a:solidFill>
              </a:rPr>
              <a:t>Estimated Delivery Time </a:t>
            </a:r>
            <a:endParaRPr sz="850">
              <a:solidFill>
                <a:schemeClr val="dk1"/>
              </a:solidFill>
            </a:endParaRPr>
          </a:p>
        </p:txBody>
      </p:sp>
      <p:sp>
        <p:nvSpPr>
          <p:cNvPr id="195" name="Google Shape;195;p25"/>
          <p:cNvSpPr txBox="1"/>
          <p:nvPr/>
        </p:nvSpPr>
        <p:spPr>
          <a:xfrm>
            <a:off x="6957425" y="4180750"/>
            <a:ext cx="1853100" cy="64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Validation</a:t>
            </a:r>
            <a:r>
              <a:rPr b="1" lang="en" sz="850">
                <a:solidFill>
                  <a:schemeClr val="dk1"/>
                </a:solidFill>
              </a:rPr>
              <a:t> Variables</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Estimated Delivery Time </a:t>
            </a:r>
            <a:endParaRPr sz="850">
              <a:solidFill>
                <a:schemeClr val="dk1"/>
              </a:solidFill>
            </a:endParaRPr>
          </a:p>
          <a:p>
            <a:pPr indent="0" lvl="0" marL="457200" rtl="0" algn="l">
              <a:spcBef>
                <a:spcPts val="0"/>
              </a:spcBef>
              <a:spcAft>
                <a:spcPts val="0"/>
              </a:spcAft>
              <a:buNone/>
            </a:pPr>
            <a:r>
              <a:t/>
            </a:r>
            <a:endParaRPr sz="8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Findings</a:t>
            </a:r>
            <a:endParaRPr/>
          </a:p>
        </p:txBody>
      </p:sp>
      <p:sp>
        <p:nvSpPr>
          <p:cNvPr id="201" name="Google Shape;201;p26"/>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Geographical Locations</a:t>
            </a:r>
            <a:endParaRPr/>
          </a:p>
        </p:txBody>
      </p:sp>
      <p:pic>
        <p:nvPicPr>
          <p:cNvPr id="202" name="Google Shape;202;p26"/>
          <p:cNvPicPr preferRelativeResize="0"/>
          <p:nvPr/>
        </p:nvPicPr>
        <p:blipFill>
          <a:blip r:embed="rId3">
            <a:alphaModFix/>
          </a:blip>
          <a:stretch>
            <a:fillRect/>
          </a:stretch>
        </p:blipFill>
        <p:spPr>
          <a:xfrm>
            <a:off x="525550" y="1261375"/>
            <a:ext cx="3507105" cy="3564601"/>
          </a:xfrm>
          <a:prstGeom prst="rect">
            <a:avLst/>
          </a:prstGeom>
          <a:noFill/>
          <a:ln>
            <a:noFill/>
          </a:ln>
        </p:spPr>
      </p:pic>
      <p:pic>
        <p:nvPicPr>
          <p:cNvPr id="203" name="Google Shape;203;p26"/>
          <p:cNvPicPr preferRelativeResize="0"/>
          <p:nvPr/>
        </p:nvPicPr>
        <p:blipFill>
          <a:blip r:embed="rId4">
            <a:alphaModFix/>
          </a:blip>
          <a:stretch>
            <a:fillRect/>
          </a:stretch>
        </p:blipFill>
        <p:spPr>
          <a:xfrm>
            <a:off x="4697279" y="1468550"/>
            <a:ext cx="3764851" cy="3357425"/>
          </a:xfrm>
          <a:prstGeom prst="rect">
            <a:avLst/>
          </a:prstGeom>
          <a:noFill/>
          <a:ln>
            <a:noFill/>
          </a:ln>
        </p:spPr>
      </p:pic>
      <p:sp>
        <p:nvSpPr>
          <p:cNvPr id="204" name="Google Shape;204;p26"/>
          <p:cNvSpPr txBox="1"/>
          <p:nvPr/>
        </p:nvSpPr>
        <p:spPr>
          <a:xfrm>
            <a:off x="2378875" y="1221575"/>
            <a:ext cx="1918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nvSpPr>
        <p:spPr>
          <a:xfrm>
            <a:off x="2539600" y="1200125"/>
            <a:ext cx="1757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Customer</a:t>
            </a:r>
            <a:r>
              <a:rPr b="1" lang="en"/>
              <a:t> Location</a:t>
            </a:r>
            <a:endParaRPr b="1"/>
          </a:p>
        </p:txBody>
      </p:sp>
      <p:sp>
        <p:nvSpPr>
          <p:cNvPr id="206" name="Google Shape;206;p26"/>
          <p:cNvSpPr txBox="1"/>
          <p:nvPr/>
        </p:nvSpPr>
        <p:spPr>
          <a:xfrm>
            <a:off x="7117575" y="1200125"/>
            <a:ext cx="1757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Seller Location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6644597" y="1587050"/>
            <a:ext cx="2848428" cy="2048601"/>
          </a:xfrm>
          <a:prstGeom prst="rect">
            <a:avLst/>
          </a:prstGeom>
          <a:noFill/>
          <a:ln>
            <a:noFill/>
          </a:ln>
        </p:spPr>
      </p:pic>
      <p:pic>
        <p:nvPicPr>
          <p:cNvPr id="213" name="Google Shape;213;p27"/>
          <p:cNvPicPr preferRelativeResize="0"/>
          <p:nvPr/>
        </p:nvPicPr>
        <p:blipFill>
          <a:blip r:embed="rId4">
            <a:alphaModFix/>
          </a:blip>
          <a:stretch>
            <a:fillRect/>
          </a:stretch>
        </p:blipFill>
        <p:spPr>
          <a:xfrm>
            <a:off x="45213" y="3252900"/>
            <a:ext cx="3437325" cy="573050"/>
          </a:xfrm>
          <a:prstGeom prst="rect">
            <a:avLst/>
          </a:prstGeom>
          <a:noFill/>
          <a:ln>
            <a:noFill/>
          </a:ln>
        </p:spPr>
      </p:pic>
      <p:sp>
        <p:nvSpPr>
          <p:cNvPr id="214" name="Google Shape;214;p27"/>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Key Findings </a:t>
            </a:r>
            <a:endParaRPr/>
          </a:p>
        </p:txBody>
      </p:sp>
      <p:sp>
        <p:nvSpPr>
          <p:cNvPr id="215" name="Google Shape;215;p27"/>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Cluster Groups</a:t>
            </a:r>
            <a:endParaRPr/>
          </a:p>
        </p:txBody>
      </p:sp>
      <p:sp>
        <p:nvSpPr>
          <p:cNvPr id="216" name="Google Shape;216;p27"/>
          <p:cNvSpPr txBox="1"/>
          <p:nvPr/>
        </p:nvSpPr>
        <p:spPr>
          <a:xfrm>
            <a:off x="3621825" y="1180125"/>
            <a:ext cx="54732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Cluster Labels</a:t>
            </a:r>
            <a:endParaRPr>
              <a:solidFill>
                <a:schemeClr val="lt1"/>
              </a:solidFill>
            </a:endParaRPr>
          </a:p>
        </p:txBody>
      </p:sp>
      <p:sp>
        <p:nvSpPr>
          <p:cNvPr id="217" name="Google Shape;217;p27"/>
          <p:cNvSpPr txBox="1"/>
          <p:nvPr/>
        </p:nvSpPr>
        <p:spPr>
          <a:xfrm>
            <a:off x="3621825" y="1477325"/>
            <a:ext cx="3437400" cy="25866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AutoNum type="arabicPeriod"/>
            </a:pPr>
            <a:r>
              <a:rPr lang="en" sz="800">
                <a:solidFill>
                  <a:schemeClr val="dk1"/>
                </a:solidFill>
              </a:rPr>
              <a:t>Oversized Products: The size or volume of the products in an order taking up space causes missed delivery times.</a:t>
            </a:r>
            <a:endParaRPr b="1" sz="800"/>
          </a:p>
          <a:p>
            <a:pPr indent="-279400" lvl="0" marL="457200" rtl="0" algn="l">
              <a:lnSpc>
                <a:spcPct val="100000"/>
              </a:lnSpc>
              <a:spcBef>
                <a:spcPts val="500"/>
              </a:spcBef>
              <a:spcAft>
                <a:spcPts val="0"/>
              </a:spcAft>
              <a:buSzPts val="800"/>
              <a:buAutoNum type="arabicPeriod"/>
            </a:pPr>
            <a:r>
              <a:rPr b="1" lang="en" sz="800"/>
              <a:t>Other: no single dominant reasons why estimated delivery time was missed</a:t>
            </a:r>
            <a:endParaRPr b="1" sz="800"/>
          </a:p>
          <a:p>
            <a:pPr indent="-279400" lvl="0" marL="457200" rtl="0" algn="l">
              <a:spcBef>
                <a:spcPts val="500"/>
              </a:spcBef>
              <a:spcAft>
                <a:spcPts val="0"/>
              </a:spcAft>
              <a:buSzPts val="800"/>
              <a:buAutoNum type="arabicPeriod"/>
            </a:pPr>
            <a:r>
              <a:rPr lang="en" sz="800">
                <a:solidFill>
                  <a:schemeClr val="dk1"/>
                </a:solidFill>
              </a:rPr>
              <a:t>Long Confirmation Time by LP: confirmation from logistic partners that they received requests from customer purchase date.</a:t>
            </a:r>
            <a:endParaRPr sz="800">
              <a:solidFill>
                <a:schemeClr val="dk1"/>
              </a:solidFill>
            </a:endParaRPr>
          </a:p>
          <a:p>
            <a:pPr indent="-279400" lvl="0" marL="457200" rtl="0" algn="l">
              <a:spcBef>
                <a:spcPts val="500"/>
              </a:spcBef>
              <a:spcAft>
                <a:spcPts val="0"/>
              </a:spcAft>
              <a:buClr>
                <a:schemeClr val="dk1"/>
              </a:buClr>
              <a:buSzPts val="800"/>
              <a:buAutoNum type="arabicPeriod"/>
            </a:pPr>
            <a:r>
              <a:rPr lang="en" sz="800">
                <a:solidFill>
                  <a:schemeClr val="dk1"/>
                </a:solidFill>
              </a:rPr>
              <a:t>Long Seller Preparation Time: the length of time a seller takes to confirm an order is ready to be picked up by LP can lead to missed delivery.</a:t>
            </a:r>
            <a:endParaRPr sz="800">
              <a:solidFill>
                <a:schemeClr val="dk1"/>
              </a:solidFill>
            </a:endParaRPr>
          </a:p>
          <a:p>
            <a:pPr indent="-279400" lvl="0" marL="457200" rtl="0" algn="l">
              <a:lnSpc>
                <a:spcPct val="100000"/>
              </a:lnSpc>
              <a:spcBef>
                <a:spcPts val="500"/>
              </a:spcBef>
              <a:spcAft>
                <a:spcPts val="0"/>
              </a:spcAft>
              <a:buSzPts val="800"/>
              <a:buAutoNum type="arabicPeriod"/>
            </a:pPr>
            <a:r>
              <a:rPr lang="en" sz="800"/>
              <a:t>Heavy Products: the heavier the products the more likely the estimated delivery time will not be met.</a:t>
            </a:r>
            <a:endParaRPr sz="800"/>
          </a:p>
          <a:p>
            <a:pPr indent="-279400" lvl="0" marL="457200" rtl="0" algn="l">
              <a:spcBef>
                <a:spcPts val="500"/>
              </a:spcBef>
              <a:spcAft>
                <a:spcPts val="0"/>
              </a:spcAft>
              <a:buClr>
                <a:schemeClr val="dk1"/>
              </a:buClr>
              <a:buSzPts val="800"/>
              <a:buAutoNum type="arabicPeriod"/>
            </a:pPr>
            <a:r>
              <a:rPr lang="en" sz="800">
                <a:solidFill>
                  <a:schemeClr val="dk1"/>
                </a:solidFill>
              </a:rPr>
              <a:t>Long Distance: distance of seller to customer was the dominant influence for missing delivery time.</a:t>
            </a:r>
            <a:endParaRPr sz="800">
              <a:solidFill>
                <a:schemeClr val="dk1"/>
              </a:solidFill>
            </a:endParaRPr>
          </a:p>
          <a:p>
            <a:pPr indent="0" lvl="0" marL="0" rtl="0" algn="l">
              <a:spcBef>
                <a:spcPts val="500"/>
              </a:spcBef>
              <a:spcAft>
                <a:spcPts val="0"/>
              </a:spcAft>
              <a:buNone/>
            </a:pPr>
            <a:r>
              <a:t/>
            </a:r>
            <a:endParaRPr sz="800">
              <a:solidFill>
                <a:schemeClr val="dk1"/>
              </a:solidFill>
            </a:endParaRPr>
          </a:p>
          <a:p>
            <a:pPr indent="0" lvl="0" marL="0" rtl="0" algn="l">
              <a:spcBef>
                <a:spcPts val="500"/>
              </a:spcBef>
              <a:spcAft>
                <a:spcPts val="0"/>
              </a:spcAft>
              <a:buNone/>
            </a:pPr>
            <a:r>
              <a:t/>
            </a:r>
            <a:endParaRPr sz="800">
              <a:solidFill>
                <a:schemeClr val="dk1"/>
              </a:solidFill>
            </a:endParaRPr>
          </a:p>
          <a:p>
            <a:pPr indent="0" lvl="0" marL="457200" rtl="0" algn="l">
              <a:lnSpc>
                <a:spcPct val="100000"/>
              </a:lnSpc>
              <a:spcBef>
                <a:spcPts val="500"/>
              </a:spcBef>
              <a:spcAft>
                <a:spcPts val="500"/>
              </a:spcAft>
              <a:buNone/>
            </a:pPr>
            <a:r>
              <a:t/>
            </a:r>
            <a:endParaRPr sz="800"/>
          </a:p>
        </p:txBody>
      </p:sp>
      <p:sp>
        <p:nvSpPr>
          <p:cNvPr id="218" name="Google Shape;218;p27"/>
          <p:cNvSpPr txBox="1"/>
          <p:nvPr/>
        </p:nvSpPr>
        <p:spPr>
          <a:xfrm>
            <a:off x="163075" y="1195925"/>
            <a:ext cx="32016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Reasons for Missed Delivery</a:t>
            </a:r>
            <a:endParaRPr>
              <a:solidFill>
                <a:schemeClr val="lt1"/>
              </a:solidFill>
            </a:endParaRPr>
          </a:p>
        </p:txBody>
      </p:sp>
      <p:pic>
        <p:nvPicPr>
          <p:cNvPr id="219" name="Google Shape;219;p27"/>
          <p:cNvPicPr preferRelativeResize="0"/>
          <p:nvPr/>
        </p:nvPicPr>
        <p:blipFill rotWithShape="1">
          <a:blip r:embed="rId5">
            <a:alphaModFix/>
          </a:blip>
          <a:srcRect b="7766" l="0" r="2114" t="0"/>
          <a:stretch/>
        </p:blipFill>
        <p:spPr>
          <a:xfrm>
            <a:off x="0" y="1477325"/>
            <a:ext cx="3364674" cy="1930250"/>
          </a:xfrm>
          <a:prstGeom prst="rect">
            <a:avLst/>
          </a:prstGeom>
          <a:noFill/>
          <a:ln>
            <a:noFill/>
          </a:ln>
        </p:spPr>
      </p:pic>
      <p:pic>
        <p:nvPicPr>
          <p:cNvPr id="220" name="Google Shape;220;p27"/>
          <p:cNvPicPr preferRelativeResize="0"/>
          <p:nvPr/>
        </p:nvPicPr>
        <p:blipFill>
          <a:blip r:embed="rId6">
            <a:alphaModFix/>
          </a:blip>
          <a:stretch>
            <a:fillRect/>
          </a:stretch>
        </p:blipFill>
        <p:spPr>
          <a:xfrm>
            <a:off x="45225" y="3761175"/>
            <a:ext cx="9143999" cy="138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