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303" r:id="rId4"/>
    <p:sldId id="261" r:id="rId5"/>
    <p:sldId id="278" r:id="rId6"/>
    <p:sldId id="304" r:id="rId7"/>
    <p:sldId id="305" r:id="rId8"/>
    <p:sldId id="306" r:id="rId9"/>
    <p:sldId id="307" r:id="rId10"/>
    <p:sldId id="308" r:id="rId11"/>
    <p:sldId id="309" r:id="rId12"/>
    <p:sldId id="310" r:id="rId13"/>
    <p:sldId id="311" r:id="rId14"/>
    <p:sldId id="312" r:id="rId15"/>
    <p:sldId id="313" r:id="rId16"/>
    <p:sldId id="314" r:id="rId17"/>
    <p:sldId id="317" r:id="rId18"/>
    <p:sldId id="315" r:id="rId19"/>
    <p:sldId id="316" r:id="rId20"/>
    <p:sldId id="31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62"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DB711-E4C9-4A08-9610-0D1BB6895D99}" type="datetimeFigureOut">
              <a:rPr lang="en-US" smtClean="0"/>
              <a:t>11-Sep-24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DBB30-2498-4D02-B163-BCB5B2687B6B}" type="slidenum">
              <a:rPr lang="en-US" smtClean="0"/>
              <a:t>‹#›</a:t>
            </a:fld>
            <a:endParaRPr lang="en-US"/>
          </a:p>
        </p:txBody>
      </p:sp>
    </p:spTree>
    <p:extLst>
      <p:ext uri="{BB962C8B-B14F-4D97-AF65-F5344CB8AC3E}">
        <p14:creationId xmlns:p14="http://schemas.microsoft.com/office/powerpoint/2010/main" val="216507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Nhóm A và Nhóm B</a:t>
            </a:r>
            <a:r>
              <a:rPr lang="vi-VN" sz="1200" b="0" i="0" kern="1200" smtClean="0">
                <a:solidFill>
                  <a:schemeClr val="tx1"/>
                </a:solidFill>
                <a:effectLst/>
                <a:latin typeface="+mn-lt"/>
                <a:ea typeface="+mn-ea"/>
                <a:cs typeface="+mn-cs"/>
              </a:rPr>
              <a:t> có cùng hình dạng phân bố (phân bố chuẩn), thể hiện sự tương đồng về giá trị.</a:t>
            </a:r>
          </a:p>
          <a:p>
            <a:r>
              <a:rPr lang="vi-VN" sz="1200" b="1" i="0" kern="1200" smtClean="0">
                <a:solidFill>
                  <a:schemeClr val="tx1"/>
                </a:solidFill>
                <a:effectLst/>
                <a:latin typeface="+mn-lt"/>
                <a:ea typeface="+mn-ea"/>
                <a:cs typeface="+mn-cs"/>
              </a:rPr>
              <a:t>Nhóm C</a:t>
            </a:r>
            <a:r>
              <a:rPr lang="vi-VN" sz="1200" b="0" i="0" kern="1200" smtClean="0">
                <a:solidFill>
                  <a:schemeClr val="tx1"/>
                </a:solidFill>
                <a:effectLst/>
                <a:latin typeface="+mn-lt"/>
                <a:ea typeface="+mn-ea"/>
                <a:cs typeface="+mn-cs"/>
              </a:rPr>
              <a:t> có phân bố lệch phải (phân bố mũ), khác biệt so với các nhóm khác.</a:t>
            </a:r>
          </a:p>
          <a:p>
            <a:r>
              <a:rPr lang="vi-VN" sz="1200" b="1" i="0" kern="1200" smtClean="0">
                <a:solidFill>
                  <a:schemeClr val="tx1"/>
                </a:solidFill>
                <a:effectLst/>
                <a:latin typeface="+mn-lt"/>
                <a:ea typeface="+mn-ea"/>
                <a:cs typeface="+mn-cs"/>
              </a:rPr>
              <a:t>Nhóm D</a:t>
            </a:r>
            <a:r>
              <a:rPr lang="vi-VN" sz="1200" b="0" i="0" kern="1200" smtClean="0">
                <a:solidFill>
                  <a:schemeClr val="tx1"/>
                </a:solidFill>
                <a:effectLst/>
                <a:latin typeface="+mn-lt"/>
                <a:ea typeface="+mn-ea"/>
                <a:cs typeface="+mn-cs"/>
              </a:rPr>
              <a:t> có phân bố chuẩn nhưng giá trị trung bình cao hơn, thể hiện sự khác biệt về đặc tính.</a:t>
            </a: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9</a:t>
            </a:fld>
            <a:endParaRPr lang="en-US"/>
          </a:p>
        </p:txBody>
      </p:sp>
    </p:spTree>
    <p:extLst>
      <p:ext uri="{BB962C8B-B14F-4D97-AF65-F5344CB8AC3E}">
        <p14:creationId xmlns:p14="http://schemas.microsoft.com/office/powerpoint/2010/main" val="65089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Biểu đồ này sẽ hiển thị sự tăng giá nhà trung bình theo thời gian. Ngoài ra, ta có thể dễ dàng nhận thấy sự giảm giá bất thường vào năm 2008 và sự tăng giá đột ngột vào năm 2015.</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10</a:t>
            </a:fld>
            <a:endParaRPr lang="en-US"/>
          </a:p>
        </p:txBody>
      </p:sp>
    </p:spTree>
    <p:extLst>
      <p:ext uri="{BB962C8B-B14F-4D97-AF65-F5344CB8AC3E}">
        <p14:creationId xmlns:p14="http://schemas.microsoft.com/office/powerpoint/2010/main" val="36387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Trong ví dụ này, ta có thể thấy:</a:t>
            </a:r>
          </a:p>
          <a:p>
            <a:r>
              <a:rPr lang="vi-VN" sz="1200" b="1" i="0" kern="1200" smtClean="0">
                <a:solidFill>
                  <a:schemeClr val="tx1"/>
                </a:solidFill>
                <a:effectLst/>
                <a:latin typeface="+mn-lt"/>
                <a:ea typeface="+mn-ea"/>
                <a:cs typeface="+mn-cs"/>
              </a:rPr>
              <a:t>Phân khúc 1, 2 và 3</a:t>
            </a:r>
            <a:r>
              <a:rPr lang="vi-VN" sz="1200" b="0" i="0" kern="1200" smtClean="0">
                <a:solidFill>
                  <a:schemeClr val="tx1"/>
                </a:solidFill>
                <a:effectLst/>
                <a:latin typeface="+mn-lt"/>
                <a:ea typeface="+mn-ea"/>
                <a:cs typeface="+mn-cs"/>
              </a:rPr>
              <a:t> có đường phân bố tương tự và chồng lấp nhiều. Điều này cho thấy hành vi tiêu dùng của ba phân khúc này khá giống nhau.</a:t>
            </a:r>
          </a:p>
          <a:p>
            <a:r>
              <a:rPr lang="vi-VN" sz="1200" b="1" i="0" kern="1200" smtClean="0">
                <a:solidFill>
                  <a:schemeClr val="tx1"/>
                </a:solidFill>
                <a:effectLst/>
                <a:latin typeface="+mn-lt"/>
                <a:ea typeface="+mn-ea"/>
                <a:cs typeface="+mn-cs"/>
              </a:rPr>
              <a:t>Phân khúc 4</a:t>
            </a:r>
            <a:r>
              <a:rPr lang="vi-VN" sz="1200" b="0" i="0" kern="1200" smtClean="0">
                <a:solidFill>
                  <a:schemeClr val="tx1"/>
                </a:solidFill>
                <a:effectLst/>
                <a:latin typeface="+mn-lt"/>
                <a:ea typeface="+mn-ea"/>
                <a:cs typeface="+mn-cs"/>
              </a:rPr>
              <a:t> có phân bố khác biệt, với giá trị trung bình cao hơn và độ phân tán rộng hơn. Phân khúc này có thể đại diện cho nhóm khách hàng cao cấp với hành vi tiêu dùng khác biệt.</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Từ biểu đồ này, ta có thể đưa ra giả thuyết về mối liên hệ giữa các nhóm, ví dụ:</a:t>
            </a:r>
          </a:p>
          <a:p>
            <a:r>
              <a:rPr lang="vi-VN" sz="1200" b="1" i="0" kern="1200" smtClean="0">
                <a:solidFill>
                  <a:schemeClr val="tx1"/>
                </a:solidFill>
                <a:effectLst/>
                <a:latin typeface="+mn-lt"/>
                <a:ea typeface="+mn-ea"/>
                <a:cs typeface="+mn-cs"/>
              </a:rPr>
              <a:t>Phân khúc 1, 2 và 3</a:t>
            </a:r>
            <a:r>
              <a:rPr lang="vi-VN" sz="1200" b="0" i="0" kern="1200" smtClean="0">
                <a:solidFill>
                  <a:schemeClr val="tx1"/>
                </a:solidFill>
                <a:effectLst/>
                <a:latin typeface="+mn-lt"/>
                <a:ea typeface="+mn-ea"/>
                <a:cs typeface="+mn-cs"/>
              </a:rPr>
              <a:t> có thể là các nhóm khách hàng có thu nhập và sở thích tương đồng.</a:t>
            </a:r>
          </a:p>
          <a:p>
            <a:r>
              <a:rPr lang="vi-VN" sz="1200" b="1" i="0" kern="1200" smtClean="0">
                <a:solidFill>
                  <a:schemeClr val="tx1"/>
                </a:solidFill>
                <a:effectLst/>
                <a:latin typeface="+mn-lt"/>
                <a:ea typeface="+mn-ea"/>
                <a:cs typeface="+mn-cs"/>
              </a:rPr>
              <a:t>Phân khúc 4</a:t>
            </a:r>
            <a:r>
              <a:rPr lang="vi-VN" sz="1200" b="0" i="0" kern="1200" smtClean="0">
                <a:solidFill>
                  <a:schemeClr val="tx1"/>
                </a:solidFill>
                <a:effectLst/>
                <a:latin typeface="+mn-lt"/>
                <a:ea typeface="+mn-ea"/>
                <a:cs typeface="+mn-cs"/>
              </a:rPr>
              <a:t> có thể là nhóm khách hàng có thu nhập cao hơn hoặc có nhu cầu đặc biệt.</a:t>
            </a: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11</a:t>
            </a:fld>
            <a:endParaRPr lang="en-US"/>
          </a:p>
        </p:txBody>
      </p:sp>
    </p:spTree>
    <p:extLst>
      <p:ext uri="{BB962C8B-B14F-4D97-AF65-F5344CB8AC3E}">
        <p14:creationId xmlns:p14="http://schemas.microsoft.com/office/powerpoint/2010/main" val="33713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Nhóm A</a:t>
            </a:r>
            <a:r>
              <a:rPr lang="vi-VN" sz="1200" b="0" i="0" kern="1200" smtClean="0">
                <a:solidFill>
                  <a:schemeClr val="tx1"/>
                </a:solidFill>
                <a:effectLst/>
                <a:latin typeface="+mn-lt"/>
                <a:ea typeface="+mn-ea"/>
                <a:cs typeface="+mn-cs"/>
              </a:rPr>
              <a:t> có độ phân tán nhỏ, đường phân bố hẹp, thể hiện dữ liệu tập trung.</a:t>
            </a:r>
          </a:p>
          <a:p>
            <a:r>
              <a:rPr lang="vi-VN" sz="1200" b="1" i="0" kern="1200" smtClean="0">
                <a:solidFill>
                  <a:schemeClr val="tx1"/>
                </a:solidFill>
                <a:effectLst/>
                <a:latin typeface="+mn-lt"/>
                <a:ea typeface="+mn-ea"/>
                <a:cs typeface="+mn-cs"/>
              </a:rPr>
              <a:t>Nhóm B</a:t>
            </a:r>
            <a:r>
              <a:rPr lang="vi-VN" sz="1200" b="0" i="0" kern="1200" smtClean="0">
                <a:solidFill>
                  <a:schemeClr val="tx1"/>
                </a:solidFill>
                <a:effectLst/>
                <a:latin typeface="+mn-lt"/>
                <a:ea typeface="+mn-ea"/>
                <a:cs typeface="+mn-cs"/>
              </a:rPr>
              <a:t> có độ phân tán lớn, đường phân bố rộng, thể hiện dữ liệu dàn trải.</a:t>
            </a:r>
          </a:p>
          <a:p>
            <a:r>
              <a:rPr lang="vi-VN" sz="1200" b="1" i="0" kern="1200" smtClean="0">
                <a:solidFill>
                  <a:schemeClr val="tx1"/>
                </a:solidFill>
                <a:effectLst/>
                <a:latin typeface="+mn-lt"/>
                <a:ea typeface="+mn-ea"/>
                <a:cs typeface="+mn-cs"/>
              </a:rPr>
              <a:t>Nhóm C</a:t>
            </a:r>
            <a:r>
              <a:rPr lang="vi-VN" sz="1200" b="0" i="0" kern="1200" smtClean="0">
                <a:solidFill>
                  <a:schemeClr val="tx1"/>
                </a:solidFill>
                <a:effectLst/>
                <a:latin typeface="+mn-lt"/>
                <a:ea typeface="+mn-ea"/>
                <a:cs typeface="+mn-cs"/>
              </a:rPr>
              <a:t> có phân bố đều, dữ liệu phân tán đều trong khoảng từ -1 đến 1.</a:t>
            </a: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12</a:t>
            </a:fld>
            <a:endParaRPr lang="en-US"/>
          </a:p>
        </p:txBody>
      </p:sp>
    </p:spTree>
    <p:extLst>
      <p:ext uri="{BB962C8B-B14F-4D97-AF65-F5344CB8AC3E}">
        <p14:creationId xmlns:p14="http://schemas.microsoft.com/office/powerpoint/2010/main" val="128811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Trong ví dụ này:</a:t>
            </a:r>
          </a:p>
          <a:p>
            <a:r>
              <a:rPr lang="vi-VN" sz="1200" b="1" i="0" kern="1200" smtClean="0">
                <a:solidFill>
                  <a:schemeClr val="tx1"/>
                </a:solidFill>
                <a:effectLst/>
                <a:latin typeface="+mn-lt"/>
                <a:ea typeface="+mn-ea"/>
                <a:cs typeface="+mn-cs"/>
              </a:rPr>
              <a:t>Nhóm A:</a:t>
            </a:r>
            <a:r>
              <a:rPr lang="vi-VN" sz="1200" b="0" i="0" kern="1200" smtClean="0">
                <a:solidFill>
                  <a:schemeClr val="tx1"/>
                </a:solidFill>
                <a:effectLst/>
                <a:latin typeface="+mn-lt"/>
                <a:ea typeface="+mn-ea"/>
                <a:cs typeface="+mn-cs"/>
              </a:rPr>
              <a:t> Phân bố chuẩn, không có giá trị cực trị.</a:t>
            </a:r>
          </a:p>
          <a:p>
            <a:r>
              <a:rPr lang="vi-VN" sz="1200" b="1" i="0" kern="1200" smtClean="0">
                <a:solidFill>
                  <a:schemeClr val="tx1"/>
                </a:solidFill>
                <a:effectLst/>
                <a:latin typeface="+mn-lt"/>
                <a:ea typeface="+mn-ea"/>
                <a:cs typeface="+mn-cs"/>
              </a:rPr>
              <a:t>Nhóm B:</a:t>
            </a:r>
            <a:r>
              <a:rPr lang="vi-VN" sz="1200" b="0" i="0" kern="1200" smtClean="0">
                <a:solidFill>
                  <a:schemeClr val="tx1"/>
                </a:solidFill>
                <a:effectLst/>
                <a:latin typeface="+mn-lt"/>
                <a:ea typeface="+mn-ea"/>
                <a:cs typeface="+mn-cs"/>
              </a:rPr>
              <a:t> Có hai giá trị ngoại lệ là -3 và 3.</a:t>
            </a:r>
          </a:p>
          <a:p>
            <a:r>
              <a:rPr lang="vi-VN" sz="1200" b="1" i="0" kern="1200" smtClean="0">
                <a:solidFill>
                  <a:schemeClr val="tx1"/>
                </a:solidFill>
                <a:effectLst/>
                <a:latin typeface="+mn-lt"/>
                <a:ea typeface="+mn-ea"/>
                <a:cs typeface="+mn-cs"/>
              </a:rPr>
              <a:t>Nhóm C:</a:t>
            </a:r>
            <a:r>
              <a:rPr lang="vi-VN" sz="1200" b="0" i="0" kern="1200" smtClean="0">
                <a:solidFill>
                  <a:schemeClr val="tx1"/>
                </a:solidFill>
                <a:effectLst/>
                <a:latin typeface="+mn-lt"/>
                <a:ea typeface="+mn-ea"/>
                <a:cs typeface="+mn-cs"/>
              </a:rPr>
              <a:t> Phân bố lệch phải, có một số giá trị lớn hơn so với phần lớn dữ liệu, có thể coi là giá trị cực trị.</a:t>
            </a: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14</a:t>
            </a:fld>
            <a:endParaRPr lang="en-US"/>
          </a:p>
        </p:txBody>
      </p:sp>
    </p:spTree>
    <p:extLst>
      <p:ext uri="{BB962C8B-B14F-4D97-AF65-F5344CB8AC3E}">
        <p14:creationId xmlns:p14="http://schemas.microsoft.com/office/powerpoint/2010/main" val="407480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Trong ví dụ này, dữ liệu đại diện cho doanh số bán hàng của một sản phẩm theo từng tháng. Ta có thể thấy doanh số bán hàng tăng dần qua các tháng, nhưng tháng 4 có sự tăng trưởng đột biến so với các tháng trước. Đường phân bố của tháng 4 khác biệt rõ rệt so với các tháng khác, cho thấy có sự kiện bất thường xảy ra trong tháng này.</a:t>
            </a:r>
          </a:p>
          <a:p>
            <a:r>
              <a:rPr lang="vi-VN" sz="1200" b="0" i="0" kern="1200" smtClean="0">
                <a:solidFill>
                  <a:schemeClr val="tx1"/>
                </a:solidFill>
                <a:effectLst/>
                <a:latin typeface="+mn-lt"/>
                <a:ea typeface="+mn-ea"/>
                <a:cs typeface="+mn-cs"/>
              </a:rPr>
              <a:t>Sự kiện này có thể là do một chiến dịch marketing thành công, sự kiện khuyến mãi đặc biệt, hoặc một yếu tố thị trường nào đó tác động đến doanh số bán hàng. </a:t>
            </a:r>
          </a:p>
          <a:p>
            <a:endParaRPr lang="en-US"/>
          </a:p>
        </p:txBody>
      </p:sp>
      <p:sp>
        <p:nvSpPr>
          <p:cNvPr id="4" name="Slide Number Placeholder 3"/>
          <p:cNvSpPr>
            <a:spLocks noGrp="1"/>
          </p:cNvSpPr>
          <p:nvPr>
            <p:ph type="sldNum" sz="quarter" idx="10"/>
          </p:nvPr>
        </p:nvSpPr>
        <p:spPr/>
        <p:txBody>
          <a:bodyPr/>
          <a:lstStyle/>
          <a:p>
            <a:fld id="{B10DBB30-2498-4D02-B163-BCB5B2687B6B}" type="slidenum">
              <a:rPr lang="en-US" smtClean="0"/>
              <a:t>15</a:t>
            </a:fld>
            <a:endParaRPr lang="en-US"/>
          </a:p>
        </p:txBody>
      </p:sp>
    </p:spTree>
    <p:extLst>
      <p:ext uri="{BB962C8B-B14F-4D97-AF65-F5344CB8AC3E}">
        <p14:creationId xmlns:p14="http://schemas.microsoft.com/office/powerpoint/2010/main" val="287124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F3D6404-6EF2-477C-A16F-005C2234BC9D}" type="datetimeFigureOut">
              <a:rPr lang="en-US" smtClean="0"/>
              <a:t>11-Sep-24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16D4D8A-A1BC-420B-98EA-F414392B395B}" type="slidenum">
              <a:rPr lang="en-US" smtClean="0"/>
              <a:t>‹#›</a:t>
            </a:fld>
            <a:endParaRPr lang="en-US"/>
          </a:p>
        </p:txBody>
      </p:sp>
    </p:spTree>
    <p:extLst>
      <p:ext uri="{BB962C8B-B14F-4D97-AF65-F5344CB8AC3E}">
        <p14:creationId xmlns:p14="http://schemas.microsoft.com/office/powerpoint/2010/main" val="227858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D6404-6EF2-477C-A16F-005C2234BC9D}" type="datetimeFigureOut">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50573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D6404-6EF2-477C-A16F-005C2234BC9D}" type="datetimeFigureOut">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266715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D6404-6EF2-477C-A16F-005C2234BC9D}" type="datetimeFigureOut">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397977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D6404-6EF2-477C-A16F-005C2234BC9D}" type="datetimeFigureOut">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302969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3D6404-6EF2-477C-A16F-005C2234BC9D}" type="datetimeFigureOut">
              <a:rPr lang="en-US" smtClean="0"/>
              <a:t>11-Sep-24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395507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D6404-6EF2-477C-A16F-005C2234BC9D}" type="datetimeFigureOut">
              <a:rPr lang="en-US" smtClean="0"/>
              <a:t>11-Sep-24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55567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3D6404-6EF2-477C-A16F-005C2234BC9D}" type="datetimeFigureOut">
              <a:rPr lang="en-US" smtClean="0"/>
              <a:t>11-Sep-24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321530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D6404-6EF2-477C-A16F-005C2234BC9D}" type="datetimeFigureOut">
              <a:rPr lang="en-US" smtClean="0"/>
              <a:t>11-Sep-24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D4D8A-A1BC-420B-98EA-F414392B395B}" type="slidenum">
              <a:rPr lang="en-US" smtClean="0"/>
              <a:t>‹#›</a:t>
            </a:fld>
            <a:endParaRPr lang="en-US"/>
          </a:p>
        </p:txBody>
      </p:sp>
    </p:spTree>
    <p:extLst>
      <p:ext uri="{BB962C8B-B14F-4D97-AF65-F5344CB8AC3E}">
        <p14:creationId xmlns:p14="http://schemas.microsoft.com/office/powerpoint/2010/main" val="390941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F3D6404-6EF2-477C-A16F-005C2234BC9D}" type="datetimeFigureOut">
              <a:rPr lang="en-US" smtClean="0"/>
              <a:t>11-Sep-24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16D4D8A-A1BC-420B-98EA-F414392B395B}" type="slidenum">
              <a:rPr lang="en-US" smtClean="0"/>
              <a:t>‹#›</a:t>
            </a:fld>
            <a:endParaRPr lang="en-US"/>
          </a:p>
        </p:txBody>
      </p:sp>
    </p:spTree>
    <p:extLst>
      <p:ext uri="{BB962C8B-B14F-4D97-AF65-F5344CB8AC3E}">
        <p14:creationId xmlns:p14="http://schemas.microsoft.com/office/powerpoint/2010/main" val="232676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F3D6404-6EF2-477C-A16F-005C2234BC9D}" type="datetimeFigureOut">
              <a:rPr lang="en-US" smtClean="0"/>
              <a:t>11-Sep-24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16D4D8A-A1BC-420B-98EA-F414392B395B}" type="slidenum">
              <a:rPr lang="en-US" smtClean="0"/>
              <a:t>‹#›</a:t>
            </a:fld>
            <a:endParaRPr lang="en-US"/>
          </a:p>
        </p:txBody>
      </p:sp>
    </p:spTree>
    <p:extLst>
      <p:ext uri="{BB962C8B-B14F-4D97-AF65-F5344CB8AC3E}">
        <p14:creationId xmlns:p14="http://schemas.microsoft.com/office/powerpoint/2010/main" val="579628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F3D6404-6EF2-477C-A16F-005C2234BC9D}" type="datetimeFigureOut">
              <a:rPr lang="en-US" smtClean="0"/>
              <a:t>11-Sep-24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16D4D8A-A1BC-420B-98EA-F414392B395B}" type="slidenum">
              <a:rPr lang="en-US" smtClean="0"/>
              <a:t>‹#›</a:t>
            </a:fld>
            <a:endParaRPr lang="en-US"/>
          </a:p>
        </p:txBody>
      </p:sp>
    </p:spTree>
    <p:extLst>
      <p:ext uri="{BB962C8B-B14F-4D97-AF65-F5344CB8AC3E}">
        <p14:creationId xmlns:p14="http://schemas.microsoft.com/office/powerpoint/2010/main" val="3253320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hieu1995/csv-files/blob/main/data/ai-programming-course/50-startup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smtClean="0"/>
              <a:t>Ridgeline chart (Joy plot)</a:t>
            </a:r>
            <a:endParaRPr lang="en-US" sz="8000"/>
          </a:p>
        </p:txBody>
      </p:sp>
      <p:sp>
        <p:nvSpPr>
          <p:cNvPr id="3" name="Subtitle 2"/>
          <p:cNvSpPr>
            <a:spLocks noGrp="1"/>
          </p:cNvSpPr>
          <p:nvPr>
            <p:ph type="subTitle" idx="1"/>
          </p:nvPr>
        </p:nvSpPr>
        <p:spPr/>
        <p:txBody>
          <a:bodyPr/>
          <a:lstStyle/>
          <a:p>
            <a:r>
              <a:rPr lang="en-US" smtClean="0"/>
              <a:t>Nguyen Van Thieu</a:t>
            </a:r>
            <a:endParaRPr lang="en-US"/>
          </a:p>
        </p:txBody>
      </p:sp>
    </p:spTree>
    <p:extLst>
      <p:ext uri="{BB962C8B-B14F-4D97-AF65-F5344CB8AC3E}">
        <p14:creationId xmlns:p14="http://schemas.microsoft.com/office/powerpoint/2010/main" val="1610505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65126"/>
            <a:ext cx="10753725" cy="4712740"/>
          </a:xfrm>
        </p:spPr>
        <p:txBody>
          <a:bodyPr>
            <a:normAutofit/>
          </a:bodyPr>
          <a:lstStyle/>
          <a:p>
            <a:pPr>
              <a:lnSpc>
                <a:spcPct val="150000"/>
              </a:lnSpc>
            </a:pPr>
            <a:r>
              <a:rPr lang="vi-VN" sz="1800">
                <a:latin typeface="Arial" panose="020B0604020202020204" pitchFamily="34" charset="0"/>
                <a:cs typeface="Arial" panose="020B0604020202020204" pitchFamily="34" charset="0"/>
              </a:rPr>
              <a:t>Nếu biểu đồ hiển thị xu hướng qua thời gian, ta có thể rút ra sự thay đổi tổng thể của dữ liệu, ví dụ như sự gia tăng hoặc giảm sút giá trị theo thời gian, cũng như những bất thường hoặc sự kiện đột ngột.</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6.2 Xu hướng chung giữa các nhóm</a:t>
            </a:r>
            <a:endParaRPr lang="en-US"/>
          </a:p>
        </p:txBody>
      </p:sp>
      <p:pic>
        <p:nvPicPr>
          <p:cNvPr id="5" name="Picture 4"/>
          <p:cNvPicPr>
            <a:picLocks noChangeAspect="1"/>
          </p:cNvPicPr>
          <p:nvPr/>
        </p:nvPicPr>
        <p:blipFill>
          <a:blip r:embed="rId3"/>
          <a:stretch>
            <a:fillRect/>
          </a:stretch>
        </p:blipFill>
        <p:spPr>
          <a:xfrm>
            <a:off x="3348538" y="2556596"/>
            <a:ext cx="5313681" cy="4153713"/>
          </a:xfrm>
          <a:prstGeom prst="rect">
            <a:avLst/>
          </a:prstGeom>
        </p:spPr>
      </p:pic>
    </p:spTree>
    <p:extLst>
      <p:ext uri="{BB962C8B-B14F-4D97-AF65-F5344CB8AC3E}">
        <p14:creationId xmlns:p14="http://schemas.microsoft.com/office/powerpoint/2010/main" val="386490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71716"/>
            <a:ext cx="10753725" cy="4706149"/>
          </a:xfrm>
        </p:spPr>
        <p:txBody>
          <a:bodyPr>
            <a:normAutofit/>
          </a:bodyPr>
          <a:lstStyle/>
          <a:p>
            <a:pPr>
              <a:lnSpc>
                <a:spcPct val="150000"/>
              </a:lnSpc>
            </a:pPr>
            <a:r>
              <a:rPr lang="vi-VN" sz="1800">
                <a:latin typeface="Arial" panose="020B0604020202020204" pitchFamily="34" charset="0"/>
                <a:cs typeface="Arial" panose="020B0604020202020204" pitchFamily="34" charset="0"/>
              </a:rPr>
              <a:t>Khi các nhóm có đường phân bố tương tự hoặc chồng lấp nhiều, điều này có thể ngụ ý rằng có mối tương quan giữa các nhóm</a:t>
            </a:r>
            <a:r>
              <a:rPr lang="vi-VN"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sym typeface="Wingdings" panose="05000000000000000000" pitchFamily="2" charset="2"/>
              </a:rPr>
              <a:t> </a:t>
            </a:r>
            <a:r>
              <a:rPr lang="vi-VN" sz="1800" smtClean="0">
                <a:latin typeface="Arial" panose="020B0604020202020204" pitchFamily="34" charset="0"/>
                <a:cs typeface="Arial" panose="020B0604020202020204" pitchFamily="34" charset="0"/>
              </a:rPr>
              <a:t>đưa </a:t>
            </a:r>
            <a:r>
              <a:rPr lang="vi-VN" sz="1800">
                <a:latin typeface="Arial" panose="020B0604020202020204" pitchFamily="34" charset="0"/>
                <a:cs typeface="Arial" panose="020B0604020202020204" pitchFamily="34" charset="0"/>
              </a:rPr>
              <a:t>ra giả thuyết về mối liên hệ giữa các nhóm, ví dụ như hành vi tiêu dùng tương đồng trong nhiều phân khúc khách hàng.</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6.3 Sự tương quan giữa các nhóm</a:t>
            </a:r>
            <a:endParaRPr lang="en-US"/>
          </a:p>
        </p:txBody>
      </p:sp>
      <p:pic>
        <p:nvPicPr>
          <p:cNvPr id="5" name="Picture 4"/>
          <p:cNvPicPr>
            <a:picLocks noChangeAspect="1"/>
          </p:cNvPicPr>
          <p:nvPr/>
        </p:nvPicPr>
        <p:blipFill>
          <a:blip r:embed="rId3"/>
          <a:stretch>
            <a:fillRect/>
          </a:stretch>
        </p:blipFill>
        <p:spPr>
          <a:xfrm>
            <a:off x="3552655" y="2553052"/>
            <a:ext cx="5221694" cy="4100981"/>
          </a:xfrm>
          <a:prstGeom prst="rect">
            <a:avLst/>
          </a:prstGeom>
        </p:spPr>
      </p:pic>
    </p:spTree>
    <p:extLst>
      <p:ext uri="{BB962C8B-B14F-4D97-AF65-F5344CB8AC3E}">
        <p14:creationId xmlns:p14="http://schemas.microsoft.com/office/powerpoint/2010/main" val="380014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89498"/>
            <a:ext cx="10753725" cy="4688367"/>
          </a:xfrm>
        </p:spPr>
        <p:txBody>
          <a:bodyPr>
            <a:normAutofit/>
          </a:bodyPr>
          <a:lstStyle/>
          <a:p>
            <a:pPr>
              <a:lnSpc>
                <a:spcPct val="150000"/>
              </a:lnSpc>
            </a:pPr>
            <a:r>
              <a:rPr lang="en-US" sz="1800" smtClean="0">
                <a:latin typeface="Arial" panose="020B0604020202020204" pitchFamily="34" charset="0"/>
                <a:cs typeface="Arial" panose="020B0604020202020204" pitchFamily="34" charset="0"/>
              </a:rPr>
              <a:t>Cho thấy được</a:t>
            </a:r>
            <a:r>
              <a:rPr lang="vi-VN" sz="1800" smtClean="0">
                <a:latin typeface="Arial" panose="020B0604020202020204" pitchFamily="34" charset="0"/>
                <a:cs typeface="Arial" panose="020B0604020202020204" pitchFamily="34" charset="0"/>
              </a:rPr>
              <a:t> </a:t>
            </a:r>
            <a:r>
              <a:rPr lang="vi-VN" sz="1800">
                <a:latin typeface="Arial" panose="020B0604020202020204" pitchFamily="34" charset="0"/>
                <a:cs typeface="Arial" panose="020B0604020202020204" pitchFamily="34" charset="0"/>
              </a:rPr>
              <a:t>rõ sự phân tán của dữ liệu trong mỗi nhóm. Các nhóm có độ phân tán lớn thường có dạng phân bố rộng, trong khi nhóm có dữ liệu tập trung sẽ có dạng hẹp </a:t>
            </a:r>
            <a:r>
              <a:rPr lang="vi-VN" sz="1800" smtClean="0">
                <a:latin typeface="Arial" panose="020B0604020202020204" pitchFamily="34" charset="0"/>
                <a:cs typeface="Arial" panose="020B0604020202020204" pitchFamily="34" charset="0"/>
              </a:rPr>
              <a:t>hơn</a:t>
            </a:r>
            <a:r>
              <a:rPr lang="en-US" sz="180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sym typeface="Wingdings" panose="05000000000000000000" pitchFamily="2" charset="2"/>
              </a:rPr>
              <a:t> </a:t>
            </a:r>
            <a:r>
              <a:rPr lang="vi-VN" sz="1800">
                <a:latin typeface="Arial" panose="020B0604020202020204" pitchFamily="34" charset="0"/>
                <a:cs typeface="Arial" panose="020B0604020202020204" pitchFamily="34" charset="0"/>
              </a:rPr>
              <a:t>hiểu rõ hơn về tính đa dạng của dữ liệu trong mỗi nhóm, hoặc mức độ biến động của một biến số cụ thể.</a:t>
            </a:r>
            <a:endParaRPr lang="en-US" sz="1800" smtClean="0">
              <a:latin typeface="Arial" panose="020B0604020202020204" pitchFamily="34" charset="0"/>
              <a:cs typeface="Arial" panose="020B0604020202020204" pitchFamily="34" charset="0"/>
            </a:endParaRPr>
          </a:p>
          <a:p>
            <a:pPr>
              <a:lnSpc>
                <a:spcPct val="150000"/>
              </a:lnSpc>
            </a:pP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6.4 Sự biến thiên trong phân bố</a:t>
            </a:r>
            <a:endParaRPr lang="en-US"/>
          </a:p>
        </p:txBody>
      </p:sp>
      <p:pic>
        <p:nvPicPr>
          <p:cNvPr id="5" name="Picture 4"/>
          <p:cNvPicPr>
            <a:picLocks noChangeAspect="1"/>
          </p:cNvPicPr>
          <p:nvPr/>
        </p:nvPicPr>
        <p:blipFill>
          <a:blip r:embed="rId3"/>
          <a:stretch>
            <a:fillRect/>
          </a:stretch>
        </p:blipFill>
        <p:spPr>
          <a:xfrm>
            <a:off x="3462028" y="2908569"/>
            <a:ext cx="4801016" cy="3764606"/>
          </a:xfrm>
          <a:prstGeom prst="rect">
            <a:avLst/>
          </a:prstGeom>
        </p:spPr>
      </p:pic>
    </p:spTree>
    <p:extLst>
      <p:ext uri="{BB962C8B-B14F-4D97-AF65-F5344CB8AC3E}">
        <p14:creationId xmlns:p14="http://schemas.microsoft.com/office/powerpoint/2010/main" val="348788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75174"/>
            <a:ext cx="10753725" cy="4702692"/>
          </a:xfrm>
        </p:spPr>
        <p:txBody>
          <a:bodyPr>
            <a:normAutofit/>
          </a:bodyPr>
          <a:lstStyle/>
          <a:p>
            <a:pPr>
              <a:lnSpc>
                <a:spcPct val="150000"/>
              </a:lnSpc>
            </a:pPr>
            <a:r>
              <a:rPr lang="vi-VN" sz="1800">
                <a:latin typeface="Arial" panose="020B0604020202020204" pitchFamily="34" charset="0"/>
                <a:cs typeface="Arial" panose="020B0604020202020204" pitchFamily="34" charset="0"/>
              </a:rPr>
              <a:t>Dựa vào hình dạng của mỗi đường phân bố, ta có thể nhận biết xem phân bố đó có đối xứng hay bị lệch (skewed</a:t>
            </a:r>
            <a:r>
              <a:rPr lang="vi-VN"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sym typeface="Wingdings" panose="05000000000000000000" pitchFamily="2" charset="2"/>
              </a:rPr>
              <a:t> </a:t>
            </a:r>
            <a:r>
              <a:rPr lang="vi-VN" sz="1800">
                <a:latin typeface="Arial" panose="020B0604020202020204" pitchFamily="34" charset="0"/>
                <a:cs typeface="Arial" panose="020B0604020202020204" pitchFamily="34" charset="0"/>
              </a:rPr>
              <a:t>Phân bố lệch về một bên </a:t>
            </a:r>
            <a:r>
              <a:rPr lang="vi-VN" sz="1800" smtClean="0">
                <a:latin typeface="Arial" panose="020B0604020202020204" pitchFamily="34" charset="0"/>
                <a:cs typeface="Arial" panose="020B0604020202020204" pitchFamily="34" charset="0"/>
              </a:rPr>
              <a:t>chỉ </a:t>
            </a:r>
            <a:r>
              <a:rPr lang="vi-VN" sz="1800">
                <a:latin typeface="Arial" panose="020B0604020202020204" pitchFamily="34" charset="0"/>
                <a:cs typeface="Arial" panose="020B0604020202020204" pitchFamily="34" charset="0"/>
              </a:rPr>
              <a:t>ra rằng một nhóm có xu hướng tập trung vào một phạm vi giá trị cụ thể hơn là các giá trị đồng đều.</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6.5 Tính đối xứng trong phân bố</a:t>
            </a:r>
            <a:endParaRPr lang="en-US"/>
          </a:p>
        </p:txBody>
      </p:sp>
      <p:pic>
        <p:nvPicPr>
          <p:cNvPr id="5" name="Picture 4"/>
          <p:cNvPicPr>
            <a:picLocks noChangeAspect="1"/>
          </p:cNvPicPr>
          <p:nvPr/>
        </p:nvPicPr>
        <p:blipFill>
          <a:blip r:embed="rId2"/>
          <a:stretch>
            <a:fillRect/>
          </a:stretch>
        </p:blipFill>
        <p:spPr>
          <a:xfrm>
            <a:off x="1567487" y="2996699"/>
            <a:ext cx="8512278" cy="3452159"/>
          </a:xfrm>
          <a:prstGeom prst="rect">
            <a:avLst/>
          </a:prstGeom>
        </p:spPr>
      </p:pic>
    </p:spTree>
    <p:extLst>
      <p:ext uri="{BB962C8B-B14F-4D97-AF65-F5344CB8AC3E}">
        <p14:creationId xmlns:p14="http://schemas.microsoft.com/office/powerpoint/2010/main" val="417876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186774"/>
            <a:ext cx="10753725" cy="4591091"/>
          </a:xfrm>
        </p:spPr>
        <p:txBody>
          <a:bodyPr>
            <a:normAutofit/>
          </a:bodyPr>
          <a:lstStyle/>
          <a:p>
            <a:pPr>
              <a:lnSpc>
                <a:spcPct val="150000"/>
              </a:lnSpc>
            </a:pPr>
            <a:r>
              <a:rPr lang="vi-VN" sz="1800">
                <a:latin typeface="Arial" panose="020B0604020202020204" pitchFamily="34" charset="0"/>
                <a:cs typeface="Arial" panose="020B0604020202020204" pitchFamily="34" charset="0"/>
              </a:rPr>
              <a:t>Việc phát hiện giá trị ngoại lệ có thể dẫn đến việc điều tra thêm về nguyên nhân của những hiện tượng bất thường này, từ đó có thể có những hành động điều chỉnh hoặc dự báo chính xác hơn.</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6.6 Giá trị outliers hoặc extreme</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91796225"/>
              </p:ext>
            </p:extLst>
          </p:nvPr>
        </p:nvGraphicFramePr>
        <p:xfrm>
          <a:off x="950913" y="2495550"/>
          <a:ext cx="9883775" cy="3998913"/>
        </p:xfrm>
        <a:graphic>
          <a:graphicData uri="http://schemas.openxmlformats.org/presentationml/2006/ole">
            <mc:AlternateContent xmlns:mc="http://schemas.openxmlformats.org/markup-compatibility/2006">
              <mc:Choice xmlns:v="urn:schemas-microsoft-com:vml" Requires="v">
                <p:oleObj spid="_x0000_s5135" name="Bitmap Image" r:id="rId4" imgW="9884451" imgH="3998392" progId="Paint.Picture">
                  <p:embed/>
                </p:oleObj>
              </mc:Choice>
              <mc:Fallback>
                <p:oleObj name="Bitmap Image" r:id="rId4" imgW="9884451" imgH="3998392" progId="Paint.Picture">
                  <p:embed/>
                  <p:pic>
                    <p:nvPicPr>
                      <p:cNvPr id="0" name=""/>
                      <p:cNvPicPr/>
                      <p:nvPr/>
                    </p:nvPicPr>
                    <p:blipFill>
                      <a:blip r:embed="rId5"/>
                      <a:stretch>
                        <a:fillRect/>
                      </a:stretch>
                    </p:blipFill>
                    <p:spPr>
                      <a:xfrm>
                        <a:off x="950913" y="2495550"/>
                        <a:ext cx="9883775" cy="3998913"/>
                      </a:xfrm>
                      <a:prstGeom prst="rect">
                        <a:avLst/>
                      </a:prstGeom>
                    </p:spPr>
                  </p:pic>
                </p:oleObj>
              </mc:Fallback>
            </mc:AlternateContent>
          </a:graphicData>
        </a:graphic>
      </p:graphicFrame>
    </p:spTree>
    <p:extLst>
      <p:ext uri="{BB962C8B-B14F-4D97-AF65-F5344CB8AC3E}">
        <p14:creationId xmlns:p14="http://schemas.microsoft.com/office/powerpoint/2010/main" val="324686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914400"/>
            <a:ext cx="10753725" cy="4863465"/>
          </a:xfrm>
        </p:spPr>
        <p:txBody>
          <a:bodyPr>
            <a:normAutofit/>
          </a:bodyPr>
          <a:lstStyle/>
          <a:p>
            <a:pPr>
              <a:lnSpc>
                <a:spcPct val="150000"/>
              </a:lnSpc>
            </a:pPr>
            <a:r>
              <a:rPr lang="vi-VN" sz="1800">
                <a:latin typeface="Arial" panose="020B0604020202020204" pitchFamily="34" charset="0"/>
                <a:cs typeface="Arial" panose="020B0604020202020204" pitchFamily="34" charset="0"/>
              </a:rPr>
              <a:t>Khi một đường cong phân bố của một nhóm khác biệt rõ rệt so với các nhóm còn lại, nó cho thấy điều gì đó bất thường</a:t>
            </a:r>
            <a:r>
              <a:rPr lang="vi-VN"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a:t>
            </a:r>
            <a:r>
              <a:rPr lang="vi-VN" sz="1800">
                <a:latin typeface="Arial" panose="020B0604020202020204" pitchFamily="34" charset="0"/>
                <a:cs typeface="Arial" panose="020B0604020202020204" pitchFamily="34" charset="0"/>
              </a:rPr>
              <a:t>Điều này có thể chỉ ra một sự kiện bất thường hoặc sự thay đổi đột ngột trong dữ liệu của nhóm đó. Ví dụ: nếu </a:t>
            </a:r>
            <a:r>
              <a:rPr lang="en-US" sz="1800" smtClean="0">
                <a:latin typeface="Arial" panose="020B0604020202020204" pitchFamily="34" charset="0"/>
                <a:cs typeface="Arial" panose="020B0604020202020204" pitchFamily="34" charset="0"/>
              </a:rPr>
              <a:t>ta</a:t>
            </a:r>
            <a:r>
              <a:rPr lang="vi-VN" sz="1800" smtClean="0">
                <a:latin typeface="Arial" panose="020B0604020202020204" pitchFamily="34" charset="0"/>
                <a:cs typeface="Arial" panose="020B0604020202020204" pitchFamily="34" charset="0"/>
              </a:rPr>
              <a:t> </a:t>
            </a:r>
            <a:r>
              <a:rPr lang="vi-VN" sz="1800">
                <a:latin typeface="Arial" panose="020B0604020202020204" pitchFamily="34" charset="0"/>
                <a:cs typeface="Arial" panose="020B0604020202020204" pitchFamily="34" charset="0"/>
              </a:rPr>
              <a:t>đang phân tích dữ liệu doanh số, sự khác biệt lớn có thể chỉ ra một chiến dịch marketing thành công hoặc một biến cố thị trường.</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6.7 Sự khác biệt nổi bật</a:t>
            </a:r>
            <a:endParaRPr lang="en-US"/>
          </a:p>
        </p:txBody>
      </p:sp>
      <p:pic>
        <p:nvPicPr>
          <p:cNvPr id="5" name="Picture 4"/>
          <p:cNvPicPr>
            <a:picLocks noChangeAspect="1"/>
          </p:cNvPicPr>
          <p:nvPr/>
        </p:nvPicPr>
        <p:blipFill>
          <a:blip r:embed="rId3"/>
          <a:stretch>
            <a:fillRect/>
          </a:stretch>
        </p:blipFill>
        <p:spPr>
          <a:xfrm>
            <a:off x="3673059" y="3094368"/>
            <a:ext cx="4647981" cy="3601072"/>
          </a:xfrm>
          <a:prstGeom prst="rect">
            <a:avLst/>
          </a:prstGeom>
        </p:spPr>
      </p:pic>
    </p:spTree>
    <p:extLst>
      <p:ext uri="{BB962C8B-B14F-4D97-AF65-F5344CB8AC3E}">
        <p14:creationId xmlns:p14="http://schemas.microsoft.com/office/powerpoint/2010/main" val="171910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316334"/>
            <a:ext cx="10753725" cy="4461531"/>
          </a:xfrm>
        </p:spPr>
        <p:txBody>
          <a:bodyPr/>
          <a:lstStyle/>
          <a:p>
            <a:r>
              <a:rPr lang="en-US" smtClean="0"/>
              <a:t>Cài đặt thư viện trên colab:</a:t>
            </a:r>
            <a:endParaRPr lang="en-US"/>
          </a:p>
        </p:txBody>
      </p:sp>
      <p:sp>
        <p:nvSpPr>
          <p:cNvPr id="4" name="Title 1"/>
          <p:cNvSpPr>
            <a:spLocks noGrp="1"/>
          </p:cNvSpPr>
          <p:nvPr>
            <p:ph type="title"/>
          </p:nvPr>
        </p:nvSpPr>
        <p:spPr>
          <a:xfrm>
            <a:off x="617690" y="83938"/>
            <a:ext cx="10772775" cy="839254"/>
          </a:xfrm>
        </p:spPr>
        <p:txBody>
          <a:bodyPr/>
          <a:lstStyle/>
          <a:p>
            <a:r>
              <a:rPr lang="en-US" smtClean="0"/>
              <a:t>7. Vẽ </a:t>
            </a:r>
            <a:r>
              <a:rPr lang="en-US" smtClean="0"/>
              <a:t>với thư viện joypy </a:t>
            </a:r>
            <a:endParaRPr lang="en-US"/>
          </a:p>
        </p:txBody>
      </p:sp>
      <p:pic>
        <p:nvPicPr>
          <p:cNvPr id="2" name="Picture 1"/>
          <p:cNvPicPr>
            <a:picLocks noChangeAspect="1"/>
          </p:cNvPicPr>
          <p:nvPr/>
        </p:nvPicPr>
        <p:blipFill>
          <a:blip r:embed="rId2"/>
          <a:stretch>
            <a:fillRect/>
          </a:stretch>
        </p:blipFill>
        <p:spPr>
          <a:xfrm>
            <a:off x="4894702" y="1125416"/>
            <a:ext cx="3915964" cy="769513"/>
          </a:xfrm>
          <a:prstGeom prst="rect">
            <a:avLst/>
          </a:prstGeom>
        </p:spPr>
      </p:pic>
      <p:pic>
        <p:nvPicPr>
          <p:cNvPr id="5" name="Picture 4"/>
          <p:cNvPicPr>
            <a:picLocks noChangeAspect="1"/>
          </p:cNvPicPr>
          <p:nvPr/>
        </p:nvPicPr>
        <p:blipFill>
          <a:blip r:embed="rId3"/>
          <a:stretch>
            <a:fillRect/>
          </a:stretch>
        </p:blipFill>
        <p:spPr>
          <a:xfrm>
            <a:off x="594599" y="2800462"/>
            <a:ext cx="4953691" cy="3648584"/>
          </a:xfrm>
          <a:prstGeom prst="rect">
            <a:avLst/>
          </a:prstGeom>
        </p:spPr>
      </p:pic>
      <p:pic>
        <p:nvPicPr>
          <p:cNvPr id="6" name="Picture 5"/>
          <p:cNvPicPr>
            <a:picLocks noChangeAspect="1"/>
          </p:cNvPicPr>
          <p:nvPr/>
        </p:nvPicPr>
        <p:blipFill>
          <a:blip r:embed="rId4"/>
          <a:stretch>
            <a:fillRect/>
          </a:stretch>
        </p:blipFill>
        <p:spPr>
          <a:xfrm>
            <a:off x="6784146" y="2712306"/>
            <a:ext cx="4793395" cy="3764606"/>
          </a:xfrm>
          <a:prstGeom prst="rect">
            <a:avLst/>
          </a:prstGeom>
        </p:spPr>
      </p:pic>
    </p:spTree>
    <p:extLst>
      <p:ext uri="{BB962C8B-B14F-4D97-AF65-F5344CB8AC3E}">
        <p14:creationId xmlns:p14="http://schemas.microsoft.com/office/powerpoint/2010/main" val="51166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a:xfrm>
            <a:off x="617690" y="83938"/>
            <a:ext cx="10772775" cy="839254"/>
          </a:xfrm>
        </p:spPr>
        <p:txBody>
          <a:bodyPr/>
          <a:lstStyle/>
          <a:p>
            <a:r>
              <a:rPr lang="en-US" smtClean="0"/>
              <a:t>7. Vẽ </a:t>
            </a:r>
            <a:r>
              <a:rPr lang="en-US" smtClean="0"/>
              <a:t>với thư viện joypy </a:t>
            </a:r>
            <a:endParaRPr lang="en-US"/>
          </a:p>
        </p:txBody>
      </p:sp>
      <p:pic>
        <p:nvPicPr>
          <p:cNvPr id="5" name="Picture 4"/>
          <p:cNvPicPr>
            <a:picLocks noChangeAspect="1"/>
          </p:cNvPicPr>
          <p:nvPr/>
        </p:nvPicPr>
        <p:blipFill>
          <a:blip r:embed="rId2"/>
          <a:stretch>
            <a:fillRect/>
          </a:stretch>
        </p:blipFill>
        <p:spPr>
          <a:xfrm>
            <a:off x="144449" y="1584546"/>
            <a:ext cx="6677957" cy="3829584"/>
          </a:xfrm>
          <a:prstGeom prst="rect">
            <a:avLst/>
          </a:prstGeom>
        </p:spPr>
      </p:pic>
      <p:pic>
        <p:nvPicPr>
          <p:cNvPr id="6" name="Picture 5"/>
          <p:cNvPicPr>
            <a:picLocks noChangeAspect="1"/>
          </p:cNvPicPr>
          <p:nvPr/>
        </p:nvPicPr>
        <p:blipFill>
          <a:blip r:embed="rId3"/>
          <a:stretch>
            <a:fillRect/>
          </a:stretch>
        </p:blipFill>
        <p:spPr>
          <a:xfrm>
            <a:off x="7179843" y="1602131"/>
            <a:ext cx="4785775" cy="3734124"/>
          </a:xfrm>
          <a:prstGeom prst="rect">
            <a:avLst/>
          </a:prstGeom>
        </p:spPr>
      </p:pic>
    </p:spTree>
    <p:extLst>
      <p:ext uri="{BB962C8B-B14F-4D97-AF65-F5344CB8AC3E}">
        <p14:creationId xmlns:p14="http://schemas.microsoft.com/office/powerpoint/2010/main" val="29491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64767" y="1380925"/>
            <a:ext cx="5232648" cy="5181347"/>
          </a:xfrm>
          <a:prstGeom prst="rect">
            <a:avLst/>
          </a:prstGeom>
        </p:spPr>
      </p:pic>
      <p:sp>
        <p:nvSpPr>
          <p:cNvPr id="5" name="Title 1"/>
          <p:cNvSpPr>
            <a:spLocks noGrp="1"/>
          </p:cNvSpPr>
          <p:nvPr>
            <p:ph type="title"/>
          </p:nvPr>
        </p:nvSpPr>
        <p:spPr>
          <a:xfrm>
            <a:off x="617690" y="83938"/>
            <a:ext cx="10772775" cy="839254"/>
          </a:xfrm>
        </p:spPr>
        <p:txBody>
          <a:bodyPr/>
          <a:lstStyle/>
          <a:p>
            <a:r>
              <a:rPr lang="en-US" smtClean="0"/>
              <a:t>7. Vẽ </a:t>
            </a:r>
            <a:r>
              <a:rPr lang="en-US" smtClean="0"/>
              <a:t>với thư viện joypy </a:t>
            </a:r>
            <a:endParaRPr lang="en-US"/>
          </a:p>
        </p:txBody>
      </p:sp>
      <p:pic>
        <p:nvPicPr>
          <p:cNvPr id="7" name="Picture 6"/>
          <p:cNvPicPr>
            <a:picLocks noChangeAspect="1"/>
          </p:cNvPicPr>
          <p:nvPr/>
        </p:nvPicPr>
        <p:blipFill>
          <a:blip r:embed="rId3"/>
          <a:stretch>
            <a:fillRect/>
          </a:stretch>
        </p:blipFill>
        <p:spPr>
          <a:xfrm>
            <a:off x="6314639" y="1620614"/>
            <a:ext cx="5612754" cy="4387499"/>
          </a:xfrm>
          <a:prstGeom prst="rect">
            <a:avLst/>
          </a:prstGeom>
        </p:spPr>
      </p:pic>
    </p:spTree>
    <p:extLst>
      <p:ext uri="{BB962C8B-B14F-4D97-AF65-F5344CB8AC3E}">
        <p14:creationId xmlns:p14="http://schemas.microsoft.com/office/powerpoint/2010/main" val="4152798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9187" y="1989575"/>
            <a:ext cx="6468238" cy="2378356"/>
          </a:xfrm>
          <a:prstGeom prst="rect">
            <a:avLst/>
          </a:prstGeom>
        </p:spPr>
      </p:pic>
      <p:sp>
        <p:nvSpPr>
          <p:cNvPr id="5" name="Title 1"/>
          <p:cNvSpPr>
            <a:spLocks noGrp="1"/>
          </p:cNvSpPr>
          <p:nvPr>
            <p:ph type="title"/>
          </p:nvPr>
        </p:nvSpPr>
        <p:spPr>
          <a:xfrm>
            <a:off x="617690" y="83938"/>
            <a:ext cx="10772775" cy="839254"/>
          </a:xfrm>
        </p:spPr>
        <p:txBody>
          <a:bodyPr/>
          <a:lstStyle/>
          <a:p>
            <a:r>
              <a:rPr lang="en-US" smtClean="0"/>
              <a:t>7. Vẽ </a:t>
            </a:r>
            <a:r>
              <a:rPr lang="en-US" smtClean="0"/>
              <a:t>với thư viện joypy </a:t>
            </a:r>
            <a:endParaRPr lang="en-US"/>
          </a:p>
        </p:txBody>
      </p:sp>
      <p:pic>
        <p:nvPicPr>
          <p:cNvPr id="6" name="Picture 5"/>
          <p:cNvPicPr>
            <a:picLocks noChangeAspect="1"/>
          </p:cNvPicPr>
          <p:nvPr/>
        </p:nvPicPr>
        <p:blipFill>
          <a:blip r:embed="rId3"/>
          <a:stretch>
            <a:fillRect/>
          </a:stretch>
        </p:blipFill>
        <p:spPr>
          <a:xfrm>
            <a:off x="7061690" y="1518545"/>
            <a:ext cx="4801016" cy="3177815"/>
          </a:xfrm>
          <a:prstGeom prst="rect">
            <a:avLst/>
          </a:prstGeom>
        </p:spPr>
      </p:pic>
    </p:spTree>
    <p:extLst>
      <p:ext uri="{BB962C8B-B14F-4D97-AF65-F5344CB8AC3E}">
        <p14:creationId xmlns:p14="http://schemas.microsoft.com/office/powerpoint/2010/main" val="2709096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12" y="261789"/>
            <a:ext cx="10772775" cy="702853"/>
          </a:xfrm>
        </p:spPr>
        <p:txBody>
          <a:bodyPr>
            <a:normAutofit fontScale="90000"/>
          </a:bodyPr>
          <a:lstStyle/>
          <a:p>
            <a:r>
              <a:rPr lang="en-US" smtClean="0"/>
              <a:t>1. Định nghĩa</a:t>
            </a:r>
            <a:endParaRPr lang="en-US"/>
          </a:p>
        </p:txBody>
      </p:sp>
      <p:sp>
        <p:nvSpPr>
          <p:cNvPr id="3" name="Content Placeholder 2"/>
          <p:cNvSpPr>
            <a:spLocks noGrp="1"/>
          </p:cNvSpPr>
          <p:nvPr>
            <p:ph idx="1"/>
          </p:nvPr>
        </p:nvSpPr>
        <p:spPr>
          <a:xfrm>
            <a:off x="676656" y="1161288"/>
            <a:ext cx="10963656" cy="4616577"/>
          </a:xfrm>
        </p:spPr>
        <p:txBody>
          <a:bodyPr>
            <a:normAutofit/>
          </a:bodyPr>
          <a:lstStyle/>
          <a:p>
            <a:pPr algn="just">
              <a:lnSpc>
                <a:spcPct val="150000"/>
              </a:lnSpc>
              <a:buFont typeface="Wingdings" panose="05000000000000000000" pitchFamily="2" charset="2"/>
              <a:buChar char="Ø"/>
            </a:pPr>
            <a:r>
              <a:rPr lang="en-US" sz="1800" smtClean="0">
                <a:solidFill>
                  <a:schemeClr val="tx1"/>
                </a:solidFill>
                <a:latin typeface="Arial" panose="020B0604020202020204" pitchFamily="34" charset="0"/>
                <a:cs typeface="Arial" panose="020B0604020202020204" pitchFamily="34" charset="0"/>
              </a:rPr>
              <a:t> Là</a:t>
            </a:r>
            <a:r>
              <a:rPr lang="vi-VN"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một công cụ trực quan hóa dữ liệu, dùng để hiển thị phân bố của một giá trị số cho nhiều nhóm, cho phép so sánh dễ dàng</a:t>
            </a:r>
            <a:r>
              <a:rPr lang="vi-VN" sz="1800" smtClean="0">
                <a:solidFill>
                  <a:schemeClr val="tx1"/>
                </a:solidFill>
                <a:latin typeface="Arial" panose="020B0604020202020204" pitchFamily="34" charset="0"/>
                <a:cs typeface="Arial" panose="020B0604020202020204" pitchFamily="34" charset="0"/>
              </a:rPr>
              <a:t>.</a:t>
            </a:r>
            <a:endParaRPr lang="en-US" sz="1800" smtClean="0">
              <a:solidFill>
                <a:schemeClr val="tx1"/>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smtClean="0">
                <a:solidFill>
                  <a:schemeClr val="tx1"/>
                </a:solidFill>
                <a:latin typeface="Arial" panose="020B0604020202020204" pitchFamily="34" charset="0"/>
                <a:cs typeface="Arial" panose="020B0604020202020204" pitchFamily="34" charset="0"/>
              </a:rPr>
              <a:t> Là biểu đồ hiển thị </a:t>
            </a:r>
            <a:r>
              <a:rPr lang="vi-VN" sz="1800" smtClean="0">
                <a:solidFill>
                  <a:schemeClr val="tx1"/>
                </a:solidFill>
                <a:latin typeface="Arial" panose="020B0604020202020204" pitchFamily="34" charset="0"/>
                <a:cs typeface="Arial" panose="020B0604020202020204" pitchFamily="34" charset="0"/>
              </a:rPr>
              <a:t>sự </a:t>
            </a:r>
            <a:r>
              <a:rPr lang="vi-VN" sz="1800">
                <a:solidFill>
                  <a:schemeClr val="tx1"/>
                </a:solidFill>
                <a:latin typeface="Arial" panose="020B0604020202020204" pitchFamily="34" charset="0"/>
                <a:cs typeface="Arial" panose="020B0604020202020204" pitchFamily="34" charset="0"/>
              </a:rPr>
              <a:t>phân bố của một giá trị số cho một số nhóm. Phân phối có thể được biểu diễn bằng </a:t>
            </a:r>
            <a:r>
              <a:rPr lang="en-US" sz="1800" smtClean="0">
                <a:solidFill>
                  <a:schemeClr val="tx1"/>
                </a:solidFill>
                <a:latin typeface="Arial" panose="020B0604020202020204" pitchFamily="34" charset="0"/>
                <a:cs typeface="Arial" panose="020B0604020202020204" pitchFamily="34" charset="0"/>
              </a:rPr>
              <a:t>histogram </a:t>
            </a:r>
            <a:r>
              <a:rPr lang="vi-VN" sz="1800" smtClean="0">
                <a:solidFill>
                  <a:schemeClr val="tx1"/>
                </a:solidFill>
                <a:latin typeface="Arial" panose="020B0604020202020204" pitchFamily="34" charset="0"/>
                <a:cs typeface="Arial" panose="020B0604020202020204" pitchFamily="34" charset="0"/>
              </a:rPr>
              <a:t>hoặc biểu</a:t>
            </a:r>
            <a:r>
              <a:rPr lang="en-US" sz="1800" smtClean="0">
                <a:solidFill>
                  <a:schemeClr val="tx1"/>
                </a:solidFill>
                <a:latin typeface="Arial" panose="020B0604020202020204" pitchFamily="34" charset="0"/>
                <a:cs typeface="Arial" panose="020B0604020202020204" pitchFamily="34" charset="0"/>
              </a:rPr>
              <a:t> đồ density</a:t>
            </a:r>
            <a:r>
              <a:rPr lang="vi-VN"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tất cả đều được căn chỉnh theo cùng một tỷ lệ ngang và được trình bày với sự chồng chéo nhẹ</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stretch>
            <a:fillRect/>
          </a:stretch>
        </p:blipFill>
        <p:spPr>
          <a:xfrm>
            <a:off x="3222895" y="3537416"/>
            <a:ext cx="6262749" cy="3221356"/>
          </a:xfrm>
          <a:prstGeom prst="rect">
            <a:avLst/>
          </a:prstGeom>
        </p:spPr>
      </p:pic>
    </p:spTree>
    <p:extLst>
      <p:ext uri="{BB962C8B-B14F-4D97-AF65-F5344CB8AC3E}">
        <p14:creationId xmlns:p14="http://schemas.microsoft.com/office/powerpoint/2010/main" val="1669333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a:xfrm>
            <a:off x="617690" y="83938"/>
            <a:ext cx="10772775" cy="839254"/>
          </a:xfrm>
        </p:spPr>
        <p:txBody>
          <a:bodyPr/>
          <a:lstStyle/>
          <a:p>
            <a:r>
              <a:rPr lang="en-US" smtClean="0"/>
              <a:t>7. Vẽ </a:t>
            </a:r>
            <a:r>
              <a:rPr lang="en-US" smtClean="0"/>
              <a:t>với thư viện joypy </a:t>
            </a:r>
            <a:endParaRPr lang="en-US"/>
          </a:p>
        </p:txBody>
      </p:sp>
      <p:pic>
        <p:nvPicPr>
          <p:cNvPr id="5" name="Picture 4"/>
          <p:cNvPicPr>
            <a:picLocks noChangeAspect="1"/>
          </p:cNvPicPr>
          <p:nvPr/>
        </p:nvPicPr>
        <p:blipFill>
          <a:blip r:embed="rId2"/>
          <a:stretch>
            <a:fillRect/>
          </a:stretch>
        </p:blipFill>
        <p:spPr>
          <a:xfrm>
            <a:off x="112020" y="3293027"/>
            <a:ext cx="6258635" cy="1039606"/>
          </a:xfrm>
          <a:prstGeom prst="rect">
            <a:avLst/>
          </a:prstGeom>
        </p:spPr>
      </p:pic>
      <p:pic>
        <p:nvPicPr>
          <p:cNvPr id="6" name="Picture 5"/>
          <p:cNvPicPr>
            <a:picLocks noChangeAspect="1"/>
          </p:cNvPicPr>
          <p:nvPr/>
        </p:nvPicPr>
        <p:blipFill>
          <a:blip r:embed="rId3"/>
          <a:stretch>
            <a:fillRect/>
          </a:stretch>
        </p:blipFill>
        <p:spPr>
          <a:xfrm>
            <a:off x="6931062" y="1798918"/>
            <a:ext cx="4801016" cy="3581710"/>
          </a:xfrm>
          <a:prstGeom prst="rect">
            <a:avLst/>
          </a:prstGeom>
        </p:spPr>
      </p:pic>
    </p:spTree>
    <p:extLst>
      <p:ext uri="{BB962C8B-B14F-4D97-AF65-F5344CB8AC3E}">
        <p14:creationId xmlns:p14="http://schemas.microsoft.com/office/powerpoint/2010/main" val="391859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20" y="439243"/>
            <a:ext cx="10772775" cy="826849"/>
          </a:xfrm>
        </p:spPr>
        <p:txBody>
          <a:bodyPr/>
          <a:lstStyle/>
          <a:p>
            <a:r>
              <a:rPr lang="en-US"/>
              <a:t>8</a:t>
            </a:r>
            <a:r>
              <a:rPr lang="en-US" smtClean="0"/>
              <a:t>. </a:t>
            </a:r>
            <a:r>
              <a:rPr lang="en-US" err="1" smtClean="0"/>
              <a:t>Bài</a:t>
            </a:r>
            <a:r>
              <a:rPr lang="en-US" smtClean="0"/>
              <a:t> </a:t>
            </a:r>
            <a:r>
              <a:rPr lang="en-US" err="1" smtClean="0"/>
              <a:t>tập</a:t>
            </a:r>
            <a:endParaRPr lang="en-US"/>
          </a:p>
        </p:txBody>
      </p:sp>
      <p:sp>
        <p:nvSpPr>
          <p:cNvPr id="3" name="Content Placeholder 2"/>
          <p:cNvSpPr>
            <a:spLocks noGrp="1"/>
          </p:cNvSpPr>
          <p:nvPr>
            <p:ph idx="1"/>
          </p:nvPr>
        </p:nvSpPr>
        <p:spPr>
          <a:xfrm>
            <a:off x="676656" y="1657978"/>
            <a:ext cx="10753725" cy="4119887"/>
          </a:xfrm>
        </p:spPr>
        <p:txBody>
          <a:bodyPr/>
          <a:lstStyle/>
          <a:p>
            <a:pPr marL="0" indent="0">
              <a:buNone/>
            </a:pPr>
            <a:r>
              <a:rPr lang="en-US" err="1" smtClean="0"/>
              <a:t>Sử</a:t>
            </a:r>
            <a:r>
              <a:rPr lang="en-US" smtClean="0"/>
              <a:t> </a:t>
            </a:r>
            <a:r>
              <a:rPr lang="en-US" err="1" smtClean="0"/>
              <a:t>dụng</a:t>
            </a:r>
            <a:r>
              <a:rPr lang="en-US" smtClean="0"/>
              <a:t> </a:t>
            </a:r>
            <a:r>
              <a:rPr lang="en-US" err="1" smtClean="0"/>
              <a:t>tập</a:t>
            </a:r>
            <a:r>
              <a:rPr lang="en-US" smtClean="0"/>
              <a:t> </a:t>
            </a:r>
            <a:r>
              <a:rPr lang="en-US" err="1" smtClean="0"/>
              <a:t>dữ</a:t>
            </a:r>
            <a:r>
              <a:rPr lang="en-US" smtClean="0"/>
              <a:t> </a:t>
            </a:r>
            <a:r>
              <a:rPr lang="en-US" err="1" smtClean="0"/>
              <a:t>liệu</a:t>
            </a:r>
            <a:r>
              <a:rPr lang="en-US" smtClean="0"/>
              <a:t> </a:t>
            </a:r>
            <a:r>
              <a:rPr lang="en-US" smtClean="0"/>
              <a:t>“50-startups.csv” </a:t>
            </a:r>
            <a:r>
              <a:rPr lang="en-US" smtClean="0"/>
              <a:t>(</a:t>
            </a:r>
            <a:r>
              <a:rPr lang="en-US" err="1" smtClean="0"/>
              <a:t>Nằm</a:t>
            </a:r>
            <a:r>
              <a:rPr lang="en-US" smtClean="0"/>
              <a:t> </a:t>
            </a:r>
            <a:r>
              <a:rPr lang="en-US" err="1" smtClean="0"/>
              <a:t>trong</a:t>
            </a:r>
            <a:r>
              <a:rPr lang="en-US" smtClean="0"/>
              <a:t> folder </a:t>
            </a:r>
            <a:r>
              <a:rPr lang="en-US"/>
              <a:t>data/ai-programming-course/ </a:t>
            </a:r>
            <a:r>
              <a:rPr lang="en-US">
                <a:hlinkClick r:id="rId2"/>
              </a:rPr>
              <a:t>https</a:t>
            </a:r>
            <a:r>
              <a:rPr lang="en-US">
                <a:hlinkClick r:id="rId2"/>
              </a:rPr>
              <a:t>://</a:t>
            </a:r>
            <a:r>
              <a:rPr lang="en-US" smtClean="0">
                <a:hlinkClick r:id="rId2"/>
              </a:rPr>
              <a:t>github.com/thieu1995/csv-files/blob/main/data/ai-programming-course/50-startups.csv</a:t>
            </a:r>
            <a:r>
              <a:rPr lang="en-US" smtClean="0"/>
              <a:t>). </a:t>
            </a:r>
            <a:r>
              <a:rPr lang="en-US" err="1" smtClean="0"/>
              <a:t>Vẽ</a:t>
            </a:r>
            <a:r>
              <a:rPr lang="en-US" smtClean="0"/>
              <a:t> </a:t>
            </a:r>
            <a:r>
              <a:rPr lang="en-US" err="1" smtClean="0"/>
              <a:t>hình</a:t>
            </a:r>
            <a:r>
              <a:rPr lang="en-US" smtClean="0"/>
              <a:t> </a:t>
            </a:r>
            <a:r>
              <a:rPr lang="en-US" smtClean="0"/>
              <a:t>Ridgeline chart và </a:t>
            </a:r>
            <a:r>
              <a:rPr lang="en-US" err="1" smtClean="0"/>
              <a:t>đánh</a:t>
            </a:r>
            <a:r>
              <a:rPr lang="en-US" smtClean="0"/>
              <a:t> </a:t>
            </a:r>
            <a:r>
              <a:rPr lang="en-US" err="1" smtClean="0"/>
              <a:t>giá</a:t>
            </a:r>
            <a:r>
              <a:rPr lang="en-US" smtClean="0"/>
              <a:t> </a:t>
            </a:r>
            <a:r>
              <a:rPr lang="en-US" err="1" smtClean="0"/>
              <a:t>nội</a:t>
            </a:r>
            <a:r>
              <a:rPr lang="en-US" smtClean="0"/>
              <a:t> dung </a:t>
            </a:r>
            <a:r>
              <a:rPr lang="en-US" err="1" smtClean="0"/>
              <a:t>của</a:t>
            </a:r>
            <a:r>
              <a:rPr lang="en-US" smtClean="0"/>
              <a:t> </a:t>
            </a:r>
            <a:r>
              <a:rPr lang="en-US" err="1" smtClean="0"/>
              <a:t>hình</a:t>
            </a:r>
            <a:r>
              <a:rPr lang="en-US" smtClean="0"/>
              <a:t> </a:t>
            </a:r>
            <a:r>
              <a:rPr lang="en-US" err="1" smtClean="0"/>
              <a:t>vẽ</a:t>
            </a:r>
            <a:r>
              <a:rPr lang="en-US" smtClean="0"/>
              <a:t>. </a:t>
            </a:r>
          </a:p>
          <a:p>
            <a:r>
              <a:rPr lang="en-US" smtClean="0"/>
              <a:t>+ </a:t>
            </a:r>
            <a:r>
              <a:rPr lang="en-US" smtClean="0"/>
              <a:t>Vẽ hình tổng thể trước</a:t>
            </a:r>
            <a:endParaRPr lang="en-US" smtClean="0"/>
          </a:p>
          <a:p>
            <a:r>
              <a:rPr lang="en-US" smtClean="0"/>
              <a:t>+ </a:t>
            </a:r>
            <a:r>
              <a:rPr lang="en-US" smtClean="0"/>
              <a:t>Sau đó vẽ hình theo nhóm của cột State</a:t>
            </a:r>
            <a:endParaRPr lang="en-US" smtClean="0"/>
          </a:p>
          <a:p>
            <a:endParaRPr lang="en-US"/>
          </a:p>
        </p:txBody>
      </p:sp>
    </p:spTree>
    <p:extLst>
      <p:ext uri="{BB962C8B-B14F-4D97-AF65-F5344CB8AC3E}">
        <p14:creationId xmlns:p14="http://schemas.microsoft.com/office/powerpoint/2010/main" val="3134348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1147" y="0"/>
            <a:ext cx="5010302" cy="3578787"/>
          </a:xfrm>
          <a:prstGeom prst="rect">
            <a:avLst/>
          </a:prstGeom>
        </p:spPr>
      </p:pic>
      <p:pic>
        <p:nvPicPr>
          <p:cNvPr id="8" name="Picture 7"/>
          <p:cNvPicPr>
            <a:picLocks noChangeAspect="1"/>
          </p:cNvPicPr>
          <p:nvPr/>
        </p:nvPicPr>
        <p:blipFill>
          <a:blip r:embed="rId3"/>
          <a:stretch>
            <a:fillRect/>
          </a:stretch>
        </p:blipFill>
        <p:spPr>
          <a:xfrm>
            <a:off x="5995071" y="150876"/>
            <a:ext cx="6196929" cy="5275385"/>
          </a:xfrm>
          <a:prstGeom prst="rect">
            <a:avLst/>
          </a:prstGeom>
        </p:spPr>
      </p:pic>
      <p:pic>
        <p:nvPicPr>
          <p:cNvPr id="9" name="Picture 8"/>
          <p:cNvPicPr>
            <a:picLocks noChangeAspect="1"/>
          </p:cNvPicPr>
          <p:nvPr/>
        </p:nvPicPr>
        <p:blipFill>
          <a:blip r:embed="rId4"/>
          <a:stretch>
            <a:fillRect/>
          </a:stretch>
        </p:blipFill>
        <p:spPr>
          <a:xfrm>
            <a:off x="111508" y="3721608"/>
            <a:ext cx="5999096" cy="2999548"/>
          </a:xfrm>
          <a:prstGeom prst="rect">
            <a:avLst/>
          </a:prstGeom>
        </p:spPr>
      </p:pic>
    </p:spTree>
    <p:extLst>
      <p:ext uri="{BB962C8B-B14F-4D97-AF65-F5344CB8AC3E}">
        <p14:creationId xmlns:p14="http://schemas.microsoft.com/office/powerpoint/2010/main" val="1363977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68947" y="124394"/>
            <a:ext cx="10772775" cy="8163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mtClean="0"/>
              <a:t>2. Thành phần</a:t>
            </a:r>
            <a:endParaRPr lang="en-US"/>
          </a:p>
        </p:txBody>
      </p:sp>
      <p:sp>
        <p:nvSpPr>
          <p:cNvPr id="4" name="Content Placeholder 3"/>
          <p:cNvSpPr>
            <a:spLocks noGrp="1"/>
          </p:cNvSpPr>
          <p:nvPr>
            <p:ph idx="1"/>
          </p:nvPr>
        </p:nvSpPr>
        <p:spPr>
          <a:xfrm>
            <a:off x="905608" y="1002324"/>
            <a:ext cx="10295792" cy="1941843"/>
          </a:xfrm>
        </p:spPr>
        <p:txBody>
          <a:bodyPr>
            <a:noAutofit/>
          </a:bodyPr>
          <a:lstStyle/>
          <a:p>
            <a:pPr>
              <a:lnSpc>
                <a:spcPct val="150000"/>
              </a:lnSpc>
              <a:buFont typeface="Wingdings" panose="05000000000000000000" pitchFamily="2" charset="2"/>
              <a:buChar char="Ø"/>
            </a:pPr>
            <a:r>
              <a:rPr lang="en-US" sz="1800" smtClean="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Loạt biểu đồ phân bố mật độ chồng lên nhau </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Trục </a:t>
            </a:r>
            <a:r>
              <a:rPr lang="en-US" sz="1800">
                <a:latin typeface="Arial" panose="020B0604020202020204" pitchFamily="34" charset="0"/>
                <a:cs typeface="Arial" panose="020B0604020202020204" pitchFamily="34" charset="0"/>
              </a:rPr>
              <a:t>X: Hiển thị phân bố giá trị </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Trục </a:t>
            </a:r>
            <a:r>
              <a:rPr lang="en-US" sz="1800">
                <a:latin typeface="Arial" panose="020B0604020202020204" pitchFamily="34" charset="0"/>
                <a:cs typeface="Arial" panose="020B0604020202020204" pitchFamily="34" charset="0"/>
              </a:rPr>
              <a:t>Y: Đại diện cho các nhóm khác nhau </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Phần </a:t>
            </a:r>
            <a:r>
              <a:rPr lang="en-US" sz="1800">
                <a:latin typeface="Arial" panose="020B0604020202020204" pitchFamily="34" charset="0"/>
                <a:cs typeface="Arial" panose="020B0604020202020204" pitchFamily="34" charset="0"/>
              </a:rPr>
              <a:t>chồng lên nhau: Yếu tố quan trọng giúp so sánh phân bố giữa các </a:t>
            </a:r>
            <a:r>
              <a:rPr lang="en-US" sz="1800" smtClean="0">
                <a:latin typeface="Arial" panose="020B0604020202020204" pitchFamily="34" charset="0"/>
                <a:cs typeface="Arial" panose="020B0604020202020204" pitchFamily="34" charset="0"/>
              </a:rPr>
              <a:t>nhóm</a:t>
            </a:r>
          </a:p>
        </p:txBody>
      </p:sp>
      <p:pic>
        <p:nvPicPr>
          <p:cNvPr id="3" name="Picture 2"/>
          <p:cNvPicPr>
            <a:picLocks noChangeAspect="1"/>
          </p:cNvPicPr>
          <p:nvPr/>
        </p:nvPicPr>
        <p:blipFill>
          <a:blip r:embed="rId2"/>
          <a:stretch>
            <a:fillRect/>
          </a:stretch>
        </p:blipFill>
        <p:spPr>
          <a:xfrm>
            <a:off x="2758059" y="3470551"/>
            <a:ext cx="5270373" cy="3252809"/>
          </a:xfrm>
          <a:prstGeom prst="rect">
            <a:avLst/>
          </a:prstGeom>
        </p:spPr>
      </p:pic>
    </p:spTree>
    <p:extLst>
      <p:ext uri="{BB962C8B-B14F-4D97-AF65-F5344CB8AC3E}">
        <p14:creationId xmlns:p14="http://schemas.microsoft.com/office/powerpoint/2010/main" val="343079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043" y="1131298"/>
            <a:ext cx="10753725" cy="1348575"/>
          </a:xfrm>
        </p:spPr>
        <p:txBody>
          <a:bodyPr>
            <a:noAutofit/>
          </a:bodyPr>
          <a:lstStyle/>
          <a:p>
            <a:pPr>
              <a:lnSpc>
                <a:spcPct val="17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Cung </a:t>
            </a:r>
            <a:r>
              <a:rPr lang="vi-VN" sz="1800">
                <a:latin typeface="Arial" panose="020B0604020202020204" pitchFamily="34" charset="0"/>
                <a:cs typeface="Arial" panose="020B0604020202020204" pitchFamily="34" charset="0"/>
              </a:rPr>
              <a:t>cấp một cách xem nhiều phân bố trong không gian </a:t>
            </a:r>
            <a:r>
              <a:rPr lang="vi-VN" sz="1800" smtClean="0">
                <a:latin typeface="Arial" panose="020B0604020202020204" pitchFamily="34" charset="0"/>
                <a:cs typeface="Arial" panose="020B0604020202020204" pitchFamily="34" charset="0"/>
              </a:rPr>
              <a:t>hẹp</a:t>
            </a:r>
            <a:r>
              <a:rPr lang="en-US" sz="1800" smtClean="0">
                <a:latin typeface="Arial" panose="020B0604020202020204" pitchFamily="34" charset="0"/>
                <a:cs typeface="Arial" panose="020B0604020202020204" pitchFamily="34" charset="0"/>
              </a:rPr>
              <a:t>.</a:t>
            </a:r>
          </a:p>
          <a:p>
            <a:pPr>
              <a:lnSpc>
                <a:spcPct val="17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Lý </a:t>
            </a:r>
            <a:r>
              <a:rPr lang="vi-VN" sz="1800">
                <a:latin typeface="Arial" panose="020B0604020202020204" pitchFamily="34" charset="0"/>
                <a:cs typeface="Arial" panose="020B0604020202020204" pitchFamily="34" charset="0"/>
              </a:rPr>
              <a:t>tưởng để hiển thị sự phát triển của biến theo thời </a:t>
            </a:r>
            <a:r>
              <a:rPr lang="vi-VN" sz="1800" smtClean="0">
                <a:latin typeface="Arial" panose="020B0604020202020204" pitchFamily="34" charset="0"/>
                <a:cs typeface="Arial" panose="020B0604020202020204" pitchFamily="34" charset="0"/>
              </a:rPr>
              <a:t>gian</a:t>
            </a:r>
            <a:endParaRPr lang="en-US" sz="1800" smtClean="0">
              <a:latin typeface="Arial" panose="020B0604020202020204" pitchFamily="34" charset="0"/>
              <a:cs typeface="Arial" panose="020B0604020202020204" pitchFamily="34" charset="0"/>
            </a:endParaRPr>
          </a:p>
          <a:p>
            <a:pPr>
              <a:lnSpc>
                <a:spcPct val="17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Trực </a:t>
            </a:r>
            <a:r>
              <a:rPr lang="vi-VN" sz="1800">
                <a:latin typeface="Arial" panose="020B0604020202020204" pitchFamily="34" charset="0"/>
                <a:cs typeface="Arial" panose="020B0604020202020204" pitchFamily="34" charset="0"/>
              </a:rPr>
              <a:t>quan hấp dẫn và dễ hiểu khi được thiết kế tốt</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a:t>3</a:t>
            </a:r>
            <a:r>
              <a:rPr lang="en-US" smtClean="0"/>
              <a:t>. Ưu điểm</a:t>
            </a:r>
            <a:endParaRPr lang="en-US"/>
          </a:p>
        </p:txBody>
      </p:sp>
      <p:pic>
        <p:nvPicPr>
          <p:cNvPr id="7" name="Picture 6"/>
          <p:cNvPicPr>
            <a:picLocks noChangeAspect="1"/>
          </p:cNvPicPr>
          <p:nvPr/>
        </p:nvPicPr>
        <p:blipFill>
          <a:blip r:embed="rId2"/>
          <a:stretch>
            <a:fillRect/>
          </a:stretch>
        </p:blipFill>
        <p:spPr>
          <a:xfrm>
            <a:off x="3265879" y="3304133"/>
            <a:ext cx="5447297" cy="3468396"/>
          </a:xfrm>
          <a:prstGeom prst="rect">
            <a:avLst/>
          </a:prstGeom>
        </p:spPr>
      </p:pic>
    </p:spTree>
    <p:extLst>
      <p:ext uri="{BB962C8B-B14F-4D97-AF65-F5344CB8AC3E}">
        <p14:creationId xmlns:p14="http://schemas.microsoft.com/office/powerpoint/2010/main" val="397099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160586"/>
            <a:ext cx="10753725" cy="4617280"/>
          </a:xfrm>
        </p:spPr>
        <p:txBody>
          <a:bodyPr>
            <a:normAutofit/>
          </a:bodyPr>
          <a:lstStyle/>
          <a:p>
            <a:pPr>
              <a:lnSpc>
                <a:spcPct val="150000"/>
              </a:lnSpc>
              <a:buFont typeface="Wingdings" panose="05000000000000000000" pitchFamily="2" charset="2"/>
              <a:buChar char="Ø"/>
            </a:pPr>
            <a:r>
              <a:rPr lang="en-US" sz="1800" smtClean="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Việc </a:t>
            </a:r>
            <a:r>
              <a:rPr lang="vi-VN" sz="1800">
                <a:latin typeface="Arial" panose="020B0604020202020204" pitchFamily="34" charset="0"/>
                <a:cs typeface="Arial" panose="020B0604020202020204" pitchFamily="34" charset="0"/>
              </a:rPr>
              <a:t>chồng lên nhau có thể gây che khuất dữ liệu </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Có </a:t>
            </a:r>
            <a:r>
              <a:rPr lang="vi-VN" sz="1800">
                <a:latin typeface="Arial" panose="020B0604020202020204" pitchFamily="34" charset="0"/>
                <a:cs typeface="Arial" panose="020B0604020202020204" pitchFamily="34" charset="0"/>
              </a:rPr>
              <a:t>thể khó hiểu nếu không được phân cách đúng cách </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latin typeface="Arial" panose="020B0604020202020204" pitchFamily="34" charset="0"/>
                <a:cs typeface="Arial" panose="020B0604020202020204" pitchFamily="34" charset="0"/>
              </a:rPr>
              <a:t> </a:t>
            </a:r>
            <a:r>
              <a:rPr lang="vi-VN" sz="1800" smtClean="0">
                <a:latin typeface="Arial" panose="020B0604020202020204" pitchFamily="34" charset="0"/>
                <a:cs typeface="Arial" panose="020B0604020202020204" pitchFamily="34" charset="0"/>
              </a:rPr>
              <a:t>Không </a:t>
            </a:r>
            <a:r>
              <a:rPr lang="vi-VN" sz="1800">
                <a:latin typeface="Arial" panose="020B0604020202020204" pitchFamily="34" charset="0"/>
                <a:cs typeface="Arial" panose="020B0604020202020204" pitchFamily="34" charset="0"/>
              </a:rPr>
              <a:t>phù hợp với các tập dữ liệu nhỏ</a:t>
            </a: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4. Nhược điểm</a:t>
            </a:r>
            <a:endParaRPr lang="en-US"/>
          </a:p>
        </p:txBody>
      </p:sp>
      <p:pic>
        <p:nvPicPr>
          <p:cNvPr id="5" name="Picture 4"/>
          <p:cNvPicPr>
            <a:picLocks noChangeAspect="1"/>
          </p:cNvPicPr>
          <p:nvPr/>
        </p:nvPicPr>
        <p:blipFill>
          <a:blip r:embed="rId2"/>
          <a:stretch>
            <a:fillRect/>
          </a:stretch>
        </p:blipFill>
        <p:spPr>
          <a:xfrm>
            <a:off x="7655840" y="2335630"/>
            <a:ext cx="4029137" cy="4522370"/>
          </a:xfrm>
          <a:prstGeom prst="rect">
            <a:avLst/>
          </a:prstGeom>
        </p:spPr>
      </p:pic>
      <p:pic>
        <p:nvPicPr>
          <p:cNvPr id="6" name="Picture 5"/>
          <p:cNvPicPr>
            <a:picLocks noChangeAspect="1"/>
          </p:cNvPicPr>
          <p:nvPr/>
        </p:nvPicPr>
        <p:blipFill>
          <a:blip r:embed="rId3"/>
          <a:stretch>
            <a:fillRect/>
          </a:stretch>
        </p:blipFill>
        <p:spPr>
          <a:xfrm>
            <a:off x="1386925" y="2927090"/>
            <a:ext cx="4793395" cy="3764606"/>
          </a:xfrm>
          <a:prstGeom prst="rect">
            <a:avLst/>
          </a:prstGeom>
        </p:spPr>
      </p:pic>
    </p:spTree>
    <p:extLst>
      <p:ext uri="{BB962C8B-B14F-4D97-AF65-F5344CB8AC3E}">
        <p14:creationId xmlns:p14="http://schemas.microsoft.com/office/powerpoint/2010/main" val="83606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248508"/>
            <a:ext cx="10753725" cy="4529357"/>
          </a:xfrm>
        </p:spPr>
        <p:txBody>
          <a:bodyPr>
            <a:normAutofit/>
          </a:bodyPr>
          <a:lstStyle/>
          <a:p>
            <a:pPr>
              <a:lnSpc>
                <a:spcPct val="150000"/>
              </a:lnSpc>
              <a:buFont typeface="Wingdings" panose="05000000000000000000" pitchFamily="2" charset="2"/>
              <a:buChar char="Ø"/>
            </a:pPr>
            <a:r>
              <a:rPr lang="en-US" sz="2000" smtClean="0">
                <a:latin typeface="Times New Roman" panose="02020603050405020304" pitchFamily="18" charset="0"/>
                <a:cs typeface="Times New Roman" panose="02020603050405020304" pitchFamily="18" charset="0"/>
              </a:rPr>
              <a:t> </a:t>
            </a:r>
            <a:r>
              <a:rPr lang="vi-VN" sz="1800" smtClean="0">
                <a:latin typeface="Arial" panose="020B0604020202020204" pitchFamily="34" charset="0"/>
                <a:cs typeface="Arial" panose="020B0604020202020204" pitchFamily="34" charset="0"/>
              </a:rPr>
              <a:t>Ứng </a:t>
            </a:r>
            <a:r>
              <a:rPr lang="vi-VN" sz="1800">
                <a:latin typeface="Arial" panose="020B0604020202020204" pitchFamily="34" charset="0"/>
                <a:cs typeface="Arial" panose="020B0604020202020204" pitchFamily="34" charset="0"/>
              </a:rPr>
              <a:t>dụng: Thường dùng trong chuỗi thời gian, phân bố hoặc dữ liệu theo nhóm</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Nên sử dụng khi muốn:</a:t>
            </a:r>
          </a:p>
          <a:p>
            <a:pPr lvl="2">
              <a:lnSpc>
                <a:spcPct val="150000"/>
              </a:lnSpc>
              <a:buFont typeface="Wingdings" panose="05000000000000000000" pitchFamily="2" charset="2"/>
              <a:buChar char="v"/>
            </a:pPr>
            <a:r>
              <a:rPr lang="en-US" smtClean="0">
                <a:solidFill>
                  <a:schemeClr val="tx1"/>
                </a:solidFill>
                <a:latin typeface="Times New Roman" panose="02020603050405020304" pitchFamily="18" charset="0"/>
                <a:cs typeface="Times New Roman" panose="02020603050405020304" pitchFamily="18" charset="0"/>
              </a:rPr>
              <a:t> So </a:t>
            </a:r>
            <a:r>
              <a:rPr lang="en-US">
                <a:solidFill>
                  <a:schemeClr val="tx1"/>
                </a:solidFill>
                <a:latin typeface="Times New Roman" panose="02020603050405020304" pitchFamily="18" charset="0"/>
                <a:cs typeface="Times New Roman" panose="02020603050405020304" pitchFamily="18" charset="0"/>
              </a:rPr>
              <a:t>sánh phân bố giữa nhiều nhóm </a:t>
            </a:r>
            <a:endParaRPr lang="en-US" smtClean="0">
              <a:solidFill>
                <a:schemeClr val="tx1"/>
              </a:solidFill>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Theo </a:t>
            </a:r>
            <a:r>
              <a:rPr lang="en-US">
                <a:solidFill>
                  <a:schemeClr val="tx1"/>
                </a:solidFill>
                <a:latin typeface="Times New Roman" panose="02020603050405020304" pitchFamily="18" charset="0"/>
                <a:cs typeface="Times New Roman" panose="02020603050405020304" pitchFamily="18" charset="0"/>
              </a:rPr>
              <a:t>dõi sự thay đổi theo thời gian </a:t>
            </a:r>
            <a:endParaRPr lang="en-US" smtClean="0">
              <a:solidFill>
                <a:schemeClr val="tx1"/>
              </a:solidFill>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Dữ </a:t>
            </a:r>
            <a:r>
              <a:rPr lang="en-US">
                <a:solidFill>
                  <a:schemeClr val="tx1"/>
                </a:solidFill>
                <a:latin typeface="Times New Roman" panose="02020603050405020304" pitchFamily="18" charset="0"/>
                <a:cs typeface="Times New Roman" panose="02020603050405020304" pitchFamily="18" charset="0"/>
              </a:rPr>
              <a:t>liệu lớn với biến nhóm rõ </a:t>
            </a:r>
            <a:r>
              <a:rPr lang="en-US" smtClean="0">
                <a:solidFill>
                  <a:schemeClr val="tx1"/>
                </a:solidFill>
                <a:latin typeface="Times New Roman" panose="02020603050405020304" pitchFamily="18" charset="0"/>
                <a:cs typeface="Times New Roman" panose="02020603050405020304" pitchFamily="18" charset="0"/>
              </a:rPr>
              <a:t>ràng</a:t>
            </a:r>
            <a:endParaRPr lang="en-US">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17690" y="83938"/>
            <a:ext cx="10772775" cy="839254"/>
          </a:xfrm>
        </p:spPr>
        <p:txBody>
          <a:bodyPr/>
          <a:lstStyle/>
          <a:p>
            <a:r>
              <a:rPr lang="en-US"/>
              <a:t>5</a:t>
            </a:r>
            <a:r>
              <a:rPr lang="en-US" smtClean="0"/>
              <a:t>. Ứng dụng của ridgeline</a:t>
            </a:r>
            <a:endParaRPr lang="en-US"/>
          </a:p>
        </p:txBody>
      </p:sp>
    </p:spTree>
    <p:extLst>
      <p:ext uri="{BB962C8B-B14F-4D97-AF65-F5344CB8AC3E}">
        <p14:creationId xmlns:p14="http://schemas.microsoft.com/office/powerpoint/2010/main" val="236329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230924"/>
            <a:ext cx="10753725" cy="4546942"/>
          </a:xfrm>
        </p:spPr>
        <p:txBody>
          <a:bodyPr>
            <a:normAutofit/>
          </a:bodyPr>
          <a:lstStyle/>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So sánh phân bố giữa các nhóm</a:t>
            </a:r>
          </a:p>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Xu hướng chung giữa các nhóm</a:t>
            </a:r>
          </a:p>
          <a:p>
            <a:pPr lvl="1">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Sự tương quan </a:t>
            </a:r>
            <a:r>
              <a:rPr lang="en-US" sz="2000" smtClean="0">
                <a:latin typeface="Arial" panose="020B0604020202020204" pitchFamily="34" charset="0"/>
                <a:cs typeface="Arial" panose="020B0604020202020204" pitchFamily="34" charset="0"/>
              </a:rPr>
              <a:t>giữa </a:t>
            </a:r>
            <a:r>
              <a:rPr lang="en-US" sz="2000">
                <a:latin typeface="Arial" panose="020B0604020202020204" pitchFamily="34" charset="0"/>
                <a:cs typeface="Arial" panose="020B0604020202020204" pitchFamily="34" charset="0"/>
              </a:rPr>
              <a:t>các </a:t>
            </a:r>
            <a:r>
              <a:rPr lang="en-US" sz="2000" smtClean="0">
                <a:latin typeface="Arial" panose="020B0604020202020204" pitchFamily="34" charset="0"/>
                <a:cs typeface="Arial" panose="020B0604020202020204" pitchFamily="34" charset="0"/>
              </a:rPr>
              <a:t>nhóm</a:t>
            </a:r>
          </a:p>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Nhận biết sự khác biệt nổi bật</a:t>
            </a:r>
          </a:p>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Phát hiện những giá trị ngoại lệ hoặc cực trị</a:t>
            </a:r>
          </a:p>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Hiểu rõ hơn về sự biến thiên trong phân bố</a:t>
            </a:r>
          </a:p>
          <a:p>
            <a:pPr lvl="1">
              <a:lnSpc>
                <a:spcPct val="150000"/>
              </a:lnSpc>
              <a:buFont typeface="Wingdings" panose="05000000000000000000" pitchFamily="2" charset="2"/>
              <a:buChar char="Ø"/>
            </a:pPr>
            <a:r>
              <a:rPr lang="en-US" sz="2000" smtClean="0">
                <a:latin typeface="Arial" panose="020B0604020202020204" pitchFamily="34" charset="0"/>
                <a:cs typeface="Arial" panose="020B0604020202020204" pitchFamily="34" charset="0"/>
              </a:rPr>
              <a:t>Phân tích tính đối xứng trong phân bố</a:t>
            </a:r>
          </a:p>
        </p:txBody>
      </p:sp>
      <p:sp>
        <p:nvSpPr>
          <p:cNvPr id="4" name="Title 1"/>
          <p:cNvSpPr>
            <a:spLocks noGrp="1"/>
          </p:cNvSpPr>
          <p:nvPr>
            <p:ph type="title"/>
          </p:nvPr>
        </p:nvSpPr>
        <p:spPr>
          <a:xfrm>
            <a:off x="617690" y="83938"/>
            <a:ext cx="10772775" cy="839254"/>
          </a:xfrm>
        </p:spPr>
        <p:txBody>
          <a:bodyPr/>
          <a:lstStyle/>
          <a:p>
            <a:r>
              <a:rPr lang="en-US" smtClean="0"/>
              <a:t>6. Nhận xét từ ridgeline</a:t>
            </a:r>
            <a:endParaRPr lang="en-US"/>
          </a:p>
        </p:txBody>
      </p:sp>
    </p:spTree>
    <p:extLst>
      <p:ext uri="{BB962C8B-B14F-4D97-AF65-F5344CB8AC3E}">
        <p14:creationId xmlns:p14="http://schemas.microsoft.com/office/powerpoint/2010/main" val="149556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71716"/>
            <a:ext cx="10753725" cy="4706150"/>
          </a:xfrm>
        </p:spPr>
        <p:txBody>
          <a:bodyPr>
            <a:normAutofit/>
          </a:bodyPr>
          <a:lstStyle/>
          <a:p>
            <a:pPr>
              <a:lnSpc>
                <a:spcPct val="150000"/>
              </a:lnSpc>
            </a:pPr>
            <a:r>
              <a:rPr lang="vi-VN" sz="1800">
                <a:latin typeface="Arial" panose="020B0604020202020204" pitchFamily="34" charset="0"/>
                <a:cs typeface="Arial" panose="020B0604020202020204" pitchFamily="34" charset="0"/>
              </a:rPr>
              <a:t>Các nhóm có cùng hình dạng phân bố sẽ có sự tương đồng về giá trị. Ngược lại, các nhóm có phân bố khác nhau (ví dụ: một nhóm có phân bố lệch về bên phải, trong khi nhóm khác có phân bố cân bằng) cho thấy sự khác biệt về đặc tính hoặc hành vi</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a:lnSpc>
                <a:spcPct val="150000"/>
              </a:lnSpc>
            </a:pPr>
            <a:endParaRPr lang="en-US" sz="180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17690" y="83938"/>
            <a:ext cx="10772775" cy="839254"/>
          </a:xfrm>
        </p:spPr>
        <p:txBody>
          <a:bodyPr/>
          <a:lstStyle/>
          <a:p>
            <a:r>
              <a:rPr lang="en-US" smtClean="0"/>
              <a:t>6.1 So sánh phân bố giữa các nhóm</a:t>
            </a:r>
            <a:endParaRPr lang="en-US"/>
          </a:p>
        </p:txBody>
      </p:sp>
      <p:pic>
        <p:nvPicPr>
          <p:cNvPr id="5" name="Picture 4"/>
          <p:cNvPicPr>
            <a:picLocks noChangeAspect="1"/>
          </p:cNvPicPr>
          <p:nvPr/>
        </p:nvPicPr>
        <p:blipFill>
          <a:blip r:embed="rId3"/>
          <a:stretch>
            <a:fillRect/>
          </a:stretch>
        </p:blipFill>
        <p:spPr>
          <a:xfrm>
            <a:off x="3328727" y="2576444"/>
            <a:ext cx="5225770" cy="4097667"/>
          </a:xfrm>
          <a:prstGeom prst="rect">
            <a:avLst/>
          </a:prstGeom>
        </p:spPr>
      </p:pic>
    </p:spTree>
    <p:extLst>
      <p:ext uri="{BB962C8B-B14F-4D97-AF65-F5344CB8AC3E}">
        <p14:creationId xmlns:p14="http://schemas.microsoft.com/office/powerpoint/2010/main" val="183250085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441</TotalTime>
  <Words>1458</Words>
  <Application>Microsoft Office PowerPoint</Application>
  <PresentationFormat>Widescreen</PresentationFormat>
  <Paragraphs>82</Paragraphs>
  <Slides>21</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Wingdings</vt:lpstr>
      <vt:lpstr>Metropolitan</vt:lpstr>
      <vt:lpstr>Bitmap Image</vt:lpstr>
      <vt:lpstr>Ridgeline chart (Joy plot)</vt:lpstr>
      <vt:lpstr>1. Định nghĩa</vt:lpstr>
      <vt:lpstr>PowerPoint Presentation</vt:lpstr>
      <vt:lpstr>PowerPoint Presentation</vt:lpstr>
      <vt:lpstr>3. Ưu điểm</vt:lpstr>
      <vt:lpstr>4. Nhược điểm</vt:lpstr>
      <vt:lpstr>5. Ứng dụng của ridgeline</vt:lpstr>
      <vt:lpstr>6. Nhận xét từ ridgeline</vt:lpstr>
      <vt:lpstr>6.1 So sánh phân bố giữa các nhóm</vt:lpstr>
      <vt:lpstr>6.2 Xu hướng chung giữa các nhóm</vt:lpstr>
      <vt:lpstr>6.3 Sự tương quan giữa các nhóm</vt:lpstr>
      <vt:lpstr>6.4 Sự biến thiên trong phân bố</vt:lpstr>
      <vt:lpstr>6.5 Tính đối xứng trong phân bố</vt:lpstr>
      <vt:lpstr>6.6 Giá trị outliers hoặc extreme</vt:lpstr>
      <vt:lpstr>6.7 Sự khác biệt nổi bật</vt:lpstr>
      <vt:lpstr>7. Vẽ với thư viện joypy </vt:lpstr>
      <vt:lpstr>7. Vẽ với thư viện joypy </vt:lpstr>
      <vt:lpstr>7. Vẽ với thư viện joypy </vt:lpstr>
      <vt:lpstr>7. Vẽ với thư viện joypy </vt:lpstr>
      <vt:lpstr>7. Vẽ với thư viện joypy </vt:lpstr>
      <vt:lpstr>8.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Plot</dc:title>
  <dc:creator>Nguyen Van Thieu</dc:creator>
  <cp:lastModifiedBy>Nguyen Van Thieu</cp:lastModifiedBy>
  <cp:revision>102</cp:revision>
  <dcterms:created xsi:type="dcterms:W3CDTF">2024-05-13T04:09:09Z</dcterms:created>
  <dcterms:modified xsi:type="dcterms:W3CDTF">2024-09-10T17:37:42Z</dcterms:modified>
</cp:coreProperties>
</file>