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 id="266" r:id="rId14"/>
    <p:sldId id="267" r:id="rId15"/>
    <p:sldId id="268" r:id="rId16"/>
    <p:sldId id="269" r:id="rId17"/>
    <p:sldId id="270" r:id="rId18"/>
    <p:sldId id="271" r:id="rId19"/>
    <p:sldId id="332" r:id="rId20"/>
    <p:sldId id="353" r:id="rId21"/>
    <p:sldId id="333" r:id="rId22"/>
    <p:sldId id="335" r:id="rId23"/>
    <p:sldId id="334" r:id="rId24"/>
    <p:sldId id="336" r:id="rId25"/>
    <p:sldId id="337" r:id="rId26"/>
    <p:sldId id="338" r:id="rId27"/>
    <p:sldId id="339" r:id="rId28"/>
    <p:sldId id="340" r:id="rId29"/>
    <p:sldId id="341" r:id="rId30"/>
    <p:sldId id="342" r:id="rId31"/>
    <p:sldId id="343" r:id="rId32"/>
    <p:sldId id="344" r:id="rId33"/>
    <p:sldId id="346" r:id="rId34"/>
    <p:sldId id="349" r:id="rId35"/>
    <p:sldId id="351" r:id="rId36"/>
    <p:sldId id="352"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p:txBody>
      </p:sp>
      <p:sp>
        <p:nvSpPr>
          <p:cNvPr id="92" name="Shape 92"/>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p:txBody>
      </p:sp>
      <p:sp>
        <p:nvSpPr>
          <p:cNvPr id="112" name="Shape 112"/>
          <p:cNvSpPr/>
          <p:nvPr>
            <p:ph type="body" sz="quarter" idx="1"/>
          </p:nvPr>
        </p:nvSpPr>
        <p:spPr>
          <a:prstGeom prst="rect">
            <a:avLst/>
          </a:prstGeom>
        </p:spPr>
        <p:txBody>
          <a:bodyPr/>
          <a:lstStyle/>
          <a:p>
            <a:r>
              <a:t>内部有效市场(Internally Efficient Markets)又称交易有效市场(Operationally Efficient Markets)，它主要衡量投资者买卖证券时所支付交易费用的多少，如证券商索取的手续费、佣金与证券买卖的价差；</a:t>
            </a:r>
          </a:p>
          <a:p>
            <a:r>
              <a:t>外部有效市场(Externally Efficient Markets)又称价格有效市场(Pricing Efficient Markets)，它探讨证券的价格是否迅速地反应出所有与价格有关的信息，这些“信息”包括有关公司、行业、国内及世界经济的所有公开可用的信息，也包括个人，群体所能得到的所有的私人的，内部非公开的信息。</a:t>
            </a:r>
          </a:p>
          <a:p>
            <a:r>
              <a:t>成为有效市场的条件是：</a:t>
            </a:r>
          </a:p>
          <a:p>
            <a:r>
              <a:t>⑴投资者都利用可获得的信息力图获得更高的报酬；</a:t>
            </a:r>
          </a:p>
          <a:p>
            <a:r>
              <a:t>⑵证券市场对新的市场信息的反应迅速而准确，证券价格能完全反应全部信息；</a:t>
            </a:r>
          </a:p>
          <a:p>
            <a:r>
              <a:t>⑶市场竞争使证券价格从旧的均衡过渡到新的均衡，而与新信息相应的价格变动是相互独立的或随机的。</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p:nvPr>
            <p:ph type="title" hasCustomPrompt="1"/>
          </p:nvPr>
        </p:nvSpPr>
        <p:spPr>
          <a:prstGeom prst="rect">
            <a:avLst/>
          </a:prstGeom>
        </p:spPr>
        <p:txBody>
          <a:bodyPr/>
          <a:lstStyle/>
          <a:p>
            <a:r>
              <a:t>标题文本</a:t>
            </a:r>
          </a:p>
        </p:txBody>
      </p:sp>
      <p:sp>
        <p:nvSpPr>
          <p:cNvPr id="2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p:nvPr>
            <p:ph type="title" hasCustomPrompt="1"/>
          </p:nvPr>
        </p:nvSpPr>
        <p:spPr>
          <a:prstGeom prst="rect">
            <a:avLst/>
          </a:prstGeom>
        </p:spPr>
        <p:txBody>
          <a:bodyPr/>
          <a:lstStyle/>
          <a:p>
            <a:r>
              <a:t>标题文本</a:t>
            </a:r>
          </a:p>
        </p:txBody>
      </p:sp>
      <p:sp>
        <p:nvSpPr>
          <p:cNvPr id="39" name="正文级别 1…"/>
          <p:cNvSpPr txBox="1"/>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p:nvPr>
            <p:ph type="title" hasCustomPrompt="1"/>
          </p:nvPr>
        </p:nvSpPr>
        <p:spPr>
          <a:xfrm>
            <a:off x="839787" y="365125"/>
            <a:ext cx="10515601" cy="1325563"/>
          </a:xfrm>
          <a:prstGeom prst="rect">
            <a:avLst/>
          </a:prstGeom>
        </p:spPr>
        <p:txBody>
          <a:bodyPr/>
          <a:lstStyle/>
          <a:p>
            <a:r>
              <a:t>标题文本</a:t>
            </a:r>
          </a:p>
        </p:txBody>
      </p:sp>
      <p:sp>
        <p:nvSpPr>
          <p:cNvPr id="48" name="正文级别 1…"/>
          <p:cNvSpPr txBox="1"/>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p:nvPr>
            <p:ph type="body" sz="quarter" idx="21"/>
          </p:nvPr>
        </p:nvSpPr>
        <p:spPr>
          <a:xfrm>
            <a:off x="6172200" y="1681163"/>
            <a:ext cx="5183188" cy="823913"/>
          </a:xfrm>
          <a:prstGeom prst="rect">
            <a:avLst/>
          </a:prstGeom>
        </p:spPr>
        <p:txBody>
          <a:bodyPr anchor="b"/>
          <a:lstStyle/>
          <a:p>
            <a:pPr marL="0" indent="0">
              <a:buSzTx/>
              <a:buFontTx/>
              <a:buNone/>
              <a:defRPr sz="2400" b="1"/>
            </a:pPr>
          </a:p>
        </p:txBody>
      </p:sp>
      <p:sp>
        <p:nvSpPr>
          <p:cNvPr id="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p:nvPr>
            <p:ph type="title" hasCustomPrompt="1"/>
          </p:nvPr>
        </p:nvSpPr>
        <p:spPr>
          <a:prstGeom prst="rect">
            <a:avLst/>
          </a:prstGeom>
        </p:spPr>
        <p:txBody>
          <a:bodyPr/>
          <a:lstStyle/>
          <a:p>
            <a:r>
              <a:t>标题文本</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p:nvPr>
            <p:ph type="pic" sz="half" idx="21"/>
          </p:nvPr>
        </p:nvSpPr>
        <p:spPr>
          <a:xfrm>
            <a:off x="5183187" y="987425"/>
            <a:ext cx="6172201" cy="4873625"/>
          </a:xfrm>
          <a:prstGeom prst="rect">
            <a:avLst/>
          </a:prstGeom>
        </p:spPr>
        <p:txBody>
          <a:bodyPr lIns="91439" rIns="91439">
            <a:noAutofit/>
          </a:bodyPr>
          <a:lstStyle/>
          <a:p/>
        </p:txBody>
      </p:sp>
      <p:sp>
        <p:nvSpPr>
          <p:cNvPr id="84" name="正文级别 1…"/>
          <p:cNvSpPr txBox="1"/>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panose="020F05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标题 1"/>
          <p:cNvSpPr txBox="1"/>
          <p:nvPr>
            <p:ph type="title"/>
          </p:nvPr>
        </p:nvSpPr>
        <p:spPr>
          <a:xfrm>
            <a:off x="838200" y="2179954"/>
            <a:ext cx="10515600" cy="1325564"/>
          </a:xfrm>
          <a:prstGeom prst="rect">
            <a:avLst/>
          </a:prstGeom>
        </p:spPr>
        <p:txBody>
          <a:bodyPr/>
          <a:lstStyle>
            <a:lvl1pPr algn="ctr" defTabSz="548640">
              <a:defRPr sz="5400" b="1">
                <a:latin typeface="+mj-lt"/>
                <a:ea typeface="+mj-ea"/>
                <a:cs typeface="+mj-cs"/>
                <a:sym typeface="Helvetica"/>
              </a:defRPr>
            </a:lvl1pPr>
          </a:lstStyle>
          <a:p>
            <a:r>
              <a:t>关于成立量化私募基金的初步构想</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有效市场理论核心观点：股票价格收益率序列在统计上不具有&quot;记忆性&quot;，所以投资者无法根据历史的价格来预测其未来的走势。"/>
          <p:cNvSpPr txBox="1"/>
          <p:nvPr>
            <p:ph type="body" idx="1"/>
          </p:nvPr>
        </p:nvSpPr>
        <p:spPr>
          <a:xfrm>
            <a:off x="838200" y="1131674"/>
            <a:ext cx="10515600" cy="4351338"/>
          </a:xfrm>
          <a:prstGeom prst="rect">
            <a:avLst/>
          </a:prstGeom>
        </p:spPr>
        <p:txBody>
          <a:bodyPr anchor="ctr"/>
          <a:lstStyle/>
          <a:p>
            <a:pPr marL="0" indent="745490" algn="just">
              <a:lnSpc>
                <a:spcPts val="6000"/>
              </a:lnSpc>
              <a:buSzTx/>
              <a:buNone/>
              <a:defRPr b="1">
                <a:latin typeface="+mj-lt"/>
                <a:ea typeface="+mj-ea"/>
                <a:cs typeface="+mj-cs"/>
                <a:sym typeface="Helvetica"/>
              </a:defRPr>
            </a:pPr>
            <a:r>
              <a:rPr u="sng"/>
              <a:t>有效市场理论核心观点：</a:t>
            </a:r>
            <a:r>
              <a:t>股票价格</a:t>
            </a:r>
            <a:r>
              <a:rPr>
                <a:solidFill>
                  <a:srgbClr val="136EC2"/>
                </a:solidFill>
              </a:rPr>
              <a:t>收益率</a:t>
            </a:r>
            <a:r>
              <a:t>序列在统计上不具有"记忆性"，所以投资者无法根据历史的价格来预测其未来的走势。</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这个结论不免使许多在做股价分析的人有点沮丧，他们全力研究各家公司的会计报表与未来前景以决定其价值，并试图在此基础上做出正确的金融决策。难道股价真的是如此随机，金融市场就没有经济学的规律可循吗？"/>
          <p:cNvSpPr txBox="1"/>
          <p:nvPr>
            <p:ph type="body" idx="1"/>
          </p:nvPr>
        </p:nvSpPr>
        <p:spPr>
          <a:xfrm>
            <a:off x="838200" y="1131674"/>
            <a:ext cx="10515600" cy="4351338"/>
          </a:xfrm>
          <a:prstGeom prst="rect">
            <a:avLst/>
          </a:prstGeom>
        </p:spPr>
        <p:txBody>
          <a:bodyPr anchor="ctr"/>
          <a:lstStyle/>
          <a:p>
            <a:pPr marL="0" indent="745490" algn="just">
              <a:lnSpc>
                <a:spcPts val="6000"/>
              </a:lnSpc>
              <a:buSzTx/>
              <a:buNone/>
              <a:defRPr b="1">
                <a:latin typeface="+mj-lt"/>
                <a:ea typeface="+mj-ea"/>
                <a:cs typeface="+mj-cs"/>
                <a:sym typeface="Helvetica"/>
              </a:defRPr>
            </a:pPr>
            <a:r>
              <a:t>这个结论不免使许多在做</a:t>
            </a:r>
            <a:r>
              <a:rPr>
                <a:solidFill>
                  <a:srgbClr val="136EC2"/>
                </a:solidFill>
              </a:rPr>
              <a:t>股价</a:t>
            </a:r>
            <a:r>
              <a:t>分析的人有点沮丧，他们全力研究各家公司的会计报表与未来前景以决定其价值，并试图在此基础上做出正确的金融决策。难道股价真的是如此随机，</a:t>
            </a:r>
            <a:r>
              <a:rPr>
                <a:solidFill>
                  <a:srgbClr val="136EC2"/>
                </a:solidFill>
              </a:rPr>
              <a:t>金融市场</a:t>
            </a:r>
            <a:r>
              <a:t>就没有经济学的规律可循吗？</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严格的有效市场要满足如下条件"/>
          <p:cNvSpPr txBox="1"/>
          <p:nvPr>
            <p:ph type="title"/>
          </p:nvPr>
        </p:nvSpPr>
        <p:spPr>
          <a:xfrm>
            <a:off x="838200" y="2135896"/>
            <a:ext cx="10515600" cy="1325564"/>
          </a:xfrm>
          <a:prstGeom prst="rect">
            <a:avLst/>
          </a:prstGeom>
        </p:spPr>
        <p:txBody>
          <a:bodyPr/>
          <a:lstStyle>
            <a:lvl1pPr algn="ctr">
              <a:defRPr sz="4000" b="1">
                <a:latin typeface="+mj-lt"/>
                <a:ea typeface="+mj-ea"/>
                <a:cs typeface="+mj-cs"/>
                <a:sym typeface="Helvetica"/>
              </a:defRPr>
            </a:lvl1pPr>
          </a:lstStyle>
          <a:p>
            <a:r>
              <a:t>严格的有效市场要满足如下条件</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第一，在市场上的每个人都是理性的经济人，金融市场上每只股票所代表的各家公司都处于这些理性人的严格监视之下，他们每天都在进行基本分析，以公司未来的获利性来评价公司的股票价格，把未来价值折算成今天的现值，并谨慎地在风险与收益之间进行权衡取舍。"/>
          <p:cNvSpPr txBox="1"/>
          <p:nvPr>
            <p:ph type="body" idx="1"/>
          </p:nvPr>
        </p:nvSpPr>
        <p:spPr>
          <a:xfrm>
            <a:off x="838200" y="1131674"/>
            <a:ext cx="10515600" cy="4351338"/>
          </a:xfrm>
          <a:prstGeom prst="rect">
            <a:avLst/>
          </a:prstGeom>
        </p:spPr>
        <p:txBody>
          <a:bodyPr anchor="ctr"/>
          <a:lstStyle/>
          <a:p>
            <a:pPr marL="0" indent="745490" algn="just">
              <a:lnSpc>
                <a:spcPts val="6000"/>
              </a:lnSpc>
              <a:buSzTx/>
              <a:buNone/>
              <a:defRPr b="1">
                <a:latin typeface="+mj-lt"/>
                <a:ea typeface="+mj-ea"/>
                <a:cs typeface="+mj-cs"/>
                <a:sym typeface="Helvetica"/>
              </a:defRPr>
            </a:pPr>
            <a:r>
              <a:t>第一，在市场上的每个人都是理性的经济人，金融市场上每只股票所代表的各家公司都处于这些</a:t>
            </a:r>
            <a:r>
              <a:t>理性人</a:t>
            </a:r>
            <a:r>
              <a:t>的严格监视之下，他们每天都在进行</a:t>
            </a:r>
            <a:r>
              <a:t>基本分析</a:t>
            </a:r>
            <a:r>
              <a:t>，以公司未来的获利性来评价公司的股票价格，把未来价值折算成今天的</a:t>
            </a:r>
            <a:r>
              <a:t>现值</a:t>
            </a:r>
            <a:r>
              <a:t>，并谨慎地在风险与收益之间进行权衡取舍。</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第二， 股票的价格反映了这些理性人的供求的平衡，想买的人正好等于想卖的人，即，认为股价被高估的人与认为股价被低估的人正好相等，假如有人发现这两者不等，即存在套利的可能性的话，他们立即会用买进或卖出股票的办法使股价迅速变动到能够使二者相等为止。"/>
          <p:cNvSpPr txBox="1"/>
          <p:nvPr>
            <p:ph type="body" idx="1"/>
          </p:nvPr>
        </p:nvSpPr>
        <p:spPr>
          <a:xfrm>
            <a:off x="838200" y="1131674"/>
            <a:ext cx="10515600" cy="4351338"/>
          </a:xfrm>
          <a:prstGeom prst="rect">
            <a:avLst/>
          </a:prstGeom>
        </p:spPr>
        <p:txBody>
          <a:bodyPr anchor="ctr"/>
          <a:lstStyle/>
          <a:p>
            <a:pPr marL="0" indent="745490" algn="just">
              <a:lnSpc>
                <a:spcPts val="6000"/>
              </a:lnSpc>
              <a:buSzTx/>
              <a:buNone/>
              <a:defRPr b="1">
                <a:latin typeface="+mj-lt"/>
                <a:ea typeface="+mj-ea"/>
                <a:cs typeface="+mj-cs"/>
                <a:sym typeface="Helvetica"/>
              </a:defRPr>
            </a:pPr>
            <a:r>
              <a:t>第二， 股票的价格反映了这些理性人的供求的平衡，想买的人正好等于想卖的人，即，认为</a:t>
            </a:r>
            <a:r>
              <a:rPr>
                <a:solidFill>
                  <a:srgbClr val="136EC2"/>
                </a:solidFill>
              </a:rPr>
              <a:t>股价</a:t>
            </a:r>
            <a:r>
              <a:t>被高估的人与认为股价被低估的人正好相等，假如有人发现这两者不等，即存在</a:t>
            </a:r>
            <a:r>
              <a:rPr>
                <a:solidFill>
                  <a:srgbClr val="136EC2"/>
                </a:solidFill>
              </a:rPr>
              <a:t>套利</a:t>
            </a:r>
            <a:r>
              <a:t>的可能性的话，他们立即会用买进或卖出股票的办法使股价迅速变动到能够使二者相等为止。</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第三， 股票的价格也能充分反映该资产的所有可获得的信息，即&quot;信息有效&quot;，当信息变动时，股票的价格就一定会随之变动。一个利好消息或利空消息刚刚传出时，股票的价格就开始异动，当它已经路人皆知时，股票的价格也已经涨或跌到适当的价位了。"/>
          <p:cNvSpPr txBox="1"/>
          <p:nvPr>
            <p:ph type="body" idx="1"/>
          </p:nvPr>
        </p:nvSpPr>
        <p:spPr>
          <a:xfrm>
            <a:off x="838200" y="1131674"/>
            <a:ext cx="10515600" cy="4351338"/>
          </a:xfrm>
          <a:prstGeom prst="rect">
            <a:avLst/>
          </a:prstGeom>
        </p:spPr>
        <p:txBody>
          <a:bodyPr anchor="ctr"/>
          <a:lstStyle/>
          <a:p>
            <a:pPr marL="0" indent="745490" algn="just">
              <a:lnSpc>
                <a:spcPts val="6000"/>
              </a:lnSpc>
              <a:buSzTx/>
              <a:buNone/>
              <a:defRPr b="1">
                <a:latin typeface="+mj-lt"/>
                <a:ea typeface="+mj-ea"/>
                <a:cs typeface="+mj-cs"/>
                <a:sym typeface="Helvetica"/>
              </a:defRPr>
            </a:pPr>
            <a:r>
              <a:t>第三， 股票的价格也能充分反映该资产的所有可获得的信息，即"信息有效"，当信息变动时，股票的价格就一定会随之变动。一个利好消息或利空消息刚刚传出时，股票的价格就开始</a:t>
            </a:r>
            <a:r>
              <a:rPr>
                <a:solidFill>
                  <a:srgbClr val="136EC2"/>
                </a:solidFill>
              </a:rPr>
              <a:t>异动</a:t>
            </a:r>
            <a:r>
              <a:t>，当它已经路人皆知时，股票的价格也已经涨或跌到适当的价位了。</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lstStyle/>
          <a:p>
            <a:pPr marL="0" indent="663575" algn="just" defTabSz="814070">
              <a:lnSpc>
                <a:spcPts val="5300"/>
              </a:lnSpc>
              <a:spcBef>
                <a:spcPts val="800"/>
              </a:spcBef>
              <a:buSzTx/>
              <a:buNone/>
              <a:defRPr sz="2490" b="1">
                <a:latin typeface="+mj-lt"/>
                <a:ea typeface="+mj-ea"/>
                <a:cs typeface="+mj-cs"/>
                <a:sym typeface="Helvetica"/>
              </a:defRPr>
            </a:pPr>
            <a:r>
              <a:rPr sz="2800"/>
              <a:t>"有效市场假说"实际上意味着"天下没有免费的午餐"，世上没有唾手可得之物。在一个正常的有效率的市场上，每个人都别指望发意外之财，所以我们花时间去看路上是否有钱好拣是不明智的，我们费心去分析股票的价值也是无益的，它白费我们的心思。</a:t>
            </a:r>
            <a:endParaRPr sz="28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lstStyle/>
          <a:p>
            <a:pPr marL="0" indent="663575" algn="just" defTabSz="814070">
              <a:lnSpc>
                <a:spcPts val="5300"/>
              </a:lnSpc>
              <a:spcBef>
                <a:spcPts val="800"/>
              </a:spcBef>
              <a:buSzTx/>
              <a:buNone/>
              <a:defRPr sz="2490" b="1">
                <a:latin typeface="+mj-lt"/>
                <a:ea typeface="+mj-ea"/>
                <a:cs typeface="+mj-cs"/>
                <a:sym typeface="Helvetica"/>
              </a:defRPr>
            </a:pPr>
            <a:r>
              <a:rPr lang="zh-CN" sz="2800">
                <a:ea typeface="宋体" panose="02010600030101010101" pitchFamily="2" charset="-122"/>
              </a:rPr>
              <a:t>但事实上</a:t>
            </a:r>
            <a:r>
              <a:rPr sz="2800"/>
              <a:t>，"有效市场假说"只是一种理论假说，并非每个人总是理性的，也并非在每一时点上都是信息有效的。</a:t>
            </a:r>
            <a:endParaRPr sz="28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有些交易模式并非随机，存在短暂且局部的交易机会。"/>
          <p:cNvSpPr txBox="1"/>
          <p:nvPr>
            <p:ph type="body" idx="1"/>
          </p:nvPr>
        </p:nvSpPr>
        <p:spPr>
          <a:xfrm>
            <a:off x="838200" y="1131674"/>
            <a:ext cx="10515600" cy="4351338"/>
          </a:xfrm>
          <a:prstGeom prst="rect">
            <a:avLst/>
          </a:prstGeom>
        </p:spPr>
        <p:txBody>
          <a:bodyPr anchor="ctr"/>
          <a:lstStyle>
            <a:lvl1pPr marL="0" indent="745490" algn="just">
              <a:lnSpc>
                <a:spcPts val="6000"/>
              </a:lnSpc>
              <a:buSzTx/>
              <a:buNone/>
              <a:defRPr b="1">
                <a:latin typeface="+mj-lt"/>
                <a:ea typeface="+mj-ea"/>
                <a:cs typeface="+mj-cs"/>
                <a:sym typeface="Helvetica"/>
              </a:defRPr>
            </a:lvl1pPr>
          </a:lstStyle>
          <a:p>
            <a:r>
              <a:t>有些交易模式并非随机，存在短暂且局部的交易机会。</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严格的有效市场要满足如下条件"/>
          <p:cNvSpPr txBox="1"/>
          <p:nvPr>
            <p:ph type="title"/>
          </p:nvPr>
        </p:nvSpPr>
        <p:spPr>
          <a:xfrm>
            <a:off x="838200" y="2135896"/>
            <a:ext cx="10515600" cy="1325564"/>
          </a:xfrm>
          <a:prstGeom prst="rect">
            <a:avLst/>
          </a:prstGeom>
        </p:spPr>
        <p:txBody>
          <a:bodyPr/>
          <a:lstStyle>
            <a:lvl1pPr algn="ctr">
              <a:defRPr sz="4000" b="1">
                <a:latin typeface="+mj-lt"/>
                <a:ea typeface="+mj-ea"/>
                <a:cs typeface="+mj-cs"/>
                <a:sym typeface="Helvetica"/>
              </a:defRPr>
            </a:lvl1pPr>
          </a:lstStyle>
          <a:p>
            <a:r>
              <a:t>有效资本市场假说的三种形式</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什么是量化交易？…"/>
          <p:cNvSpPr txBox="1"/>
          <p:nvPr>
            <p:ph type="body" idx="1"/>
          </p:nvPr>
        </p:nvSpPr>
        <p:spPr>
          <a:xfrm>
            <a:off x="838200" y="1131674"/>
            <a:ext cx="10515600" cy="4351338"/>
          </a:xfrm>
          <a:prstGeom prst="rect">
            <a:avLst/>
          </a:prstGeom>
        </p:spPr>
        <p:txBody>
          <a:bodyPr anchor="ctr"/>
          <a:lstStyle/>
          <a:p>
            <a:pPr>
              <a:lnSpc>
                <a:spcPct val="150000"/>
              </a:lnSpc>
              <a:defRPr b="1">
                <a:latin typeface="+mj-lt"/>
                <a:ea typeface="+mj-ea"/>
                <a:cs typeface="+mj-cs"/>
                <a:sym typeface="Helvetica"/>
              </a:defRPr>
            </a:pPr>
            <a:r>
              <a:t>什么是量化交易？</a:t>
            </a:r>
          </a:p>
          <a:p>
            <a:pPr>
              <a:lnSpc>
                <a:spcPct val="150000"/>
              </a:lnSpc>
              <a:defRPr b="1">
                <a:latin typeface="+mj-lt"/>
                <a:ea typeface="+mj-ea"/>
                <a:cs typeface="+mj-cs"/>
                <a:sym typeface="Helvetica"/>
              </a:defRPr>
            </a:pPr>
            <a:r>
              <a:t>为什么量化交易可以赚钱？</a:t>
            </a:r>
          </a:p>
          <a:p>
            <a:pPr>
              <a:lnSpc>
                <a:spcPct val="150000"/>
              </a:lnSpc>
              <a:defRPr b="1">
                <a:latin typeface="+mj-lt"/>
                <a:ea typeface="+mj-ea"/>
                <a:cs typeface="+mj-cs"/>
                <a:sym typeface="Helvetica"/>
              </a:defRPr>
            </a:pPr>
            <a:r>
              <a:t>量化交易的发展历程</a:t>
            </a:r>
          </a:p>
          <a:p>
            <a:pPr>
              <a:lnSpc>
                <a:spcPct val="150000"/>
              </a:lnSpc>
              <a:defRPr b="1">
                <a:latin typeface="+mj-lt"/>
                <a:ea typeface="+mj-ea"/>
                <a:cs typeface="+mj-cs"/>
                <a:sym typeface="Helvetica"/>
              </a:defRPr>
            </a:pPr>
            <a:r>
              <a:t>量化交易</a:t>
            </a:r>
            <a:r>
              <a:rPr lang="zh-CN">
                <a:ea typeface="宋体" panose="02010600030101010101" pitchFamily="2" charset="-122"/>
              </a:rPr>
              <a:t>商业化应用探讨</a:t>
            </a:r>
            <a:endParaRPr lang="zh-CN">
              <a:ea typeface="宋体" panose="02010600030101010101" pitchFamily="2" charset="-122"/>
            </a:endParaRPr>
          </a:p>
          <a:p>
            <a:pPr>
              <a:lnSpc>
                <a:spcPct val="150000"/>
              </a:lnSpc>
              <a:defRPr b="1">
                <a:latin typeface="+mj-lt"/>
                <a:ea typeface="+mj-ea"/>
                <a:cs typeface="+mj-cs"/>
                <a:sym typeface="Helvetica"/>
              </a:defRPr>
            </a:pPr>
            <a:r>
              <a:t>关于建立FUTURE-X量化私募基金的初步构想</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严格的有效市场要满足如下条件"/>
          <p:cNvSpPr txBox="1"/>
          <p:nvPr>
            <p:ph type="title"/>
          </p:nvPr>
        </p:nvSpPr>
        <p:spPr>
          <a:xfrm>
            <a:off x="838200" y="2135896"/>
            <a:ext cx="10515600" cy="1325564"/>
          </a:xfrm>
          <a:prstGeom prst="rect">
            <a:avLst/>
          </a:prstGeom>
        </p:spPr>
        <p:txBody>
          <a:bodyPr/>
          <a:lstStyle>
            <a:lvl1pPr algn="ctr">
              <a:defRPr sz="4000" b="1">
                <a:latin typeface="+mj-lt"/>
                <a:ea typeface="+mj-ea"/>
                <a:cs typeface="+mj-cs"/>
                <a:sym typeface="Helvetica"/>
              </a:defRPr>
            </a:lvl1pPr>
          </a:lstStyle>
          <a:p>
            <a:r>
              <a:t>一、弱式有效市场假说</a:t>
            </a:r>
            <a:br/>
            <a:r>
              <a:t>(Weak-Form Market Efficiency)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lstStyle/>
          <a:p>
            <a:pPr marL="0" indent="663575" algn="just" defTabSz="814070">
              <a:lnSpc>
                <a:spcPts val="5300"/>
              </a:lnSpc>
              <a:spcBef>
                <a:spcPts val="800"/>
              </a:spcBef>
              <a:buSzTx/>
              <a:buNone/>
              <a:defRPr sz="2490" b="1">
                <a:latin typeface="+mj-lt"/>
                <a:ea typeface="+mj-ea"/>
                <a:cs typeface="+mj-cs"/>
                <a:sym typeface="Helvetica"/>
              </a:defRPr>
            </a:pPr>
            <a:r>
              <a:rPr sz="2800"/>
              <a:t>该假说认为在弱式有效的情况下，市场价格已充分反映出所有过去历史的证券价格信息，包括股票的成交价、成交量，卖空金额、融资金额等</a:t>
            </a:r>
            <a:r>
              <a:rPr lang="zh-CN" sz="2800">
                <a:ea typeface="宋体" panose="02010600030101010101" pitchFamily="2" charset="-122"/>
              </a:rPr>
              <a:t>。</a:t>
            </a:r>
            <a:endParaRPr lang="zh-CN" sz="2800">
              <a:ea typeface="宋体" panose="02010600030101010101" pitchFamily="2"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lstStyle/>
          <a:p>
            <a:pPr marL="0" indent="663575" algn="just" defTabSz="814070">
              <a:lnSpc>
                <a:spcPts val="5300"/>
              </a:lnSpc>
              <a:spcBef>
                <a:spcPts val="800"/>
              </a:spcBef>
              <a:buSzTx/>
              <a:buNone/>
              <a:defRPr sz="2490" b="1">
                <a:latin typeface="+mj-lt"/>
                <a:ea typeface="+mj-ea"/>
                <a:cs typeface="+mj-cs"/>
                <a:sym typeface="Helvetica"/>
              </a:defRPr>
            </a:pPr>
            <a:r>
              <a:rPr sz="2800"/>
              <a:t>推论一：如果弱式有效市场假说成立，则股票价格的技术分析失去作用，基本分析还可能帮助投资者获得超额利润。</a:t>
            </a:r>
            <a:endParaRPr sz="280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严格的有效市场要满足如下条件"/>
          <p:cNvSpPr txBox="1"/>
          <p:nvPr>
            <p:ph type="title"/>
          </p:nvPr>
        </p:nvSpPr>
        <p:spPr>
          <a:xfrm>
            <a:off x="838200" y="2135896"/>
            <a:ext cx="10515600" cy="1325564"/>
          </a:xfrm>
          <a:prstGeom prst="rect">
            <a:avLst/>
          </a:prstGeom>
        </p:spPr>
        <p:txBody>
          <a:bodyPr/>
          <a:lstStyle>
            <a:lvl1pPr algn="ctr">
              <a:defRPr sz="4000" b="1">
                <a:latin typeface="+mj-lt"/>
                <a:ea typeface="+mj-ea"/>
                <a:cs typeface="+mj-cs"/>
                <a:sym typeface="Helvetica"/>
              </a:defRPr>
            </a:lvl1pPr>
          </a:lstStyle>
          <a:p>
            <a:r>
              <a:t>二、半强式有效市场假说</a:t>
            </a:r>
            <a:br/>
            <a:r>
              <a:t>(Semi-Strong-Form Market Efficiency)</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lstStyle/>
          <a:p>
            <a:pPr marL="0" indent="663575" algn="just" defTabSz="814070">
              <a:lnSpc>
                <a:spcPts val="5300"/>
              </a:lnSpc>
              <a:spcBef>
                <a:spcPts val="800"/>
              </a:spcBef>
              <a:buSzTx/>
              <a:buNone/>
              <a:defRPr sz="2490" b="1">
                <a:latin typeface="+mj-lt"/>
                <a:ea typeface="+mj-ea"/>
                <a:cs typeface="+mj-cs"/>
                <a:sym typeface="Helvetica"/>
              </a:defRPr>
            </a:pPr>
            <a:r>
              <a:rPr sz="2800"/>
              <a:t>该假说认为价格已充分反映出所有已公开的有关公司营运前景的信息。这些信息有成交价、成交量、盈利资料、盈利预测值、公司管理状况及其它公开披露的财务信息等。假如投资者能迅速获得这些信息，股价应迅速作出反应。</a:t>
            </a:r>
            <a:endParaRPr sz="280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lstStyle/>
          <a:p>
            <a:pPr marL="0" indent="663575" algn="just" defTabSz="814070">
              <a:lnSpc>
                <a:spcPts val="5300"/>
              </a:lnSpc>
              <a:spcBef>
                <a:spcPts val="800"/>
              </a:spcBef>
              <a:buSzTx/>
              <a:buNone/>
              <a:defRPr sz="2490" b="1">
                <a:latin typeface="+mj-lt"/>
                <a:ea typeface="+mj-ea"/>
                <a:cs typeface="+mj-cs"/>
                <a:sym typeface="Helvetica"/>
              </a:defRPr>
            </a:pPr>
            <a:r>
              <a:rPr sz="2800"/>
              <a:t>推论二：如果半强式有效假说成立，在市场中利用基本面分析则失去作用，内幕消息可能获得超额利润。</a:t>
            </a:r>
            <a:endParaRPr sz="280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严格的有效市场要满足如下条件"/>
          <p:cNvSpPr txBox="1"/>
          <p:nvPr>
            <p:ph type="title"/>
          </p:nvPr>
        </p:nvSpPr>
        <p:spPr>
          <a:xfrm>
            <a:off x="838200" y="2135896"/>
            <a:ext cx="10515600" cy="1325564"/>
          </a:xfrm>
          <a:prstGeom prst="rect">
            <a:avLst/>
          </a:prstGeom>
        </p:spPr>
        <p:txBody>
          <a:bodyPr/>
          <a:lstStyle>
            <a:lvl1pPr algn="ctr">
              <a:defRPr sz="4000" b="1">
                <a:latin typeface="+mj-lt"/>
                <a:ea typeface="+mj-ea"/>
                <a:cs typeface="+mj-cs"/>
                <a:sym typeface="Helvetica"/>
              </a:defRPr>
            </a:lvl1pPr>
          </a:lstStyle>
          <a:p>
            <a:r>
              <a:t>三、强式有效市场假说</a:t>
            </a:r>
            <a:br/>
            <a:r>
              <a:t>(Strong-Form Market Efficiency)</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lstStyle/>
          <a:p>
            <a:pPr marL="0" indent="663575" algn="just" defTabSz="814070">
              <a:lnSpc>
                <a:spcPts val="5300"/>
              </a:lnSpc>
              <a:spcBef>
                <a:spcPts val="800"/>
              </a:spcBef>
              <a:buSzTx/>
              <a:buNone/>
              <a:defRPr sz="2490" b="1">
                <a:latin typeface="+mj-lt"/>
                <a:ea typeface="+mj-ea"/>
                <a:cs typeface="+mj-cs"/>
                <a:sym typeface="Helvetica"/>
              </a:defRPr>
            </a:pPr>
            <a:r>
              <a:rPr sz="2800"/>
              <a:t>强式有效市场假说认为价格已充分地反映了所有关于公司营运的信息，这些信息包括已公开的或内部未公开的信息。</a:t>
            </a:r>
            <a:endParaRPr sz="280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lstStyle/>
          <a:p>
            <a:pPr marL="0" indent="663575" algn="just" defTabSz="814070">
              <a:lnSpc>
                <a:spcPts val="5300"/>
              </a:lnSpc>
              <a:spcBef>
                <a:spcPts val="800"/>
              </a:spcBef>
              <a:buSzTx/>
              <a:buNone/>
              <a:defRPr sz="2490" b="1">
                <a:latin typeface="+mj-lt"/>
                <a:ea typeface="+mj-ea"/>
                <a:cs typeface="+mj-cs"/>
                <a:sym typeface="Helvetica"/>
              </a:defRPr>
            </a:pPr>
            <a:r>
              <a:rPr sz="2800"/>
              <a:t>推论三：在强式有效市场中，没有任何方法能帮助投资者获得超额利润，即使基金和有内幕消息者也一样。</a:t>
            </a:r>
            <a:endParaRPr sz="2800"/>
          </a:p>
        </p:txBody>
      </p:sp>
    </p:spTree>
  </p:cSld>
  <p:clrMapOvr>
    <a:overrideClrMapping bg1="lt1" tx1="dk1" bg2="lt2" tx2="dk2" accent1="accent1" accent2="accent2" accent3="accent3" accent4="accent4" accent5="accent5" accent6="accent6" hlink="hlink" folHlink="folHlink"/>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quot;有效市场假说&quot;实际上意味着&quot;天下没有免费的午餐&quot;，世上没有唾手可得之物。在一个正常的有效率的市场…"/>
          <p:cNvSpPr txBox="1"/>
          <p:nvPr>
            <p:ph type="body" idx="1"/>
          </p:nvPr>
        </p:nvSpPr>
        <p:spPr>
          <a:xfrm>
            <a:off x="838200" y="1131674"/>
            <a:ext cx="10515600" cy="4351338"/>
          </a:xfrm>
          <a:prstGeom prst="rect">
            <a:avLst/>
          </a:prstGeom>
        </p:spPr>
        <p:txBody>
          <a:bodyPr anchor="ctr">
            <a:normAutofit/>
          </a:bodyPr>
          <a:lstStyle/>
          <a:p>
            <a:pPr marL="0" indent="663575" algn="just" defTabSz="814070">
              <a:lnSpc>
                <a:spcPts val="5300"/>
              </a:lnSpc>
              <a:spcBef>
                <a:spcPts val="800"/>
              </a:spcBef>
              <a:buSzTx/>
              <a:buNone/>
              <a:defRPr sz="2490" b="1">
                <a:latin typeface="+mj-lt"/>
                <a:ea typeface="+mj-ea"/>
                <a:cs typeface="+mj-cs"/>
                <a:sym typeface="Helvetica"/>
              </a:defRPr>
            </a:pPr>
            <a:r>
              <a:rPr lang="en-US" sz="2800">
                <a:sym typeface="Helvetica"/>
              </a:rPr>
              <a:t> </a:t>
            </a:r>
            <a:r>
              <a:rPr sz="2800">
                <a:sym typeface="Helvetica"/>
              </a:rPr>
              <a:t>在半强有效市场</a:t>
            </a:r>
            <a:r>
              <a:rPr sz="2800">
                <a:sym typeface="+mn-ea"/>
              </a:rPr>
              <a:t>,</a:t>
            </a:r>
            <a:r>
              <a:rPr sz="2800">
                <a:sym typeface="Helvetica"/>
              </a:rPr>
              <a:t>只能依靠非公开信息</a:t>
            </a:r>
            <a:r>
              <a:rPr sz="2800">
                <a:sym typeface="+mn-ea"/>
              </a:rPr>
              <a:t>(</a:t>
            </a:r>
            <a:r>
              <a:rPr sz="2800">
                <a:sym typeface="Helvetica"/>
              </a:rPr>
              <a:t>内幕消息</a:t>
            </a:r>
            <a:r>
              <a:rPr sz="2800">
                <a:sym typeface="+mn-ea"/>
              </a:rPr>
              <a:t>)</a:t>
            </a:r>
            <a:r>
              <a:rPr sz="2800">
                <a:sym typeface="Helvetica"/>
              </a:rPr>
              <a:t>来获得超额收益。但是非公开信息并不是只有内幕消息</a:t>
            </a:r>
            <a:r>
              <a:rPr sz="2800">
                <a:sym typeface="+mn-ea"/>
              </a:rPr>
              <a:t>,</a:t>
            </a:r>
            <a:r>
              <a:rPr sz="2800" u="sng">
                <a:sym typeface="Helvetica"/>
              </a:rPr>
              <a:t>还有另一个获得非公开信息的方法</a:t>
            </a:r>
            <a:r>
              <a:rPr sz="2800" u="sng">
                <a:sym typeface="+mn-ea"/>
              </a:rPr>
              <a:t>:</a:t>
            </a:r>
            <a:r>
              <a:rPr lang="zh-CN" sz="2800" u="sng">
                <a:ea typeface="宋体" panose="02010600030101010101" pitchFamily="2" charset="-122"/>
                <a:sym typeface="+mn-ea"/>
              </a:rPr>
              <a:t>即</a:t>
            </a:r>
            <a:r>
              <a:rPr sz="2800" u="sng">
                <a:sym typeface="Helvetica"/>
              </a:rPr>
              <a:t>从公开的数据中挖掘出非公开信息</a:t>
            </a:r>
            <a:r>
              <a:rPr sz="2800" u="sng">
                <a:sym typeface="+mn-ea"/>
              </a:rPr>
              <a:t>,</a:t>
            </a:r>
            <a:r>
              <a:rPr sz="2800" u="sng">
                <a:sym typeface="Helvetica"/>
              </a:rPr>
              <a:t>也就是量化</a:t>
            </a:r>
            <a:r>
              <a:rPr lang="zh-CN" sz="2800" u="sng">
                <a:ea typeface="宋体" panose="02010600030101010101" pitchFamily="2" charset="-122"/>
                <a:sym typeface="Helvetica"/>
              </a:rPr>
              <a:t>交易</a:t>
            </a:r>
            <a:r>
              <a:rPr sz="2800" u="sng">
                <a:sym typeface="Helvetica"/>
              </a:rPr>
              <a:t>的方法。</a:t>
            </a:r>
            <a:r>
              <a:rPr sz="2800">
                <a:sym typeface="Helvetica"/>
              </a:rPr>
              <a:t>这也是量化投资</a:t>
            </a:r>
            <a:r>
              <a:rPr sz="2800">
                <a:sym typeface="Helvetica"/>
              </a:rPr>
              <a:t>在美国等成熟市场</a:t>
            </a:r>
            <a:r>
              <a:rPr sz="2800">
                <a:sym typeface="+mn-ea"/>
              </a:rPr>
              <a:t>(</a:t>
            </a:r>
            <a:r>
              <a:rPr sz="2800">
                <a:sym typeface="Helvetica"/>
              </a:rPr>
              <a:t>基本上进入半强式有效市场状态</a:t>
            </a:r>
            <a:r>
              <a:rPr sz="2800">
                <a:sym typeface="+mn-ea"/>
              </a:rPr>
              <a:t>)</a:t>
            </a:r>
            <a:r>
              <a:rPr lang="zh-CN" sz="2800">
                <a:ea typeface="宋体" panose="02010600030101010101" pitchFamily="2" charset="-122"/>
                <a:sym typeface="Helvetica"/>
              </a:rPr>
              <a:t>得以</a:t>
            </a:r>
            <a:r>
              <a:rPr sz="2800">
                <a:sym typeface="Helvetica"/>
              </a:rPr>
              <a:t>蓬勃发展的原因。</a:t>
            </a:r>
            <a:endParaRPr sz="2800"/>
          </a:p>
        </p:txBody>
      </p:sp>
    </p:spTree>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标题 1"/>
          <p:cNvSpPr txBox="1"/>
          <p:nvPr>
            <p:ph type="title"/>
          </p:nvPr>
        </p:nvSpPr>
        <p:spPr>
          <a:xfrm>
            <a:off x="838200" y="2179954"/>
            <a:ext cx="10515600" cy="1325564"/>
          </a:xfrm>
          <a:prstGeom prst="rect">
            <a:avLst/>
          </a:prstGeom>
        </p:spPr>
        <p:txBody>
          <a:bodyPr/>
          <a:lstStyle>
            <a:lvl1pPr algn="ctr">
              <a:defRPr sz="5000" b="1">
                <a:latin typeface="+mj-lt"/>
                <a:ea typeface="+mj-ea"/>
                <a:cs typeface="+mj-cs"/>
                <a:sym typeface="Helvetica"/>
              </a:defRPr>
            </a:lvl1pPr>
          </a:lstStyle>
          <a:p>
            <a:r>
              <a:t>什么是量化交易？</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内容占位符 2"/>
          <p:cNvSpPr txBox="1"/>
          <p:nvPr>
            <p:ph type="body" idx="1"/>
          </p:nvPr>
        </p:nvSpPr>
        <p:spPr>
          <a:xfrm>
            <a:off x="838200" y="1825625"/>
            <a:ext cx="10515600" cy="2799080"/>
          </a:xfrm>
          <a:prstGeom prst="rect">
            <a:avLst/>
          </a:prstGeom>
        </p:spPr>
        <p:txBody>
          <a:bodyPr anchor="ctr" anchorCtr="0">
            <a:normAutofit/>
          </a:bodyPr>
          <a:lstStyle/>
          <a:p>
            <a:pPr marL="0" indent="663575" algn="just" defTabSz="814070">
              <a:lnSpc>
                <a:spcPts val="5300"/>
              </a:lnSpc>
              <a:spcBef>
                <a:spcPts val="800"/>
              </a:spcBef>
              <a:buSzTx/>
              <a:buNone/>
              <a:defRPr sz="2490" b="1">
                <a:latin typeface="+mj-lt"/>
                <a:ea typeface="+mj-ea"/>
                <a:cs typeface="+mj-cs"/>
                <a:sym typeface="Helvetica"/>
              </a:defRPr>
            </a:pPr>
            <a:r>
              <a:rPr lang="en-US" sz="2800">
                <a:latin typeface="+mj-lt"/>
                <a:ea typeface="+mj-ea"/>
                <a:cs typeface="+mj-cs"/>
                <a:sym typeface="Helvetica"/>
              </a:rPr>
              <a:t> </a:t>
            </a:r>
            <a:r>
              <a:rPr sz="2800">
                <a:latin typeface="+mj-lt"/>
                <a:ea typeface="+mj-ea"/>
                <a:cs typeface="+mj-cs"/>
                <a:sym typeface="Helvetica"/>
              </a:rPr>
              <a:t>技术分析、基本面分析和量化分析</a:t>
            </a:r>
            <a:r>
              <a:rPr lang="zh-CN" sz="2800">
                <a:latin typeface="+mj-lt"/>
                <a:ea typeface="宋体" panose="02010600030101010101" pitchFamily="2" charset="-122"/>
                <a:cs typeface="+mj-cs"/>
                <a:sym typeface="Helvetica"/>
              </a:rPr>
              <a:t>分别对应无效市场、弱有效市场和半强</a:t>
            </a:r>
            <a:r>
              <a:rPr sz="2800">
                <a:latin typeface="+mj-lt"/>
                <a:ea typeface="+mj-ea"/>
                <a:cs typeface="+mj-cs"/>
                <a:sym typeface="Helvetica"/>
              </a:rPr>
              <a:t>有效市场</a:t>
            </a:r>
            <a:r>
              <a:rPr lang="zh-CN" sz="2800">
                <a:latin typeface="+mj-lt"/>
                <a:ea typeface="宋体" panose="02010600030101010101" pitchFamily="2" charset="-122"/>
                <a:cs typeface="+mj-cs"/>
                <a:sym typeface="Helvetica"/>
              </a:rPr>
              <a:t>三个</a:t>
            </a:r>
            <a:r>
              <a:rPr sz="2800">
                <a:latin typeface="+mj-lt"/>
                <a:ea typeface="+mj-ea"/>
                <a:cs typeface="+mj-cs"/>
                <a:sym typeface="Helvetica"/>
              </a:rPr>
              <a:t>不同层次。</a:t>
            </a:r>
            <a:endParaRPr sz="2800">
              <a:latin typeface="+mj-lt"/>
              <a:ea typeface="+mj-ea"/>
              <a:cs typeface="+mj-cs"/>
              <a:sym typeface="Helvetica"/>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内容占位符 2"/>
          <p:cNvSpPr txBox="1"/>
          <p:nvPr>
            <p:ph type="body" idx="1"/>
          </p:nvPr>
        </p:nvSpPr>
        <p:spPr>
          <a:xfrm>
            <a:off x="838200" y="1442085"/>
            <a:ext cx="10515600" cy="2626995"/>
          </a:xfrm>
          <a:prstGeom prst="rect">
            <a:avLst/>
          </a:prstGeom>
        </p:spPr>
        <p:txBody>
          <a:bodyPr anchor="ctr" anchorCtr="0">
            <a:normAutofit/>
          </a:bodyPr>
          <a:lstStyle/>
          <a:p>
            <a:pPr marL="0" indent="663575" algn="just" defTabSz="814070">
              <a:lnSpc>
                <a:spcPts val="5300"/>
              </a:lnSpc>
              <a:spcBef>
                <a:spcPts val="800"/>
              </a:spcBef>
              <a:buSzTx/>
              <a:buNone/>
              <a:defRPr sz="2490" b="1">
                <a:latin typeface="+mj-lt"/>
                <a:ea typeface="+mj-ea"/>
                <a:cs typeface="+mj-cs"/>
                <a:sym typeface="Helvetica"/>
              </a:defRPr>
            </a:pPr>
            <a:r>
              <a:rPr lang="en-US" sz="2800">
                <a:latin typeface="+mj-lt"/>
                <a:ea typeface="+mj-ea"/>
                <a:cs typeface="+mj-cs"/>
                <a:sym typeface="Helvetica"/>
              </a:rPr>
              <a:t> </a:t>
            </a:r>
            <a:r>
              <a:rPr sz="2800">
                <a:latin typeface="+mj-lt"/>
                <a:ea typeface="+mj-ea"/>
                <a:cs typeface="+mj-cs"/>
                <a:sym typeface="Helvetica"/>
              </a:rPr>
              <a:t>在无效市场</a:t>
            </a:r>
            <a:r>
              <a:rPr sz="2800"/>
              <a:t>,</a:t>
            </a:r>
            <a:r>
              <a:rPr sz="2800">
                <a:latin typeface="+mj-lt"/>
                <a:ea typeface="+mj-ea"/>
                <a:cs typeface="+mj-cs"/>
                <a:sym typeface="Helvetica"/>
              </a:rPr>
              <a:t>技术分析是充分有效的</a:t>
            </a:r>
            <a:r>
              <a:rPr sz="2800"/>
              <a:t>,</a:t>
            </a:r>
            <a:r>
              <a:rPr sz="2800">
                <a:latin typeface="+mj-lt"/>
                <a:ea typeface="+mj-ea"/>
                <a:cs typeface="+mj-cs"/>
                <a:sym typeface="Helvetica"/>
              </a:rPr>
              <a:t>这在</a:t>
            </a:r>
            <a:r>
              <a:rPr sz="2800" b="1">
                <a:latin typeface="+mj-lt"/>
                <a:ea typeface="+mj-ea"/>
                <a:cs typeface="+mj-cs"/>
                <a:sym typeface="Helvetica"/>
              </a:rPr>
              <a:t>中国</a:t>
            </a:r>
            <a:r>
              <a:rPr sz="2800">
                <a:latin typeface="+mj-lt"/>
                <a:ea typeface="+mj-ea"/>
                <a:cs typeface="+mj-cs"/>
                <a:sym typeface="Helvetica"/>
              </a:rPr>
              <a:t>资本市场最初的十年得到很好的体现。</a:t>
            </a:r>
            <a:endParaRPr sz="2800">
              <a:latin typeface="+mj-lt"/>
              <a:ea typeface="+mj-ea"/>
              <a:cs typeface="+mj-cs"/>
              <a:sym typeface="Helvetica"/>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内容占位符 2"/>
          <p:cNvSpPr txBox="1"/>
          <p:nvPr>
            <p:ph type="body" idx="1"/>
          </p:nvPr>
        </p:nvSpPr>
        <p:spPr>
          <a:xfrm>
            <a:off x="838200" y="1480820"/>
            <a:ext cx="10515600" cy="3239770"/>
          </a:xfrm>
          <a:prstGeom prst="rect">
            <a:avLst/>
          </a:prstGeom>
        </p:spPr>
        <p:txBody>
          <a:bodyPr anchor="ctr" anchorCtr="0">
            <a:normAutofit/>
          </a:bodyPr>
          <a:lstStyle/>
          <a:p>
            <a:pPr marL="0" indent="663575" algn="just" defTabSz="814070">
              <a:lnSpc>
                <a:spcPts val="5300"/>
              </a:lnSpc>
              <a:spcBef>
                <a:spcPts val="800"/>
              </a:spcBef>
              <a:buSzTx/>
              <a:buNone/>
              <a:defRPr sz="2490" b="1">
                <a:latin typeface="+mj-lt"/>
                <a:ea typeface="+mj-ea"/>
                <a:cs typeface="+mj-cs"/>
                <a:sym typeface="Helvetica"/>
              </a:defRPr>
            </a:pPr>
            <a:r>
              <a:rPr sz="2800">
                <a:latin typeface="+mj-lt"/>
                <a:ea typeface="+mj-ea"/>
                <a:cs typeface="+mj-cs"/>
                <a:sym typeface="Helvetica"/>
              </a:rPr>
              <a:t>当市场进入弱有效市场后</a:t>
            </a:r>
            <a:r>
              <a:rPr sz="2800"/>
              <a:t>,</a:t>
            </a:r>
            <a:r>
              <a:rPr sz="2800">
                <a:latin typeface="+mj-lt"/>
                <a:ea typeface="+mj-ea"/>
                <a:cs typeface="+mj-cs"/>
                <a:sym typeface="Helvetica"/>
              </a:rPr>
              <a:t>可以依靠基本面分析获得超额收益</a:t>
            </a:r>
            <a:r>
              <a:rPr sz="2800"/>
              <a:t>,2000</a:t>
            </a:r>
            <a:r>
              <a:rPr sz="2800">
                <a:latin typeface="+mj-lt"/>
                <a:ea typeface="+mj-ea"/>
                <a:cs typeface="+mj-cs"/>
                <a:sym typeface="Helvetica"/>
              </a:rPr>
              <a:t>年到</a:t>
            </a:r>
            <a:r>
              <a:rPr sz="2800"/>
              <a:t>2010</a:t>
            </a:r>
            <a:r>
              <a:rPr sz="2800">
                <a:latin typeface="+mj-lt"/>
                <a:ea typeface="+mj-ea"/>
                <a:cs typeface="+mj-cs"/>
                <a:sym typeface="Helvetica"/>
              </a:rPr>
              <a:t>年这十年基本上属于这个时代。</a:t>
            </a:r>
            <a:endParaRPr sz="2800">
              <a:latin typeface="+mj-lt"/>
              <a:ea typeface="+mj-ea"/>
              <a:cs typeface="+mj-cs"/>
              <a:sym typeface="Helvetica"/>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内容占位符 2"/>
          <p:cNvSpPr txBox="1"/>
          <p:nvPr>
            <p:ph type="body" idx="1"/>
          </p:nvPr>
        </p:nvSpPr>
        <p:spPr>
          <a:xfrm>
            <a:off x="838200" y="704215"/>
            <a:ext cx="10515600" cy="4351338"/>
          </a:xfrm>
          <a:prstGeom prst="rect">
            <a:avLst/>
          </a:prstGeom>
        </p:spPr>
        <p:txBody>
          <a:bodyPr anchor="ctr" anchorCtr="0">
            <a:normAutofit/>
          </a:bodyPr>
          <a:lstStyle/>
          <a:p>
            <a:pPr marL="0" indent="663575" algn="just" defTabSz="814070">
              <a:lnSpc>
                <a:spcPts val="5300"/>
              </a:lnSpc>
              <a:spcBef>
                <a:spcPts val="800"/>
              </a:spcBef>
              <a:buSzTx/>
              <a:buNone/>
              <a:defRPr sz="2490" b="1">
                <a:latin typeface="+mj-lt"/>
                <a:ea typeface="+mj-ea"/>
                <a:cs typeface="+mj-cs"/>
                <a:sym typeface="Helvetica"/>
              </a:defRPr>
            </a:pPr>
            <a:r>
              <a:rPr sz="2800">
                <a:latin typeface="+mj-lt"/>
                <a:ea typeface="+mj-ea"/>
                <a:cs typeface="+mj-cs"/>
                <a:sym typeface="Helvetica"/>
              </a:rPr>
              <a:t>当市场进入半强有效市场后</a:t>
            </a:r>
            <a:r>
              <a:rPr sz="2800"/>
              <a:t>,</a:t>
            </a:r>
            <a:r>
              <a:rPr sz="2800">
                <a:latin typeface="+mj-lt"/>
                <a:ea typeface="+mj-ea"/>
                <a:cs typeface="+mj-cs"/>
                <a:sym typeface="Helvetica"/>
              </a:rPr>
              <a:t>也就是从</a:t>
            </a:r>
            <a:r>
              <a:rPr sz="2800"/>
              <a:t>2010</a:t>
            </a:r>
            <a:r>
              <a:rPr sz="2800">
                <a:latin typeface="+mj-lt"/>
                <a:ea typeface="+mj-ea"/>
                <a:cs typeface="+mj-cs"/>
                <a:sym typeface="Helvetica"/>
              </a:rPr>
              <a:t>年开始我们可以观察到大部分基本面分析的产品已经无法获得超额收益</a:t>
            </a:r>
            <a:r>
              <a:rPr sz="2800"/>
              <a:t>,</a:t>
            </a:r>
            <a:r>
              <a:rPr sz="2800">
                <a:latin typeface="+mj-lt"/>
                <a:ea typeface="+mj-ea"/>
                <a:cs typeface="+mj-cs"/>
                <a:sym typeface="Helvetica"/>
              </a:rPr>
              <a:t>此时国内市场已经进入半强有效市场。当然当市场进入强有效市场后</a:t>
            </a:r>
            <a:r>
              <a:rPr sz="2800"/>
              <a:t>,</a:t>
            </a:r>
            <a:r>
              <a:rPr sz="2800">
                <a:latin typeface="+mj-lt"/>
                <a:ea typeface="+mj-ea"/>
                <a:cs typeface="+mj-cs"/>
                <a:sym typeface="Helvetica"/>
              </a:rPr>
              <a:t>则无论哪种方法均无法战胜市场</a:t>
            </a:r>
            <a:r>
              <a:rPr sz="2800"/>
              <a:t>,</a:t>
            </a:r>
            <a:r>
              <a:rPr sz="2800">
                <a:latin typeface="+mj-lt"/>
                <a:ea typeface="+mj-ea"/>
                <a:cs typeface="+mj-cs"/>
                <a:sym typeface="Helvetica"/>
              </a:rPr>
              <a:t>那时候只能被动指数化投资。</a:t>
            </a:r>
            <a:endParaRPr sz="2800">
              <a:latin typeface="+mj-lt"/>
              <a:ea typeface="+mj-ea"/>
              <a:cs typeface="+mj-cs"/>
              <a:sym typeface="Helvetica"/>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内容占位符 2"/>
          <p:cNvSpPr txBox="1"/>
          <p:nvPr>
            <p:ph type="body" idx="1"/>
          </p:nvPr>
        </p:nvSpPr>
        <p:spPr>
          <a:xfrm>
            <a:off x="838200" y="704215"/>
            <a:ext cx="10515600" cy="4351338"/>
          </a:xfrm>
          <a:prstGeom prst="rect">
            <a:avLst/>
          </a:prstGeom>
        </p:spPr>
        <p:txBody>
          <a:bodyPr anchor="ctr" anchorCtr="0">
            <a:normAutofit/>
          </a:bodyPr>
          <a:lstStyle/>
          <a:p>
            <a:pPr marL="0" indent="663575" algn="just" defTabSz="814070">
              <a:lnSpc>
                <a:spcPts val="5300"/>
              </a:lnSpc>
              <a:spcBef>
                <a:spcPts val="800"/>
              </a:spcBef>
              <a:buSzTx/>
              <a:buNone/>
              <a:defRPr sz="2490" b="1">
                <a:latin typeface="+mj-lt"/>
                <a:ea typeface="+mj-ea"/>
                <a:cs typeface="+mj-cs"/>
                <a:sym typeface="Helvetica"/>
              </a:defRPr>
            </a:pPr>
            <a:r>
              <a:rPr lang="zh-CN" sz="2800">
                <a:ea typeface="宋体" panose="02010600030101010101" pitchFamily="2" charset="-122"/>
                <a:sym typeface="Helvetica"/>
              </a:rPr>
              <a:t>在半强有效市场中，随着金融监管</a:t>
            </a:r>
            <a:r>
              <a:rPr sz="2800">
                <a:sym typeface="Helvetica"/>
              </a:rPr>
              <a:t>越来越严厉</a:t>
            </a:r>
            <a:r>
              <a:rPr lang="zh-CN" sz="2800">
                <a:ea typeface="宋体" panose="02010600030101010101" pitchFamily="2" charset="-122"/>
                <a:sym typeface="Helvetica"/>
              </a:rPr>
              <a:t>，</a:t>
            </a:r>
            <a:r>
              <a:rPr sz="2800">
                <a:sym typeface="Helvetica"/>
              </a:rPr>
              <a:t>通过</a:t>
            </a:r>
            <a:r>
              <a:rPr lang="zh-CN" sz="2800">
                <a:ea typeface="宋体" panose="02010600030101010101" pitchFamily="2" charset="-122"/>
                <a:sym typeface="Helvetica"/>
              </a:rPr>
              <a:t>内幕消息获利的可能性越来越小，</a:t>
            </a:r>
            <a:r>
              <a:rPr sz="2800">
                <a:sym typeface="Helvetica"/>
              </a:rPr>
              <a:t>量化</a:t>
            </a:r>
            <a:r>
              <a:rPr lang="zh-CN" sz="2800">
                <a:ea typeface="宋体" panose="02010600030101010101" pitchFamily="2" charset="-122"/>
                <a:sym typeface="Helvetica"/>
              </a:rPr>
              <a:t>分析技术则成为合法获取</a:t>
            </a:r>
            <a:r>
              <a:rPr sz="2800">
                <a:sym typeface="Helvetica"/>
              </a:rPr>
              <a:t>非公开信息</a:t>
            </a:r>
            <a:r>
              <a:rPr lang="zh-CN" sz="2800">
                <a:ea typeface="宋体" panose="02010600030101010101" pitchFamily="2" charset="-122"/>
                <a:sym typeface="Helvetica"/>
              </a:rPr>
              <a:t>，从而获得交易优势的最优手段</a:t>
            </a:r>
            <a:r>
              <a:rPr sz="2800">
                <a:sym typeface="Helvetica"/>
              </a:rPr>
              <a:t>。</a:t>
            </a:r>
            <a:endParaRPr sz="2800">
              <a:latin typeface="+mj-lt"/>
              <a:ea typeface="+mj-ea"/>
              <a:cs typeface="+mj-cs"/>
              <a:sym typeface="Helvetica"/>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标题 1"/>
          <p:cNvSpPr txBox="1"/>
          <p:nvPr>
            <p:ph type="title"/>
          </p:nvPr>
        </p:nvSpPr>
        <p:spPr>
          <a:xfrm>
            <a:off x="838200" y="2346960"/>
            <a:ext cx="10515600" cy="1325564"/>
          </a:xfrm>
          <a:prstGeom prst="rect">
            <a:avLst/>
          </a:prstGeom>
        </p:spPr>
        <p:txBody>
          <a:bodyPr/>
          <a:lstStyle>
            <a:lvl1pPr algn="ctr">
              <a:spcBef>
                <a:spcPts val="1000"/>
              </a:spcBef>
              <a:defRPr sz="4000" b="1">
                <a:latin typeface="+mj-lt"/>
                <a:ea typeface="+mj-ea"/>
                <a:cs typeface="+mj-cs"/>
                <a:sym typeface="Helvetica"/>
              </a:defRPr>
            </a:lvl1pPr>
          </a:lstStyle>
          <a:p>
            <a:r>
              <a:t>量化交易VS人工交易</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标题 1"/>
          <p:cNvSpPr txBox="1"/>
          <p:nvPr>
            <p:ph type="title"/>
          </p:nvPr>
        </p:nvSpPr>
        <p:spPr>
          <a:xfrm>
            <a:off x="838200" y="2346960"/>
            <a:ext cx="10515600" cy="1325564"/>
          </a:xfrm>
          <a:prstGeom prst="rect">
            <a:avLst/>
          </a:prstGeom>
        </p:spPr>
        <p:txBody>
          <a:bodyPr/>
          <a:lstStyle/>
          <a:p>
            <a:pPr algn="ctr" defTabSz="850265">
              <a:spcBef>
                <a:spcPts val="900"/>
              </a:spcBef>
              <a:defRPr sz="3720" b="1">
                <a:latin typeface="+mj-lt"/>
                <a:ea typeface="+mj-ea"/>
                <a:cs typeface="+mj-cs"/>
                <a:sym typeface="Helvetica"/>
              </a:defRPr>
            </a:pPr>
            <a:r>
              <a:t>优势一：</a:t>
            </a:r>
            <a:r>
              <a:t>量化交易模型可以通过历史数据进行验证</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txBox="1"/>
          <p:nvPr>
            <p:ph type="title"/>
          </p:nvPr>
        </p:nvSpPr>
        <p:spPr>
          <a:xfrm>
            <a:off x="838200" y="2346960"/>
            <a:ext cx="10515600" cy="1325564"/>
          </a:xfrm>
          <a:prstGeom prst="rect">
            <a:avLst/>
          </a:prstGeom>
        </p:spPr>
        <p:txBody>
          <a:bodyPr/>
          <a:lstStyle/>
          <a:p>
            <a:pPr algn="ctr">
              <a:spcBef>
                <a:spcPts val="1000"/>
              </a:spcBef>
              <a:defRPr sz="4000" b="1">
                <a:latin typeface="+mj-lt"/>
                <a:ea typeface="+mj-ea"/>
                <a:cs typeface="+mj-cs"/>
                <a:sym typeface="Helvetica"/>
              </a:defRPr>
            </a:pPr>
            <a:r>
              <a:t>优势二：</a:t>
            </a:r>
            <a:r>
              <a:t>量化交易效率和准确度远超人的极限</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标题 1"/>
          <p:cNvSpPr txBox="1"/>
          <p:nvPr>
            <p:ph type="title"/>
          </p:nvPr>
        </p:nvSpPr>
        <p:spPr>
          <a:xfrm>
            <a:off x="838200" y="2346960"/>
            <a:ext cx="10515600" cy="1325564"/>
          </a:xfrm>
          <a:prstGeom prst="rect">
            <a:avLst/>
          </a:prstGeom>
        </p:spPr>
        <p:txBody>
          <a:bodyPr/>
          <a:lstStyle>
            <a:lvl1pPr algn="ctr">
              <a:spcBef>
                <a:spcPts val="1000"/>
              </a:spcBef>
              <a:defRPr sz="4000" b="1">
                <a:latin typeface="+mj-lt"/>
                <a:ea typeface="+mj-ea"/>
                <a:cs typeface="+mj-cs"/>
                <a:sym typeface="Helvetica"/>
              </a:defRPr>
            </a:lvl1pPr>
          </a:lstStyle>
          <a:p>
            <a:r>
              <a:t>优势三：量化交易具有严格的纪律性</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ph type="title"/>
          </p:nvPr>
        </p:nvSpPr>
        <p:spPr>
          <a:xfrm>
            <a:off x="838200" y="2346960"/>
            <a:ext cx="10515600" cy="1325564"/>
          </a:xfrm>
          <a:prstGeom prst="rect">
            <a:avLst/>
          </a:prstGeom>
        </p:spPr>
        <p:txBody>
          <a:bodyPr/>
          <a:lstStyle>
            <a:lvl1pPr algn="ctr">
              <a:spcBef>
                <a:spcPts val="1000"/>
              </a:spcBef>
              <a:defRPr sz="4000" b="1">
                <a:latin typeface="+mj-lt"/>
                <a:ea typeface="+mj-ea"/>
                <a:cs typeface="+mj-cs"/>
                <a:sym typeface="Helvetica"/>
              </a:defRPr>
            </a:lvl1pPr>
          </a:lstStyle>
          <a:p>
            <a:r>
              <a:t>优势四：量化交易具有完备的系统性</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内容占位符 2"/>
          <p:cNvSpPr txBox="1"/>
          <p:nvPr>
            <p:ph type="body" idx="1"/>
          </p:nvPr>
        </p:nvSpPr>
        <p:spPr>
          <a:xfrm>
            <a:off x="838200" y="1149985"/>
            <a:ext cx="10515600" cy="4351339"/>
          </a:xfrm>
          <a:prstGeom prst="rect">
            <a:avLst/>
          </a:prstGeom>
        </p:spPr>
        <p:txBody>
          <a:bodyPr anchor="ctr"/>
          <a:lstStyle>
            <a:lvl1pPr marL="0" indent="745490" algn="just">
              <a:lnSpc>
                <a:spcPts val="6000"/>
              </a:lnSpc>
              <a:buSzTx/>
              <a:buNone/>
              <a:defRPr b="1">
                <a:latin typeface="+mj-lt"/>
                <a:ea typeface="+mj-ea"/>
                <a:cs typeface="+mj-cs"/>
                <a:sym typeface="Helvetica"/>
              </a:defRPr>
            </a:lvl1pPr>
          </a:lstStyle>
          <a:p>
            <a:r>
              <a:t>广义：指借助数学、金融学、经济学、社会心理学、计算机科学等理论工具，结合计算机编程技术对宏观经济数据、企业财务数据、证券交易数据等数据信息进行分析处理，捕捉市场交易机会的投资方式。</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标题 1"/>
          <p:cNvSpPr txBox="1"/>
          <p:nvPr>
            <p:ph type="title"/>
          </p:nvPr>
        </p:nvSpPr>
        <p:spPr>
          <a:xfrm>
            <a:off x="838200" y="2167990"/>
            <a:ext cx="10515600" cy="1325564"/>
          </a:xfrm>
          <a:prstGeom prst="rect">
            <a:avLst/>
          </a:prstGeom>
        </p:spPr>
        <p:txBody>
          <a:bodyPr/>
          <a:lstStyle>
            <a:lvl1pPr algn="ctr">
              <a:defRPr sz="6000" b="1">
                <a:latin typeface="+mj-lt"/>
                <a:ea typeface="+mj-ea"/>
                <a:cs typeface="+mj-cs"/>
                <a:sym typeface="Helvetica"/>
              </a:defRPr>
            </a:lvl1pPr>
          </a:lstStyle>
          <a:p>
            <a:r>
              <a:t>量化交易为什么可以盈利？</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成组"/>
          <p:cNvGrpSpPr/>
          <p:nvPr/>
        </p:nvGrpSpPr>
        <p:grpSpPr>
          <a:xfrm>
            <a:off x="2587235" y="1047157"/>
            <a:ext cx="6838247" cy="4253130"/>
            <a:chOff x="0" y="0"/>
            <a:chExt cx="6838245" cy="4253128"/>
          </a:xfrm>
        </p:grpSpPr>
        <p:sp>
          <p:nvSpPr>
            <p:cNvPr id="149" name="量化交易策略分类"/>
            <p:cNvSpPr/>
            <p:nvPr/>
          </p:nvSpPr>
          <p:spPr>
            <a:xfrm>
              <a:off x="-1" y="1530727"/>
              <a:ext cx="2526200" cy="1289528"/>
            </a:xfrm>
            <a:prstGeom prst="rect">
              <a:avLst/>
            </a:prstGeom>
            <a:solidFill>
              <a:srgbClr val="FFFFFF"/>
            </a:solidFill>
            <a:ln w="12700" cap="flat">
              <a:solidFill>
                <a:schemeClr val="accent1"/>
              </a:solidFill>
              <a:prstDash val="solid"/>
              <a:miter lim="800000"/>
            </a:ln>
            <a:effectLst/>
          </p:spPr>
          <p:txBody>
            <a:bodyPr wrap="square" lIns="0" tIns="0" rIns="0" bIns="0" numCol="1" anchor="ctr">
              <a:noAutofit/>
            </a:bodyPr>
            <a:lstStyle>
              <a:lvl1pPr algn="ctr"/>
            </a:lstStyle>
            <a:p>
              <a:r>
                <a:t>量化交易策略分类</a:t>
              </a:r>
            </a:p>
          </p:txBody>
        </p:sp>
        <p:sp>
          <p:nvSpPr>
            <p:cNvPr id="150" name="Alpha策略"/>
            <p:cNvSpPr/>
            <p:nvPr/>
          </p:nvSpPr>
          <p:spPr>
            <a:xfrm>
              <a:off x="4555597" y="0"/>
              <a:ext cx="2282649" cy="839364"/>
            </a:xfrm>
            <a:prstGeom prst="rect">
              <a:avLst/>
            </a:prstGeom>
            <a:solidFill>
              <a:srgbClr val="FFFFFF"/>
            </a:solidFill>
            <a:ln w="12700" cap="flat">
              <a:solidFill>
                <a:schemeClr val="accent1"/>
              </a:solidFill>
              <a:prstDash val="solid"/>
              <a:miter lim="800000"/>
            </a:ln>
            <a:effectLst/>
          </p:spPr>
          <p:txBody>
            <a:bodyPr wrap="square" lIns="0" tIns="0" rIns="0" bIns="0" numCol="1" anchor="ctr">
              <a:noAutofit/>
            </a:bodyPr>
            <a:lstStyle>
              <a:lvl1pPr algn="ctr"/>
            </a:lstStyle>
            <a:p>
              <a:r>
                <a:t>Alpha策略</a:t>
              </a:r>
            </a:p>
          </p:txBody>
        </p:sp>
        <p:sp>
          <p:nvSpPr>
            <p:cNvPr id="151" name="高频策略"/>
            <p:cNvSpPr/>
            <p:nvPr/>
          </p:nvSpPr>
          <p:spPr>
            <a:xfrm>
              <a:off x="4555597" y="3413765"/>
              <a:ext cx="2282649" cy="839364"/>
            </a:xfrm>
            <a:prstGeom prst="rect">
              <a:avLst/>
            </a:prstGeom>
            <a:solidFill>
              <a:srgbClr val="FFFFFF"/>
            </a:solidFill>
            <a:ln w="12700" cap="flat">
              <a:solidFill>
                <a:schemeClr val="accent1"/>
              </a:solidFill>
              <a:prstDash val="solid"/>
              <a:miter lim="800000"/>
            </a:ln>
            <a:effectLst/>
          </p:spPr>
          <p:txBody>
            <a:bodyPr wrap="square" lIns="0" tIns="0" rIns="0" bIns="0" numCol="1" anchor="ctr">
              <a:noAutofit/>
            </a:bodyPr>
            <a:lstStyle>
              <a:lvl1pPr algn="ctr"/>
            </a:lstStyle>
            <a:p>
              <a:r>
                <a:t>高频策略</a:t>
              </a:r>
            </a:p>
          </p:txBody>
        </p:sp>
        <p:sp>
          <p:nvSpPr>
            <p:cNvPr id="152" name="CTA策略"/>
            <p:cNvSpPr/>
            <p:nvPr/>
          </p:nvSpPr>
          <p:spPr>
            <a:xfrm>
              <a:off x="4555597" y="1706883"/>
              <a:ext cx="2282649" cy="839364"/>
            </a:xfrm>
            <a:prstGeom prst="rect">
              <a:avLst/>
            </a:prstGeom>
            <a:solidFill>
              <a:srgbClr val="FFFFFF"/>
            </a:solidFill>
            <a:ln w="12700" cap="flat">
              <a:solidFill>
                <a:schemeClr val="accent1"/>
              </a:solidFill>
              <a:prstDash val="solid"/>
              <a:miter lim="800000"/>
            </a:ln>
            <a:effectLst/>
          </p:spPr>
          <p:txBody>
            <a:bodyPr wrap="square" lIns="0" tIns="0" rIns="0" bIns="0" numCol="1" anchor="ctr">
              <a:noAutofit/>
            </a:bodyPr>
            <a:lstStyle>
              <a:lvl1pPr algn="ctr"/>
            </a:lstStyle>
            <a:p>
              <a:r>
                <a:t>CTA策略</a:t>
              </a:r>
            </a:p>
          </p:txBody>
        </p:sp>
        <p:sp>
          <p:nvSpPr>
            <p:cNvPr id="153" name="线条"/>
            <p:cNvSpPr/>
            <p:nvPr/>
          </p:nvSpPr>
          <p:spPr>
            <a:xfrm>
              <a:off x="2502741" y="2164228"/>
              <a:ext cx="2024300" cy="1"/>
            </a:xfrm>
            <a:prstGeom prst="line">
              <a:avLst/>
            </a:prstGeom>
            <a:noFill/>
            <a:ln w="12700" cap="flat">
              <a:solidFill>
                <a:schemeClr val="accent1"/>
              </a:solidFill>
              <a:prstDash val="solid"/>
              <a:miter lim="800000"/>
              <a:tailEnd type="triangle" w="med" len="med"/>
            </a:ln>
            <a:effectLst/>
          </p:spPr>
          <p:txBody>
            <a:bodyPr wrap="square" lIns="0" tIns="0" rIns="0" bIns="0" numCol="1" anchor="t">
              <a:noAutofit/>
            </a:bodyPr>
            <a:lstStyle/>
            <a:p/>
          </p:txBody>
        </p:sp>
        <p:sp>
          <p:nvSpPr>
            <p:cNvPr id="154" name="线条"/>
            <p:cNvSpPr/>
            <p:nvPr/>
          </p:nvSpPr>
          <p:spPr>
            <a:xfrm flipV="1">
              <a:off x="3318619" y="571974"/>
              <a:ext cx="1" cy="1592255"/>
            </a:xfrm>
            <a:prstGeom prst="line">
              <a:avLst/>
            </a:prstGeom>
            <a:noFill/>
            <a:ln w="12700" cap="flat">
              <a:solidFill>
                <a:schemeClr val="accent1"/>
              </a:solidFill>
              <a:prstDash val="solid"/>
              <a:miter lim="800000"/>
            </a:ln>
            <a:effectLst/>
          </p:spPr>
          <p:txBody>
            <a:bodyPr wrap="square" lIns="0" tIns="0" rIns="0" bIns="0" numCol="1" anchor="t">
              <a:noAutofit/>
            </a:bodyPr>
            <a:lstStyle/>
            <a:p/>
          </p:txBody>
        </p:sp>
        <p:sp>
          <p:nvSpPr>
            <p:cNvPr id="155" name="线条"/>
            <p:cNvSpPr/>
            <p:nvPr/>
          </p:nvSpPr>
          <p:spPr>
            <a:xfrm>
              <a:off x="3305460" y="584906"/>
              <a:ext cx="1216560" cy="1"/>
            </a:xfrm>
            <a:prstGeom prst="line">
              <a:avLst/>
            </a:prstGeom>
            <a:noFill/>
            <a:ln w="12700" cap="flat">
              <a:solidFill>
                <a:schemeClr val="accent1"/>
              </a:solidFill>
              <a:prstDash val="solid"/>
              <a:miter lim="800000"/>
              <a:tailEnd type="triangle" w="med" len="med"/>
            </a:ln>
            <a:effectLst/>
          </p:spPr>
          <p:txBody>
            <a:bodyPr wrap="square" lIns="0" tIns="0" rIns="0" bIns="0" numCol="1" anchor="t">
              <a:noAutofit/>
            </a:bodyPr>
            <a:lstStyle/>
            <a:p/>
          </p:txBody>
        </p:sp>
        <p:sp>
          <p:nvSpPr>
            <p:cNvPr id="156" name="线条"/>
            <p:cNvSpPr/>
            <p:nvPr/>
          </p:nvSpPr>
          <p:spPr>
            <a:xfrm flipV="1">
              <a:off x="3318619" y="2162456"/>
              <a:ext cx="1" cy="1592255"/>
            </a:xfrm>
            <a:prstGeom prst="line">
              <a:avLst/>
            </a:prstGeom>
            <a:noFill/>
            <a:ln w="12700" cap="flat">
              <a:solidFill>
                <a:schemeClr val="accent1"/>
              </a:solidFill>
              <a:prstDash val="solid"/>
              <a:miter lim="800000"/>
            </a:ln>
            <a:effectLst/>
          </p:spPr>
          <p:txBody>
            <a:bodyPr wrap="square" lIns="0" tIns="0" rIns="0" bIns="0" numCol="1" anchor="t">
              <a:noAutofit/>
            </a:bodyPr>
            <a:lstStyle/>
            <a:p/>
          </p:txBody>
        </p:sp>
        <p:sp>
          <p:nvSpPr>
            <p:cNvPr id="157" name="线条"/>
            <p:cNvSpPr/>
            <p:nvPr/>
          </p:nvSpPr>
          <p:spPr>
            <a:xfrm>
              <a:off x="3331779" y="3779996"/>
              <a:ext cx="1163922" cy="1"/>
            </a:xfrm>
            <a:prstGeom prst="line">
              <a:avLst/>
            </a:prstGeom>
            <a:noFill/>
            <a:ln w="12700" cap="flat">
              <a:solidFill>
                <a:schemeClr val="accent1"/>
              </a:solidFill>
              <a:prstDash val="solid"/>
              <a:miter lim="800000"/>
              <a:tailEnd type="triangle" w="med" len="med"/>
            </a:ln>
            <a:effectLst/>
          </p:spPr>
          <p:txBody>
            <a:bodyPr wrap="square" lIns="0" tIns="0" rIns="0" bIns="0" numCol="1" anchor="t">
              <a:noAutofit/>
            </a:bodyPr>
            <a:lstStyle/>
            <a:p/>
          </p:txBody>
        </p:sp>
      </p:gr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标题 1"/>
          <p:cNvSpPr txBox="1"/>
          <p:nvPr>
            <p:ph type="title"/>
          </p:nvPr>
        </p:nvSpPr>
        <p:spPr>
          <a:prstGeom prst="rect">
            <a:avLst/>
          </a:prstGeom>
        </p:spPr>
        <p:txBody>
          <a:bodyPr/>
          <a:lstStyle/>
          <a:p/>
        </p:txBody>
      </p:sp>
      <p:sp>
        <p:nvSpPr>
          <p:cNvPr id="161" name="内容占位符 2"/>
          <p:cNvSpPr txBox="1"/>
          <p:nvPr>
            <p:ph type="body" idx="1"/>
          </p:nvPr>
        </p:nvSpPr>
        <p:spPr>
          <a:prstGeom prst="rect">
            <a:avLst/>
          </a:prstGeom>
        </p:spPr>
        <p:txBody>
          <a:bodyPr/>
          <a:lstStyle/>
          <a:p>
            <a:r>
              <a:rPr>
                <a:latin typeface="+mj-lt"/>
                <a:ea typeface="+mj-ea"/>
                <a:cs typeface="+mj-cs"/>
                <a:sym typeface="Helvetica"/>
              </a:rPr>
              <a:t>科学（源自拉丁文的知识</a:t>
            </a:r>
            <a:r>
              <a:t>scientia</a:t>
            </a:r>
            <a:r>
              <a:rPr>
                <a:latin typeface="+mj-lt"/>
                <a:ea typeface="+mj-ea"/>
                <a:cs typeface="+mj-cs"/>
                <a:sym typeface="Helvetica"/>
              </a:rPr>
              <a:t>）是建立和组织以可检验的解释和预测为形式的关于宇宙的知识的系统事业。</a:t>
            </a:r>
            <a:endParaRPr>
              <a:latin typeface="+mj-lt"/>
              <a:ea typeface="+mj-ea"/>
              <a:cs typeface="+mj-cs"/>
              <a:sym typeface="Helvetica"/>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标题 1"/>
          <p:cNvSpPr txBox="1"/>
          <p:nvPr>
            <p:ph type="title"/>
          </p:nvPr>
        </p:nvSpPr>
        <p:spPr>
          <a:prstGeom prst="rect">
            <a:avLst/>
          </a:prstGeom>
        </p:spPr>
        <p:txBody>
          <a:bodyPr/>
          <a:lstStyle/>
          <a:p/>
        </p:txBody>
      </p:sp>
      <p:sp>
        <p:nvSpPr>
          <p:cNvPr id="164" name="内容占位符 2"/>
          <p:cNvSpPr txBox="1"/>
          <p:nvPr>
            <p:ph type="body" idx="1"/>
          </p:nvPr>
        </p:nvSpPr>
        <p:spPr>
          <a:prstGeom prst="rect">
            <a:avLst/>
          </a:prstGeom>
        </p:spPr>
        <p:txBody>
          <a:bodyPr/>
          <a:lstStyle/>
          <a:p>
            <a:r>
              <a:rPr>
                <a:latin typeface="+mj-lt"/>
                <a:ea typeface="+mj-ea"/>
                <a:cs typeface="+mj-cs"/>
                <a:sym typeface="Helvetica"/>
              </a:rPr>
              <a:t>这个定义的关键词是</a:t>
            </a:r>
            <a:r>
              <a:t>“</a:t>
            </a:r>
            <a:r>
              <a:rPr>
                <a:latin typeface="+mj-lt"/>
                <a:ea typeface="+mj-ea"/>
                <a:cs typeface="+mj-cs"/>
                <a:sym typeface="Helvetica"/>
              </a:rPr>
              <a:t>可检验的</a:t>
            </a:r>
            <a:r>
              <a:t>”</a:t>
            </a:r>
            <a:r>
              <a:rPr>
                <a:latin typeface="+mj-lt"/>
                <a:ea typeface="+mj-ea"/>
                <a:cs typeface="+mj-cs"/>
                <a:sym typeface="Helvetica"/>
              </a:rPr>
              <a:t>！</a:t>
            </a:r>
            <a:endParaRPr>
              <a:latin typeface="+mj-lt"/>
              <a:ea typeface="+mj-ea"/>
              <a:cs typeface="+mj-cs"/>
              <a:sym typeface="Helvetica"/>
            </a:endParaRPr>
          </a:p>
          <a:p>
            <a:endParaRPr>
              <a:latin typeface="+mj-lt"/>
              <a:ea typeface="+mj-ea"/>
              <a:cs typeface="+mj-cs"/>
              <a:sym typeface="Helvetica"/>
            </a:endParaRPr>
          </a:p>
          <a:p>
            <a:r>
              <a:rPr>
                <a:latin typeface="+mj-lt"/>
                <a:ea typeface="+mj-ea"/>
                <a:cs typeface="+mj-cs"/>
                <a:sym typeface="Helvetica"/>
              </a:rPr>
              <a:t>为什么</a:t>
            </a:r>
            <a:r>
              <a:t>“</a:t>
            </a:r>
            <a:r>
              <a:rPr>
                <a:latin typeface="+mj-lt"/>
                <a:ea typeface="+mj-ea"/>
                <a:cs typeface="+mj-cs"/>
                <a:sym typeface="Helvetica"/>
              </a:rPr>
              <a:t>可检验的</a:t>
            </a:r>
            <a:r>
              <a:t>”</a:t>
            </a:r>
            <a:r>
              <a:rPr>
                <a:latin typeface="+mj-lt"/>
                <a:ea typeface="+mj-ea"/>
                <a:cs typeface="+mj-cs"/>
                <a:sym typeface="Helvetica"/>
              </a:rPr>
              <a:t>是关键词。举个反例。占星术通常不被认为是科学。然后占心术也是建立和组织解释和预测为形式的关于宇宙的知识的系统事业。但是占星师不能被认为是可检验的。同样一套星盘，不同占星师可能得出不同的看法，占星师的看法也是不可复制的。因此我们无从检验一套占星理论的真伪。</a:t>
            </a:r>
            <a:endParaRPr>
              <a:latin typeface="+mj-lt"/>
              <a:ea typeface="+mj-ea"/>
              <a:cs typeface="+mj-cs"/>
              <a:sym typeface="Helvetica"/>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p:nvPr>
            <p:ph type="title"/>
          </p:nvPr>
        </p:nvSpPr>
        <p:spPr>
          <a:prstGeom prst="rect">
            <a:avLst/>
          </a:prstGeom>
        </p:spPr>
        <p:txBody>
          <a:bodyPr/>
          <a:lstStyle/>
          <a:p/>
        </p:txBody>
      </p:sp>
      <p:sp>
        <p:nvSpPr>
          <p:cNvPr id="167" name="内容占位符 2"/>
          <p:cNvSpPr txBox="1"/>
          <p:nvPr>
            <p:ph type="body" idx="1"/>
          </p:nvPr>
        </p:nvSpPr>
        <p:spPr>
          <a:prstGeom prst="rect">
            <a:avLst/>
          </a:prstGeom>
        </p:spPr>
        <p:txBody>
          <a:bodyPr/>
          <a:lstStyle/>
          <a:p>
            <a:r>
              <a:rPr>
                <a:latin typeface="+mj-lt"/>
                <a:ea typeface="+mj-ea"/>
                <a:cs typeface="+mj-cs"/>
                <a:sym typeface="Helvetica"/>
              </a:rPr>
              <a:t>量化投资与回测</a:t>
            </a:r>
            <a:endParaRPr>
              <a:latin typeface="+mj-lt"/>
              <a:ea typeface="+mj-ea"/>
              <a:cs typeface="+mj-cs"/>
              <a:sym typeface="Helvetica"/>
            </a:endParaRPr>
          </a:p>
          <a:p>
            <a:r>
              <a:rPr>
                <a:latin typeface="+mj-lt"/>
                <a:ea typeface="+mj-ea"/>
                <a:cs typeface="+mj-cs"/>
                <a:sym typeface="Helvetica"/>
              </a:rPr>
              <a:t>回到量化投资。任何一个关于投资的理论都会建立和组织关于金融市场的知识，都会做出解释和预测。</a:t>
            </a:r>
            <a:endParaRPr>
              <a:latin typeface="+mj-lt"/>
              <a:ea typeface="+mj-ea"/>
              <a:cs typeface="+mj-cs"/>
              <a:sym typeface="Helvetica"/>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标题 1"/>
          <p:cNvSpPr txBox="1"/>
          <p:nvPr>
            <p:ph type="title"/>
          </p:nvPr>
        </p:nvSpPr>
        <p:spPr>
          <a:prstGeom prst="rect">
            <a:avLst/>
          </a:prstGeom>
        </p:spPr>
        <p:txBody>
          <a:bodyPr/>
          <a:lstStyle/>
          <a:p/>
        </p:txBody>
      </p:sp>
      <p:sp>
        <p:nvSpPr>
          <p:cNvPr id="170" name="内容占位符 2"/>
          <p:cNvSpPr txBox="1"/>
          <p:nvPr>
            <p:ph type="body" idx="1"/>
          </p:nvPr>
        </p:nvSpPr>
        <p:spPr>
          <a:prstGeom prst="rect">
            <a:avLst/>
          </a:prstGeom>
        </p:spPr>
        <p:txBody>
          <a:bodyPr/>
          <a:lstStyle/>
          <a:p>
            <a:pPr>
              <a:defRPr sz="1600"/>
            </a:pPr>
            <a:r>
              <a:rPr>
                <a:latin typeface="+mj-lt"/>
                <a:ea typeface="+mj-ea"/>
                <a:cs typeface="+mj-cs"/>
                <a:sym typeface="Helvetica"/>
              </a:rPr>
              <a:t>但是，量化投资的模型做出的解释和预测是可以检验的。</a:t>
            </a:r>
            <a:endParaRPr>
              <a:latin typeface="+mj-lt"/>
              <a:ea typeface="+mj-ea"/>
              <a:cs typeface="+mj-cs"/>
              <a:sym typeface="Helvetica"/>
            </a:endParaRPr>
          </a:p>
          <a:p>
            <a:pPr>
              <a:defRPr sz="1600"/>
            </a:pPr>
          </a:p>
          <a:p>
            <a:pPr>
              <a:defRPr sz="1600"/>
            </a:pPr>
            <a:r>
              <a:rPr>
                <a:latin typeface="+mj-lt"/>
                <a:ea typeface="+mj-ea"/>
                <a:cs typeface="+mj-cs"/>
                <a:sym typeface="Helvetica"/>
              </a:rPr>
              <a:t>我们再来看看例</a:t>
            </a:r>
            <a:r>
              <a:t>2</a:t>
            </a:r>
            <a:r>
              <a:rPr>
                <a:latin typeface="+mj-lt"/>
                <a:ea typeface="+mj-ea"/>
                <a:cs typeface="+mj-cs"/>
                <a:sym typeface="Helvetica"/>
              </a:rPr>
              <a:t>，公司回购股票是一个典型的量化投资的事件驱动策略。因为公司回购股票的这个行为可以被严格定义。例如我们将这个事件定义为</a:t>
            </a:r>
            <a:r>
              <a:t>Wind</a:t>
            </a:r>
            <a:r>
              <a:rPr>
                <a:latin typeface="+mj-lt"/>
                <a:ea typeface="+mj-ea"/>
                <a:cs typeface="+mj-cs"/>
                <a:sym typeface="Helvetica"/>
              </a:rPr>
              <a:t>公布公司的回购公告。因此，股票是确定的，事件发生的时间是确定的。并且这个公司事件是在历史中反复发生的。</a:t>
            </a:r>
            <a:endParaRPr>
              <a:latin typeface="+mj-lt"/>
              <a:ea typeface="+mj-ea"/>
              <a:cs typeface="+mj-cs"/>
              <a:sym typeface="Helvetica"/>
            </a:endParaRPr>
          </a:p>
          <a:p>
            <a:pPr>
              <a:defRPr sz="1600"/>
            </a:pPr>
          </a:p>
          <a:p>
            <a:pPr>
              <a:defRPr sz="1600"/>
            </a:pPr>
            <a:r>
              <a:rPr>
                <a:latin typeface="+mj-lt"/>
                <a:ea typeface="+mj-ea"/>
                <a:cs typeface="+mj-cs"/>
                <a:sym typeface="Helvetica"/>
              </a:rPr>
              <a:t>因此构建这个量化策略非常简单。当</a:t>
            </a:r>
            <a:r>
              <a:t>Wind</a:t>
            </a:r>
            <a:r>
              <a:rPr>
                <a:latin typeface="+mj-lt"/>
                <a:ea typeface="+mj-ea"/>
                <a:cs typeface="+mj-cs"/>
                <a:sym typeface="Helvetica"/>
              </a:rPr>
              <a:t>公布公司的回购公告以后，我们将买入并持有该股票两天。</a:t>
            </a:r>
            <a:endParaRPr>
              <a:latin typeface="+mj-lt"/>
              <a:ea typeface="+mj-ea"/>
              <a:cs typeface="+mj-cs"/>
              <a:sym typeface="Helvetica"/>
            </a:endParaRPr>
          </a:p>
          <a:p>
            <a:pPr>
              <a:defRPr sz="1600"/>
            </a:pPr>
          </a:p>
          <a:p>
            <a:pPr>
              <a:defRPr sz="1600"/>
            </a:pPr>
            <a:r>
              <a:rPr>
                <a:latin typeface="+mj-lt"/>
                <a:ea typeface="+mj-ea"/>
                <a:cs typeface="+mj-cs"/>
                <a:sym typeface="Helvetica"/>
              </a:rPr>
              <a:t>那么检验这个量化策略也非常简单。我们调出</a:t>
            </a:r>
            <a:r>
              <a:t>Wind</a:t>
            </a:r>
            <a:r>
              <a:rPr>
                <a:latin typeface="+mj-lt"/>
                <a:ea typeface="+mj-ea"/>
                <a:cs typeface="+mj-cs"/>
                <a:sym typeface="Helvetica"/>
              </a:rPr>
              <a:t>的公司回购公告的历史数据，并调出每只股票的历史行情数据。因此，每当一个公司发出回购公告的时候，我们记下当时的股票价格，并几下两天以后的价格。两个价格相减，就是本次回购公告的收益。我们将一段时间内所有的事件统计一遍，我就知道这个公司事件是否能为我们带来正收益。</a:t>
            </a:r>
            <a:endParaRPr>
              <a:latin typeface="+mj-lt"/>
              <a:ea typeface="+mj-ea"/>
              <a:cs typeface="+mj-cs"/>
              <a:sym typeface="Helvetica"/>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标题 1"/>
          <p:cNvSpPr txBox="1"/>
          <p:nvPr>
            <p:ph type="title"/>
          </p:nvPr>
        </p:nvSpPr>
        <p:spPr>
          <a:prstGeom prst="rect">
            <a:avLst/>
          </a:prstGeom>
        </p:spPr>
        <p:txBody>
          <a:bodyPr/>
          <a:lstStyle/>
          <a:p/>
        </p:txBody>
      </p:sp>
      <p:sp>
        <p:nvSpPr>
          <p:cNvPr id="173" name="内容占位符 2"/>
          <p:cNvSpPr txBox="1"/>
          <p:nvPr>
            <p:ph type="body" idx="1"/>
          </p:nvPr>
        </p:nvSpPr>
        <p:spPr>
          <a:prstGeom prst="rect">
            <a:avLst/>
          </a:prstGeom>
        </p:spPr>
        <p:txBody>
          <a:bodyPr/>
          <a:lstStyle/>
          <a:p>
            <a:r>
              <a:rPr>
                <a:latin typeface="+mj-lt"/>
                <a:ea typeface="+mj-ea"/>
                <a:cs typeface="+mj-cs"/>
                <a:sym typeface="Helvetica"/>
              </a:rPr>
              <a:t>以上用历史数据来模拟交易并检验模型的方法就叫做</a:t>
            </a:r>
            <a:r>
              <a:t>“</a:t>
            </a:r>
            <a:r>
              <a:rPr>
                <a:latin typeface="+mj-lt"/>
                <a:ea typeface="+mj-ea"/>
                <a:cs typeface="+mj-cs"/>
                <a:sym typeface="Helvetica"/>
              </a:rPr>
              <a:t>历史测试</a:t>
            </a:r>
            <a:r>
              <a:t>”</a:t>
            </a:r>
            <a:r>
              <a:rPr>
                <a:latin typeface="+mj-lt"/>
                <a:ea typeface="+mj-ea"/>
                <a:cs typeface="+mj-cs"/>
                <a:sym typeface="Helvetica"/>
              </a:rPr>
              <a:t>，或者简称</a:t>
            </a:r>
            <a:r>
              <a:t>“</a:t>
            </a:r>
            <a:r>
              <a:rPr>
                <a:latin typeface="+mj-lt"/>
                <a:ea typeface="+mj-ea"/>
                <a:cs typeface="+mj-cs"/>
                <a:sym typeface="Helvetica"/>
              </a:rPr>
              <a:t>回测</a:t>
            </a:r>
            <a:r>
              <a:t>”</a:t>
            </a:r>
            <a:r>
              <a:rPr>
                <a:latin typeface="+mj-lt"/>
                <a:ea typeface="+mj-ea"/>
                <a:cs typeface="+mj-cs"/>
                <a:sym typeface="Helvetica"/>
              </a:rPr>
              <a:t>。回测就是量化投资用来检验解释与预测的方法。</a:t>
            </a:r>
            <a:endParaRPr>
              <a:latin typeface="+mj-lt"/>
              <a:ea typeface="+mj-ea"/>
              <a:cs typeface="+mj-cs"/>
              <a:sym typeface="Helvetica"/>
            </a:endParaRPr>
          </a:p>
          <a:p>
            <a:endParaRPr>
              <a:latin typeface="+mj-lt"/>
              <a:ea typeface="+mj-ea"/>
              <a:cs typeface="+mj-cs"/>
              <a:sym typeface="Helvetica"/>
            </a:endParaRPr>
          </a:p>
          <a:p>
            <a:r>
              <a:rPr>
                <a:latin typeface="+mj-lt"/>
                <a:ea typeface="+mj-ea"/>
                <a:cs typeface="+mj-cs"/>
                <a:sym typeface="Helvetica"/>
              </a:rPr>
              <a:t>相反，非量化投资的模型做出的解释和预测是无法被检验的。</a:t>
            </a:r>
            <a:endParaRPr>
              <a:latin typeface="+mj-lt"/>
              <a:ea typeface="+mj-ea"/>
              <a:cs typeface="+mj-cs"/>
              <a:sym typeface="Helvetica"/>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标题 1"/>
          <p:cNvSpPr txBox="1"/>
          <p:nvPr>
            <p:ph type="title"/>
          </p:nvPr>
        </p:nvSpPr>
        <p:spPr>
          <a:prstGeom prst="rect">
            <a:avLst/>
          </a:prstGeom>
        </p:spPr>
        <p:txBody>
          <a:bodyPr/>
          <a:lstStyle/>
          <a:p/>
        </p:txBody>
      </p:sp>
      <p:sp>
        <p:nvSpPr>
          <p:cNvPr id="176" name="内容占位符 2"/>
          <p:cNvSpPr txBox="1"/>
          <p:nvPr>
            <p:ph type="body" idx="1"/>
          </p:nvPr>
        </p:nvSpPr>
        <p:spPr>
          <a:prstGeom prst="rect">
            <a:avLst/>
          </a:prstGeom>
        </p:spPr>
        <p:txBody>
          <a:bodyPr/>
          <a:lstStyle/>
          <a:p>
            <a:pPr marL="210185" indent="-210185" defTabSz="841375">
              <a:lnSpc>
                <a:spcPct val="81000"/>
              </a:lnSpc>
              <a:spcBef>
                <a:spcPts val="900"/>
              </a:spcBef>
              <a:defRPr sz="2575"/>
            </a:pPr>
            <a:r>
              <a:rPr>
                <a:latin typeface="+mj-lt"/>
                <a:ea typeface="+mj-ea"/>
                <a:cs typeface="+mj-cs"/>
                <a:sym typeface="Helvetica"/>
              </a:rPr>
              <a:t>相反，非量化投资的模型做出的解释和预测是无法被检验的。</a:t>
            </a:r>
            <a:endParaRPr>
              <a:latin typeface="+mj-lt"/>
              <a:ea typeface="+mj-ea"/>
              <a:cs typeface="+mj-cs"/>
              <a:sym typeface="Helvetica"/>
            </a:endParaRPr>
          </a:p>
          <a:p>
            <a:pPr marL="210185" indent="-210185" defTabSz="841375">
              <a:lnSpc>
                <a:spcPct val="81000"/>
              </a:lnSpc>
              <a:spcBef>
                <a:spcPts val="900"/>
              </a:spcBef>
              <a:defRPr sz="2575"/>
            </a:pPr>
            <a:endParaRPr>
              <a:latin typeface="+mj-lt"/>
              <a:ea typeface="+mj-ea"/>
              <a:cs typeface="+mj-cs"/>
              <a:sym typeface="Helvetica"/>
            </a:endParaRPr>
          </a:p>
          <a:p>
            <a:pPr marL="210185" indent="-210185" defTabSz="841375">
              <a:lnSpc>
                <a:spcPct val="81000"/>
              </a:lnSpc>
              <a:spcBef>
                <a:spcPts val="900"/>
              </a:spcBef>
              <a:defRPr sz="2575"/>
            </a:pPr>
            <a:r>
              <a:rPr>
                <a:latin typeface="+mj-lt"/>
                <a:ea typeface="+mj-ea"/>
                <a:cs typeface="+mj-cs"/>
                <a:sym typeface="Helvetica"/>
              </a:rPr>
              <a:t>回到例</a:t>
            </a:r>
            <a:r>
              <a:t>3</a:t>
            </a:r>
            <a:r>
              <a:rPr>
                <a:latin typeface="+mj-lt"/>
                <a:ea typeface="+mj-ea"/>
                <a:cs typeface="+mj-cs"/>
                <a:sym typeface="Helvetica"/>
              </a:rPr>
              <a:t>，波浪理论众所周知，不再赘述。然而对于同样一组</a:t>
            </a:r>
            <a:r>
              <a:t>K</a:t>
            </a:r>
            <a:r>
              <a:rPr>
                <a:latin typeface="+mj-lt"/>
                <a:ea typeface="+mj-ea"/>
                <a:cs typeface="+mj-cs"/>
                <a:sym typeface="Helvetica"/>
              </a:rPr>
              <a:t>线，人们可以对价格的阶段产生不同的看法。这取决于观察的尺度，取决于观察者肉眼过滤噪音的程度，甚至取决于观察者的或乐观或悲观的心情。</a:t>
            </a:r>
            <a:endParaRPr>
              <a:latin typeface="+mj-lt"/>
              <a:ea typeface="+mj-ea"/>
              <a:cs typeface="+mj-cs"/>
              <a:sym typeface="Helvetica"/>
            </a:endParaRPr>
          </a:p>
          <a:p>
            <a:pPr marL="210185" indent="-210185" defTabSz="841375">
              <a:lnSpc>
                <a:spcPct val="81000"/>
              </a:lnSpc>
              <a:spcBef>
                <a:spcPts val="900"/>
              </a:spcBef>
              <a:defRPr sz="2575"/>
            </a:pPr>
            <a:endParaRPr>
              <a:latin typeface="+mj-lt"/>
              <a:ea typeface="+mj-ea"/>
              <a:cs typeface="+mj-cs"/>
              <a:sym typeface="Helvetica"/>
            </a:endParaRPr>
          </a:p>
          <a:p>
            <a:pPr marL="210185" indent="-210185" defTabSz="841375">
              <a:lnSpc>
                <a:spcPct val="81000"/>
              </a:lnSpc>
              <a:spcBef>
                <a:spcPts val="900"/>
              </a:spcBef>
              <a:defRPr sz="2575"/>
            </a:pPr>
            <a:r>
              <a:rPr>
                <a:latin typeface="+mj-lt"/>
                <a:ea typeface="+mj-ea"/>
                <a:cs typeface="+mj-cs"/>
                <a:sym typeface="Helvetica"/>
              </a:rPr>
              <a:t>因此，同一个人在同样的时间在同样的股票上，可能做出价格处于不同阶段的判断，而导致不同的交易行为。因此非量化投资的理论是不能被严格定义的，不能被还原的，因此无法被检验的。</a:t>
            </a:r>
            <a:endParaRPr>
              <a:latin typeface="+mj-lt"/>
              <a:ea typeface="+mj-ea"/>
              <a:cs typeface="+mj-cs"/>
              <a:sym typeface="Helvetica"/>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标题 1"/>
          <p:cNvSpPr txBox="1"/>
          <p:nvPr>
            <p:ph type="title"/>
          </p:nvPr>
        </p:nvSpPr>
        <p:spPr>
          <a:prstGeom prst="rect">
            <a:avLst/>
          </a:prstGeom>
        </p:spPr>
        <p:txBody>
          <a:bodyPr/>
          <a:lstStyle/>
          <a:p/>
        </p:txBody>
      </p:sp>
      <p:sp>
        <p:nvSpPr>
          <p:cNvPr id="179" name="内容占位符 2"/>
          <p:cNvSpPr txBox="1"/>
          <p:nvPr>
            <p:ph type="body" idx="1"/>
          </p:nvPr>
        </p:nvSpPr>
        <p:spPr>
          <a:prstGeom prst="rect">
            <a:avLst/>
          </a:prstGeom>
        </p:spPr>
        <p:txBody>
          <a:bodyPr/>
          <a:lstStyle>
            <a:lvl1pPr>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举个例子，大资金先买入，股票后上涨。而模型的功能在于发现大资金买入，而能预测股票上涨。</a:t>
            </a:r>
            <a:endParaRPr>
              <a:latin typeface="+mj-lt"/>
              <a:ea typeface="+mj-ea"/>
              <a:cs typeface="+mj-cs"/>
              <a:sym typeface="Helvetica"/>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标题 1"/>
          <p:cNvSpPr txBox="1"/>
          <p:nvPr>
            <p:ph type="title"/>
          </p:nvPr>
        </p:nvSpPr>
        <p:spPr>
          <a:prstGeom prst="rect">
            <a:avLst/>
          </a:prstGeom>
        </p:spPr>
        <p:txBody>
          <a:bodyPr/>
          <a:lstStyle/>
          <a:p/>
        </p:txBody>
      </p:sp>
      <p:sp>
        <p:nvSpPr>
          <p:cNvPr id="182" name="内容占位符 2"/>
          <p:cNvSpPr txBox="1"/>
          <p:nvPr>
            <p:ph type="body" idx="1"/>
          </p:nvPr>
        </p:nvSpPr>
        <p:spPr>
          <a:prstGeom prst="rect">
            <a:avLst/>
          </a:prstGeom>
        </p:spPr>
        <p:txBody>
          <a:bodyPr/>
          <a:lstStyle>
            <a:lvl1pPr>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综上所述，历史测试是量化投资模型检验工具。量化投资是更科学的投资方法。</a:t>
            </a:r>
            <a:endParaRPr>
              <a:latin typeface="+mj-lt"/>
              <a:ea typeface="+mj-ea"/>
              <a:cs typeface="+mj-cs"/>
              <a:sym typeface="Helvetic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内容占位符 2"/>
          <p:cNvSpPr txBox="1"/>
          <p:nvPr>
            <p:ph type="body" idx="1"/>
          </p:nvPr>
        </p:nvSpPr>
        <p:spPr>
          <a:xfrm>
            <a:off x="838200" y="1149985"/>
            <a:ext cx="10515600" cy="4351339"/>
          </a:xfrm>
          <a:prstGeom prst="rect">
            <a:avLst/>
          </a:prstGeom>
        </p:spPr>
        <p:txBody>
          <a:bodyPr anchor="ctr"/>
          <a:lstStyle/>
          <a:p>
            <a:pPr marL="0" indent="745490" algn="just">
              <a:lnSpc>
                <a:spcPts val="6000"/>
              </a:lnSpc>
              <a:buSzTx/>
              <a:buNone/>
              <a:defRPr b="1">
                <a:latin typeface="+mj-lt"/>
                <a:ea typeface="+mj-ea"/>
                <a:cs typeface="+mj-cs"/>
                <a:sym typeface="Helvetica"/>
              </a:defRPr>
            </a:pPr>
            <a:r>
              <a:t>狭义：指借助数学、金融学、经济学、社会心理学、计算机科学等理论工具，结合计算机编程技术对宏观经济数据、企业财务数据、证券交易数据等数据信息进行分析处理，在</a:t>
            </a:r>
            <a:r>
              <a:rPr u="sng"/>
              <a:t>金融市场</a:t>
            </a:r>
            <a:r>
              <a:t>中寻找可以带来稳定、超额收益交易机会的证券投资方式。</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标题 1"/>
          <p:cNvSpPr txBox="1"/>
          <p:nvPr>
            <p:ph type="title"/>
          </p:nvPr>
        </p:nvSpPr>
        <p:spPr>
          <a:prstGeom prst="rect">
            <a:avLst/>
          </a:prstGeom>
        </p:spPr>
        <p:txBody>
          <a:bodyPr/>
          <a:lstStyle/>
          <a:p/>
        </p:txBody>
      </p:sp>
      <p:sp>
        <p:nvSpPr>
          <p:cNvPr id="185" name="内容占位符 2"/>
          <p:cNvSpPr txBox="1"/>
          <p:nvPr>
            <p:ph type="body" idx="1"/>
          </p:nvPr>
        </p:nvSpPr>
        <p:spPr>
          <a:prstGeom prst="rect">
            <a:avLst/>
          </a:prstGeom>
        </p:spPr>
        <p:txBody>
          <a:bodyPr/>
          <a:lstStyle>
            <a:lvl1pPr>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量化投资的理论基础</a:t>
            </a:r>
            <a:endParaRPr>
              <a:latin typeface="+mj-lt"/>
              <a:ea typeface="+mj-ea"/>
              <a:cs typeface="+mj-cs"/>
              <a:sym typeface="Helvetica"/>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标题 1"/>
          <p:cNvSpPr txBox="1"/>
          <p:nvPr>
            <p:ph type="title"/>
          </p:nvPr>
        </p:nvSpPr>
        <p:spPr>
          <a:xfrm>
            <a:off x="838200" y="2179954"/>
            <a:ext cx="10515600" cy="1325564"/>
          </a:xfrm>
          <a:prstGeom prst="rect">
            <a:avLst/>
          </a:prstGeom>
        </p:spPr>
        <p:txBody>
          <a:bodyPr/>
          <a:lstStyle>
            <a:lvl1pPr algn="ctr">
              <a:defRPr sz="4000" b="1">
                <a:latin typeface="+mj-lt"/>
                <a:ea typeface="+mj-ea"/>
                <a:cs typeface="+mj-cs"/>
                <a:sym typeface="Helvetica"/>
              </a:defRPr>
            </a:lvl1pPr>
          </a:lstStyle>
          <a:p>
            <a:r>
              <a:t>一、量化投资在外国市场的发展及其特征</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标题 1"/>
          <p:cNvSpPr txBox="1"/>
          <p:nvPr>
            <p:ph type="title"/>
          </p:nvPr>
        </p:nvSpPr>
        <p:spPr>
          <a:prstGeom prst="rect">
            <a:avLst/>
          </a:prstGeom>
        </p:spPr>
        <p:txBody>
          <a:bodyPr/>
          <a:lstStyle/>
          <a:p/>
        </p:txBody>
      </p:sp>
      <p:sp>
        <p:nvSpPr>
          <p:cNvPr id="193" name="内容占位符 2"/>
          <p:cNvSpPr txBox="1"/>
          <p:nvPr>
            <p:ph type="body" idx="1"/>
          </p:nvPr>
        </p:nvSpPr>
        <p:spPr>
          <a:prstGeom prst="rect">
            <a:avLst/>
          </a:prstGeom>
        </p:spPr>
        <p:txBody>
          <a:bodyPr/>
          <a:lstStyle/>
          <a:p>
            <a:pPr marL="210185" indent="-210185" defTabSz="841375">
              <a:spcBef>
                <a:spcPts val="900"/>
              </a:spcBef>
              <a:defRPr sz="2300"/>
            </a:pPr>
            <a:r>
              <a:rPr>
                <a:latin typeface="+mj-lt"/>
                <a:ea typeface="+mj-ea"/>
                <a:cs typeface="+mj-cs"/>
                <a:sym typeface="Helvetica"/>
              </a:rPr>
              <a:t>量化投资在欧美的应用已超过</a:t>
            </a:r>
            <a:r>
              <a:t>30</a:t>
            </a:r>
            <a:r>
              <a:rPr>
                <a:latin typeface="+mj-lt"/>
                <a:ea typeface="+mj-ea"/>
                <a:cs typeface="+mj-cs"/>
                <a:sym typeface="Helvetica"/>
              </a:rPr>
              <a:t>年，最为传奇的是华尔街的对冲基金经理詹姆斯</a:t>
            </a:r>
            <a:r>
              <a:t>?</a:t>
            </a:r>
            <a:r>
              <a:rPr>
                <a:latin typeface="+mj-lt"/>
                <a:ea typeface="+mj-ea"/>
                <a:cs typeface="+mj-cs"/>
                <a:sym typeface="Helvetica"/>
              </a:rPr>
              <a:t>西蒙斯创立的复兴科技公司旗下的大奖章基金。从</a:t>
            </a:r>
            <a:r>
              <a:t>1989</a:t>
            </a:r>
            <a:r>
              <a:rPr>
                <a:latin typeface="+mj-lt"/>
                <a:ea typeface="+mj-ea"/>
                <a:cs typeface="+mj-cs"/>
                <a:sym typeface="Helvetica"/>
              </a:rPr>
              <a:t>年起，复兴科技公司的大奖章基金的年回报率平均高达</a:t>
            </a:r>
            <a:r>
              <a:t>35%</a:t>
            </a:r>
            <a:r>
              <a:rPr>
                <a:latin typeface="+mj-lt"/>
                <a:ea typeface="+mj-ea"/>
                <a:cs typeface="+mj-cs"/>
                <a:sym typeface="Helvetica"/>
              </a:rPr>
              <a:t>，大奖章基金被誉为最成功的对冲基金。截止到</a:t>
            </a:r>
            <a:r>
              <a:t>1999</a:t>
            </a:r>
            <a:r>
              <a:rPr>
                <a:latin typeface="+mj-lt"/>
                <a:ea typeface="+mj-ea"/>
                <a:cs typeface="+mj-cs"/>
                <a:sym typeface="Helvetica"/>
              </a:rPr>
              <a:t>年</a:t>
            </a:r>
            <a:r>
              <a:t>12</a:t>
            </a:r>
            <a:r>
              <a:rPr>
                <a:latin typeface="+mj-lt"/>
                <a:ea typeface="+mj-ea"/>
                <a:cs typeface="+mj-cs"/>
                <a:sym typeface="Helvetica"/>
              </a:rPr>
              <a:t>月底的</a:t>
            </a:r>
            <a:r>
              <a:t>11</a:t>
            </a:r>
            <a:r>
              <a:rPr>
                <a:latin typeface="+mj-lt"/>
                <a:ea typeface="+mj-ea"/>
                <a:cs typeface="+mj-cs"/>
                <a:sym typeface="Helvetica"/>
              </a:rPr>
              <a:t>年，大奖章基金累计的回报是</a:t>
            </a:r>
            <a:r>
              <a:t>2478.6%</a:t>
            </a:r>
            <a:r>
              <a:rPr>
                <a:latin typeface="+mj-lt"/>
                <a:ea typeface="+mj-ea"/>
                <a:cs typeface="+mj-cs"/>
                <a:sym typeface="Helvetica"/>
              </a:rPr>
              <a:t>，是原资产的</a:t>
            </a:r>
            <a:r>
              <a:t>25</a:t>
            </a:r>
            <a:r>
              <a:rPr>
                <a:latin typeface="+mj-lt"/>
                <a:ea typeface="+mj-ea"/>
                <a:cs typeface="+mj-cs"/>
                <a:sym typeface="Helvetica"/>
              </a:rPr>
              <a:t>倍。另一个为人们熟知的是美国长期资本管理公司。该公司成立于</a:t>
            </a:r>
            <a:r>
              <a:t>1994</a:t>
            </a:r>
            <a:r>
              <a:rPr>
                <a:latin typeface="+mj-lt"/>
                <a:ea typeface="+mj-ea"/>
                <a:cs typeface="+mj-cs"/>
                <a:sym typeface="Helvetica"/>
              </a:rPr>
              <a:t>年</a:t>
            </a:r>
            <a:r>
              <a:t>2</a:t>
            </a:r>
            <a:r>
              <a:rPr>
                <a:latin typeface="+mj-lt"/>
                <a:ea typeface="+mj-ea"/>
                <a:cs typeface="+mj-cs"/>
                <a:sym typeface="Helvetica"/>
              </a:rPr>
              <a:t>月，是一家主要从事定息债务工具套利活动的对冲基金。</a:t>
            </a:r>
            <a:r>
              <a:t>1994</a:t>
            </a:r>
            <a:r>
              <a:rPr>
                <a:latin typeface="+mj-lt"/>
                <a:ea typeface="+mj-ea"/>
                <a:cs typeface="+mj-cs"/>
                <a:sym typeface="Helvetica"/>
              </a:rPr>
              <a:t>年到</a:t>
            </a:r>
            <a:r>
              <a:t>1997</a:t>
            </a:r>
            <a:r>
              <a:rPr>
                <a:latin typeface="+mj-lt"/>
                <a:ea typeface="+mj-ea"/>
                <a:cs typeface="+mj-cs"/>
                <a:sym typeface="Helvetica"/>
              </a:rPr>
              <a:t>年，长期资本管理公司的投资回报率分别为</a:t>
            </a:r>
            <a:r>
              <a:t>28.5%</a:t>
            </a:r>
            <a:r>
              <a:rPr>
                <a:latin typeface="+mj-lt"/>
                <a:ea typeface="+mj-ea"/>
                <a:cs typeface="+mj-cs"/>
                <a:sym typeface="Helvetica"/>
              </a:rPr>
              <a:t>、</a:t>
            </a:r>
            <a:r>
              <a:t>42.8%</a:t>
            </a:r>
            <a:r>
              <a:rPr>
                <a:latin typeface="+mj-lt"/>
                <a:ea typeface="+mj-ea"/>
                <a:cs typeface="+mj-cs"/>
                <a:sym typeface="Helvetica"/>
              </a:rPr>
              <a:t>、</a:t>
            </a:r>
            <a:r>
              <a:t>40.8%</a:t>
            </a:r>
            <a:r>
              <a:rPr>
                <a:latin typeface="+mj-lt"/>
                <a:ea typeface="+mj-ea"/>
                <a:cs typeface="+mj-cs"/>
                <a:sym typeface="Helvetica"/>
              </a:rPr>
              <a:t>、</a:t>
            </a:r>
            <a:r>
              <a:t>17.1%</a:t>
            </a:r>
            <a:r>
              <a:rPr>
                <a:latin typeface="+mj-lt"/>
                <a:ea typeface="+mj-ea"/>
                <a:cs typeface="+mj-cs"/>
                <a:sym typeface="Helvetica"/>
              </a:rPr>
              <a:t>。可是在无疑，量化投资在美国市场的运用是成功的。时至今日，量化投资已经成为美国市场中一种重要的投资方法。到</a:t>
            </a:r>
            <a:r>
              <a:t>2009</a:t>
            </a:r>
            <a:r>
              <a:rPr>
                <a:latin typeface="+mj-lt"/>
                <a:ea typeface="+mj-ea"/>
                <a:cs typeface="+mj-cs"/>
                <a:sym typeface="Helvetica"/>
              </a:rPr>
              <a:t>年，量化投资比重已经上升到</a:t>
            </a:r>
            <a:r>
              <a:t>30%</a:t>
            </a:r>
            <a:r>
              <a:rPr>
                <a:latin typeface="+mj-lt"/>
                <a:ea typeface="+mj-ea"/>
                <a:cs typeface="+mj-cs"/>
                <a:sym typeface="Helvetica"/>
              </a:rPr>
              <a:t>以上，主动投资产品中有</a:t>
            </a:r>
            <a:r>
              <a:t>20%</a:t>
            </a:r>
            <a:r>
              <a:rPr>
                <a:latin typeface="+mj-lt"/>
                <a:ea typeface="+mj-ea"/>
                <a:cs typeface="+mj-cs"/>
                <a:sym typeface="Helvetica"/>
              </a:rPr>
              <a:t>～</a:t>
            </a:r>
            <a:r>
              <a:t>30%</a:t>
            </a:r>
            <a:r>
              <a:rPr>
                <a:latin typeface="+mj-lt"/>
                <a:ea typeface="+mj-ea"/>
                <a:cs typeface="+mj-cs"/>
                <a:sym typeface="Helvetica"/>
              </a:rPr>
              <a:t>使用了定量的技术。</a:t>
            </a:r>
            <a:endParaRPr>
              <a:latin typeface="+mj-lt"/>
              <a:ea typeface="+mj-ea"/>
              <a:cs typeface="+mj-cs"/>
              <a:sym typeface="Helvetica"/>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标题 1"/>
          <p:cNvSpPr txBox="1"/>
          <p:nvPr>
            <p:ph type="title"/>
          </p:nvPr>
        </p:nvSpPr>
        <p:spPr>
          <a:prstGeom prst="rect">
            <a:avLst/>
          </a:prstGeom>
        </p:spPr>
        <p:txBody>
          <a:bodyPr/>
          <a:lstStyle/>
          <a:p/>
        </p:txBody>
      </p:sp>
      <p:sp>
        <p:nvSpPr>
          <p:cNvPr id="196" name="内容占位符 2"/>
          <p:cNvSpPr txBox="1"/>
          <p:nvPr>
            <p:ph type="body" idx="1"/>
          </p:nvPr>
        </p:nvSpPr>
        <p:spPr>
          <a:prstGeom prst="rect">
            <a:avLst/>
          </a:prstGeom>
        </p:spPr>
        <p:txBody>
          <a:bodyPr/>
          <a:lstStyle/>
          <a:p>
            <a:pPr>
              <a:defRPr sz="1900"/>
            </a:pPr>
            <a:r>
              <a:rPr>
                <a:latin typeface="+mj-lt"/>
                <a:ea typeface="+mj-ea"/>
                <a:cs typeface="+mj-cs"/>
                <a:sym typeface="Helvetica"/>
              </a:rPr>
              <a:t>量化投资最典型的特征就是通过建立数学量化模型进行交易，它是建立在大量历史数据的基础上、建立反应某种特定规律的数学模型、在此基础上进行程序化交易。具体而言，就是从那些瞬息万变的市场变化中去寻找能够获得微小利润的计算机化交易，关键在于捕捉到人们无法利用的短暂价差来实现套利。模型可以看作医院里面的各种先进的医学诊断仪器，医生通过这些先进诊断仪器对病人进行扫描化验，获取反映病人的身体状况的指标数据，然后通过获取的数据去判断病人所患的疾病，从而对症下药。类似地，量化投资就是在市场中不断去寻找套利机会，其实就像是在发现市场的不易察觉的</a:t>
            </a:r>
            <a:r>
              <a:t>“</a:t>
            </a:r>
            <a:r>
              <a:rPr>
                <a:latin typeface="+mj-lt"/>
                <a:ea typeface="+mj-ea"/>
                <a:cs typeface="+mj-cs"/>
                <a:sym typeface="Helvetica"/>
              </a:rPr>
              <a:t>疾病</a:t>
            </a:r>
            <a:r>
              <a:t>”</a:t>
            </a:r>
            <a:r>
              <a:rPr>
                <a:latin typeface="+mj-lt"/>
                <a:ea typeface="+mj-ea"/>
                <a:cs typeface="+mj-cs"/>
                <a:sym typeface="Helvetica"/>
              </a:rPr>
              <a:t>，依托于模型的扫描和检测，获得市场的各项关键指标数据，从而找出套利机会，然后做出投资决策。量化投资需要精湛的计算机编程技术，其主要形式是程序化交易。程序化交易绝大多数都是高频数据交易，其特点是：计算机自动完成；交易量巨大；持仓时间很短，当日频繁交易；每笔收益率很低，但总体收益稳定。高频数据交易的核心是模型算法，负责策略及机会，速度是关键保障，因此大机构一般在交易所大楼旁租高速光缆建立交易室。目前，美国股市总体成交量约</a:t>
            </a:r>
            <a:r>
              <a:t>70%</a:t>
            </a:r>
            <a:r>
              <a:rPr>
                <a:latin typeface="+mj-lt"/>
                <a:ea typeface="+mj-ea"/>
                <a:cs typeface="+mj-cs"/>
                <a:sym typeface="Helvetica"/>
              </a:rPr>
              <a:t>是高频交易，而涉及机构仅占</a:t>
            </a:r>
            <a:r>
              <a:t>2%</a:t>
            </a:r>
            <a:r>
              <a:rPr>
                <a:latin typeface="+mj-lt"/>
                <a:ea typeface="+mj-ea"/>
                <a:cs typeface="+mj-cs"/>
                <a:sym typeface="Helvetica"/>
              </a:rPr>
              <a:t>。</a:t>
            </a:r>
            <a:endParaRPr>
              <a:latin typeface="+mj-lt"/>
              <a:ea typeface="+mj-ea"/>
              <a:cs typeface="+mj-cs"/>
              <a:sym typeface="Helvetica"/>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标题 1"/>
          <p:cNvSpPr txBox="1"/>
          <p:nvPr>
            <p:ph type="title"/>
          </p:nvPr>
        </p:nvSpPr>
        <p:spPr>
          <a:prstGeom prst="rect">
            <a:avLst/>
          </a:prstGeom>
        </p:spPr>
        <p:txBody>
          <a:bodyPr/>
          <a:lstStyle/>
          <a:p/>
        </p:txBody>
      </p:sp>
      <p:sp>
        <p:nvSpPr>
          <p:cNvPr id="199" name="内容占位符 2"/>
          <p:cNvSpPr txBox="1"/>
          <p:nvPr>
            <p:ph type="body" idx="1"/>
          </p:nvPr>
        </p:nvSpPr>
        <p:spPr>
          <a:prstGeom prst="rect">
            <a:avLst/>
          </a:prstGeom>
        </p:spPr>
        <p:txBody>
          <a:bodyPr/>
          <a:lstStyle>
            <a:lvl1pPr>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具体到股票市场，目前，股票市场上有很多风格各异的分析流派，其中最为人们熟知的有两个分析流派。其一是技术分析，其二就是基本面分析。但是另外一种在国外已经非常的成熟的方法即量化投资方法却很少为人们所知。</a:t>
            </a:r>
            <a:endParaRPr>
              <a:latin typeface="+mj-lt"/>
              <a:ea typeface="+mj-ea"/>
              <a:cs typeface="+mj-cs"/>
              <a:sym typeface="Helvetica"/>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标题 1"/>
          <p:cNvSpPr txBox="1"/>
          <p:nvPr>
            <p:ph type="title"/>
          </p:nvPr>
        </p:nvSpPr>
        <p:spPr>
          <a:prstGeom prst="rect">
            <a:avLst/>
          </a:prstGeom>
        </p:spPr>
        <p:txBody>
          <a:bodyPr/>
          <a:lstStyle/>
          <a:p/>
        </p:txBody>
      </p:sp>
      <p:sp>
        <p:nvSpPr>
          <p:cNvPr id="202" name="内容占位符 2"/>
          <p:cNvSpPr txBox="1"/>
          <p:nvPr>
            <p:ph type="body" idx="1"/>
          </p:nvPr>
        </p:nvSpPr>
        <p:spPr>
          <a:prstGeom prst="rect">
            <a:avLst/>
          </a:prstGeom>
        </p:spPr>
        <p:txBody>
          <a:bodyPr/>
          <a:lstStyle/>
          <a:p>
            <a:r>
              <a:rPr>
                <a:latin typeface="+mj-lt"/>
                <a:ea typeface="+mj-ea"/>
                <a:cs typeface="+mj-cs"/>
                <a:sym typeface="Helvetica"/>
              </a:rPr>
              <a:t>二、量化投资在</a:t>
            </a:r>
            <a:r>
              <a:t>A</a:t>
            </a:r>
            <a:r>
              <a:rPr>
                <a:latin typeface="+mj-lt"/>
                <a:ea typeface="+mj-ea"/>
                <a:cs typeface="+mj-cs"/>
                <a:sym typeface="Helvetica"/>
              </a:rPr>
              <a:t>股市场的发展</a:t>
            </a:r>
            <a:endParaRPr>
              <a:latin typeface="+mj-lt"/>
              <a:ea typeface="+mj-ea"/>
              <a:cs typeface="+mj-cs"/>
              <a:sym typeface="Helvetica"/>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标题 1"/>
          <p:cNvSpPr txBox="1"/>
          <p:nvPr>
            <p:ph type="title"/>
          </p:nvPr>
        </p:nvSpPr>
        <p:spPr>
          <a:prstGeom prst="rect">
            <a:avLst/>
          </a:prstGeom>
        </p:spPr>
        <p:txBody>
          <a:bodyPr/>
          <a:lstStyle/>
          <a:p/>
        </p:txBody>
      </p:sp>
      <p:sp>
        <p:nvSpPr>
          <p:cNvPr id="205" name="内容占位符 2"/>
          <p:cNvSpPr txBox="1"/>
          <p:nvPr>
            <p:ph type="body" idx="1"/>
          </p:nvPr>
        </p:nvSpPr>
        <p:spPr>
          <a:prstGeom prst="rect">
            <a:avLst/>
          </a:prstGeom>
        </p:spPr>
        <p:txBody>
          <a:bodyPr/>
          <a:lstStyle/>
          <a:p>
            <a:pPr marL="226060" indent="-226060" defTabSz="905510">
              <a:spcBef>
                <a:spcPts val="900"/>
              </a:spcBef>
              <a:defRPr sz="2180"/>
            </a:pPr>
            <a:r>
              <a:rPr>
                <a:latin typeface="+mj-lt"/>
                <a:ea typeface="+mj-ea"/>
                <a:cs typeface="+mj-cs"/>
                <a:sym typeface="Helvetica"/>
              </a:rPr>
              <a:t>相对于量化投资交易量占据</a:t>
            </a:r>
            <a:r>
              <a:t>70%</a:t>
            </a:r>
            <a:r>
              <a:rPr>
                <a:latin typeface="+mj-lt"/>
                <a:ea typeface="+mj-ea"/>
                <a:cs typeface="+mj-cs"/>
                <a:sym typeface="Helvetica"/>
              </a:rPr>
              <a:t>的发达金融市场，国内量化投资的发展才刚刚起步。在中国</a:t>
            </a:r>
            <a:r>
              <a:t>A</a:t>
            </a:r>
            <a:r>
              <a:rPr>
                <a:latin typeface="+mj-lt"/>
                <a:ea typeface="+mj-ea"/>
                <a:cs typeface="+mj-cs"/>
                <a:sym typeface="Helvetica"/>
              </a:rPr>
              <a:t>股市场在整个投资市场所占据的规模又有绝对的优势，所以，量化投资在</a:t>
            </a:r>
            <a:r>
              <a:t>A</a:t>
            </a:r>
            <a:r>
              <a:rPr>
                <a:latin typeface="+mj-lt"/>
                <a:ea typeface="+mj-ea"/>
                <a:cs typeface="+mj-cs"/>
                <a:sym typeface="Helvetica"/>
              </a:rPr>
              <a:t>股市场的发展前景就决定了量化投资在整个金融市场的发展前景。</a:t>
            </a:r>
            <a:endParaRPr>
              <a:latin typeface="+mj-lt"/>
              <a:ea typeface="+mj-ea"/>
              <a:cs typeface="+mj-cs"/>
              <a:sym typeface="Helvetica"/>
            </a:endParaRPr>
          </a:p>
          <a:p>
            <a:pPr marL="226060" indent="-226060" defTabSz="905510">
              <a:spcBef>
                <a:spcPts val="900"/>
              </a:spcBef>
              <a:defRPr sz="2180"/>
            </a:pPr>
          </a:p>
          <a:p>
            <a:pPr marL="226060" indent="-226060" defTabSz="905510">
              <a:spcBef>
                <a:spcPts val="900"/>
              </a:spcBef>
              <a:defRPr sz="2180"/>
            </a:pPr>
            <a:r>
              <a:rPr>
                <a:latin typeface="+mj-lt"/>
                <a:ea typeface="+mj-ea"/>
                <a:cs typeface="+mj-cs"/>
                <a:sym typeface="Helvetica"/>
              </a:rPr>
              <a:t>　　目前，量化投资在</a:t>
            </a:r>
            <a:r>
              <a:t>A</a:t>
            </a:r>
            <a:r>
              <a:rPr>
                <a:latin typeface="+mj-lt"/>
                <a:ea typeface="+mj-ea"/>
                <a:cs typeface="+mj-cs"/>
                <a:sym typeface="Helvetica"/>
              </a:rPr>
              <a:t>股市场的发展还有很多局限性。首先，我国</a:t>
            </a:r>
            <a:r>
              <a:t>A</a:t>
            </a:r>
            <a:r>
              <a:rPr>
                <a:latin typeface="+mj-lt"/>
                <a:ea typeface="+mj-ea"/>
                <a:cs typeface="+mj-cs"/>
                <a:sym typeface="Helvetica"/>
              </a:rPr>
              <a:t>股市场的投资主体仍是噪声交易的的中小规模散户，导致资金规模不够集中，无法发挥资金的规模效应，不利于程序化规模交易的推广。其次，量化投资具有频繁交易，持仓时间较短的特点。由于</a:t>
            </a:r>
            <a:r>
              <a:t>A</a:t>
            </a:r>
            <a:r>
              <a:rPr>
                <a:latin typeface="+mj-lt"/>
                <a:ea typeface="+mj-ea"/>
                <a:cs typeface="+mj-cs"/>
                <a:sym typeface="Helvetica"/>
              </a:rPr>
              <a:t>股市场还不是</a:t>
            </a:r>
            <a:r>
              <a:t>T+0</a:t>
            </a:r>
            <a:r>
              <a:rPr>
                <a:latin typeface="+mj-lt"/>
                <a:ea typeface="+mj-ea"/>
                <a:cs typeface="+mj-cs"/>
                <a:sym typeface="Helvetica"/>
              </a:rPr>
              <a:t>的交易制度，这就决定了量化投资在</a:t>
            </a:r>
            <a:r>
              <a:t>A</a:t>
            </a:r>
            <a:r>
              <a:rPr>
                <a:latin typeface="+mj-lt"/>
                <a:ea typeface="+mj-ea"/>
                <a:cs typeface="+mj-cs"/>
                <a:sym typeface="Helvetica"/>
              </a:rPr>
              <a:t>股市场还不备大规模运用的前提。最后，创新能力不足。即使是目前已经开发的几只量化投资基金，同质化现象也非常明显。核心策略仍然局限于技术指标和均线系统的搭配运用，缺乏多元化程序化交易策略库的支持。</a:t>
            </a:r>
            <a:endParaRPr>
              <a:latin typeface="+mj-lt"/>
              <a:ea typeface="+mj-ea"/>
              <a:cs typeface="+mj-cs"/>
              <a:sym typeface="Helvetica"/>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标题 1"/>
          <p:cNvSpPr txBox="1"/>
          <p:nvPr>
            <p:ph type="title"/>
          </p:nvPr>
        </p:nvSpPr>
        <p:spPr>
          <a:prstGeom prst="rect">
            <a:avLst/>
          </a:prstGeom>
        </p:spPr>
        <p:txBody>
          <a:bodyPr/>
          <a:lstStyle/>
          <a:p/>
        </p:txBody>
      </p:sp>
      <p:sp>
        <p:nvSpPr>
          <p:cNvPr id="208" name="内容占位符 2"/>
          <p:cNvSpPr txBox="1"/>
          <p:nvPr>
            <p:ph type="body" idx="1"/>
          </p:nvPr>
        </p:nvSpPr>
        <p:spPr>
          <a:prstGeom prst="rect">
            <a:avLst/>
          </a:prstGeom>
        </p:spPr>
        <p:txBody>
          <a:bodyPr/>
          <a:lstStyle>
            <a:lvl1pPr>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在看到局限性的同时，我们也应该看到其广阔的发展前景：</a:t>
            </a:r>
            <a:endParaRPr>
              <a:latin typeface="+mj-lt"/>
              <a:ea typeface="+mj-ea"/>
              <a:cs typeface="+mj-cs"/>
              <a:sym typeface="Helvetica"/>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内容占位符 2"/>
          <p:cNvSpPr txBox="1"/>
          <p:nvPr>
            <p:ph type="body" idx="1"/>
          </p:nvPr>
        </p:nvSpPr>
        <p:spPr>
          <a:xfrm>
            <a:off x="838200" y="786130"/>
            <a:ext cx="10515600" cy="4351338"/>
          </a:xfrm>
          <a:prstGeom prst="rect">
            <a:avLst/>
          </a:prstGeom>
        </p:spPr>
        <p:txBody>
          <a:bodyPr/>
          <a:lstStyle/>
          <a:p>
            <a:r>
              <a:rPr>
                <a:latin typeface="+mj-lt"/>
                <a:ea typeface="+mj-ea"/>
                <a:cs typeface="+mj-cs"/>
                <a:sym typeface="Helvetica"/>
              </a:rPr>
              <a:t>第一，与欧美比较成熟的金融市场相比，我国证券市场的发展历史还很短，只有区区二十多年的时间，随着</a:t>
            </a:r>
            <a:r>
              <a:t>A</a:t>
            </a:r>
            <a:r>
              <a:rPr>
                <a:latin typeface="+mj-lt"/>
                <a:ea typeface="+mj-ea"/>
                <a:cs typeface="+mj-cs"/>
                <a:sym typeface="Helvetica"/>
              </a:rPr>
              <a:t>股市场的进一步发展，比如规模进一步扩大，实行</a:t>
            </a:r>
            <a:r>
              <a:t>T+0</a:t>
            </a:r>
            <a:r>
              <a:rPr>
                <a:latin typeface="+mj-lt"/>
                <a:ea typeface="+mj-ea"/>
                <a:cs typeface="+mj-cs"/>
                <a:sym typeface="Helvetica"/>
              </a:rPr>
              <a:t>的交易制度等，量化投资的发展前景就会愈发宽广。同时，量化投资是一种套利交易，这就决定了弱有效市场是其耐以生存的土壤。由于我国投资者队伍参差不齐、不够成熟，这就给通过发掘市场非有效性来获取阿尔法收益带来了更多机会；</a:t>
            </a:r>
            <a:endParaRPr>
              <a:latin typeface="+mj-lt"/>
              <a:ea typeface="+mj-ea"/>
              <a:cs typeface="+mj-cs"/>
              <a:sym typeface="Helvetica"/>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标题 1"/>
          <p:cNvSpPr txBox="1"/>
          <p:nvPr>
            <p:ph type="title"/>
          </p:nvPr>
        </p:nvSpPr>
        <p:spPr>
          <a:prstGeom prst="rect">
            <a:avLst/>
          </a:prstGeom>
        </p:spPr>
        <p:txBody>
          <a:bodyPr/>
          <a:lstStyle/>
          <a:p/>
        </p:txBody>
      </p:sp>
      <p:sp>
        <p:nvSpPr>
          <p:cNvPr id="214" name="内容占位符 2"/>
          <p:cNvSpPr txBox="1"/>
          <p:nvPr>
            <p:ph type="body" idx="1"/>
          </p:nvPr>
        </p:nvSpPr>
        <p:spPr>
          <a:prstGeom prst="rect">
            <a:avLst/>
          </a:prstGeom>
        </p:spPr>
        <p:txBody>
          <a:bodyPr/>
          <a:lstStyle>
            <a:lvl1pPr>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第二，量化投资的技术和方法在国内还是新手事物，竞争者很少。相对于目前证券市场上传统的定性投资者太多，机会很少，竞争过于激烈而言，量化投资者较少，机会很多，这就给量化投资创造了良好的发展机遇。在这方面，只要引进成熟的量化投资人才，增强开发差异化模型的创新性，避免模型过于单一，就会为量化投资的发展带来新的曙光。</a:t>
            </a:r>
            <a:endParaRPr>
              <a:latin typeface="+mj-lt"/>
              <a:ea typeface="+mj-ea"/>
              <a:cs typeface="+mj-cs"/>
              <a:sym typeface="Helvetic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标题 1"/>
          <p:cNvSpPr txBox="1"/>
          <p:nvPr>
            <p:ph type="title"/>
          </p:nvPr>
        </p:nvSpPr>
        <p:spPr>
          <a:xfrm>
            <a:off x="838200" y="2179954"/>
            <a:ext cx="10515600" cy="1325564"/>
          </a:xfrm>
          <a:prstGeom prst="rect">
            <a:avLst/>
          </a:prstGeom>
        </p:spPr>
        <p:txBody>
          <a:bodyPr/>
          <a:lstStyle>
            <a:lvl1pPr algn="ctr">
              <a:defRPr sz="5000" b="1">
                <a:latin typeface="+mj-lt"/>
                <a:ea typeface="+mj-ea"/>
                <a:cs typeface="+mj-cs"/>
                <a:sym typeface="Helvetica"/>
              </a:defRPr>
            </a:lvl1pPr>
          </a:lstStyle>
          <a:p>
            <a:r>
              <a:t>为什么量化交易可以赚钱？</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标题 1"/>
          <p:cNvSpPr txBox="1"/>
          <p:nvPr>
            <p:ph type="title"/>
          </p:nvPr>
        </p:nvSpPr>
        <p:spPr>
          <a:prstGeom prst="rect">
            <a:avLst/>
          </a:prstGeom>
        </p:spPr>
        <p:txBody>
          <a:bodyPr/>
          <a:lstStyle/>
          <a:p/>
        </p:txBody>
      </p:sp>
      <p:sp>
        <p:nvSpPr>
          <p:cNvPr id="217" name="内容占位符 2"/>
          <p:cNvSpPr txBox="1"/>
          <p:nvPr>
            <p:ph type="body" idx="1"/>
          </p:nvPr>
        </p:nvSpPr>
        <p:spPr>
          <a:prstGeom prst="rect">
            <a:avLst/>
          </a:prstGeom>
        </p:spPr>
        <p:txBody>
          <a:bodyPr/>
          <a:lstStyle/>
          <a:p>
            <a:pPr>
              <a:lnSpc>
                <a:spcPts val="5000"/>
              </a:lnSpc>
            </a:pPr>
            <a:r>
              <a:rPr>
                <a:latin typeface="+mj-lt"/>
                <a:ea typeface="+mj-ea"/>
                <a:cs typeface="+mj-cs"/>
                <a:sym typeface="Helvetica"/>
              </a:rPr>
              <a:t>第三，一旦量化投资在</a:t>
            </a:r>
            <a:r>
              <a:t>A</a:t>
            </a:r>
            <a:r>
              <a:rPr>
                <a:latin typeface="+mj-lt"/>
                <a:ea typeface="+mj-ea"/>
                <a:cs typeface="+mj-cs"/>
                <a:sym typeface="Helvetica"/>
              </a:rPr>
              <a:t>股市场逐渐得到认可，及所表现出的相对于传统投资方法的优势，就会产生一种加速效应：中小规模投资者看到量化投资所带来的可观回报，但同时自己不具备量化投资的能力和条件，这就会促使中小投资者把钱交给优秀的量化投资团队，从而加速量化投资规模的扩大。</a:t>
            </a:r>
            <a:endParaRPr>
              <a:latin typeface="+mj-lt"/>
              <a:ea typeface="+mj-ea"/>
              <a:cs typeface="+mj-cs"/>
              <a:sym typeface="Helvetica"/>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标题 1"/>
          <p:cNvSpPr txBox="1"/>
          <p:nvPr>
            <p:ph type="title"/>
          </p:nvPr>
        </p:nvSpPr>
        <p:spPr>
          <a:prstGeom prst="rect">
            <a:avLst/>
          </a:prstGeom>
        </p:spPr>
        <p:txBody>
          <a:bodyPr/>
          <a:lstStyle/>
          <a:p/>
        </p:txBody>
      </p:sp>
      <p:sp>
        <p:nvSpPr>
          <p:cNvPr id="220" name="内容占位符 2"/>
          <p:cNvSpPr txBox="1"/>
          <p:nvPr>
            <p:ph type="body" idx="1"/>
          </p:nvPr>
        </p:nvSpPr>
        <p:spPr>
          <a:prstGeom prst="rect">
            <a:avLst/>
          </a:prstGeom>
        </p:spPr>
        <p:txBody>
          <a:bodyPr/>
          <a:lstStyle/>
          <a:p>
            <a:r>
              <a:rPr>
                <a:latin typeface="+mj-lt"/>
                <a:ea typeface="+mj-ea"/>
                <a:cs typeface="+mj-cs"/>
                <a:sym typeface="Helvetica"/>
              </a:rPr>
              <a:t>第四，融资融券和股指期货的推出使得</a:t>
            </a:r>
            <a:r>
              <a:t>A</a:t>
            </a:r>
            <a:r>
              <a:rPr>
                <a:latin typeface="+mj-lt"/>
                <a:ea typeface="+mj-ea"/>
                <a:cs typeface="+mj-cs"/>
                <a:sym typeface="Helvetica"/>
              </a:rPr>
              <a:t>股市场可以做空，使得量化投资策略面临着又一重大机遇。在各种制度逐渐成熟的情况下，运用量化投资的方法，将成为中国市场未来投资策略的一个重要发展趋势。</a:t>
            </a:r>
            <a:endParaRPr>
              <a:latin typeface="+mj-lt"/>
              <a:ea typeface="+mj-ea"/>
              <a:cs typeface="+mj-cs"/>
              <a:sym typeface="Helvetica"/>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标题 1"/>
          <p:cNvSpPr txBox="1"/>
          <p:nvPr>
            <p:ph type="title"/>
          </p:nvPr>
        </p:nvSpPr>
        <p:spPr>
          <a:prstGeom prst="rect">
            <a:avLst/>
          </a:prstGeom>
        </p:spPr>
        <p:txBody>
          <a:bodyPr/>
          <a:lstStyle/>
          <a:p/>
        </p:txBody>
      </p:sp>
      <p:sp>
        <p:nvSpPr>
          <p:cNvPr id="223" name="内容占位符 2"/>
          <p:cNvSpPr txBox="1"/>
          <p:nvPr>
            <p:ph type="body" idx="1"/>
          </p:nvPr>
        </p:nvSpPr>
        <p:spPr>
          <a:prstGeom prst="rect">
            <a:avLst/>
          </a:prstGeom>
        </p:spPr>
        <p:txBody>
          <a:bodyPr/>
          <a:lstStyle>
            <a:lvl1pPr>
              <a:lnSpc>
                <a:spcPct val="81000"/>
              </a:lnSpc>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量化投资也是一把双刃剑，在给投资者进行规避风险和套利的同时，也会在一定程度上带来风险，对股票具有助涨助跌的作用。通过对国外市场的发展和中国市场的发展进行对比研究，制定适合中国市场的相关的法律法规也势在必行。</a:t>
            </a:r>
            <a:endParaRPr>
              <a:latin typeface="+mj-lt"/>
              <a:ea typeface="+mj-ea"/>
              <a:cs typeface="+mj-cs"/>
              <a:sym typeface="Helvetica"/>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标题 1"/>
          <p:cNvSpPr txBox="1"/>
          <p:nvPr>
            <p:ph type="title"/>
          </p:nvPr>
        </p:nvSpPr>
        <p:spPr>
          <a:prstGeom prst="rect">
            <a:avLst/>
          </a:prstGeom>
        </p:spPr>
        <p:txBody>
          <a:bodyPr/>
          <a:lstStyle/>
          <a:p/>
        </p:txBody>
      </p:sp>
      <p:sp>
        <p:nvSpPr>
          <p:cNvPr id="226" name="内容占位符 2"/>
          <p:cNvSpPr txBox="1"/>
          <p:nvPr>
            <p:ph type="body" idx="1"/>
          </p:nvPr>
        </p:nvSpPr>
        <p:spPr>
          <a:prstGeom prst="rect">
            <a:avLst/>
          </a:prstGeom>
        </p:spPr>
        <p:txBody>
          <a:bodyPr/>
          <a:lstStyle/>
          <a:p>
            <a:r>
              <a:rPr>
                <a:latin typeface="+mj-lt"/>
                <a:ea typeface="+mj-ea"/>
                <a:cs typeface="+mj-cs"/>
                <a:sym typeface="Helvetica"/>
              </a:rPr>
              <a:t>截止</a:t>
            </a:r>
            <a:r>
              <a:t>2016</a:t>
            </a:r>
            <a:r>
              <a:rPr>
                <a:latin typeface="+mj-lt"/>
                <a:ea typeface="+mj-ea"/>
                <a:cs typeface="+mj-cs"/>
                <a:sym typeface="Helvetica"/>
              </a:rPr>
              <a:t>年第三季度，</a:t>
            </a:r>
            <a:r>
              <a:t>A</a:t>
            </a:r>
            <a:r>
              <a:rPr>
                <a:latin typeface="+mj-lt"/>
                <a:ea typeface="+mj-ea"/>
                <a:cs typeface="+mj-cs"/>
                <a:sym typeface="Helvetica"/>
              </a:rPr>
              <a:t>股市场量化对冲产品的规模已经超过</a:t>
            </a:r>
            <a:r>
              <a:t>2500</a:t>
            </a:r>
            <a:r>
              <a:rPr>
                <a:latin typeface="+mj-lt"/>
                <a:ea typeface="+mj-ea"/>
                <a:cs typeface="+mj-cs"/>
                <a:sym typeface="Helvetica"/>
              </a:rPr>
              <a:t>亿，在普通权益投资中占比</a:t>
            </a:r>
            <a:r>
              <a:t>8.4%</a:t>
            </a:r>
            <a:r>
              <a:rPr>
                <a:latin typeface="+mj-lt"/>
                <a:ea typeface="+mj-ea"/>
                <a:cs typeface="+mj-cs"/>
                <a:sym typeface="Helvetica"/>
              </a:rPr>
              <a:t>（</a:t>
            </a:r>
            <a:r>
              <a:t>2012</a:t>
            </a:r>
            <a:r>
              <a:rPr>
                <a:latin typeface="+mj-lt"/>
                <a:ea typeface="+mj-ea"/>
                <a:cs typeface="+mj-cs"/>
                <a:sym typeface="Helvetica"/>
              </a:rPr>
              <a:t>年占比为</a:t>
            </a:r>
            <a:r>
              <a:t>2.2%</a:t>
            </a:r>
            <a:r>
              <a:rPr>
                <a:latin typeface="+mj-lt"/>
                <a:ea typeface="+mj-ea"/>
                <a:cs typeface="+mj-cs"/>
                <a:sym typeface="Helvetica"/>
              </a:rPr>
              <a:t>）。可以看出，量化产品占比逐年上升，但仍处于较低的水平（和谁比）未来仍有很大的发展空间。</a:t>
            </a:r>
            <a:endParaRPr>
              <a:latin typeface="+mj-lt"/>
              <a:ea typeface="+mj-ea"/>
              <a:cs typeface="+mj-cs"/>
              <a:sym typeface="Helvetica"/>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标题 1"/>
          <p:cNvSpPr txBox="1"/>
          <p:nvPr>
            <p:ph type="title"/>
          </p:nvPr>
        </p:nvSpPr>
        <p:spPr>
          <a:xfrm>
            <a:off x="838200" y="2179954"/>
            <a:ext cx="10515600" cy="1325564"/>
          </a:xfrm>
          <a:prstGeom prst="rect">
            <a:avLst/>
          </a:prstGeom>
        </p:spPr>
        <p:txBody>
          <a:bodyPr/>
          <a:lstStyle>
            <a:lvl1pPr algn="ctr">
              <a:defRPr sz="4000" b="1">
                <a:latin typeface="+mj-lt"/>
                <a:ea typeface="+mj-ea"/>
                <a:cs typeface="+mj-cs"/>
                <a:sym typeface="Helvetica"/>
              </a:defRPr>
            </a:lvl1pPr>
          </a:lstStyle>
          <a:p>
            <a:r>
              <a:t>量化交易发展历史和现状</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内容占位符 2"/>
          <p:cNvSpPr txBox="1"/>
          <p:nvPr>
            <p:ph type="body" idx="1"/>
          </p:nvPr>
        </p:nvSpPr>
        <p:spPr>
          <a:xfrm>
            <a:off x="838200" y="1149985"/>
            <a:ext cx="10515600" cy="4351339"/>
          </a:xfrm>
          <a:prstGeom prst="rect">
            <a:avLst/>
          </a:prstGeom>
        </p:spPr>
        <p:txBody>
          <a:bodyPr anchor="ctr"/>
          <a:lstStyle>
            <a:lvl1pPr marL="0" indent="745490" algn="just">
              <a:lnSpc>
                <a:spcPts val="6000"/>
              </a:lnSpc>
              <a:buSzTx/>
              <a:buNone/>
              <a:defRPr sz="2700" b="1">
                <a:latin typeface="+mj-lt"/>
                <a:ea typeface="+mj-ea"/>
                <a:cs typeface="+mj-cs"/>
                <a:sym typeface="Helvetica"/>
              </a:defRPr>
            </a:lvl1pPr>
          </a:lstStyle>
          <a:p>
            <a:r>
              <a:t>量化交易起源于上世纪七十年代的股票市场，之后迅速发展和普及，尤其是在期货交易市场，逐渐成为主流。国外期货程序化交易占据总交易量的70%-80%，国内则刚刚起步。</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标题 1"/>
          <p:cNvSpPr txBox="1"/>
          <p:nvPr>
            <p:ph type="title"/>
          </p:nvPr>
        </p:nvSpPr>
        <p:spPr>
          <a:prstGeom prst="rect">
            <a:avLst/>
          </a:prstGeom>
        </p:spPr>
        <p:txBody>
          <a:bodyPr/>
          <a:lstStyle/>
          <a:p/>
        </p:txBody>
      </p:sp>
      <p:sp>
        <p:nvSpPr>
          <p:cNvPr id="233" name="内容占位符 2"/>
          <p:cNvSpPr txBox="1"/>
          <p:nvPr>
            <p:ph type="body" idx="1"/>
          </p:nvPr>
        </p:nvSpPr>
        <p:spPr>
          <a:prstGeom prst="rect">
            <a:avLst/>
          </a:prstGeom>
        </p:spPr>
        <p:txBody>
          <a:bodyPr/>
          <a:lstStyle/>
          <a:p>
            <a:r>
              <a:t>19</a:t>
            </a:r>
            <a:r>
              <a:rPr>
                <a:latin typeface="+mj-lt"/>
                <a:ea typeface="+mj-ea"/>
                <a:cs typeface="+mj-cs"/>
                <a:sym typeface="Helvetica"/>
              </a:rPr>
              <a:t>世纪</a:t>
            </a:r>
            <a:r>
              <a:t>80</a:t>
            </a:r>
            <a:r>
              <a:rPr>
                <a:latin typeface="+mj-lt"/>
                <a:ea typeface="+mj-ea"/>
                <a:cs typeface="+mj-cs"/>
                <a:sym typeface="Helvetica"/>
              </a:rPr>
              <a:t>年代，人们依靠手工处理信息，绘制技术图表，效率非常低。</a:t>
            </a:r>
            <a:r>
              <a:t>20</a:t>
            </a:r>
            <a:r>
              <a:rPr>
                <a:latin typeface="+mj-lt"/>
                <a:ea typeface="+mj-ea"/>
                <a:cs typeface="+mj-cs"/>
                <a:sym typeface="Helvetica"/>
              </a:rPr>
              <a:t>世纪</a:t>
            </a:r>
            <a:r>
              <a:t>80</a:t>
            </a:r>
            <a:r>
              <a:rPr>
                <a:latin typeface="+mj-lt"/>
                <a:ea typeface="+mj-ea"/>
                <a:cs typeface="+mj-cs"/>
                <a:sym typeface="Helvetica"/>
              </a:rPr>
              <a:t>年代，应用各种技术分析方法，自动处理相关信息，进行分析、决策和自动下达交易指令的各类商业性计算机交易系统大量涌现，并在世界各地的金融交易中逐步得到推广应用。量化交易、高频交易成为人们利用计算机系统和量化分析技术，实时高速处理大量信息，抓住转瞬即逝的投资机会，迅速进行投资交易的重要方式。</a:t>
            </a:r>
            <a:endParaRPr>
              <a:latin typeface="+mj-lt"/>
              <a:ea typeface="+mj-ea"/>
              <a:cs typeface="+mj-cs"/>
              <a:sym typeface="Helvetica"/>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标题 1"/>
          <p:cNvSpPr txBox="1"/>
          <p:nvPr>
            <p:ph type="title"/>
          </p:nvPr>
        </p:nvSpPr>
        <p:spPr>
          <a:prstGeom prst="rect">
            <a:avLst/>
          </a:prstGeom>
        </p:spPr>
        <p:txBody>
          <a:bodyPr/>
          <a:lstStyle/>
          <a:p/>
        </p:txBody>
      </p:sp>
      <p:sp>
        <p:nvSpPr>
          <p:cNvPr id="236" name="内容占位符 2"/>
          <p:cNvSpPr txBox="1"/>
          <p:nvPr>
            <p:ph type="body" idx="1"/>
          </p:nvPr>
        </p:nvSpPr>
        <p:spPr>
          <a:prstGeom prst="rect">
            <a:avLst/>
          </a:prstGeom>
        </p:spPr>
        <p:txBody>
          <a:bodyPr/>
          <a:lstStyle/>
          <a:p>
            <a:pPr>
              <a:lnSpc>
                <a:spcPts val="5000"/>
              </a:lnSpc>
            </a:pPr>
            <a:r>
              <a:t>20</a:t>
            </a:r>
            <a:r>
              <a:rPr>
                <a:latin typeface="+mj-lt"/>
                <a:ea typeface="+mj-ea"/>
                <a:cs typeface="+mj-cs"/>
                <a:sym typeface="Helvetica"/>
              </a:rPr>
              <a:t>世纪</a:t>
            </a:r>
            <a:r>
              <a:t>50</a:t>
            </a:r>
            <a:r>
              <a:rPr>
                <a:latin typeface="+mj-lt"/>
                <a:ea typeface="+mj-ea"/>
                <a:cs typeface="+mj-cs"/>
                <a:sym typeface="Helvetica"/>
              </a:rPr>
              <a:t>年代，量化投资鼻祖哈维</a:t>
            </a:r>
            <a:r>
              <a:t>.</a:t>
            </a:r>
            <a:r>
              <a:rPr>
                <a:latin typeface="+mj-lt"/>
                <a:ea typeface="+mj-ea"/>
                <a:cs typeface="+mj-cs"/>
                <a:sym typeface="Helvetica"/>
              </a:rPr>
              <a:t>马科维茨系统提出投资组合理论，建立了均值方差模型，用数学建模的方式指出投资不能只看收益，同时也要了解获取相关收益时需要承担的风险，他提出用资产收益的方差和标准差来衡量风险，从而将投资问题转化为数学问题，对于量化投资进入投资市场打开一扇划时代的大门。</a:t>
            </a:r>
            <a:endParaRPr>
              <a:latin typeface="+mj-lt"/>
              <a:ea typeface="+mj-ea"/>
              <a:cs typeface="+mj-cs"/>
              <a:sym typeface="Helvetica"/>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标题 1"/>
          <p:cNvSpPr txBox="1"/>
          <p:nvPr>
            <p:ph type="title"/>
          </p:nvPr>
        </p:nvSpPr>
        <p:spPr>
          <a:prstGeom prst="rect">
            <a:avLst/>
          </a:prstGeom>
        </p:spPr>
        <p:txBody>
          <a:bodyPr/>
          <a:lstStyle/>
          <a:p/>
        </p:txBody>
      </p:sp>
      <p:sp>
        <p:nvSpPr>
          <p:cNvPr id="239" name="内容占位符 2"/>
          <p:cNvSpPr txBox="1"/>
          <p:nvPr>
            <p:ph type="body" idx="1"/>
          </p:nvPr>
        </p:nvSpPr>
        <p:spPr>
          <a:prstGeom prst="rect">
            <a:avLst/>
          </a:prstGeom>
        </p:spPr>
        <p:txBody>
          <a:bodyPr/>
          <a:lstStyle/>
          <a:p>
            <a:r>
              <a:t>20</a:t>
            </a:r>
            <a:r>
              <a:rPr>
                <a:latin typeface="+mj-lt"/>
                <a:ea typeface="+mj-ea"/>
                <a:cs typeface="+mj-cs"/>
                <a:sym typeface="Helvetica"/>
              </a:rPr>
              <a:t>世纪</a:t>
            </a:r>
            <a:r>
              <a:t>60</a:t>
            </a:r>
            <a:r>
              <a:rPr>
                <a:latin typeface="+mj-lt"/>
                <a:ea typeface="+mj-ea"/>
                <a:cs typeface="+mj-cs"/>
                <a:sym typeface="Helvetica"/>
              </a:rPr>
              <a:t>年代，特雷诺、夏普、莫欣和布莱克提出了资本资产定价模型</a:t>
            </a:r>
            <a:r>
              <a:t>CAPM</a:t>
            </a:r>
            <a:r>
              <a:rPr>
                <a:latin typeface="+mj-lt"/>
                <a:ea typeface="+mj-ea"/>
                <a:cs typeface="+mj-cs"/>
                <a:sym typeface="Helvetica"/>
              </a:rPr>
              <a:t>，把风险划分成市场风险和特定风险两种类型，并提出市场组合的概念。后来法码等人发现</a:t>
            </a:r>
            <a:r>
              <a:t>CAPM</a:t>
            </a:r>
            <a:r>
              <a:rPr>
                <a:latin typeface="+mj-lt"/>
                <a:ea typeface="+mj-ea"/>
                <a:cs typeface="+mj-cs"/>
                <a:sym typeface="Helvetica"/>
              </a:rPr>
              <a:t>不能解释的一些现象，从而提出了多因子模型，逐渐发展成了套利定价模型理论</a:t>
            </a:r>
            <a:r>
              <a:t>APT</a:t>
            </a:r>
            <a:r>
              <a:rPr>
                <a:latin typeface="+mj-lt"/>
                <a:ea typeface="+mj-ea"/>
                <a:cs typeface="+mj-cs"/>
                <a:sym typeface="Helvetica"/>
              </a:rPr>
              <a:t>。至今，多因子模型仍然是量化金融领域应用最为广泛的量化投资方法之一。</a:t>
            </a:r>
            <a:endParaRPr>
              <a:latin typeface="+mj-lt"/>
              <a:ea typeface="+mj-ea"/>
              <a:cs typeface="+mj-cs"/>
              <a:sym typeface="Helvetica"/>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标题 1"/>
          <p:cNvSpPr txBox="1"/>
          <p:nvPr>
            <p:ph type="title"/>
          </p:nvPr>
        </p:nvSpPr>
        <p:spPr>
          <a:prstGeom prst="rect">
            <a:avLst/>
          </a:prstGeom>
        </p:spPr>
        <p:txBody>
          <a:bodyPr/>
          <a:lstStyle/>
          <a:p/>
        </p:txBody>
      </p:sp>
      <p:sp>
        <p:nvSpPr>
          <p:cNvPr id="242" name="内容占位符 2"/>
          <p:cNvSpPr txBox="1"/>
          <p:nvPr>
            <p:ph type="body" idx="1"/>
          </p:nvPr>
        </p:nvSpPr>
        <p:spPr>
          <a:prstGeom prst="rect">
            <a:avLst/>
          </a:prstGeom>
        </p:spPr>
        <p:txBody>
          <a:bodyPr/>
          <a:lstStyle/>
          <a:p>
            <a:r>
              <a:rPr>
                <a:latin typeface="+mj-lt"/>
                <a:ea typeface="+mj-ea"/>
                <a:cs typeface="+mj-cs"/>
                <a:sym typeface="Helvetica"/>
              </a:rPr>
              <a:t>在此之后，布莱克、斯科尔斯和莫顿提出了用于金融衍生产品进行定价的</a:t>
            </a:r>
            <a:r>
              <a:t>BS</a:t>
            </a:r>
            <a:r>
              <a:rPr>
                <a:latin typeface="+mj-lt"/>
                <a:ea typeface="+mj-ea"/>
                <a:cs typeface="+mj-cs"/>
                <a:sym typeface="Helvetica"/>
              </a:rPr>
              <a:t>模型，这个模型在金融衍生品的定价和交易应用方面有着举足轻重的地位，从而也获得了</a:t>
            </a:r>
            <a:r>
              <a:t>1997</a:t>
            </a:r>
            <a:r>
              <a:rPr>
                <a:latin typeface="+mj-lt"/>
                <a:ea typeface="+mj-ea"/>
                <a:cs typeface="+mj-cs"/>
                <a:sym typeface="Helvetica"/>
              </a:rPr>
              <a:t>年的诺贝尔经济学奖。</a:t>
            </a:r>
            <a:endParaRPr>
              <a:latin typeface="+mj-lt"/>
              <a:ea typeface="+mj-ea"/>
              <a:cs typeface="+mj-cs"/>
              <a:sym typeface="Helvetic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预测证券价格是挑战人类认知极限的世界级难题"/>
          <p:cNvSpPr txBox="1"/>
          <p:nvPr>
            <p:ph type="title"/>
          </p:nvPr>
        </p:nvSpPr>
        <p:spPr>
          <a:xfrm>
            <a:off x="838200" y="2135896"/>
            <a:ext cx="10515600" cy="1325564"/>
          </a:xfrm>
          <a:prstGeom prst="rect">
            <a:avLst/>
          </a:prstGeom>
        </p:spPr>
        <p:txBody>
          <a:bodyPr/>
          <a:lstStyle>
            <a:lvl1pPr algn="ctr">
              <a:defRPr sz="3000" b="1">
                <a:latin typeface="+mj-lt"/>
                <a:ea typeface="+mj-ea"/>
                <a:cs typeface="+mj-cs"/>
                <a:sym typeface="Helvetica"/>
              </a:defRPr>
            </a:lvl1pPr>
          </a:lstStyle>
          <a:p>
            <a:r>
              <a:t>预测证券价格是挑战人类认知的世界级难题</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标题 1"/>
          <p:cNvSpPr txBox="1"/>
          <p:nvPr>
            <p:ph type="title"/>
          </p:nvPr>
        </p:nvSpPr>
        <p:spPr>
          <a:prstGeom prst="rect">
            <a:avLst/>
          </a:prstGeom>
        </p:spPr>
        <p:txBody>
          <a:bodyPr/>
          <a:lstStyle/>
          <a:p/>
        </p:txBody>
      </p:sp>
      <p:sp>
        <p:nvSpPr>
          <p:cNvPr id="245" name="内容占位符 2"/>
          <p:cNvSpPr txBox="1"/>
          <p:nvPr>
            <p:ph type="body" idx="1"/>
          </p:nvPr>
        </p:nvSpPr>
        <p:spPr>
          <a:prstGeom prst="rect">
            <a:avLst/>
          </a:prstGeom>
        </p:spPr>
        <p:txBody>
          <a:bodyPr/>
          <a:lstStyle>
            <a:lvl1pPr>
              <a:lnSpc>
                <a:spcPts val="6000"/>
              </a:lnSpc>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上述的这些理论都是量化金融体系的发展基础，由于这些理论的产生，也使得投资从主观判断进化到用数据和精确的数理知识来建模、测试的过程，从而使得决策、交易和风险控制过程都可以使用计算机和程序来进行理性的判断和执行。</a:t>
            </a:r>
            <a:endParaRPr>
              <a:latin typeface="+mj-lt"/>
              <a:ea typeface="+mj-ea"/>
              <a:cs typeface="+mj-cs"/>
              <a:sym typeface="Helvetica"/>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标题 1"/>
          <p:cNvSpPr txBox="1"/>
          <p:nvPr>
            <p:ph type="title"/>
          </p:nvPr>
        </p:nvSpPr>
        <p:spPr>
          <a:prstGeom prst="rect">
            <a:avLst/>
          </a:prstGeom>
        </p:spPr>
        <p:txBody>
          <a:bodyPr/>
          <a:lstStyle/>
          <a:p/>
        </p:txBody>
      </p:sp>
      <p:sp>
        <p:nvSpPr>
          <p:cNvPr id="248" name="内容占位符 2"/>
          <p:cNvSpPr txBox="1"/>
          <p:nvPr>
            <p:ph type="body" idx="1"/>
          </p:nvPr>
        </p:nvSpPr>
        <p:spPr>
          <a:prstGeom prst="rect">
            <a:avLst/>
          </a:prstGeom>
        </p:spPr>
        <p:txBody>
          <a:bodyPr/>
          <a:lstStyle/>
          <a:p>
            <a:r>
              <a:rPr>
                <a:latin typeface="+mj-lt"/>
                <a:ea typeface="+mj-ea"/>
                <a:cs typeface="+mj-cs"/>
                <a:sym typeface="Helvetica"/>
              </a:rPr>
              <a:t>目前在国外从事量化投资的顶尖基金公司有文艺复兴、</a:t>
            </a:r>
            <a:r>
              <a:t>KCG</a:t>
            </a:r>
            <a:r>
              <a:rPr>
                <a:latin typeface="+mj-lt"/>
                <a:ea typeface="+mj-ea"/>
                <a:cs typeface="+mj-cs"/>
                <a:sym typeface="Helvetica"/>
              </a:rPr>
              <a:t>、</a:t>
            </a:r>
            <a:r>
              <a:t>Citadel</a:t>
            </a:r>
            <a:r>
              <a:rPr>
                <a:latin typeface="+mj-lt"/>
                <a:ea typeface="+mj-ea"/>
                <a:cs typeface="+mj-cs"/>
                <a:sym typeface="Helvetica"/>
              </a:rPr>
              <a:t>、</a:t>
            </a:r>
            <a:r>
              <a:t>AQR</a:t>
            </a:r>
            <a:r>
              <a:rPr>
                <a:latin typeface="+mj-lt"/>
                <a:ea typeface="+mj-ea"/>
                <a:cs typeface="+mj-cs"/>
                <a:sym typeface="Helvetica"/>
              </a:rPr>
              <a:t>、</a:t>
            </a:r>
            <a:r>
              <a:t>SIG</a:t>
            </a:r>
            <a:r>
              <a:rPr>
                <a:latin typeface="+mj-lt"/>
                <a:ea typeface="+mj-ea"/>
                <a:cs typeface="+mj-cs"/>
                <a:sym typeface="Helvetica"/>
              </a:rPr>
              <a:t>等。</a:t>
            </a:r>
            <a:endParaRPr>
              <a:latin typeface="+mj-lt"/>
              <a:ea typeface="+mj-ea"/>
              <a:cs typeface="+mj-cs"/>
              <a:sym typeface="Helvetica"/>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标题 1"/>
          <p:cNvSpPr txBox="1"/>
          <p:nvPr>
            <p:ph type="title"/>
          </p:nvPr>
        </p:nvSpPr>
        <p:spPr>
          <a:prstGeom prst="rect">
            <a:avLst/>
          </a:prstGeom>
        </p:spPr>
        <p:txBody>
          <a:bodyPr/>
          <a:lstStyle/>
          <a:p/>
        </p:txBody>
      </p:sp>
      <p:pic>
        <p:nvPicPr>
          <p:cNvPr id="251" name="内容占位符 3" descr="内容占位符 3"/>
          <p:cNvPicPr>
            <a:picLocks noChangeAspect="1"/>
          </p:cNvPicPr>
          <p:nvPr/>
        </p:nvPicPr>
        <p:blipFill>
          <a:blip r:embed="rId1"/>
          <a:stretch>
            <a:fillRect/>
          </a:stretch>
        </p:blipFill>
        <p:spPr>
          <a:xfrm>
            <a:off x="3809365" y="2465070"/>
            <a:ext cx="4572001" cy="3072130"/>
          </a:xfrm>
          <a:prstGeom prst="rect">
            <a:avLst/>
          </a:prstGeom>
          <a:ln w="12700">
            <a:miter lim="400000"/>
            <a:headEnd/>
            <a:tailEnd/>
          </a:ln>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标题 1"/>
          <p:cNvSpPr txBox="1"/>
          <p:nvPr>
            <p:ph type="title"/>
          </p:nvPr>
        </p:nvSpPr>
        <p:spPr>
          <a:prstGeom prst="rect">
            <a:avLst/>
          </a:prstGeom>
        </p:spPr>
        <p:txBody>
          <a:bodyPr/>
          <a:lstStyle/>
          <a:p/>
        </p:txBody>
      </p:sp>
      <p:sp>
        <p:nvSpPr>
          <p:cNvPr id="254" name="内容占位符 2"/>
          <p:cNvSpPr txBox="1"/>
          <p:nvPr>
            <p:ph type="body" idx="1"/>
          </p:nvPr>
        </p:nvSpPr>
        <p:spPr>
          <a:prstGeom prst="rect">
            <a:avLst/>
          </a:prstGeom>
        </p:spPr>
        <p:txBody>
          <a:bodyPr/>
          <a:lstStyle/>
          <a:p>
            <a:pPr marL="210185" indent="-210185" defTabSz="841375">
              <a:spcBef>
                <a:spcPts val="900"/>
              </a:spcBef>
              <a:defRPr sz="2575"/>
            </a:pPr>
            <a:r>
              <a:rPr>
                <a:latin typeface="+mj-lt"/>
                <a:ea typeface="+mj-ea"/>
                <a:cs typeface="+mj-cs"/>
                <a:sym typeface="Helvetica"/>
              </a:rPr>
              <a:t>图</a:t>
            </a:r>
            <a:r>
              <a:t>1</a:t>
            </a:r>
            <a:r>
              <a:rPr>
                <a:latin typeface="+mj-lt"/>
                <a:ea typeface="+mj-ea"/>
                <a:cs typeface="+mj-cs"/>
                <a:sym typeface="Helvetica"/>
              </a:rPr>
              <a:t>是巴菲特公司伯克希尔哈撒维公司的业绩和美国标普</a:t>
            </a:r>
            <a:r>
              <a:t>500</a:t>
            </a:r>
            <a:r>
              <a:rPr>
                <a:latin typeface="+mj-lt"/>
                <a:ea typeface="+mj-ea"/>
                <a:cs typeface="+mj-cs"/>
                <a:sym typeface="Helvetica"/>
              </a:rPr>
              <a:t>从</a:t>
            </a:r>
            <a:r>
              <a:t>1965</a:t>
            </a:r>
            <a:r>
              <a:rPr>
                <a:latin typeface="+mj-lt"/>
                <a:ea typeface="+mj-ea"/>
                <a:cs typeface="+mj-cs"/>
                <a:sym typeface="Helvetica"/>
              </a:rPr>
              <a:t>年至</a:t>
            </a:r>
            <a:r>
              <a:t>2014</a:t>
            </a:r>
            <a:r>
              <a:rPr>
                <a:latin typeface="+mj-lt"/>
                <a:ea typeface="+mj-ea"/>
                <a:cs typeface="+mj-cs"/>
                <a:sym typeface="Helvetica"/>
              </a:rPr>
              <a:t>年的业绩对比图。从图中我们可以很明显的看到</a:t>
            </a:r>
            <a:r>
              <a:t>1990</a:t>
            </a:r>
            <a:r>
              <a:rPr>
                <a:latin typeface="+mj-lt"/>
                <a:ea typeface="+mj-ea"/>
                <a:cs typeface="+mj-cs"/>
                <a:sym typeface="Helvetica"/>
              </a:rPr>
              <a:t>年后巴菲特公司伯克希尔哈撒韦的业绩逐年下滑。根据对历史数据的研究分析，造成业绩下滑的主要原因有三个。</a:t>
            </a:r>
            <a:endParaRPr>
              <a:latin typeface="+mj-lt"/>
              <a:ea typeface="+mj-ea"/>
              <a:cs typeface="+mj-cs"/>
              <a:sym typeface="Helvetica"/>
            </a:endParaRPr>
          </a:p>
          <a:p>
            <a:pPr marL="210185" indent="-210185" defTabSz="841375">
              <a:spcBef>
                <a:spcPts val="900"/>
              </a:spcBef>
              <a:defRPr sz="2575"/>
            </a:pPr>
            <a:endParaRPr>
              <a:latin typeface="+mj-lt"/>
              <a:ea typeface="+mj-ea"/>
              <a:cs typeface="+mj-cs"/>
              <a:sym typeface="Helvetica"/>
            </a:endParaRPr>
          </a:p>
          <a:p>
            <a:pPr marL="210185" indent="-210185" defTabSz="841375">
              <a:spcBef>
                <a:spcPts val="900"/>
              </a:spcBef>
              <a:defRPr sz="2575"/>
            </a:pPr>
            <a:r>
              <a:t>1990</a:t>
            </a:r>
            <a:r>
              <a:rPr>
                <a:latin typeface="+mj-lt"/>
                <a:ea typeface="+mj-ea"/>
                <a:cs typeface="+mj-cs"/>
                <a:sym typeface="Helvetica"/>
              </a:rPr>
              <a:t>年后巴菲特先生的基金管理规模越来越大，</a:t>
            </a:r>
            <a:r>
              <a:t>1992</a:t>
            </a:r>
            <a:r>
              <a:rPr>
                <a:latin typeface="+mj-lt"/>
                <a:ea typeface="+mj-ea"/>
                <a:cs typeface="+mj-cs"/>
                <a:sym typeface="Helvetica"/>
              </a:rPr>
              <a:t>年前后伯克希尔哈撒韦已经管理了</a:t>
            </a:r>
            <a:r>
              <a:t>200</a:t>
            </a:r>
            <a:r>
              <a:rPr>
                <a:latin typeface="+mj-lt"/>
                <a:ea typeface="+mj-ea"/>
                <a:cs typeface="+mj-cs"/>
                <a:sym typeface="Helvetica"/>
              </a:rPr>
              <a:t>亿左右的美元资产，成为了一家庞大的金融集团，资产管理规模的庞大使得高额的投资收益不像以前那样容易取得。</a:t>
            </a:r>
            <a:endParaRPr>
              <a:latin typeface="+mj-lt"/>
              <a:ea typeface="+mj-ea"/>
              <a:cs typeface="+mj-cs"/>
              <a:sym typeface="Helvetica"/>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标题 1"/>
          <p:cNvSpPr txBox="1"/>
          <p:nvPr>
            <p:ph type="title"/>
          </p:nvPr>
        </p:nvSpPr>
        <p:spPr>
          <a:prstGeom prst="rect">
            <a:avLst/>
          </a:prstGeom>
        </p:spPr>
        <p:txBody>
          <a:bodyPr/>
          <a:lstStyle/>
          <a:p/>
        </p:txBody>
      </p:sp>
      <p:sp>
        <p:nvSpPr>
          <p:cNvPr id="257" name="内容占位符 2"/>
          <p:cNvSpPr txBox="1"/>
          <p:nvPr>
            <p:ph type="body" idx="1"/>
          </p:nvPr>
        </p:nvSpPr>
        <p:spPr>
          <a:prstGeom prst="rect">
            <a:avLst/>
          </a:prstGeom>
        </p:spPr>
        <p:txBody>
          <a:bodyPr/>
          <a:lstStyle/>
          <a:p>
            <a:r>
              <a:t>1990</a:t>
            </a:r>
            <a:r>
              <a:rPr>
                <a:latin typeface="+mj-lt"/>
                <a:ea typeface="+mj-ea"/>
                <a:cs typeface="+mj-cs"/>
                <a:sym typeface="Helvetica"/>
              </a:rPr>
              <a:t>年后互联网崛起后，对于专业投资机构和一般投资机构及业务投资者的信息差不再明显，以往只有在投资圈内部人士中流转的信息在网上变得容易取得，专业机构的信息差获取优势不再明显。</a:t>
            </a:r>
            <a:endParaRPr>
              <a:latin typeface="+mj-lt"/>
              <a:ea typeface="+mj-ea"/>
              <a:cs typeface="+mj-cs"/>
              <a:sym typeface="Helvetica"/>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标题 1"/>
          <p:cNvSpPr txBox="1"/>
          <p:nvPr>
            <p:ph type="title"/>
          </p:nvPr>
        </p:nvSpPr>
        <p:spPr>
          <a:prstGeom prst="rect">
            <a:avLst/>
          </a:prstGeom>
        </p:spPr>
        <p:txBody>
          <a:bodyPr/>
          <a:lstStyle/>
          <a:p/>
        </p:txBody>
      </p:sp>
      <p:sp>
        <p:nvSpPr>
          <p:cNvPr id="260" name="内容占位符 2"/>
          <p:cNvSpPr txBox="1"/>
          <p:nvPr>
            <p:ph type="body" idx="1"/>
          </p:nvPr>
        </p:nvSpPr>
        <p:spPr>
          <a:prstGeom prst="rect">
            <a:avLst/>
          </a:prstGeom>
        </p:spPr>
        <p:txBody>
          <a:bodyPr/>
          <a:lstStyle/>
          <a:p>
            <a:pPr>
              <a:lnSpc>
                <a:spcPts val="5000"/>
              </a:lnSpc>
            </a:pPr>
            <a:r>
              <a:rPr>
                <a:latin typeface="+mj-lt"/>
                <a:ea typeface="+mj-ea"/>
                <a:cs typeface="+mj-cs"/>
                <a:sym typeface="Helvetica"/>
              </a:rPr>
              <a:t>目前市场上众多的顶级量化机构都是</a:t>
            </a:r>
            <a:r>
              <a:t>1990</a:t>
            </a:r>
            <a:r>
              <a:rPr>
                <a:latin typeface="+mj-lt"/>
                <a:ea typeface="+mj-ea"/>
                <a:cs typeface="+mj-cs"/>
                <a:sym typeface="Helvetica"/>
              </a:rPr>
              <a:t>年前后成立，比如</a:t>
            </a:r>
            <a:r>
              <a:t>1988</a:t>
            </a:r>
            <a:r>
              <a:rPr>
                <a:latin typeface="+mj-lt"/>
                <a:ea typeface="+mj-ea"/>
                <a:cs typeface="+mj-cs"/>
                <a:sym typeface="Helvetica"/>
              </a:rPr>
              <a:t>年成立的</a:t>
            </a:r>
            <a:r>
              <a:t>D.E Shaw</a:t>
            </a:r>
            <a:r>
              <a:rPr>
                <a:latin typeface="+mj-lt"/>
                <a:ea typeface="+mj-ea"/>
                <a:cs typeface="+mj-cs"/>
                <a:sym typeface="Helvetica"/>
              </a:rPr>
              <a:t>，</a:t>
            </a:r>
            <a:r>
              <a:t>1989</a:t>
            </a:r>
            <a:r>
              <a:rPr>
                <a:latin typeface="+mj-lt"/>
                <a:ea typeface="+mj-ea"/>
                <a:cs typeface="+mj-cs"/>
                <a:sym typeface="Helvetica"/>
              </a:rPr>
              <a:t>年成立的</a:t>
            </a:r>
            <a:r>
              <a:t>Millennium Management</a:t>
            </a:r>
            <a:r>
              <a:rPr>
                <a:latin typeface="+mj-lt"/>
                <a:ea typeface="+mj-ea"/>
                <a:cs typeface="+mj-cs"/>
                <a:sym typeface="Helvetica"/>
              </a:rPr>
              <a:t>，</a:t>
            </a:r>
            <a:r>
              <a:t>1990</a:t>
            </a:r>
            <a:r>
              <a:rPr>
                <a:latin typeface="+mj-lt"/>
                <a:ea typeface="+mj-ea"/>
                <a:cs typeface="+mj-cs"/>
                <a:sym typeface="Helvetica"/>
              </a:rPr>
              <a:t>年成立的</a:t>
            </a:r>
            <a:r>
              <a:t>Citadel</a:t>
            </a:r>
            <a:r>
              <a:rPr>
                <a:latin typeface="+mj-lt"/>
                <a:ea typeface="+mj-ea"/>
                <a:cs typeface="+mj-cs"/>
                <a:sym typeface="Helvetica"/>
              </a:rPr>
              <a:t>等，这一批由顶级科学家、计算机专家、数学家、物理学家组成的高智商团队也瓜分了传统投资等取得的利润，使得市场越来越向有效市场逼近。</a:t>
            </a:r>
            <a:endParaRPr>
              <a:latin typeface="+mj-lt"/>
              <a:ea typeface="+mj-ea"/>
              <a:cs typeface="+mj-cs"/>
              <a:sym typeface="Helvetica"/>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标题 1"/>
          <p:cNvSpPr txBox="1"/>
          <p:nvPr>
            <p:ph type="title"/>
          </p:nvPr>
        </p:nvSpPr>
        <p:spPr>
          <a:prstGeom prst="rect">
            <a:avLst/>
          </a:prstGeom>
        </p:spPr>
        <p:txBody>
          <a:bodyPr/>
          <a:lstStyle/>
          <a:p/>
        </p:txBody>
      </p:sp>
      <p:sp>
        <p:nvSpPr>
          <p:cNvPr id="263" name="内容占位符 2"/>
          <p:cNvSpPr txBox="1"/>
          <p:nvPr>
            <p:ph type="body" idx="1"/>
          </p:nvPr>
        </p:nvSpPr>
        <p:spPr>
          <a:prstGeom prst="rect">
            <a:avLst/>
          </a:prstGeom>
        </p:spPr>
        <p:txBody>
          <a:bodyPr/>
          <a:lstStyle/>
          <a:p>
            <a:pPr>
              <a:lnSpc>
                <a:spcPts val="5000"/>
              </a:lnSpc>
            </a:pPr>
            <a:r>
              <a:rPr>
                <a:latin typeface="+mj-lt"/>
                <a:ea typeface="+mj-ea"/>
                <a:cs typeface="+mj-cs"/>
                <a:sym typeface="Helvetica"/>
              </a:rPr>
              <a:t>最近十年来</a:t>
            </a:r>
            <a:r>
              <a:t>,</a:t>
            </a:r>
            <a:r>
              <a:rPr>
                <a:latin typeface="+mj-lt"/>
                <a:ea typeface="+mj-ea"/>
                <a:cs typeface="+mj-cs"/>
                <a:sym typeface="Helvetica"/>
              </a:rPr>
              <a:t>量化投资成为了欧美资本市场发展的热点与焦点</a:t>
            </a:r>
            <a:r>
              <a:t>,</a:t>
            </a:r>
            <a:r>
              <a:rPr>
                <a:latin typeface="+mj-lt"/>
                <a:ea typeface="+mj-ea"/>
                <a:cs typeface="+mj-cs"/>
                <a:sym typeface="Helvetica"/>
              </a:rPr>
              <a:t>一举成为了国际投资界兴起的一个新方法</a:t>
            </a:r>
            <a:r>
              <a:t>,</a:t>
            </a:r>
            <a:r>
              <a:rPr>
                <a:latin typeface="+mj-lt"/>
                <a:ea typeface="+mj-ea"/>
                <a:cs typeface="+mj-cs"/>
                <a:sym typeface="Helvetica"/>
              </a:rPr>
              <a:t>发展势头迅猛</a:t>
            </a:r>
            <a:r>
              <a:t>,</a:t>
            </a:r>
            <a:r>
              <a:rPr>
                <a:latin typeface="+mj-lt"/>
                <a:ea typeface="+mj-ea"/>
                <a:cs typeface="+mj-cs"/>
                <a:sym typeface="Helvetica"/>
              </a:rPr>
              <a:t>。量化投资和基本面分析、技术面分析并称为三大主流方法。由于量化投资交易策略的业绩稳定</a:t>
            </a:r>
            <a:r>
              <a:t>,</a:t>
            </a:r>
            <a:r>
              <a:rPr>
                <a:latin typeface="+mj-lt"/>
                <a:ea typeface="+mj-ea"/>
                <a:cs typeface="+mj-cs"/>
                <a:sym typeface="Helvetica"/>
              </a:rPr>
              <a:t>其市场规模和份额不断扩大</a:t>
            </a:r>
            <a:r>
              <a:t>,</a:t>
            </a:r>
            <a:r>
              <a:rPr>
                <a:latin typeface="+mj-lt"/>
                <a:ea typeface="+mj-ea"/>
                <a:cs typeface="+mj-cs"/>
                <a:sym typeface="Helvetica"/>
              </a:rPr>
              <a:t>得到国际上越来越多投资者的追捧。</a:t>
            </a:r>
            <a:endParaRPr>
              <a:latin typeface="+mj-lt"/>
              <a:ea typeface="+mj-ea"/>
              <a:cs typeface="+mj-cs"/>
              <a:sym typeface="Helvetica"/>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标题 1"/>
          <p:cNvSpPr txBox="1"/>
          <p:nvPr>
            <p:ph type="title"/>
          </p:nvPr>
        </p:nvSpPr>
        <p:spPr>
          <a:prstGeom prst="rect">
            <a:avLst/>
          </a:prstGeom>
        </p:spPr>
        <p:txBody>
          <a:bodyPr/>
          <a:lstStyle/>
          <a:p/>
        </p:txBody>
      </p:sp>
      <p:sp>
        <p:nvSpPr>
          <p:cNvPr id="266" name="内容占位符 2"/>
          <p:cNvSpPr txBox="1"/>
          <p:nvPr>
            <p:ph type="body" idx="1"/>
          </p:nvPr>
        </p:nvSpPr>
        <p:spPr>
          <a:prstGeom prst="rect">
            <a:avLst/>
          </a:prstGeom>
        </p:spPr>
        <p:txBody>
          <a:bodyPr/>
          <a:lstStyle/>
          <a:p>
            <a:r>
              <a:rPr>
                <a:latin typeface="+mj-lt"/>
                <a:ea typeface="+mj-ea"/>
                <a:cs typeface="+mj-cs"/>
                <a:sym typeface="Helvetica"/>
              </a:rPr>
              <a:t>而过去四年高盛旗下的量化基金规模翻了一倍</a:t>
            </a:r>
            <a:r>
              <a:t>,</a:t>
            </a:r>
            <a:r>
              <a:rPr>
                <a:latin typeface="+mj-lt"/>
                <a:ea typeface="+mj-ea"/>
                <a:cs typeface="+mj-cs"/>
                <a:sym typeface="Helvetica"/>
              </a:rPr>
              <a:t>超过</a:t>
            </a:r>
            <a:r>
              <a:t>1000</a:t>
            </a:r>
            <a:r>
              <a:rPr>
                <a:latin typeface="+mj-lt"/>
                <a:ea typeface="+mj-ea"/>
                <a:cs typeface="+mj-cs"/>
                <a:sym typeface="Helvetica"/>
              </a:rPr>
              <a:t>亿美金。由此可见</a:t>
            </a:r>
            <a:r>
              <a:t>,</a:t>
            </a:r>
            <a:r>
              <a:rPr>
                <a:latin typeface="+mj-lt"/>
                <a:ea typeface="+mj-ea"/>
                <a:cs typeface="+mj-cs"/>
                <a:sym typeface="Helvetica"/>
              </a:rPr>
              <a:t>量化投资已经成为机构投资者的重要利器。</a:t>
            </a:r>
            <a:endParaRPr>
              <a:latin typeface="+mj-lt"/>
              <a:ea typeface="+mj-ea"/>
              <a:cs typeface="+mj-cs"/>
              <a:sym typeface="Helvetica"/>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标题 1"/>
          <p:cNvSpPr txBox="1"/>
          <p:nvPr>
            <p:ph type="title"/>
          </p:nvPr>
        </p:nvSpPr>
        <p:spPr>
          <a:prstGeom prst="rect">
            <a:avLst/>
          </a:prstGeom>
        </p:spPr>
        <p:txBody>
          <a:bodyPr/>
          <a:lstStyle/>
          <a:p/>
        </p:txBody>
      </p:sp>
      <p:sp>
        <p:nvSpPr>
          <p:cNvPr id="269" name="内容占位符 2"/>
          <p:cNvSpPr txBox="1"/>
          <p:nvPr>
            <p:ph type="body" idx="1"/>
          </p:nvPr>
        </p:nvSpPr>
        <p:spPr>
          <a:prstGeom prst="rect">
            <a:avLst/>
          </a:prstGeom>
        </p:spPr>
        <p:txBody>
          <a:bodyPr/>
          <a:lstStyle/>
          <a:p>
            <a:pPr marL="221615" indent="-221615" defTabSz="887095">
              <a:spcBef>
                <a:spcPts val="900"/>
              </a:spcBef>
              <a:defRPr sz="1550"/>
            </a:pPr>
            <a:r>
              <a:rPr>
                <a:latin typeface="+mj-lt"/>
                <a:ea typeface="+mj-ea"/>
                <a:cs typeface="+mj-cs"/>
                <a:sym typeface="Helvetica"/>
              </a:rPr>
              <a:t>量化投资对于基金公司</a:t>
            </a:r>
            <a:r>
              <a:t>/</a:t>
            </a:r>
            <a:r>
              <a:rPr>
                <a:latin typeface="+mj-lt"/>
                <a:ea typeface="+mj-ea"/>
                <a:cs typeface="+mj-cs"/>
                <a:sym typeface="Helvetica"/>
              </a:rPr>
              <a:t>资产管理公司而言</a:t>
            </a:r>
            <a:r>
              <a:t>,</a:t>
            </a:r>
            <a:r>
              <a:rPr>
                <a:latin typeface="+mj-lt"/>
                <a:ea typeface="+mj-ea"/>
                <a:cs typeface="+mj-cs"/>
                <a:sym typeface="Helvetica"/>
              </a:rPr>
              <a:t>有着非常明显的价值</a:t>
            </a:r>
            <a:r>
              <a:t>:</a:t>
            </a:r>
          </a:p>
          <a:p>
            <a:pPr marL="221615" indent="-221615" defTabSz="887095">
              <a:spcBef>
                <a:spcPts val="900"/>
              </a:spcBef>
              <a:defRPr sz="1550"/>
            </a:pPr>
          </a:p>
          <a:p>
            <a:pPr marL="221615" indent="-221615" defTabSz="887095">
              <a:spcBef>
                <a:spcPts val="900"/>
              </a:spcBef>
              <a:defRPr sz="1550"/>
            </a:pPr>
            <a:r>
              <a:rPr>
                <a:latin typeface="+mj-lt"/>
                <a:ea typeface="+mj-ea"/>
                <a:cs typeface="+mj-cs"/>
                <a:sym typeface="Helvetica"/>
              </a:rPr>
              <a:t>首先是容易上规模。一个有效的量化模型是可以在多个产品上进行快速复制</a:t>
            </a:r>
            <a:r>
              <a:t>,</a:t>
            </a:r>
            <a:r>
              <a:rPr>
                <a:latin typeface="+mj-lt"/>
                <a:ea typeface="+mj-ea"/>
                <a:cs typeface="+mj-cs"/>
                <a:sym typeface="Helvetica"/>
              </a:rPr>
              <a:t>从而迅速做大规模。这个在巴克莱的指数增强系列产品上得到最明显的体现。截止</a:t>
            </a:r>
            <a:r>
              <a:t>2011</a:t>
            </a:r>
            <a:r>
              <a:rPr>
                <a:latin typeface="+mj-lt"/>
                <a:ea typeface="+mj-ea"/>
                <a:cs typeface="+mj-cs"/>
                <a:sym typeface="Helvetica"/>
              </a:rPr>
              <a:t>年底</a:t>
            </a:r>
            <a:r>
              <a:t>,</a:t>
            </a:r>
            <a:r>
              <a:rPr>
                <a:latin typeface="+mj-lt"/>
                <a:ea typeface="+mj-ea"/>
                <a:cs typeface="+mj-cs"/>
                <a:sym typeface="Helvetica"/>
              </a:rPr>
              <a:t>巴克莱量化基金</a:t>
            </a:r>
            <a:r>
              <a:t>,</a:t>
            </a:r>
            <a:r>
              <a:rPr>
                <a:latin typeface="+mj-lt"/>
                <a:ea typeface="+mj-ea"/>
                <a:cs typeface="+mj-cs"/>
                <a:sym typeface="Helvetica"/>
              </a:rPr>
              <a:t>管理规模超过</a:t>
            </a:r>
            <a:r>
              <a:t>1.6</a:t>
            </a:r>
            <a:r>
              <a:rPr>
                <a:latin typeface="+mj-lt"/>
                <a:ea typeface="+mj-ea"/>
                <a:cs typeface="+mj-cs"/>
                <a:sym typeface="Helvetica"/>
              </a:rPr>
              <a:t>万亿美金</a:t>
            </a:r>
            <a:r>
              <a:t>,</a:t>
            </a:r>
            <a:r>
              <a:rPr>
                <a:latin typeface="+mj-lt"/>
                <a:ea typeface="+mj-ea"/>
                <a:cs typeface="+mj-cs"/>
                <a:sym typeface="Helvetica"/>
              </a:rPr>
              <a:t>超过富达基金</a:t>
            </a:r>
            <a:r>
              <a:t>,</a:t>
            </a:r>
            <a:r>
              <a:rPr>
                <a:latin typeface="+mj-lt"/>
                <a:ea typeface="+mj-ea"/>
                <a:cs typeface="+mj-cs"/>
                <a:sym typeface="Helvetica"/>
              </a:rPr>
              <a:t>成为全球最大的资产管理公司。</a:t>
            </a:r>
            <a:endParaRPr>
              <a:latin typeface="+mj-lt"/>
              <a:ea typeface="+mj-ea"/>
              <a:cs typeface="+mj-cs"/>
              <a:sym typeface="Helvetica"/>
            </a:endParaRPr>
          </a:p>
          <a:p>
            <a:pPr marL="221615" indent="-221615" defTabSz="887095">
              <a:spcBef>
                <a:spcPts val="900"/>
              </a:spcBef>
              <a:defRPr sz="1550"/>
            </a:pPr>
          </a:p>
          <a:p>
            <a:pPr marL="221615" indent="-221615" defTabSz="887095">
              <a:spcBef>
                <a:spcPts val="900"/>
              </a:spcBef>
              <a:defRPr sz="1550"/>
            </a:pPr>
            <a:r>
              <a:rPr>
                <a:latin typeface="+mj-lt"/>
                <a:ea typeface="+mj-ea"/>
                <a:cs typeface="+mj-cs"/>
                <a:sym typeface="Helvetica"/>
              </a:rPr>
              <a:t>其次是可以获得绝对收益。利用量化对冲方式</a:t>
            </a:r>
            <a:r>
              <a:t>,</a:t>
            </a:r>
            <a:r>
              <a:rPr>
                <a:latin typeface="+mj-lt"/>
                <a:ea typeface="+mj-ea"/>
                <a:cs typeface="+mj-cs"/>
                <a:sym typeface="Helvetica"/>
              </a:rPr>
              <a:t>构建与市场涨跌无关的产品</a:t>
            </a:r>
            <a:r>
              <a:t>,</a:t>
            </a:r>
            <a:r>
              <a:rPr>
                <a:latin typeface="+mj-lt"/>
                <a:ea typeface="+mj-ea"/>
                <a:cs typeface="+mj-cs"/>
                <a:sym typeface="Helvetica"/>
              </a:rPr>
              <a:t>赚取市场中性的策略</a:t>
            </a:r>
            <a:r>
              <a:t>,</a:t>
            </a:r>
            <a:r>
              <a:rPr>
                <a:latin typeface="+mj-lt"/>
                <a:ea typeface="+mj-ea"/>
                <a:cs typeface="+mj-cs"/>
                <a:sym typeface="Helvetica"/>
              </a:rPr>
              <a:t>适合追求稳健收益的大机构客户</a:t>
            </a:r>
            <a:r>
              <a:t>,</a:t>
            </a:r>
            <a:r>
              <a:rPr>
                <a:latin typeface="+mj-lt"/>
                <a:ea typeface="+mj-ea"/>
                <a:cs typeface="+mj-cs"/>
                <a:sym typeface="Helvetica"/>
              </a:rPr>
              <a:t>例如保险资金、银行理财等。这个产品的代表性公司就是目前全球最大的对冲基金</a:t>
            </a:r>
            <a:r>
              <a:t>BridgeWater,</a:t>
            </a:r>
            <a:r>
              <a:rPr>
                <a:latin typeface="+mj-lt"/>
                <a:ea typeface="+mj-ea"/>
                <a:cs typeface="+mj-cs"/>
                <a:sym typeface="Helvetica"/>
              </a:rPr>
              <a:t>旗下的旗舰产品</a:t>
            </a:r>
            <a:r>
              <a:t>Pure Alpha</a:t>
            </a:r>
            <a:r>
              <a:rPr>
                <a:latin typeface="+mj-lt"/>
                <a:ea typeface="+mj-ea"/>
                <a:cs typeface="+mj-cs"/>
                <a:sym typeface="Helvetica"/>
              </a:rPr>
              <a:t>过去五年共赚取超过</a:t>
            </a:r>
            <a:r>
              <a:t>350</a:t>
            </a:r>
            <a:r>
              <a:rPr>
                <a:latin typeface="+mj-lt"/>
                <a:ea typeface="+mj-ea"/>
                <a:cs typeface="+mj-cs"/>
                <a:sym typeface="Helvetica"/>
              </a:rPr>
              <a:t>亿美金。</a:t>
            </a:r>
            <a:endParaRPr>
              <a:latin typeface="+mj-lt"/>
              <a:ea typeface="+mj-ea"/>
              <a:cs typeface="+mj-cs"/>
              <a:sym typeface="Helvetica"/>
            </a:endParaRPr>
          </a:p>
          <a:p>
            <a:pPr marL="221615" indent="-221615" defTabSz="887095">
              <a:spcBef>
                <a:spcPts val="900"/>
              </a:spcBef>
              <a:defRPr sz="1550"/>
            </a:pPr>
          </a:p>
          <a:p>
            <a:pPr marL="221615" indent="-221615" defTabSz="887095">
              <a:spcBef>
                <a:spcPts val="900"/>
              </a:spcBef>
              <a:defRPr sz="1550"/>
            </a:pPr>
            <a:r>
              <a:rPr>
                <a:latin typeface="+mj-lt"/>
                <a:ea typeface="+mj-ea"/>
                <a:cs typeface="+mj-cs"/>
                <a:sym typeface="Helvetica"/>
              </a:rPr>
              <a:t>第三是杜绝了内幕消息和老鼠仓。量化投资只利用公开数据</a:t>
            </a:r>
            <a:r>
              <a:t>,</a:t>
            </a:r>
            <a:r>
              <a:rPr>
                <a:latin typeface="+mj-lt"/>
                <a:ea typeface="+mj-ea"/>
                <a:cs typeface="+mj-cs"/>
                <a:sym typeface="Helvetica"/>
              </a:rPr>
              <a:t>通过数学模型的运算</a:t>
            </a:r>
            <a:r>
              <a:t>,</a:t>
            </a:r>
            <a:r>
              <a:rPr>
                <a:latin typeface="+mj-lt"/>
                <a:ea typeface="+mj-ea"/>
                <a:cs typeface="+mj-cs"/>
                <a:sym typeface="Helvetica"/>
              </a:rPr>
              <a:t>挖掘出隐藏在公开数据后面的信息</a:t>
            </a:r>
            <a:r>
              <a:t>,</a:t>
            </a:r>
            <a:r>
              <a:rPr>
                <a:latin typeface="+mj-lt"/>
                <a:ea typeface="+mj-ea"/>
                <a:cs typeface="+mj-cs"/>
                <a:sym typeface="Helvetica"/>
              </a:rPr>
              <a:t>从而战胜市场</a:t>
            </a:r>
            <a:r>
              <a:t>,</a:t>
            </a:r>
            <a:r>
              <a:rPr>
                <a:latin typeface="+mj-lt"/>
                <a:ea typeface="+mj-ea"/>
                <a:cs typeface="+mj-cs"/>
                <a:sym typeface="Helvetica"/>
              </a:rPr>
              <a:t>从方法论上就杜绝了内幕消息的可能。在交易过程中利用复杂的</a:t>
            </a:r>
            <a:r>
              <a:t>IT</a:t>
            </a:r>
            <a:r>
              <a:rPr>
                <a:latin typeface="+mj-lt"/>
                <a:ea typeface="+mj-ea"/>
                <a:cs typeface="+mj-cs"/>
                <a:sym typeface="Helvetica"/>
              </a:rPr>
              <a:t>系统进行程序化交易</a:t>
            </a:r>
            <a:r>
              <a:t>,</a:t>
            </a:r>
            <a:r>
              <a:rPr>
                <a:latin typeface="+mj-lt"/>
                <a:ea typeface="+mj-ea"/>
                <a:cs typeface="+mj-cs"/>
                <a:sym typeface="Helvetica"/>
              </a:rPr>
              <a:t>使得老鼠仓也无法成为可能。在国内金融市场监管日趋规范的情况下</a:t>
            </a:r>
            <a:r>
              <a:t>,</a:t>
            </a:r>
            <a:r>
              <a:rPr>
                <a:latin typeface="+mj-lt"/>
                <a:ea typeface="+mj-ea"/>
                <a:cs typeface="+mj-cs"/>
                <a:sym typeface="Helvetica"/>
              </a:rPr>
              <a:t>量化投资这种方法必然会成为投资研究的主要方法。</a:t>
            </a:r>
            <a:endParaRPr>
              <a:latin typeface="+mj-lt"/>
              <a:ea typeface="+mj-ea"/>
              <a:cs typeface="+mj-cs"/>
              <a:sym typeface="Helvetica"/>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标题 1"/>
          <p:cNvSpPr txBox="1"/>
          <p:nvPr>
            <p:ph type="title"/>
          </p:nvPr>
        </p:nvSpPr>
        <p:spPr>
          <a:prstGeom prst="rect">
            <a:avLst/>
          </a:prstGeom>
        </p:spPr>
        <p:txBody>
          <a:bodyPr/>
          <a:lstStyle/>
          <a:p/>
        </p:txBody>
      </p:sp>
      <p:sp>
        <p:nvSpPr>
          <p:cNvPr id="272" name="内容占位符 2"/>
          <p:cNvSpPr txBox="1"/>
          <p:nvPr>
            <p:ph type="body" idx="1"/>
          </p:nvPr>
        </p:nvSpPr>
        <p:spPr>
          <a:prstGeom prst="rect">
            <a:avLst/>
          </a:prstGeom>
        </p:spPr>
        <p:txBody>
          <a:bodyPr/>
          <a:lstStyle/>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1964年奥斯本提出“随机漫步理论”，他认为股票价格的变化类似于化学中的分子“布朗运动”，具有“随机漫步”的特点，它变动的路径是不可预期的。"/>
          <p:cNvSpPr txBox="1"/>
          <p:nvPr>
            <p:ph type="body" idx="1"/>
          </p:nvPr>
        </p:nvSpPr>
        <p:spPr>
          <a:xfrm>
            <a:off x="838200" y="1131674"/>
            <a:ext cx="10515600" cy="4351338"/>
          </a:xfrm>
          <a:prstGeom prst="rect">
            <a:avLst/>
          </a:prstGeom>
        </p:spPr>
        <p:txBody>
          <a:bodyPr anchor="ctr"/>
          <a:lstStyle/>
          <a:p>
            <a:pPr marL="0" indent="745490" algn="just">
              <a:lnSpc>
                <a:spcPts val="6000"/>
              </a:lnSpc>
              <a:buSzTx/>
              <a:buNone/>
              <a:defRPr b="1">
                <a:latin typeface="+mj-lt"/>
                <a:ea typeface="+mj-ea"/>
                <a:cs typeface="+mj-cs"/>
                <a:sym typeface="Helvetica"/>
              </a:defRPr>
            </a:pPr>
            <a:r>
              <a:t>1964年</a:t>
            </a:r>
            <a:r>
              <a:rPr>
                <a:solidFill>
                  <a:srgbClr val="136EC2"/>
                </a:solidFill>
              </a:rPr>
              <a:t>奥斯本</a:t>
            </a:r>
            <a:r>
              <a:t>提出“</a:t>
            </a:r>
            <a:r>
              <a:rPr>
                <a:solidFill>
                  <a:srgbClr val="136EC2"/>
                </a:solidFill>
              </a:rPr>
              <a:t>随机漫步理论</a:t>
            </a:r>
            <a:r>
              <a:t>”，他认为股票价格的变化类似于化学中的分子“</a:t>
            </a:r>
            <a:r>
              <a:rPr>
                <a:solidFill>
                  <a:srgbClr val="136EC2"/>
                </a:solidFill>
              </a:rPr>
              <a:t>布朗运动</a:t>
            </a:r>
            <a:r>
              <a:t>”，具有“随机漫步”的特点，它变动的路径是不可预期的。</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标题 1"/>
          <p:cNvSpPr txBox="1"/>
          <p:nvPr>
            <p:ph type="title"/>
          </p:nvPr>
        </p:nvSpPr>
        <p:spPr>
          <a:prstGeom prst="rect">
            <a:avLst/>
          </a:prstGeom>
        </p:spPr>
        <p:txBody>
          <a:bodyPr/>
          <a:lstStyle/>
          <a:p/>
        </p:txBody>
      </p:sp>
      <p:sp>
        <p:nvSpPr>
          <p:cNvPr id="275" name="内容占位符 2"/>
          <p:cNvSpPr txBox="1"/>
          <p:nvPr>
            <p:ph type="body" idx="1"/>
          </p:nvPr>
        </p:nvSpPr>
        <p:spPr>
          <a:prstGeom prst="rect">
            <a:avLst/>
          </a:prstGeom>
        </p:spPr>
        <p:txBody>
          <a:bodyPr/>
          <a:lstStyle>
            <a:lvl1pPr>
              <a:defRPr>
                <a:latin typeface="+mj-lt"/>
                <a:ea typeface="+mj-ea"/>
                <a:cs typeface="+mj-cs"/>
                <a:sym typeface="Helvetica"/>
              </a:defRPr>
            </a:lvl1pPr>
          </a:lstStyle>
          <a:p>
            <a:pPr>
              <a:defRPr>
                <a:latin typeface="+mn-lt"/>
                <a:ea typeface="+mn-ea"/>
                <a:cs typeface="+mn-cs"/>
                <a:sym typeface="Calibri" panose="020F0502020204030204"/>
              </a:defRPr>
            </a:pPr>
            <a:r>
              <a:rPr>
                <a:latin typeface="+mj-lt"/>
                <a:ea typeface="+mj-ea"/>
                <a:cs typeface="+mj-cs"/>
                <a:sym typeface="Helvetica"/>
              </a:rPr>
              <a:t>美好前景</a:t>
            </a:r>
            <a:endParaRPr>
              <a:latin typeface="+mj-lt"/>
              <a:ea typeface="+mj-ea"/>
              <a:cs typeface="+mj-cs"/>
              <a:sym typeface="Helvetica"/>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标题 1"/>
          <p:cNvSpPr txBox="1"/>
          <p:nvPr>
            <p:ph type="title"/>
          </p:nvPr>
        </p:nvSpPr>
        <p:spPr>
          <a:prstGeom prst="rect">
            <a:avLst/>
          </a:prstGeom>
        </p:spPr>
        <p:txBody>
          <a:bodyPr/>
          <a:lstStyle/>
          <a:p/>
        </p:txBody>
      </p:sp>
      <p:sp>
        <p:nvSpPr>
          <p:cNvPr id="278" name="内容占位符 2"/>
          <p:cNvSpPr txBox="1"/>
          <p:nvPr>
            <p:ph type="body" idx="1"/>
          </p:nvPr>
        </p:nvSpPr>
        <p:spPr>
          <a:prstGeom prst="rect">
            <a:avLst/>
          </a:prstGeom>
        </p:spPr>
        <p:txBody>
          <a:bodyPr/>
          <a:lstStyle/>
          <a:p>
            <a:r>
              <a:rPr>
                <a:latin typeface="+mj-lt"/>
                <a:ea typeface="+mj-ea"/>
                <a:cs typeface="+mj-cs"/>
                <a:sym typeface="Helvetica"/>
              </a:rPr>
              <a:t>中国经济经过</a:t>
            </a:r>
            <a:r>
              <a:t>30</a:t>
            </a:r>
            <a:r>
              <a:rPr>
                <a:latin typeface="+mj-lt"/>
                <a:ea typeface="+mj-ea"/>
                <a:cs typeface="+mj-cs"/>
                <a:sym typeface="Helvetica"/>
              </a:rPr>
              <a:t>年的高速发展</a:t>
            </a:r>
            <a:r>
              <a:t>,</a:t>
            </a:r>
            <a:r>
              <a:rPr>
                <a:latin typeface="+mj-lt"/>
                <a:ea typeface="+mj-ea"/>
                <a:cs typeface="+mj-cs"/>
                <a:sym typeface="Helvetica"/>
              </a:rPr>
              <a:t>各行各业基本上已经定型</a:t>
            </a:r>
            <a:r>
              <a:t>,</a:t>
            </a:r>
            <a:r>
              <a:rPr>
                <a:latin typeface="+mj-lt"/>
                <a:ea typeface="+mj-ea"/>
                <a:cs typeface="+mj-cs"/>
                <a:sym typeface="Helvetica"/>
              </a:rPr>
              <a:t>能够让年轻人成长的空间越来越小了。未来十年</a:t>
            </a:r>
            <a:r>
              <a:t>,</a:t>
            </a:r>
            <a:r>
              <a:rPr>
                <a:latin typeface="+mj-lt"/>
                <a:ea typeface="+mj-ea"/>
                <a:cs typeface="+mj-cs"/>
                <a:sym typeface="Helvetica"/>
              </a:rPr>
              <a:t>量化投资与对冲基金这个领域是少有的几个</a:t>
            </a:r>
            <a:r>
              <a:t>,</a:t>
            </a:r>
            <a:r>
              <a:rPr>
                <a:latin typeface="+mj-lt"/>
                <a:ea typeface="+mj-ea"/>
                <a:cs typeface="+mj-cs"/>
                <a:sym typeface="Helvetica"/>
              </a:rPr>
              <a:t>可以诞生个人英雄的行业</a:t>
            </a:r>
            <a:r>
              <a:t>,</a:t>
            </a:r>
            <a:r>
              <a:rPr>
                <a:latin typeface="+mj-lt"/>
                <a:ea typeface="+mj-ea"/>
                <a:cs typeface="+mj-cs"/>
                <a:sym typeface="Helvetica"/>
              </a:rPr>
              <a:t>无论是出生贵贱</a:t>
            </a:r>
            <a:r>
              <a:t>,</a:t>
            </a:r>
            <a:r>
              <a:rPr>
                <a:latin typeface="+mj-lt"/>
                <a:ea typeface="+mj-ea"/>
                <a:cs typeface="+mj-cs"/>
                <a:sym typeface="Helvetica"/>
              </a:rPr>
              <a:t>无论是学历高低</a:t>
            </a:r>
            <a:r>
              <a:t>,</a:t>
            </a:r>
            <a:r>
              <a:rPr>
                <a:latin typeface="+mj-lt"/>
                <a:ea typeface="+mj-ea"/>
                <a:cs typeface="+mj-cs"/>
                <a:sym typeface="Helvetica"/>
              </a:rPr>
              <a:t>无论是有无经验</a:t>
            </a:r>
            <a:r>
              <a:t>,</a:t>
            </a:r>
            <a:r>
              <a:rPr>
                <a:latin typeface="+mj-lt"/>
                <a:ea typeface="+mj-ea"/>
                <a:cs typeface="+mj-cs"/>
                <a:sym typeface="Helvetica"/>
              </a:rPr>
              <a:t>只要你勤奋、努力。脚踏实地的研究模型</a:t>
            </a:r>
            <a:r>
              <a:t>,</a:t>
            </a:r>
            <a:r>
              <a:rPr>
                <a:latin typeface="+mj-lt"/>
                <a:ea typeface="+mj-ea"/>
                <a:cs typeface="+mj-cs"/>
                <a:sym typeface="Helvetica"/>
              </a:rPr>
              <a:t>研究市场</a:t>
            </a:r>
            <a:r>
              <a:t>,</a:t>
            </a:r>
            <a:r>
              <a:rPr>
                <a:latin typeface="+mj-lt"/>
                <a:ea typeface="+mj-ea"/>
                <a:cs typeface="+mj-cs"/>
                <a:sym typeface="Helvetica"/>
              </a:rPr>
              <a:t>开发出适合市场稳健盈利的交易系统</a:t>
            </a:r>
            <a:r>
              <a:t>,</a:t>
            </a:r>
            <a:r>
              <a:rPr>
                <a:latin typeface="+mj-lt"/>
                <a:ea typeface="+mj-ea"/>
                <a:cs typeface="+mj-cs"/>
                <a:sym typeface="Helvetica"/>
              </a:rPr>
              <a:t>实现财务自由</a:t>
            </a:r>
            <a:r>
              <a:t>,</a:t>
            </a:r>
            <a:r>
              <a:rPr>
                <a:latin typeface="+mj-lt"/>
                <a:ea typeface="+mj-ea"/>
                <a:cs typeface="+mj-cs"/>
                <a:sym typeface="Helvetica"/>
              </a:rPr>
              <a:t>并非遥不可及的梦想。</a:t>
            </a:r>
            <a:endParaRPr>
              <a:latin typeface="+mj-lt"/>
              <a:ea typeface="+mj-ea"/>
              <a:cs typeface="+mj-cs"/>
              <a:sym typeface="Helvetica"/>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标题 1"/>
          <p:cNvSpPr txBox="1"/>
          <p:nvPr>
            <p:ph type="title"/>
          </p:nvPr>
        </p:nvSpPr>
        <p:spPr>
          <a:prstGeom prst="rect">
            <a:avLst/>
          </a:prstGeom>
        </p:spPr>
        <p:txBody>
          <a:bodyPr/>
          <a:lstStyle/>
          <a:p/>
        </p:txBody>
      </p:sp>
      <p:sp>
        <p:nvSpPr>
          <p:cNvPr id="281" name="内容占位符 2"/>
          <p:cNvSpPr txBox="1"/>
          <p:nvPr>
            <p:ph type="body" idx="1"/>
          </p:nvPr>
        </p:nvSpPr>
        <p:spPr>
          <a:prstGeom prst="rect">
            <a:avLst/>
          </a:prstGeom>
        </p:spPr>
        <p:txBody>
          <a:bodyPr/>
          <a:lstStyle/>
          <a:p>
            <a:r>
              <a:rPr>
                <a:latin typeface="+mj-lt"/>
                <a:ea typeface="+mj-ea"/>
                <a:cs typeface="+mj-cs"/>
                <a:sym typeface="Helvetica"/>
              </a:rPr>
              <a:t>阿布量化、大宽网、大鱼金融、点宽</a:t>
            </a:r>
            <a:r>
              <a:t>DigQuant</a:t>
            </a:r>
            <a:r>
              <a:rPr>
                <a:latin typeface="+mj-lt"/>
                <a:ea typeface="+mj-ea"/>
                <a:cs typeface="+mj-cs"/>
                <a:sym typeface="Helvetica"/>
              </a:rPr>
              <a:t>、发明者量化、果仁网、交易开拓者、金字塔、掘金量化、镭矿、数库</a:t>
            </a:r>
            <a:r>
              <a:t>Factors</a:t>
            </a:r>
            <a:r>
              <a:rPr>
                <a:latin typeface="+mj-lt"/>
                <a:ea typeface="+mj-ea"/>
                <a:cs typeface="+mj-cs"/>
                <a:sym typeface="Helvetica"/>
              </a:rPr>
              <a:t>、天软科技</a:t>
            </a:r>
            <a:r>
              <a:t>Tinysoft</a:t>
            </a:r>
            <a:r>
              <a:rPr>
                <a:latin typeface="+mj-lt"/>
                <a:ea typeface="+mj-ea"/>
                <a:cs typeface="+mj-cs"/>
                <a:sym typeface="Helvetica"/>
              </a:rPr>
              <a:t>、万矿</a:t>
            </a:r>
            <a:r>
              <a:t>WindQuant</a:t>
            </a:r>
            <a:r>
              <a:rPr>
                <a:latin typeface="+mj-lt"/>
                <a:ea typeface="+mj-ea"/>
                <a:cs typeface="+mj-cs"/>
                <a:sym typeface="Helvetica"/>
              </a:rPr>
              <a:t>、微量网、文华财经、盈时、云量科技、众量网、诸葛量化、</a:t>
            </a:r>
            <a:r>
              <a:t>Bigquant</a:t>
            </a:r>
            <a:r>
              <a:rPr>
                <a:latin typeface="+mj-lt"/>
                <a:ea typeface="+mj-ea"/>
                <a:cs typeface="+mj-cs"/>
                <a:sym typeface="Helvetica"/>
              </a:rPr>
              <a:t>、</a:t>
            </a:r>
            <a:r>
              <a:t>EasyQuant</a:t>
            </a:r>
            <a:r>
              <a:rPr>
                <a:latin typeface="+mj-lt"/>
                <a:ea typeface="+mj-ea"/>
                <a:cs typeface="+mj-cs"/>
                <a:sym typeface="Helvetica"/>
              </a:rPr>
              <a:t>、</a:t>
            </a:r>
            <a:r>
              <a:t>MagicQuant</a:t>
            </a:r>
            <a:r>
              <a:rPr>
                <a:latin typeface="+mj-lt"/>
                <a:ea typeface="+mj-ea"/>
                <a:cs typeface="+mj-cs"/>
                <a:sym typeface="Helvetica"/>
              </a:rPr>
              <a:t>、同花顺</a:t>
            </a:r>
            <a:r>
              <a:t>MindGoMT4</a:t>
            </a:r>
            <a:r>
              <a:rPr>
                <a:latin typeface="+mj-lt"/>
                <a:ea typeface="+mj-ea"/>
                <a:cs typeface="+mj-cs"/>
                <a:sym typeface="Helvetica"/>
              </a:rPr>
              <a:t>、</a:t>
            </a:r>
            <a:r>
              <a:t>QuantOS</a:t>
            </a:r>
            <a:r>
              <a:rPr>
                <a:latin typeface="+mj-lt"/>
                <a:ea typeface="+mj-ea"/>
                <a:cs typeface="+mj-cs"/>
                <a:sym typeface="Helvetica"/>
              </a:rPr>
              <a:t>、国泰安</a:t>
            </a:r>
            <a:r>
              <a:t>Quantrader</a:t>
            </a:r>
            <a:r>
              <a:rPr>
                <a:latin typeface="+mj-lt"/>
                <a:ea typeface="+mj-ea"/>
                <a:cs typeface="+mj-cs"/>
                <a:sym typeface="Helvetica"/>
              </a:rPr>
              <a:t>、</a:t>
            </a:r>
            <a:r>
              <a:t>Quicklib</a:t>
            </a:r>
            <a:r>
              <a:rPr>
                <a:latin typeface="+mj-lt"/>
                <a:ea typeface="+mj-ea"/>
                <a:cs typeface="+mj-cs"/>
                <a:sym typeface="Helvetica"/>
              </a:rPr>
              <a:t>、</a:t>
            </a:r>
            <a:r>
              <a:t>SmartQuant (OpenQuant)</a:t>
            </a:r>
            <a:r>
              <a:rPr>
                <a:latin typeface="+mj-lt"/>
                <a:ea typeface="+mj-ea"/>
                <a:cs typeface="+mj-cs"/>
                <a:sym typeface="Helvetica"/>
              </a:rPr>
              <a:t>、国信证券</a:t>
            </a:r>
            <a:r>
              <a:t>TradeStation</a:t>
            </a:r>
            <a:r>
              <a:rPr>
                <a:latin typeface="+mj-lt"/>
                <a:ea typeface="+mj-ea"/>
                <a:cs typeface="+mj-cs"/>
                <a:sym typeface="Helvetica"/>
              </a:rPr>
              <a:t>、</a:t>
            </a:r>
            <a:r>
              <a:t>ZWQuant</a:t>
            </a:r>
            <a:r>
              <a:rPr>
                <a:latin typeface="+mj-lt"/>
                <a:ea typeface="+mj-ea"/>
                <a:cs typeface="+mj-cs"/>
                <a:sym typeface="Helvetica"/>
              </a:rPr>
              <a:t>、</a:t>
            </a:r>
            <a:r>
              <a:t>QuantFair</a:t>
            </a:r>
            <a:r>
              <a:rPr>
                <a:latin typeface="+mj-lt"/>
                <a:ea typeface="+mj-ea"/>
                <a:cs typeface="+mj-cs"/>
                <a:sym typeface="Helvetica"/>
              </a:rPr>
              <a:t>等等。</a:t>
            </a:r>
            <a:endParaRPr>
              <a:latin typeface="+mj-lt"/>
              <a:ea typeface="+mj-ea"/>
              <a:cs typeface="+mj-cs"/>
              <a:sym typeface="Helvetica"/>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标题 1"/>
          <p:cNvSpPr txBox="1"/>
          <p:nvPr>
            <p:ph type="title"/>
          </p:nvPr>
        </p:nvSpPr>
        <p:spPr>
          <a:prstGeom prst="rect">
            <a:avLst/>
          </a:prstGeom>
        </p:spPr>
        <p:txBody>
          <a:bodyPr/>
          <a:lstStyle/>
          <a:p>
            <a:r>
              <a:rPr>
                <a:latin typeface="+mj-lt"/>
                <a:ea typeface="+mj-ea"/>
                <a:cs typeface="+mj-cs"/>
                <a:sym typeface="Helvetica"/>
              </a:rPr>
              <a:t>量化投资</a:t>
            </a:r>
            <a:r>
              <a:t>05</a:t>
            </a:r>
            <a:r>
              <a:rPr>
                <a:latin typeface="+mj-lt"/>
                <a:ea typeface="+mj-ea"/>
                <a:cs typeface="+mj-cs"/>
                <a:sym typeface="Helvetica"/>
              </a:rPr>
              <a:t>：需要具备的基础知识和能力</a:t>
            </a:r>
            <a:endParaRPr>
              <a:latin typeface="+mj-lt"/>
              <a:ea typeface="+mj-ea"/>
              <a:cs typeface="+mj-cs"/>
              <a:sym typeface="Helvetica"/>
            </a:endParaRPr>
          </a:p>
        </p:txBody>
      </p:sp>
      <p:sp>
        <p:nvSpPr>
          <p:cNvPr id="284" name="内容占位符 2"/>
          <p:cNvSpPr txBox="1"/>
          <p:nvPr>
            <p:ph type="body" idx="1"/>
          </p:nvPr>
        </p:nvSpPr>
        <p:spPr>
          <a:prstGeom prst="rect">
            <a:avLst/>
          </a:prstGeom>
        </p:spPr>
        <p:txBody>
          <a:bodyPr/>
          <a:lstStyle/>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标题 1"/>
          <p:cNvSpPr txBox="1"/>
          <p:nvPr>
            <p:ph type="title"/>
          </p:nvPr>
        </p:nvSpPr>
        <p:spPr>
          <a:prstGeom prst="rect">
            <a:avLst/>
          </a:prstGeom>
        </p:spPr>
        <p:txBody>
          <a:bodyPr/>
          <a:lstStyle/>
          <a:p/>
        </p:txBody>
      </p:sp>
      <p:sp>
        <p:nvSpPr>
          <p:cNvPr id="287" name="内容占位符 2"/>
          <p:cNvSpPr txBox="1"/>
          <p:nvPr>
            <p:ph type="body" idx="1"/>
          </p:nvPr>
        </p:nvSpPr>
        <p:spPr>
          <a:prstGeom prst="rect">
            <a:avLst/>
          </a:prstGeom>
        </p:spPr>
        <p:txBody>
          <a:bodyPr/>
          <a:lstStyle/>
          <a:p>
            <a:pPr marL="219710" indent="-219710" defTabSz="877570">
              <a:spcBef>
                <a:spcPts val="900"/>
              </a:spcBef>
              <a:defRPr sz="1825"/>
            </a:pPr>
            <a:r>
              <a:t>2.</a:t>
            </a:r>
            <a:r>
              <a:rPr>
                <a:latin typeface="+mj-lt"/>
                <a:ea typeface="+mj-ea"/>
                <a:cs typeface="+mj-cs"/>
                <a:sym typeface="Helvetica"/>
              </a:rPr>
              <a:t>数学、统计学知识</a:t>
            </a:r>
            <a:endParaRPr>
              <a:latin typeface="+mj-lt"/>
              <a:ea typeface="+mj-ea"/>
              <a:cs typeface="+mj-cs"/>
              <a:sym typeface="Helvetica"/>
            </a:endParaRPr>
          </a:p>
          <a:p>
            <a:pPr marL="219710" indent="-219710" defTabSz="877570">
              <a:spcBef>
                <a:spcPts val="900"/>
              </a:spcBef>
              <a:defRPr sz="1825"/>
            </a:pPr>
            <a:r>
              <a:rPr>
                <a:latin typeface="+mj-lt"/>
                <a:ea typeface="+mj-ea"/>
                <a:cs typeface="+mj-cs"/>
                <a:sym typeface="Helvetica"/>
              </a:rPr>
              <a:t>既然说到用数学模型，那数学和统计学的知识是必不可少的。由于国内金融市场尚不完备，一些衍生品交易受到限制，所以相较国外市场，能用到的数学</a:t>
            </a:r>
            <a:r>
              <a:t>/</a:t>
            </a:r>
            <a:r>
              <a:rPr>
                <a:latin typeface="+mj-lt"/>
                <a:ea typeface="+mj-ea"/>
                <a:cs typeface="+mj-cs"/>
                <a:sym typeface="Helvetica"/>
              </a:rPr>
              <a:t>统计学知识也要少一些。对于非理工背景的投资者，需要补充基础的高等数学，线性代数，概率论，统计学，最优化理论等等学科的知识，这些内容可以在高校教科书中找到。对于一些新兴的利用机器学习的交易策略，还需要了解一些数据挖掘的知识。但既然是入门，这部分自然不是必要的。</a:t>
            </a:r>
            <a:endParaRPr>
              <a:latin typeface="+mj-lt"/>
              <a:ea typeface="+mj-ea"/>
              <a:cs typeface="+mj-cs"/>
              <a:sym typeface="Helvetica"/>
            </a:endParaRPr>
          </a:p>
          <a:p>
            <a:pPr marL="219710" indent="-219710" defTabSz="877570">
              <a:spcBef>
                <a:spcPts val="900"/>
              </a:spcBef>
              <a:defRPr sz="1825"/>
            </a:pPr>
          </a:p>
          <a:p>
            <a:pPr marL="219710" indent="-219710" defTabSz="877570">
              <a:spcBef>
                <a:spcPts val="900"/>
              </a:spcBef>
              <a:defRPr sz="1825"/>
            </a:pPr>
            <a:r>
              <a:rPr>
                <a:latin typeface="+mj-lt"/>
                <a:ea typeface="+mj-ea"/>
                <a:cs typeface="+mj-cs"/>
                <a:sym typeface="Helvetica"/>
              </a:rPr>
              <a:t>另外，计量经济学的应用尤其广泛。进行策略研究时经常要面对大量的时间序列、面板数据。虽然在实践过程中更加注重策略结果，只要能赚钱的策略就是好策略，但在严谨的计量理论的支持下，回归结果更准确，能更好的刻画数据背后的关系，故往往更容易得到与预期相近的结果。其中，时间序列回归与截面、面板回归的逻辑与假设均有较大区别，且广泛用于刻画及预测金融资产的收益，波动。计量经济学的书籍推荐伍德里奇的《计量经济学导论：现代观点》；时间序列推荐布鲁克斯的《金融计量经济学导论》。</a:t>
            </a:r>
            <a:endParaRPr>
              <a:latin typeface="+mj-lt"/>
              <a:ea typeface="+mj-ea"/>
              <a:cs typeface="+mj-cs"/>
              <a:sym typeface="Helvetica"/>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标题 1"/>
          <p:cNvSpPr txBox="1"/>
          <p:nvPr>
            <p:ph type="title"/>
          </p:nvPr>
        </p:nvSpPr>
        <p:spPr>
          <a:prstGeom prst="rect">
            <a:avLst/>
          </a:prstGeom>
        </p:spPr>
        <p:txBody>
          <a:bodyPr/>
          <a:lstStyle/>
          <a:p/>
        </p:txBody>
      </p:sp>
      <p:sp>
        <p:nvSpPr>
          <p:cNvPr id="290" name="内容占位符 2"/>
          <p:cNvSpPr txBox="1"/>
          <p:nvPr>
            <p:ph type="body" idx="1"/>
          </p:nvPr>
        </p:nvSpPr>
        <p:spPr>
          <a:prstGeom prst="rect">
            <a:avLst/>
          </a:prstGeom>
        </p:spPr>
        <p:txBody>
          <a:bodyPr/>
          <a:lstStyle/>
          <a:p>
            <a:pPr>
              <a:defRPr sz="1900"/>
            </a:pPr>
            <a:r>
              <a:t>3.</a:t>
            </a:r>
            <a:r>
              <a:rPr>
                <a:latin typeface="+mj-lt"/>
                <a:ea typeface="+mj-ea"/>
                <a:cs typeface="+mj-cs"/>
                <a:sym typeface="Helvetica"/>
              </a:rPr>
              <a:t>编程能力</a:t>
            </a:r>
            <a:endParaRPr>
              <a:latin typeface="+mj-lt"/>
              <a:ea typeface="+mj-ea"/>
              <a:cs typeface="+mj-cs"/>
              <a:sym typeface="Helvetica"/>
            </a:endParaRPr>
          </a:p>
          <a:p>
            <a:pPr>
              <a:defRPr sz="1900"/>
            </a:pPr>
            <a:r>
              <a:rPr>
                <a:latin typeface="+mj-lt"/>
                <a:ea typeface="+mj-ea"/>
                <a:cs typeface="+mj-cs"/>
                <a:sym typeface="Helvetica"/>
              </a:rPr>
              <a:t>由于量化策略要处理大规模的数据，并采用复杂的数学算法，故需要利用程序来完成这一过程。大部分面向对象的编程语言，如</a:t>
            </a:r>
            <a:r>
              <a:t>Python</a:t>
            </a:r>
            <a:r>
              <a:rPr>
                <a:latin typeface="+mj-lt"/>
                <a:ea typeface="+mj-ea"/>
                <a:cs typeface="+mj-cs"/>
                <a:sym typeface="Helvetica"/>
              </a:rPr>
              <a:t>，</a:t>
            </a:r>
            <a:r>
              <a:t>Java</a:t>
            </a:r>
            <a:r>
              <a:rPr>
                <a:latin typeface="+mj-lt"/>
                <a:ea typeface="+mj-ea"/>
                <a:cs typeface="+mj-cs"/>
                <a:sym typeface="Helvetica"/>
              </a:rPr>
              <a:t>，</a:t>
            </a:r>
            <a:r>
              <a:t>R</a:t>
            </a:r>
            <a:r>
              <a:rPr>
                <a:latin typeface="+mj-lt"/>
                <a:ea typeface="+mj-ea"/>
                <a:cs typeface="+mj-cs"/>
                <a:sym typeface="Helvetica"/>
              </a:rPr>
              <a:t>等都可以胜任这一工作。我在这里推荐</a:t>
            </a:r>
            <a:r>
              <a:t>Python</a:t>
            </a:r>
            <a:r>
              <a:rPr>
                <a:latin typeface="+mj-lt"/>
                <a:ea typeface="+mj-ea"/>
                <a:cs typeface="+mj-cs"/>
                <a:sym typeface="Helvetica"/>
              </a:rPr>
              <a:t>，在业界比较主流，其特点主要是包括大量第三方开发的包，如处理数据的</a:t>
            </a:r>
            <a:r>
              <a:t>Numpy</a:t>
            </a:r>
            <a:r>
              <a:rPr>
                <a:latin typeface="+mj-lt"/>
                <a:ea typeface="+mj-ea"/>
                <a:cs typeface="+mj-cs"/>
                <a:sym typeface="Helvetica"/>
              </a:rPr>
              <a:t>，</a:t>
            </a:r>
            <a:r>
              <a:t>Pandas</a:t>
            </a:r>
            <a:r>
              <a:rPr>
                <a:latin typeface="+mj-lt"/>
                <a:ea typeface="+mj-ea"/>
                <a:cs typeface="+mj-cs"/>
                <a:sym typeface="Helvetica"/>
              </a:rPr>
              <a:t>，和金融包</a:t>
            </a:r>
            <a:r>
              <a:t>Talib</a:t>
            </a:r>
            <a:r>
              <a:rPr>
                <a:latin typeface="+mj-lt"/>
                <a:ea typeface="+mj-ea"/>
                <a:cs typeface="+mj-cs"/>
                <a:sym typeface="Helvetica"/>
              </a:rPr>
              <a:t>，和各个平台及其他语言兼容性良好。其中</a:t>
            </a:r>
            <a:r>
              <a:t>Pandas</a:t>
            </a:r>
            <a:r>
              <a:rPr>
                <a:latin typeface="+mj-lt"/>
                <a:ea typeface="+mj-ea"/>
                <a:cs typeface="+mj-cs"/>
                <a:sym typeface="Helvetica"/>
              </a:rPr>
              <a:t>是美国知名对冲基金</a:t>
            </a:r>
            <a:r>
              <a:t>AQR</a:t>
            </a:r>
            <a:r>
              <a:rPr>
                <a:latin typeface="+mj-lt"/>
                <a:ea typeface="+mj-ea"/>
                <a:cs typeface="+mj-cs"/>
                <a:sym typeface="Helvetica"/>
              </a:rPr>
              <a:t>开发的数据处理包，非常适合用于金融数据。</a:t>
            </a:r>
            <a:r>
              <a:t>Python</a:t>
            </a:r>
            <a:r>
              <a:rPr>
                <a:latin typeface="+mj-lt"/>
                <a:ea typeface="+mj-ea"/>
                <a:cs typeface="+mj-cs"/>
                <a:sym typeface="Helvetica"/>
              </a:rPr>
              <a:t>的学习可以通过《利用</a:t>
            </a:r>
            <a:r>
              <a:t>Python</a:t>
            </a:r>
            <a:r>
              <a:rPr>
                <a:latin typeface="+mj-lt"/>
                <a:ea typeface="+mj-ea"/>
                <a:cs typeface="+mj-cs"/>
                <a:sym typeface="Helvetica"/>
              </a:rPr>
              <a:t>进行数据分析》等书籍进行学习，也可以通过一些网上教程快速入门。在实际应用的过程中，应该多参考各个工具包的</a:t>
            </a:r>
            <a:r>
              <a:t>API</a:t>
            </a:r>
            <a:r>
              <a:rPr>
                <a:latin typeface="+mj-lt"/>
                <a:ea typeface="+mj-ea"/>
                <a:cs typeface="+mj-cs"/>
                <a:sym typeface="Helvetica"/>
              </a:rPr>
              <a:t>文档。</a:t>
            </a:r>
            <a:endParaRPr>
              <a:latin typeface="+mj-lt"/>
              <a:ea typeface="+mj-ea"/>
              <a:cs typeface="+mj-cs"/>
              <a:sym typeface="Helvetica"/>
            </a:endParaRPr>
          </a:p>
          <a:p>
            <a:pPr>
              <a:defRPr sz="1900"/>
            </a:pPr>
          </a:p>
          <a:p>
            <a:pPr>
              <a:defRPr sz="1900"/>
            </a:pPr>
            <a:r>
              <a:rPr>
                <a:latin typeface="+mj-lt"/>
                <a:ea typeface="+mj-ea"/>
                <a:cs typeface="+mj-cs"/>
                <a:sym typeface="Helvetica"/>
              </a:rPr>
              <a:t>回测程序主要包括导入数据及初始化账户，每个交易时间点择时条件、调仓逻辑，及回测结果计算，绘制净值曲线等等。某些量化平台封装的回测环境，简化了这一过程，能够方便的对策略进行测试。</a:t>
            </a:r>
            <a:endParaRPr>
              <a:latin typeface="+mj-lt"/>
              <a:ea typeface="+mj-ea"/>
              <a:cs typeface="+mj-cs"/>
              <a:sym typeface="Helvetica"/>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标题 1"/>
          <p:cNvSpPr txBox="1"/>
          <p:nvPr>
            <p:ph type="title"/>
          </p:nvPr>
        </p:nvSpPr>
        <p:spPr>
          <a:prstGeom prst="rect">
            <a:avLst/>
          </a:prstGeom>
        </p:spPr>
        <p:txBody>
          <a:bodyPr/>
          <a:lstStyle/>
          <a:p/>
        </p:txBody>
      </p:sp>
      <p:sp>
        <p:nvSpPr>
          <p:cNvPr id="293" name="内容占位符 2"/>
          <p:cNvSpPr txBox="1"/>
          <p:nvPr>
            <p:ph type="body" idx="1"/>
          </p:nvPr>
        </p:nvSpPr>
        <p:spPr>
          <a:prstGeom prst="rect">
            <a:avLst/>
          </a:prstGeom>
        </p:spPr>
        <p:txBody>
          <a:bodyPr/>
          <a:lstStyle/>
          <a:p>
            <a:pPr>
              <a:defRPr sz="2200"/>
            </a:pPr>
            <a:r>
              <a:t>4.</a:t>
            </a:r>
            <a:r>
              <a:rPr>
                <a:latin typeface="+mj-lt"/>
                <a:ea typeface="+mj-ea"/>
                <a:cs typeface="+mj-cs"/>
                <a:sym typeface="Helvetica"/>
              </a:rPr>
              <a:t>金融基础知识</a:t>
            </a:r>
            <a:endParaRPr>
              <a:latin typeface="+mj-lt"/>
              <a:ea typeface="+mj-ea"/>
              <a:cs typeface="+mj-cs"/>
              <a:sym typeface="Helvetica"/>
            </a:endParaRPr>
          </a:p>
          <a:p>
            <a:pPr>
              <a:defRPr sz="2200"/>
            </a:pPr>
            <a:r>
              <a:rPr>
                <a:latin typeface="+mj-lt"/>
                <a:ea typeface="+mj-ea"/>
                <a:cs typeface="+mj-cs"/>
                <a:sym typeface="Helvetica"/>
              </a:rPr>
              <a:t>量化交易，根本上是金融市场中的行为。虽然该岗位对数学、编程知识有要求，但脱离了其金融本质，就无法设计出优秀的策略。量化投资者需要了解各种金融资产的性质，以及影响其价格的因素。对于股票而言，公司的基本面及财务情况，其所处行业的形势能够从某种程度上反映在其股票价格中，因此投资者应对此有基本了解。这部分可以参考博迪，凯恩，马库斯的《投资学》，以及财务会计，报表相关书籍。此外，中国市场受到人为操控的因素影响较为显著，在实盘操作中，量化投资者在依赖量化策略进行投资决策的同时，一般也会加入一些主观判断，以更及时捕捉市场走势，获得更高的收益。因此，宏观经济，政策形势对金融市场的影响，也是投资者不能忽视的问题。每天看看财经新闻，长久以来可以培养金融直觉。</a:t>
            </a:r>
            <a:endParaRPr>
              <a:latin typeface="+mj-lt"/>
              <a:ea typeface="+mj-ea"/>
              <a:cs typeface="+mj-cs"/>
              <a:sym typeface="Helvetica"/>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标题 1"/>
          <p:cNvSpPr txBox="1"/>
          <p:nvPr>
            <p:ph type="title"/>
          </p:nvPr>
        </p:nvSpPr>
        <p:spPr>
          <a:prstGeom prst="rect">
            <a:avLst/>
          </a:prstGeom>
        </p:spPr>
        <p:txBody>
          <a:bodyPr/>
          <a:lstStyle/>
          <a:p/>
        </p:txBody>
      </p:sp>
      <p:sp>
        <p:nvSpPr>
          <p:cNvPr id="296" name="内容占位符 2"/>
          <p:cNvSpPr txBox="1"/>
          <p:nvPr>
            <p:ph type="body" idx="1"/>
          </p:nvPr>
        </p:nvSpPr>
        <p:spPr>
          <a:prstGeom prst="rect">
            <a:avLst/>
          </a:prstGeom>
        </p:spPr>
        <p:txBody>
          <a:bodyPr/>
          <a:lstStyle/>
          <a:p>
            <a:pPr>
              <a:defRPr sz="1600"/>
            </a:pPr>
            <a:r>
              <a:t>5.</a:t>
            </a:r>
            <a:r>
              <a:rPr>
                <a:latin typeface="+mj-lt"/>
                <a:ea typeface="+mj-ea"/>
                <a:cs typeface="+mj-cs"/>
                <a:sym typeface="Helvetica"/>
              </a:rPr>
              <a:t>策略研究能力</a:t>
            </a:r>
            <a:endParaRPr>
              <a:latin typeface="+mj-lt"/>
              <a:ea typeface="+mj-ea"/>
              <a:cs typeface="+mj-cs"/>
              <a:sym typeface="Helvetica"/>
            </a:endParaRPr>
          </a:p>
          <a:p>
            <a:pPr>
              <a:defRPr sz="1600"/>
            </a:pPr>
            <a:r>
              <a:rPr>
                <a:latin typeface="+mj-lt"/>
                <a:ea typeface="+mj-ea"/>
                <a:cs typeface="+mj-cs"/>
                <a:sym typeface="Helvetica"/>
              </a:rPr>
              <a:t>即是将以上内容综合运用，将投资思想程序化，开发成为有投资价值的策略的能力。起步时，应多参照已有的较为成熟的策略，进行完善复制。策略本身的逻辑可能三言两语就能概括，但在实际执行的过程中的细节不可忽略。众所周知，在回测中表现突出的策略在实盘中不一定有效，但在回测中效果都不好的策略，难以在实盘重有良好的表现。过度拟合，幸存者偏差和使用未来函数都是新手经常会出现的错误，避免这些错误，才能让回测结果更好的接近真实情况。同时，在得到回测结果后，如何对收益进行归因分析，研究持仓股票，风险暴露，并对参数进行优化，也是量化投资者需要解决的问题。</a:t>
            </a:r>
            <a:endParaRPr>
              <a:latin typeface="+mj-lt"/>
              <a:ea typeface="+mj-ea"/>
              <a:cs typeface="+mj-cs"/>
              <a:sym typeface="Helvetica"/>
            </a:endParaRPr>
          </a:p>
          <a:p>
            <a:pPr>
              <a:defRPr sz="1600"/>
            </a:pPr>
          </a:p>
          <a:p>
            <a:pPr>
              <a:defRPr sz="1600"/>
            </a:pPr>
            <a:r>
              <a:rPr>
                <a:latin typeface="+mj-lt"/>
                <a:ea typeface="+mj-ea"/>
                <a:cs typeface="+mj-cs"/>
                <a:sym typeface="Helvetica"/>
              </a:rPr>
              <a:t>一些经典的投资策略包括多因子策略（</a:t>
            </a:r>
            <a:r>
              <a:t>Fama-French</a:t>
            </a:r>
            <a:r>
              <a:rPr>
                <a:latin typeface="+mj-lt"/>
                <a:ea typeface="+mj-ea"/>
                <a:cs typeface="+mj-cs"/>
                <a:sym typeface="Helvetica"/>
              </a:rPr>
              <a:t>三因子模型），技术指标择时（</a:t>
            </a:r>
            <a:r>
              <a:t>MACD</a:t>
            </a:r>
            <a:r>
              <a:rPr>
                <a:latin typeface="+mj-lt"/>
                <a:ea typeface="+mj-ea"/>
                <a:cs typeface="+mj-cs"/>
                <a:sym typeface="Helvetica"/>
              </a:rPr>
              <a:t>，布林带等），动量反转策略，事件驱动策略，统计套利策略等。其中很多策略源于外国学术论文，高质量学术期刊包括</a:t>
            </a:r>
            <a:r>
              <a:t>Journal of Finance</a:t>
            </a:r>
            <a:r>
              <a:rPr>
                <a:latin typeface="+mj-lt"/>
                <a:ea typeface="+mj-ea"/>
                <a:cs typeface="+mj-cs"/>
                <a:sym typeface="Helvetica"/>
              </a:rPr>
              <a:t>，</a:t>
            </a:r>
            <a:r>
              <a:t>Journal of Financial Economics</a:t>
            </a:r>
            <a:r>
              <a:rPr>
                <a:latin typeface="+mj-lt"/>
                <a:ea typeface="+mj-ea"/>
                <a:cs typeface="+mj-cs"/>
                <a:sym typeface="Helvetica"/>
              </a:rPr>
              <a:t>等等。同时有一些系统的教学书籍，包括</a:t>
            </a:r>
            <a:r>
              <a:t>Barra Handbook</a:t>
            </a:r>
            <a:r>
              <a:rPr>
                <a:latin typeface="+mj-lt"/>
                <a:ea typeface="+mj-ea"/>
                <a:cs typeface="+mj-cs"/>
                <a:sym typeface="Helvetica"/>
              </a:rPr>
              <a:t>（多因子圣经），</a:t>
            </a:r>
            <a:r>
              <a:t>Quantitative Equity Portfolio Management</a:t>
            </a:r>
            <a:r>
              <a:rPr>
                <a:latin typeface="+mj-lt"/>
                <a:ea typeface="+mj-ea"/>
                <a:cs typeface="+mj-cs"/>
                <a:sym typeface="Helvetica"/>
              </a:rPr>
              <a:t>（主要讲解投资组合管理），</a:t>
            </a:r>
            <a:r>
              <a:t>Quantitative Trading Strategies</a:t>
            </a:r>
            <a:r>
              <a:rPr>
                <a:latin typeface="+mj-lt"/>
                <a:ea typeface="+mj-ea"/>
                <a:cs typeface="+mj-cs"/>
                <a:sym typeface="Helvetica"/>
              </a:rPr>
              <a:t>（主要讲如何构造量化策略）。</a:t>
            </a:r>
            <a:endParaRPr>
              <a:latin typeface="+mj-lt"/>
              <a:ea typeface="+mj-ea"/>
              <a:cs typeface="+mj-cs"/>
              <a:sym typeface="Helvetica"/>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标题 1"/>
          <p:cNvSpPr txBox="1"/>
          <p:nvPr>
            <p:ph type="title"/>
          </p:nvPr>
        </p:nvSpPr>
        <p:spPr>
          <a:prstGeom prst="rect">
            <a:avLst/>
          </a:prstGeom>
        </p:spPr>
        <p:txBody>
          <a:bodyPr/>
          <a:lstStyle/>
          <a:p/>
        </p:txBody>
      </p:sp>
      <p:sp>
        <p:nvSpPr>
          <p:cNvPr id="299" name="内容占位符 2"/>
          <p:cNvSpPr txBox="1"/>
          <p:nvPr>
            <p:ph type="body" idx="1"/>
          </p:nvPr>
        </p:nvSpPr>
        <p:spPr>
          <a:prstGeom prst="rect">
            <a:avLst/>
          </a:prstGeom>
        </p:spPr>
        <p:txBody>
          <a:bodyPr/>
          <a:lstStyle/>
          <a:p>
            <a:pPr marL="210185" indent="-210185" defTabSz="841375">
              <a:spcBef>
                <a:spcPts val="900"/>
              </a:spcBef>
              <a:defRPr sz="2025"/>
            </a:pPr>
            <a:r>
              <a:t>6.</a:t>
            </a:r>
            <a:r>
              <a:rPr>
                <a:latin typeface="+mj-lt"/>
                <a:ea typeface="+mj-ea"/>
                <a:cs typeface="+mj-cs"/>
                <a:sym typeface="Helvetica"/>
              </a:rPr>
              <a:t>在实践中学习</a:t>
            </a:r>
            <a:endParaRPr>
              <a:latin typeface="+mj-lt"/>
              <a:ea typeface="+mj-ea"/>
              <a:cs typeface="+mj-cs"/>
              <a:sym typeface="Helvetica"/>
            </a:endParaRPr>
          </a:p>
          <a:p>
            <a:pPr marL="210185" indent="-210185" defTabSz="841375">
              <a:spcBef>
                <a:spcPts val="900"/>
              </a:spcBef>
              <a:defRPr sz="2025"/>
            </a:pPr>
            <a:r>
              <a:rPr>
                <a:latin typeface="+mj-lt"/>
                <a:ea typeface="+mj-ea"/>
                <a:cs typeface="+mj-cs"/>
                <a:sym typeface="Helvetica"/>
              </a:rPr>
              <a:t>策略回测终究是回测。基于过去行情设计的策略，一定能在过去的时间区间内有良好的表现。但同样的历史不一定会重演，随着市场趋势和微观结构的改变，策略在未来的时间可能不会按照预期的方向发展。实盘中还存在报表信息公布延迟，交易摩擦，下单对市场价格影响等问题。故一个交易策略，在经过严谨全面的回测检验后，要在实盘上检验其真正效果。</a:t>
            </a:r>
            <a:endParaRPr>
              <a:latin typeface="+mj-lt"/>
              <a:ea typeface="+mj-ea"/>
              <a:cs typeface="+mj-cs"/>
              <a:sym typeface="Helvetica"/>
            </a:endParaRPr>
          </a:p>
          <a:p>
            <a:pPr marL="210185" indent="-210185" defTabSz="841375">
              <a:spcBef>
                <a:spcPts val="900"/>
              </a:spcBef>
              <a:defRPr sz="2025"/>
            </a:pPr>
          </a:p>
          <a:p>
            <a:pPr marL="210185" indent="-210185" defTabSz="841375">
              <a:spcBef>
                <a:spcPts val="900"/>
              </a:spcBef>
              <a:defRPr sz="2025"/>
            </a:pPr>
            <a:r>
              <a:rPr>
                <a:latin typeface="+mj-lt"/>
                <a:ea typeface="+mj-ea"/>
                <a:cs typeface="+mj-cs"/>
                <a:sym typeface="Helvetica"/>
              </a:rPr>
              <a:t>在接触量化交易初期，了解数学编程，模型搭建中的细节处理都是绕不开的问题。而如今各种技术手段都较为成熟，可供大家使用，一个成功的投资者与众不同的地方一定在于其设计策略的思想，和对市场的把握。设计交易策略应以背后的金融直觉为基础，是我一直坚信的理念。希望各位投资者能够在量化投资领域中找到自己独特的视角，成为下一个西蒙斯！</a:t>
            </a:r>
            <a:endParaRPr>
              <a:latin typeface="+mj-lt"/>
              <a:ea typeface="+mj-ea"/>
              <a:cs typeface="+mj-cs"/>
              <a:sym typeface="Helvetica"/>
            </a:endParaRP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内容占位符 2"/>
          <p:cNvSpPr txBox="1"/>
          <p:nvPr>
            <p:ph type="body" idx="1"/>
          </p:nvPr>
        </p:nvSpPr>
        <p:spPr>
          <a:xfrm>
            <a:off x="838200" y="916309"/>
            <a:ext cx="10515600" cy="4351339"/>
          </a:xfrm>
          <a:prstGeom prst="rect">
            <a:avLst/>
          </a:prstGeom>
        </p:spPr>
        <p:txBody>
          <a:bodyPr/>
          <a:lstStyle/>
          <a:p>
            <a:pPr marL="221615" indent="-221615" defTabSz="887095">
              <a:spcBef>
                <a:spcPts val="900"/>
              </a:spcBef>
              <a:defRPr sz="1845"/>
            </a:pPr>
            <a:r>
              <a:rPr>
                <a:latin typeface="+mj-lt"/>
                <a:ea typeface="+mj-ea"/>
                <a:cs typeface="+mj-cs"/>
                <a:sym typeface="Helvetica"/>
              </a:rPr>
              <a:t>曾经有研究助理抱怨</a:t>
            </a:r>
            <a:r>
              <a:t>:“</a:t>
            </a:r>
            <a:r>
              <a:rPr>
                <a:latin typeface="+mj-lt"/>
                <a:ea typeface="+mj-ea"/>
                <a:cs typeface="+mj-cs"/>
                <a:sym typeface="Helvetica"/>
              </a:rPr>
              <a:t>我们做量化研究的</a:t>
            </a:r>
            <a:r>
              <a:t>,</a:t>
            </a:r>
            <a:r>
              <a:rPr>
                <a:latin typeface="+mj-lt"/>
                <a:ea typeface="+mj-ea"/>
                <a:cs typeface="+mj-cs"/>
                <a:sym typeface="Helvetica"/>
              </a:rPr>
              <a:t>一年都没有啥机会出去调研</a:t>
            </a:r>
            <a:r>
              <a:t>,</a:t>
            </a:r>
            <a:r>
              <a:rPr>
                <a:latin typeface="+mj-lt"/>
                <a:ea typeface="+mj-ea"/>
                <a:cs typeface="+mj-cs"/>
                <a:sym typeface="Helvetica"/>
              </a:rPr>
              <a:t>免费旅游的机会都木有啊</a:t>
            </a:r>
            <a:r>
              <a:t>”</a:t>
            </a:r>
            <a:r>
              <a:rPr>
                <a:latin typeface="+mj-lt"/>
                <a:ea typeface="+mj-ea"/>
                <a:cs typeface="+mj-cs"/>
                <a:sym typeface="Helvetica"/>
              </a:rPr>
              <a:t>。</a:t>
            </a:r>
            <a:endParaRPr>
              <a:latin typeface="+mj-lt"/>
              <a:ea typeface="+mj-ea"/>
              <a:cs typeface="+mj-cs"/>
              <a:sym typeface="Helvetica"/>
            </a:endParaRPr>
          </a:p>
          <a:p>
            <a:pPr marL="221615" indent="-221615" defTabSz="887095">
              <a:spcBef>
                <a:spcPts val="900"/>
              </a:spcBef>
              <a:defRPr sz="1845"/>
            </a:pPr>
          </a:p>
          <a:p>
            <a:pPr marL="221615" indent="-221615" defTabSz="887095">
              <a:spcBef>
                <a:spcPts val="900"/>
              </a:spcBef>
              <a:defRPr sz="1845"/>
            </a:pPr>
            <a:r>
              <a:t>“</a:t>
            </a:r>
            <a:r>
              <a:rPr>
                <a:latin typeface="+mj-lt"/>
                <a:ea typeface="+mj-ea"/>
                <a:cs typeface="+mj-cs"/>
                <a:sym typeface="Helvetica"/>
              </a:rPr>
              <a:t>你只要好好研究量化模型</a:t>
            </a:r>
            <a:r>
              <a:t>,</a:t>
            </a:r>
            <a:r>
              <a:rPr>
                <a:latin typeface="+mj-lt"/>
                <a:ea typeface="+mj-ea"/>
                <a:cs typeface="+mj-cs"/>
                <a:sym typeface="Helvetica"/>
              </a:rPr>
              <a:t>找到持续稳定盈利的策略</a:t>
            </a:r>
            <a:r>
              <a:t>,</a:t>
            </a:r>
            <a:r>
              <a:rPr>
                <a:latin typeface="+mj-lt"/>
                <a:ea typeface="+mj-ea"/>
                <a:cs typeface="+mj-cs"/>
                <a:sym typeface="Helvetica"/>
              </a:rPr>
              <a:t>自然就会有大量的资金来找你合作</a:t>
            </a:r>
            <a:r>
              <a:t>,</a:t>
            </a:r>
            <a:r>
              <a:rPr>
                <a:latin typeface="+mj-lt"/>
                <a:ea typeface="+mj-ea"/>
                <a:cs typeface="+mj-cs"/>
                <a:sym typeface="Helvetica"/>
              </a:rPr>
              <a:t>实现财务自由不困难。到时候你会开着游艇出海</a:t>
            </a:r>
            <a:r>
              <a:t>,</a:t>
            </a:r>
            <a:r>
              <a:rPr>
                <a:latin typeface="+mj-lt"/>
                <a:ea typeface="+mj-ea"/>
                <a:cs typeface="+mj-cs"/>
                <a:sym typeface="Helvetica"/>
              </a:rPr>
              <a:t>去拉斯维加斯享受</a:t>
            </a:r>
            <a:r>
              <a:t>,</a:t>
            </a:r>
            <a:r>
              <a:rPr>
                <a:latin typeface="+mj-lt"/>
                <a:ea typeface="+mj-ea"/>
                <a:cs typeface="+mj-cs"/>
                <a:sym typeface="Helvetica"/>
              </a:rPr>
              <a:t>去非洲草原猎象</a:t>
            </a:r>
            <a:r>
              <a:t>,</a:t>
            </a:r>
            <a:r>
              <a:rPr>
                <a:latin typeface="+mj-lt"/>
                <a:ea typeface="+mj-ea"/>
                <a:cs typeface="+mj-cs"/>
                <a:sym typeface="Helvetica"/>
              </a:rPr>
              <a:t>又何必在乎眼前的这点免费旅游呢？</a:t>
            </a:r>
            <a:r>
              <a:t>”</a:t>
            </a:r>
            <a:r>
              <a:rPr>
                <a:latin typeface="+mj-lt"/>
                <a:ea typeface="+mj-ea"/>
                <a:cs typeface="+mj-cs"/>
                <a:sym typeface="Helvetica"/>
              </a:rPr>
              <a:t>他点头如捣蒜。</a:t>
            </a:r>
            <a:endParaRPr>
              <a:latin typeface="+mj-lt"/>
              <a:ea typeface="+mj-ea"/>
              <a:cs typeface="+mj-cs"/>
              <a:sym typeface="Helvetica"/>
            </a:endParaRPr>
          </a:p>
          <a:p>
            <a:pPr marL="221615" indent="-221615" defTabSz="887095">
              <a:spcBef>
                <a:spcPts val="900"/>
              </a:spcBef>
              <a:defRPr sz="1845"/>
            </a:pPr>
          </a:p>
          <a:p>
            <a:pPr marL="221615" indent="-221615" defTabSz="887095">
              <a:spcBef>
                <a:spcPts val="900"/>
              </a:spcBef>
              <a:defRPr sz="1845"/>
            </a:pPr>
            <a:r>
              <a:rPr>
                <a:latin typeface="+mj-lt"/>
                <a:ea typeface="+mj-ea"/>
                <a:cs typeface="+mj-cs"/>
                <a:sym typeface="Helvetica"/>
              </a:rPr>
              <a:t>在中国目前的很多领域</a:t>
            </a:r>
            <a:r>
              <a:t>,</a:t>
            </a:r>
            <a:r>
              <a:rPr>
                <a:latin typeface="+mj-lt"/>
                <a:ea typeface="+mj-ea"/>
                <a:cs typeface="+mj-cs"/>
                <a:sym typeface="Helvetica"/>
              </a:rPr>
              <a:t>赚钱已经变成一个非常困难的事情</a:t>
            </a:r>
            <a:r>
              <a:t>,</a:t>
            </a:r>
            <a:r>
              <a:rPr>
                <a:latin typeface="+mj-lt"/>
                <a:ea typeface="+mj-ea"/>
                <a:cs typeface="+mj-cs"/>
                <a:sym typeface="Helvetica"/>
              </a:rPr>
              <a:t>但是在量化投资与对冲基金领域</a:t>
            </a:r>
            <a:r>
              <a:t>,</a:t>
            </a:r>
            <a:r>
              <a:rPr>
                <a:latin typeface="+mj-lt"/>
                <a:ea typeface="+mj-ea"/>
                <a:cs typeface="+mj-cs"/>
                <a:sym typeface="Helvetica"/>
              </a:rPr>
              <a:t>是完全依靠自己的勤奋与努力。一个持续稳定赚取的模型</a:t>
            </a:r>
            <a:r>
              <a:t>,</a:t>
            </a:r>
            <a:r>
              <a:rPr>
                <a:latin typeface="+mj-lt"/>
                <a:ea typeface="+mj-ea"/>
                <a:cs typeface="+mj-cs"/>
                <a:sym typeface="Helvetica"/>
              </a:rPr>
              <a:t>不是靠关系和背景就可以的</a:t>
            </a:r>
            <a:r>
              <a:t>,</a:t>
            </a:r>
            <a:r>
              <a:rPr>
                <a:latin typeface="+mj-lt"/>
                <a:ea typeface="+mj-ea"/>
                <a:cs typeface="+mj-cs"/>
                <a:sym typeface="Helvetica"/>
              </a:rPr>
              <a:t>而是靠着自己的聪明才智和脚踏实地的工作。</a:t>
            </a:r>
            <a:endParaRPr>
              <a:latin typeface="+mj-lt"/>
              <a:ea typeface="+mj-ea"/>
              <a:cs typeface="+mj-cs"/>
              <a:sym typeface="Helvetica"/>
            </a:endParaRPr>
          </a:p>
          <a:p>
            <a:pPr marL="221615" indent="-221615" defTabSz="887095">
              <a:spcBef>
                <a:spcPts val="900"/>
              </a:spcBef>
              <a:defRPr sz="1845"/>
            </a:pPr>
          </a:p>
          <a:p>
            <a:pPr marL="221615" indent="-221615" defTabSz="887095">
              <a:spcBef>
                <a:spcPts val="900"/>
              </a:spcBef>
              <a:defRPr sz="1845"/>
            </a:pPr>
            <a:r>
              <a:rPr>
                <a:latin typeface="+mj-lt"/>
                <a:ea typeface="+mj-ea"/>
                <a:cs typeface="+mj-cs"/>
                <a:sym typeface="Helvetica"/>
              </a:rPr>
              <a:t>所以</a:t>
            </a:r>
            <a:r>
              <a:t>,</a:t>
            </a:r>
            <a:r>
              <a:rPr>
                <a:latin typeface="+mj-lt"/>
                <a:ea typeface="+mj-ea"/>
                <a:cs typeface="+mj-cs"/>
                <a:sym typeface="Helvetica"/>
              </a:rPr>
              <a:t>从事量化投资与对冲基金这个行业</a:t>
            </a:r>
            <a:r>
              <a:t>,</a:t>
            </a:r>
            <a:r>
              <a:rPr>
                <a:latin typeface="+mj-lt"/>
                <a:ea typeface="+mj-ea"/>
                <a:cs typeface="+mj-cs"/>
                <a:sym typeface="Helvetica"/>
              </a:rPr>
              <a:t>不仅仅是为了实现财务自由</a:t>
            </a:r>
            <a:r>
              <a:t>,</a:t>
            </a:r>
            <a:r>
              <a:rPr>
                <a:latin typeface="+mj-lt"/>
                <a:ea typeface="+mj-ea"/>
                <a:cs typeface="+mj-cs"/>
                <a:sym typeface="Helvetica"/>
              </a:rPr>
              <a:t>更重要的是人性的尊严</a:t>
            </a: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1965年，美国芝加哥大学金融学教授尤金·法玛(Eugene Fama，1939－）发表了题为《股票市场价格行为》的博士毕业论文，于1970年对该理论进行了深化，并提出有效市场假说（Efficient Markets Hypothesis，简称EMH）。有效市场假说有一个颇受质疑的前提假设，即参与市场的投资者有足够的理性，并且能够迅速对所有市场信息作出合理反应。该理论认为，在法律健全、功能良好、透明度高、竞争充分的股票市场，一切有价值的信息已经及时、准确、充分地反映在股价走势当中，其中包括企业当前和未来"/>
          <p:cNvSpPr txBox="1"/>
          <p:nvPr>
            <p:ph type="body" idx="1"/>
          </p:nvPr>
        </p:nvSpPr>
        <p:spPr>
          <a:xfrm>
            <a:off x="838200" y="1131674"/>
            <a:ext cx="10515600" cy="4351338"/>
          </a:xfrm>
          <a:prstGeom prst="rect">
            <a:avLst/>
          </a:prstGeom>
        </p:spPr>
        <p:txBody>
          <a:bodyPr anchor="ctr"/>
          <a:lstStyle/>
          <a:p>
            <a:pPr marL="0" indent="544195" algn="just" defTabSz="667385">
              <a:lnSpc>
                <a:spcPts val="4300"/>
              </a:lnSpc>
              <a:spcBef>
                <a:spcPts val="700"/>
              </a:spcBef>
              <a:buSzTx/>
              <a:buNone/>
              <a:defRPr sz="2045" b="1">
                <a:latin typeface="+mj-lt"/>
                <a:ea typeface="+mj-ea"/>
                <a:cs typeface="+mj-cs"/>
                <a:sym typeface="Helvetica"/>
              </a:defRPr>
            </a:pPr>
            <a:r>
              <a:t>1965年，美国芝加哥大学金融学教授尤金·法玛(Eugene Fama，1939－）发表了题为《股票市场价格行为》的博士毕业论文，于1970年对该理论进行了深化，并提出</a:t>
            </a:r>
            <a:r>
              <a:rPr>
                <a:solidFill>
                  <a:srgbClr val="136EC2"/>
                </a:solidFill>
              </a:rPr>
              <a:t>有效市场假说</a:t>
            </a:r>
            <a:r>
              <a:t>（Efficient Markets Hypothesis，简称EMH）。有效市场假说有一个颇受质疑的前提假设，即参与市场的投资者有足够的理性，并且能够迅速对所有市场信息作出合理反应。该理论认为，在法律健全、功能良好、透明度高、竞争充分的股票市场，一切有价值的信息已经及时、准确、充分地反映在股价走势当中，其中包括企业当前和未来的价值，除非存在市场操纵，否则投资者不可能通过分析以往价格获得高于市场平均水平的超额利润。</a:t>
            </a:r>
          </a:p>
        </p:txBody>
      </p:sp>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themeOverride>
</file>

<file path=ppt/theme/themeOverride2.xml><?xml version="1.0" encoding="utf-8"?>
<a:themeOverride xmlns:a="http://schemas.openxmlformats.org/drawingml/2006/main">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otalTime>0</TotalTime>
  <Words>10209</Words>
  <Application>WPS 演示</Application>
  <PresentationFormat/>
  <Paragraphs>228</Paragraphs>
  <Slides>89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89</vt:i4>
      </vt:variant>
    </vt:vector>
  </HeadingPairs>
  <TitlesOfParts>
    <vt:vector size="98" baseType="lpstr">
      <vt:lpstr>Arial</vt:lpstr>
      <vt:lpstr>宋体</vt:lpstr>
      <vt:lpstr>Wingdings</vt:lpstr>
      <vt:lpstr>Calibri</vt:lpstr>
      <vt:lpstr>Arial</vt:lpstr>
      <vt:lpstr>Helvetica</vt:lpstr>
      <vt:lpstr>微软雅黑</vt:lpstr>
      <vt:lpstr>Arial Unicode MS</vt:lpstr>
      <vt:lpstr>Office 主题</vt:lpstr>
      <vt:lpstr>关于成立量化私募基金的初步构想</vt:lpstr>
      <vt:lpstr>PowerPoint 演示文稿</vt:lpstr>
      <vt:lpstr>什么是量化交易？</vt:lpstr>
      <vt:lpstr>PowerPoint 演示文稿</vt:lpstr>
      <vt:lpstr>PowerPoint 演示文稿</vt:lpstr>
      <vt:lpstr>为什么量化交易可以赚钱？</vt:lpstr>
      <vt:lpstr>预测证券价格是挑战人类认知的世界级难题</vt:lpstr>
      <vt:lpstr>PowerPoint 演示文稿</vt:lpstr>
      <vt:lpstr>PowerPoint 演示文稿</vt:lpstr>
      <vt:lpstr>PowerPoint 演示文稿</vt:lpstr>
      <vt:lpstr>PowerPoint 演示文稿</vt:lpstr>
      <vt:lpstr>严格的有效市场要满足如下条件</vt:lpstr>
      <vt:lpstr>PowerPoint 演示文稿</vt:lpstr>
      <vt:lpstr>PowerPoint 演示文稿</vt:lpstr>
      <vt:lpstr>PowerPoint 演示文稿</vt:lpstr>
      <vt:lpstr>PowerPoint 演示文稿</vt:lpstr>
      <vt:lpstr>PowerPoint 演示文稿</vt:lpstr>
      <vt:lpstr>PowerPoint 演示文稿</vt:lpstr>
      <vt:lpstr>有效资本市场假说的三种形式</vt:lpstr>
      <vt:lpstr>一、弱式有效市场假说 (Weak-Form Market Efficiency)</vt:lpstr>
      <vt:lpstr>PowerPoint 演示文稿</vt:lpstr>
      <vt:lpstr>PowerPoint 演示文稿</vt:lpstr>
      <vt:lpstr>二、半强式有效市场假说 (Semi-Strong-Form Market Efficiency)</vt:lpstr>
      <vt:lpstr>PowerPoint 演示文稿</vt:lpstr>
      <vt:lpstr>PowerPoint 演示文稿</vt:lpstr>
      <vt:lpstr>三、强式有效市场假说 (Strong-Form Market Efficiency)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量化交易VS人工交易</vt:lpstr>
      <vt:lpstr>优势一：量化交易模型可以通过历史数据进行验证</vt:lpstr>
      <vt:lpstr>优势二：量化交易效率和准确度远超人的极限</vt:lpstr>
      <vt:lpstr>优势三：量化交易具有严格的纪律性</vt:lpstr>
      <vt:lpstr>优势四：量化交易具有完备的系统性</vt:lpstr>
      <vt:lpstr>量化交易为什么可以盈利？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一、量化投资在外国市场的发展及其特征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量化交易发展历史和现状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量化投资05：需要具备的基础知识和能力</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关于成立量化私募基金的初步构想</dc:title>
  <dc:creator/>
  <cp:lastModifiedBy>HN</cp:lastModifiedBy>
  <cp:revision>4</cp:revision>
  <dcterms:created xsi:type="dcterms:W3CDTF">2020-11-17T13:48:00Z</dcterms:created>
  <dcterms:modified xsi:type="dcterms:W3CDTF">2020-11-17T15:59:47Z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