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405" r:id="rId2"/>
    <p:sldId id="446" r:id="rId3"/>
    <p:sldId id="436" r:id="rId4"/>
    <p:sldId id="437" r:id="rId5"/>
    <p:sldId id="451" r:id="rId6"/>
    <p:sldId id="453" r:id="rId7"/>
    <p:sldId id="454" r:id="rId8"/>
    <p:sldId id="456" r:id="rId9"/>
    <p:sldId id="457" r:id="rId10"/>
    <p:sldId id="458" r:id="rId11"/>
    <p:sldId id="445" r:id="rId12"/>
    <p:sldId id="435" r:id="rId13"/>
  </p:sldIdLst>
  <p:sldSz cx="12192000" cy="6858000"/>
  <p:notesSz cx="7104063"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心瑜 溫" initials="心瑜" lastIdx="1" clrIdx="0">
    <p:extLst>
      <p:ext uri="{19B8F6BF-5375-455C-9EA6-DF929625EA0E}">
        <p15:presenceInfo xmlns:p15="http://schemas.microsoft.com/office/powerpoint/2012/main" xmlns="" userId="c93dfbcc8db0be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1" autoAdjust="0"/>
    <p:restoredTop sz="83071" autoAdjust="0"/>
  </p:normalViewPr>
  <p:slideViewPr>
    <p:cSldViewPr snapToGrid="0">
      <p:cViewPr>
        <p:scale>
          <a:sx n="66" d="100"/>
          <a:sy n="66" d="100"/>
        </p:scale>
        <p:origin x="-1746" y="-6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zh-TW" altLang="en-US"/>
          </a:p>
        </p:txBody>
      </p:sp>
      <p:sp>
        <p:nvSpPr>
          <p:cNvPr id="3" name="日期版面配置區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FFB8E555-8D6B-4137-82C8-A9F880A251F7}" type="datetimeFigureOut">
              <a:rPr lang="zh-TW" altLang="en-US" smtClean="0"/>
              <a:t>2019/12/8</a:t>
            </a:fld>
            <a:endParaRPr lang="zh-TW" altLang="en-US"/>
          </a:p>
        </p:txBody>
      </p:sp>
      <p:sp>
        <p:nvSpPr>
          <p:cNvPr id="4" name="投影片圖像版面配置區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TW" altLang="en-US"/>
          </a:p>
        </p:txBody>
      </p:sp>
      <p:sp>
        <p:nvSpPr>
          <p:cNvPr id="5" name="備忘稿版面配置區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A1F06A9-22D2-472A-83EA-412D5F7EFCCB}" type="slidenum">
              <a:rPr lang="zh-TW" altLang="en-US" smtClean="0"/>
              <a:t>‹#›</a:t>
            </a:fld>
            <a:endParaRPr lang="zh-TW" altLang="en-US"/>
          </a:p>
        </p:txBody>
      </p:sp>
    </p:spTree>
    <p:extLst>
      <p:ext uri="{BB962C8B-B14F-4D97-AF65-F5344CB8AC3E}">
        <p14:creationId xmlns:p14="http://schemas.microsoft.com/office/powerpoint/2010/main" val="4185179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a:noFill/>
        </p:spPr>
        <p:txBody>
          <a:bodyPr/>
          <a:lstStyle/>
          <a:p>
            <a:endParaRPr lang="zh-TW" altLang="en-US" dirty="0">
              <a:latin typeface="Arial" panose="020B0604020202020204" pitchFamily="34" charset="0"/>
              <a:ea typeface="新細明體" panose="02020500000000000000" pitchFamily="18" charset="-120"/>
            </a:endParaRPr>
          </a:p>
        </p:txBody>
      </p:sp>
      <p:sp>
        <p:nvSpPr>
          <p:cNvPr id="5124" name="Slide Number Placeholder 3"/>
          <p:cNvSpPr>
            <a:spLocks noGrp="1"/>
          </p:cNvSpPr>
          <p:nvPr>
            <p:ph type="sldNum" sz="quarter" idx="5"/>
          </p:nvPr>
        </p:nvSpPr>
        <p:spPr>
          <a:noFill/>
        </p:spPr>
        <p:txBody>
          <a:bodyPr/>
          <a:lstStyle>
            <a:lvl1pPr>
              <a:defRPr kumimoji="1">
                <a:solidFill>
                  <a:schemeClr val="tx1"/>
                </a:solidFill>
                <a:latin typeface="Verdana" panose="020B0604030504040204" pitchFamily="34" charset="0"/>
                <a:ea typeface="新細明體" panose="02020500000000000000" pitchFamily="18" charset="-120"/>
              </a:defRPr>
            </a:lvl1pPr>
            <a:lvl2pPr marL="742950" indent="-285750">
              <a:defRPr kumimoji="1">
                <a:solidFill>
                  <a:schemeClr val="tx1"/>
                </a:solidFill>
                <a:latin typeface="Verdana" panose="020B0604030504040204" pitchFamily="34" charset="0"/>
                <a:ea typeface="新細明體" panose="02020500000000000000" pitchFamily="18" charset="-120"/>
              </a:defRPr>
            </a:lvl2pPr>
            <a:lvl3pPr marL="1143000" indent="-228600">
              <a:defRPr kumimoji="1">
                <a:solidFill>
                  <a:schemeClr val="tx1"/>
                </a:solidFill>
                <a:latin typeface="Verdana" panose="020B0604030504040204" pitchFamily="34" charset="0"/>
                <a:ea typeface="新細明體" panose="02020500000000000000" pitchFamily="18" charset="-120"/>
              </a:defRPr>
            </a:lvl3pPr>
            <a:lvl4pPr marL="1600200" indent="-228600">
              <a:defRPr kumimoji="1">
                <a:solidFill>
                  <a:schemeClr val="tx1"/>
                </a:solidFill>
                <a:latin typeface="Verdana" panose="020B0604030504040204" pitchFamily="34" charset="0"/>
                <a:ea typeface="新細明體" panose="02020500000000000000" pitchFamily="18" charset="-120"/>
              </a:defRPr>
            </a:lvl4pPr>
            <a:lvl5pPr marL="2057400" indent="-228600">
              <a:defRPr kumimoji="1">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新細明體" panose="02020500000000000000" pitchFamily="18" charset="-120"/>
              </a:defRPr>
            </a:lvl9pPr>
          </a:lstStyle>
          <a:p>
            <a:fld id="{E51EE3A9-DAB2-428C-B24D-F627C62C8189}" type="slidenum">
              <a:rPr lang="en-US" altLang="zh-TW" smtClean="0">
                <a:latin typeface="Arial" panose="020B0604020202020204" pitchFamily="34" charset="0"/>
              </a:rPr>
              <a:pPr/>
              <a:t>1</a:t>
            </a:fld>
            <a:endParaRPr lang="en-US" altLang="zh-TW">
              <a:latin typeface="Arial" panose="020B0604020202020204" pitchFamily="34" charset="0"/>
            </a:endParaRPr>
          </a:p>
        </p:txBody>
      </p:sp>
    </p:spTree>
    <p:extLst>
      <p:ext uri="{BB962C8B-B14F-4D97-AF65-F5344CB8AC3E}">
        <p14:creationId xmlns:p14="http://schemas.microsoft.com/office/powerpoint/2010/main" val="1788960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A1F06A9-22D2-472A-83EA-412D5F7EFCCB}" type="slidenum">
              <a:rPr lang="zh-TW" altLang="en-US" smtClean="0"/>
              <a:t>2</a:t>
            </a:fld>
            <a:endParaRPr lang="zh-TW" altLang="en-US"/>
          </a:p>
        </p:txBody>
      </p:sp>
    </p:spTree>
    <p:extLst>
      <p:ext uri="{BB962C8B-B14F-4D97-AF65-F5344CB8AC3E}">
        <p14:creationId xmlns:p14="http://schemas.microsoft.com/office/powerpoint/2010/main" val="2736140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A1F06A9-22D2-472A-83EA-412D5F7EFCCB}" type="slidenum">
              <a:rPr lang="zh-TW" altLang="en-US" smtClean="0"/>
              <a:t>3</a:t>
            </a:fld>
            <a:endParaRPr lang="zh-TW" altLang="en-US"/>
          </a:p>
        </p:txBody>
      </p:sp>
    </p:spTree>
    <p:extLst>
      <p:ext uri="{BB962C8B-B14F-4D97-AF65-F5344CB8AC3E}">
        <p14:creationId xmlns:p14="http://schemas.microsoft.com/office/powerpoint/2010/main" val="491353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A1F06A9-22D2-472A-83EA-412D5F7EFCCB}" type="slidenum">
              <a:rPr lang="zh-TW" altLang="en-US" smtClean="0"/>
              <a:t>6</a:t>
            </a:fld>
            <a:endParaRPr lang="zh-TW" altLang="en-US"/>
          </a:p>
        </p:txBody>
      </p:sp>
    </p:spTree>
    <p:extLst>
      <p:ext uri="{BB962C8B-B14F-4D97-AF65-F5344CB8AC3E}">
        <p14:creationId xmlns:p14="http://schemas.microsoft.com/office/powerpoint/2010/main" val="2228194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A1F06A9-22D2-472A-83EA-412D5F7EFCCB}" type="slidenum">
              <a:rPr lang="zh-TW" altLang="en-US" smtClean="0"/>
              <a:t>8</a:t>
            </a:fld>
            <a:endParaRPr lang="zh-TW" altLang="en-US"/>
          </a:p>
        </p:txBody>
      </p:sp>
    </p:spTree>
    <p:extLst>
      <p:ext uri="{BB962C8B-B14F-4D97-AF65-F5344CB8AC3E}">
        <p14:creationId xmlns:p14="http://schemas.microsoft.com/office/powerpoint/2010/main" val="2736140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A1F06A9-22D2-472A-83EA-412D5F7EFCCB}" type="slidenum">
              <a:rPr lang="zh-TW" altLang="en-US" smtClean="0"/>
              <a:t>9</a:t>
            </a:fld>
            <a:endParaRPr lang="zh-TW" altLang="en-US"/>
          </a:p>
        </p:txBody>
      </p:sp>
    </p:spTree>
    <p:extLst>
      <p:ext uri="{BB962C8B-B14F-4D97-AF65-F5344CB8AC3E}">
        <p14:creationId xmlns:p14="http://schemas.microsoft.com/office/powerpoint/2010/main" val="2736140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A1F06A9-22D2-472A-83EA-412D5F7EFCCB}" type="slidenum">
              <a:rPr lang="zh-TW" altLang="en-US" smtClean="0"/>
              <a:t>10</a:t>
            </a:fld>
            <a:endParaRPr lang="zh-TW" altLang="en-US"/>
          </a:p>
        </p:txBody>
      </p:sp>
    </p:spTree>
    <p:extLst>
      <p:ext uri="{BB962C8B-B14F-4D97-AF65-F5344CB8AC3E}">
        <p14:creationId xmlns:p14="http://schemas.microsoft.com/office/powerpoint/2010/main" val="2736140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A1F06A9-22D2-472A-83EA-412D5F7EFCCB}" type="slidenum">
              <a:rPr lang="zh-TW" altLang="en-US" smtClean="0"/>
              <a:t>11</a:t>
            </a:fld>
            <a:endParaRPr lang="zh-TW" altLang="en-US"/>
          </a:p>
        </p:txBody>
      </p:sp>
    </p:spTree>
    <p:extLst>
      <p:ext uri="{BB962C8B-B14F-4D97-AF65-F5344CB8AC3E}">
        <p14:creationId xmlns:p14="http://schemas.microsoft.com/office/powerpoint/2010/main" val="8670300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矩形 3"/>
          <p:cNvSpPr/>
          <p:nvPr userDrawn="1"/>
        </p:nvSpPr>
        <p:spPr>
          <a:xfrm>
            <a:off x="0" y="6524625"/>
            <a:ext cx="12192000" cy="342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zh-TW" altLang="en-US" sz="1800">
              <a:solidFill>
                <a:srgbClr val="FFFFFF"/>
              </a:solidFill>
            </a:endParaRPr>
          </a:p>
        </p:txBody>
      </p:sp>
      <p:pic>
        <p:nvPicPr>
          <p:cNvPr id="5" name="圖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3934" y="79375"/>
            <a:ext cx="143933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圖片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608734" y="115888"/>
            <a:ext cx="143933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2"/>
          <p:cNvSpPr>
            <a:spLocks noChangeShapeType="1"/>
          </p:cNvSpPr>
          <p:nvPr/>
        </p:nvSpPr>
        <p:spPr bwMode="auto">
          <a:xfrm>
            <a:off x="1930400" y="3716338"/>
            <a:ext cx="9652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TW" altLang="en-US" sz="1800">
              <a:solidFill>
                <a:srgbClr val="000000"/>
              </a:solidFill>
              <a:ea typeface="新細明體" panose="02020500000000000000" pitchFamily="18" charset="-120"/>
            </a:endParaRPr>
          </a:p>
        </p:txBody>
      </p:sp>
      <p:sp>
        <p:nvSpPr>
          <p:cNvPr id="8" name="AutoShape 3"/>
          <p:cNvSpPr>
            <a:spLocks noChangeArrowheads="1"/>
          </p:cNvSpPr>
          <p:nvPr/>
        </p:nvSpPr>
        <p:spPr bwMode="auto">
          <a:xfrm>
            <a:off x="-3352800" y="1787525"/>
            <a:ext cx="4876800" cy="3657600"/>
          </a:xfrm>
          <a:custGeom>
            <a:avLst/>
            <a:gdLst>
              <a:gd name="T0" fmla="*/ 143980452 w 64000"/>
              <a:gd name="T1" fmla="*/ -96781753 h 64000"/>
              <a:gd name="T2" fmla="*/ 209031840 w 64000"/>
              <a:gd name="T3" fmla="*/ 0 h 64000"/>
              <a:gd name="T4" fmla="*/ 143980452 w 64000"/>
              <a:gd name="T5" fmla="*/ 96778496 h 64000"/>
              <a:gd name="T6" fmla="*/ 143980452 w 64000"/>
              <a:gd name="T7" fmla="*/ 96778496 h 64000"/>
              <a:gd name="T8" fmla="*/ 143977195 w 64000"/>
              <a:gd name="T9" fmla="*/ 96778496 h 64000"/>
              <a:gd name="T10" fmla="*/ 143980452 w 64000"/>
              <a:gd name="T11" fmla="*/ 96781753 h 64000"/>
              <a:gd name="T12" fmla="*/ 143980452 w 64000"/>
              <a:gd name="T13" fmla="*/ -96781753 h 64000"/>
              <a:gd name="T14" fmla="*/ 143977195 w 64000"/>
              <a:gd name="T15" fmla="*/ -96781753 h 64000"/>
              <a:gd name="T16" fmla="*/ 143980452 w 64000"/>
              <a:gd name="T17" fmla="*/ -96781753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44083 w 64000"/>
              <a:gd name="T28" fmla="*/ -29631 h 64000"/>
              <a:gd name="T29" fmla="*/ 44083 w 64000"/>
              <a:gd name="T30" fmla="*/ 29631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kumimoji="1" lang="zh-TW" altLang="en-US" sz="1800">
              <a:solidFill>
                <a:srgbClr val="000000"/>
              </a:solidFill>
              <a:ea typeface="新細明體" panose="02020500000000000000" pitchFamily="18" charset="-120"/>
            </a:endParaRPr>
          </a:p>
        </p:txBody>
      </p:sp>
      <p:sp>
        <p:nvSpPr>
          <p:cNvPr id="9" name="AutoShape 4"/>
          <p:cNvSpPr>
            <a:spLocks noChangeArrowheads="1"/>
          </p:cNvSpPr>
          <p:nvPr/>
        </p:nvSpPr>
        <p:spPr bwMode="auto">
          <a:xfrm>
            <a:off x="-4296833" y="720725"/>
            <a:ext cx="5384800" cy="4038600"/>
          </a:xfrm>
          <a:custGeom>
            <a:avLst/>
            <a:gdLst>
              <a:gd name="T0" fmla="*/ 203058347 w 64000"/>
              <a:gd name="T1" fmla="*/ -102552548 h 64000"/>
              <a:gd name="T2" fmla="*/ 254848281 w 64000"/>
              <a:gd name="T3" fmla="*/ 0 h 64000"/>
              <a:gd name="T4" fmla="*/ 203058347 w 64000"/>
              <a:gd name="T5" fmla="*/ 102548573 h 64000"/>
              <a:gd name="T6" fmla="*/ 203058347 w 64000"/>
              <a:gd name="T7" fmla="*/ 102548573 h 64000"/>
              <a:gd name="T8" fmla="*/ 203054371 w 64000"/>
              <a:gd name="T9" fmla="*/ 102548573 h 64000"/>
              <a:gd name="T10" fmla="*/ 203058347 w 64000"/>
              <a:gd name="T11" fmla="*/ 102552548 h 64000"/>
              <a:gd name="T12" fmla="*/ 203058347 w 64000"/>
              <a:gd name="T13" fmla="*/ -102552548 h 64000"/>
              <a:gd name="T14" fmla="*/ 203054371 w 64000"/>
              <a:gd name="T15" fmla="*/ -102552548 h 64000"/>
              <a:gd name="T16" fmla="*/ 203058347 w 64000"/>
              <a:gd name="T17" fmla="*/ -102552548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994 w 64000"/>
              <a:gd name="T28" fmla="*/ -25753 h 64000"/>
              <a:gd name="T29" fmla="*/ 50994 w 64000"/>
              <a:gd name="T30" fmla="*/ 25753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kumimoji="1" lang="zh-TW" altLang="en-US" sz="1800">
              <a:solidFill>
                <a:srgbClr val="000000"/>
              </a:solidFill>
              <a:ea typeface="新細明體" panose="02020500000000000000" pitchFamily="18" charset="-120"/>
            </a:endParaRPr>
          </a:p>
        </p:txBody>
      </p:sp>
      <p:sp>
        <p:nvSpPr>
          <p:cNvPr id="234501" name="Rectangle 5"/>
          <p:cNvSpPr>
            <a:spLocks noGrp="1" noChangeArrowheads="1"/>
          </p:cNvSpPr>
          <p:nvPr>
            <p:ph type="ctrTitle"/>
          </p:nvPr>
        </p:nvSpPr>
        <p:spPr>
          <a:xfrm>
            <a:off x="1871531" y="985838"/>
            <a:ext cx="9704520" cy="2659062"/>
          </a:xfrm>
        </p:spPr>
        <p:txBody>
          <a:bodyPr anchor="b"/>
          <a:lstStyle>
            <a:lvl1pPr algn="just">
              <a:defRPr sz="3200">
                <a:latin typeface="Times New Roman" panose="02020603050405020304" pitchFamily="18" charset="0"/>
                <a:ea typeface="+mj-ea"/>
                <a:cs typeface="Times New Roman" panose="02020603050405020304" pitchFamily="18" charset="0"/>
              </a:defRPr>
            </a:lvl1pPr>
          </a:lstStyle>
          <a:p>
            <a:pPr lvl="0"/>
            <a:r>
              <a:rPr lang="zh-TW" altLang="en-US" noProof="0" dirty="0"/>
              <a:t>按一下以編輯母片標題樣式</a:t>
            </a:r>
          </a:p>
        </p:txBody>
      </p:sp>
      <p:sp>
        <p:nvSpPr>
          <p:cNvPr id="234502" name="Rectangle 6"/>
          <p:cNvSpPr>
            <a:spLocks noGrp="1" noChangeArrowheads="1"/>
          </p:cNvSpPr>
          <p:nvPr>
            <p:ph type="subTitle" idx="1"/>
          </p:nvPr>
        </p:nvSpPr>
        <p:spPr>
          <a:xfrm>
            <a:off x="1924051" y="3860800"/>
            <a:ext cx="9652000" cy="1800448"/>
          </a:xfrm>
        </p:spPr>
        <p:txBody>
          <a:bodyPr/>
          <a:lstStyle>
            <a:lvl1pPr marL="0" indent="0">
              <a:buFont typeface="Wingdings" pitchFamily="2" charset="2"/>
              <a:buNone/>
              <a:defRPr sz="2000">
                <a:latin typeface="Times New Roman" panose="02020603050405020304" pitchFamily="18" charset="0"/>
                <a:cs typeface="Times New Roman" panose="02020603050405020304" pitchFamily="18" charset="0"/>
              </a:defRPr>
            </a:lvl1pPr>
          </a:lstStyle>
          <a:p>
            <a:pPr lvl="0"/>
            <a:r>
              <a:rPr lang="zh-TW" altLang="en-US" noProof="0" dirty="0"/>
              <a:t>按一下以編輯母片副標題樣式</a:t>
            </a:r>
          </a:p>
        </p:txBody>
      </p:sp>
      <p:sp>
        <p:nvSpPr>
          <p:cNvPr id="10" name="Rectangle 7"/>
          <p:cNvSpPr>
            <a:spLocks noGrp="1" noChangeArrowheads="1"/>
          </p:cNvSpPr>
          <p:nvPr>
            <p:ph type="dt" sz="half" idx="10"/>
          </p:nvPr>
        </p:nvSpPr>
        <p:spPr>
          <a:xfrm>
            <a:off x="609600" y="6381750"/>
            <a:ext cx="2844800" cy="457200"/>
          </a:xfrm>
        </p:spPr>
        <p:txBody>
          <a:bodyPr/>
          <a:lstStyle>
            <a:lvl1pPr>
              <a:defRPr>
                <a:latin typeface="Times New Roman" panose="02020603050405020304" pitchFamily="18" charset="0"/>
                <a:ea typeface="+mn-ea"/>
                <a:cs typeface="Times New Roman" panose="02020603050405020304" pitchFamily="18" charset="0"/>
              </a:defRPr>
            </a:lvl1pPr>
          </a:lstStyle>
          <a:p>
            <a:pPr>
              <a:defRPr/>
            </a:pPr>
            <a:endParaRPr lang="en-US" altLang="zh-TW">
              <a:solidFill>
                <a:srgbClr val="000000"/>
              </a:solidFill>
            </a:endParaRPr>
          </a:p>
        </p:txBody>
      </p:sp>
      <p:sp>
        <p:nvSpPr>
          <p:cNvPr id="11" name="Rectangle 8"/>
          <p:cNvSpPr>
            <a:spLocks noGrp="1" noChangeArrowheads="1"/>
          </p:cNvSpPr>
          <p:nvPr>
            <p:ph type="ftr" sz="quarter" idx="11"/>
          </p:nvPr>
        </p:nvSpPr>
        <p:spPr>
          <a:xfrm>
            <a:off x="3503084" y="6381750"/>
            <a:ext cx="5088467" cy="457200"/>
          </a:xfrm>
        </p:spPr>
        <p:txBody>
          <a:bodyPr/>
          <a:lstStyle>
            <a:lvl1pPr>
              <a:defRPr>
                <a:latin typeface="Times New Roman" panose="02020603050405020304" pitchFamily="18" charset="0"/>
                <a:ea typeface="+mn-ea"/>
                <a:cs typeface="Times New Roman" panose="02020603050405020304" pitchFamily="18" charset="0"/>
              </a:defRPr>
            </a:lvl1pPr>
          </a:lstStyle>
          <a:p>
            <a:pPr>
              <a:defRPr/>
            </a:pPr>
            <a:r>
              <a:rPr lang="en-US" altLang="zh-TW" dirty="0">
                <a:solidFill>
                  <a:srgbClr val="000000"/>
                </a:solidFill>
              </a:rPr>
              <a:t>Computer Graphics and Computer Vision (CGCV) Lab.</a:t>
            </a:r>
          </a:p>
        </p:txBody>
      </p:sp>
      <p:sp>
        <p:nvSpPr>
          <p:cNvPr id="12" name="Rectangle 9"/>
          <p:cNvSpPr>
            <a:spLocks noGrp="1" noChangeArrowheads="1"/>
          </p:cNvSpPr>
          <p:nvPr>
            <p:ph type="sldNum" sz="quarter" idx="12"/>
          </p:nvPr>
        </p:nvSpPr>
        <p:spPr>
          <a:xfrm>
            <a:off x="8737600" y="6381750"/>
            <a:ext cx="2844800" cy="457200"/>
          </a:xfrm>
        </p:spPr>
        <p:txBody>
          <a:bodyPr/>
          <a:lstStyle>
            <a:lvl1pPr>
              <a:defRPr/>
            </a:lvl1pPr>
          </a:lstStyle>
          <a:p>
            <a:fld id="{65300F2A-D69D-42EE-9AAF-5D3365E62153}"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123577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endParaRPr lang="en-US" altLang="zh-TW">
              <a:solidFill>
                <a:srgbClr val="000000"/>
              </a:solidFill>
            </a:endParaRPr>
          </a:p>
        </p:txBody>
      </p:sp>
      <p:sp>
        <p:nvSpPr>
          <p:cNvPr id="5" name="頁尾版面配置區 4"/>
          <p:cNvSpPr>
            <a:spLocks noGrp="1"/>
          </p:cNvSpPr>
          <p:nvPr>
            <p:ph type="ftr" sz="quarter" idx="11"/>
          </p:nvPr>
        </p:nvSpPr>
        <p:spPr/>
        <p:txBody>
          <a:bodyPr/>
          <a:lstStyle>
            <a:lvl1pPr>
              <a:defRPr/>
            </a:lvl1pPr>
          </a:lstStyle>
          <a:p>
            <a:pPr>
              <a:defRPr/>
            </a:pPr>
            <a:r>
              <a:rPr lang="en-US" altLang="zh-TW" dirty="0">
                <a:solidFill>
                  <a:srgbClr val="000000"/>
                </a:solidFill>
              </a:rPr>
              <a:t>Computer Graphics and Computer Vision (CGCV) Lab.</a:t>
            </a:r>
          </a:p>
        </p:txBody>
      </p:sp>
      <p:sp>
        <p:nvSpPr>
          <p:cNvPr id="6" name="投影片編號版面配置區 5"/>
          <p:cNvSpPr>
            <a:spLocks noGrp="1"/>
          </p:cNvSpPr>
          <p:nvPr>
            <p:ph type="sldNum" sz="quarter" idx="12"/>
          </p:nvPr>
        </p:nvSpPr>
        <p:spPr/>
        <p:txBody>
          <a:bodyPr/>
          <a:lstStyle>
            <a:lvl1pPr>
              <a:defRPr/>
            </a:lvl1pPr>
          </a:lstStyle>
          <a:p>
            <a:fld id="{07F2BD6A-2B14-4B51-8B32-16878F71B8E6}"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151571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9141884" y="301626"/>
            <a:ext cx="2436283" cy="5935663"/>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826684" y="301626"/>
            <a:ext cx="7112000" cy="5935663"/>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endParaRPr lang="en-US" altLang="zh-TW">
              <a:solidFill>
                <a:srgbClr val="000000"/>
              </a:solidFill>
            </a:endParaRPr>
          </a:p>
        </p:txBody>
      </p:sp>
      <p:sp>
        <p:nvSpPr>
          <p:cNvPr id="5" name="頁尾版面配置區 4"/>
          <p:cNvSpPr>
            <a:spLocks noGrp="1"/>
          </p:cNvSpPr>
          <p:nvPr>
            <p:ph type="ftr" sz="quarter" idx="11"/>
          </p:nvPr>
        </p:nvSpPr>
        <p:spPr/>
        <p:txBody>
          <a:bodyPr/>
          <a:lstStyle>
            <a:lvl1pPr>
              <a:defRPr/>
            </a:lvl1pPr>
          </a:lstStyle>
          <a:p>
            <a:pPr>
              <a:defRPr/>
            </a:pPr>
            <a:r>
              <a:rPr lang="en-US" altLang="zh-TW" dirty="0">
                <a:solidFill>
                  <a:srgbClr val="000000"/>
                </a:solidFill>
              </a:rPr>
              <a:t>Computer Graphics and Computer Vision (CGCV) Lab.</a:t>
            </a:r>
          </a:p>
        </p:txBody>
      </p:sp>
      <p:sp>
        <p:nvSpPr>
          <p:cNvPr id="6" name="投影片編號版面配置區 5"/>
          <p:cNvSpPr>
            <a:spLocks noGrp="1"/>
          </p:cNvSpPr>
          <p:nvPr>
            <p:ph type="sldNum" sz="quarter" idx="12"/>
          </p:nvPr>
        </p:nvSpPr>
        <p:spPr/>
        <p:txBody>
          <a:bodyPr/>
          <a:lstStyle>
            <a:lvl1pPr>
              <a:defRPr/>
            </a:lvl1pPr>
          </a:lstStyle>
          <a:p>
            <a:fld id="{B11C7052-D958-47CE-82B9-5D1170C4F563}"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2167385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gn="ctr">
              <a:defRPr>
                <a:latin typeface="Times New Roman" panose="02020603050405020304" pitchFamily="18" charset="0"/>
                <a:ea typeface="+mj-ea"/>
                <a:cs typeface="Times New Roman" panose="02020603050405020304" pitchFamily="18" charset="0"/>
              </a:defRPr>
            </a:lvl1pPr>
          </a:lstStyle>
          <a:p>
            <a:r>
              <a:rPr lang="zh-TW" altLang="en-US" dirty="0"/>
              <a:t>按一下以編輯母片標題樣式</a:t>
            </a:r>
          </a:p>
        </p:txBody>
      </p:sp>
      <p:sp>
        <p:nvSpPr>
          <p:cNvPr id="3" name="內容版面配置區 2"/>
          <p:cNvSpPr>
            <a:spLocks noGrp="1"/>
          </p:cNvSpPr>
          <p:nvPr>
            <p:ph idx="1"/>
          </p:nvPr>
        </p:nvSpPr>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r>
              <a:rPr lang="en-US" altLang="zh-TW" dirty="0">
                <a:solidFill>
                  <a:srgbClr val="000000"/>
                </a:solidFill>
              </a:rPr>
              <a:t>Computer Graphics and Computer Vision (CGCV) Lab.</a:t>
            </a:r>
          </a:p>
        </p:txBody>
      </p:sp>
      <p:sp>
        <p:nvSpPr>
          <p:cNvPr id="6" name="Rectangle 10"/>
          <p:cNvSpPr>
            <a:spLocks noGrp="1" noChangeArrowheads="1"/>
          </p:cNvSpPr>
          <p:nvPr>
            <p:ph type="sldNum" sz="quarter" idx="12"/>
          </p:nvPr>
        </p:nvSpPr>
        <p:spPr>
          <a:ln/>
        </p:spPr>
        <p:txBody>
          <a:bodyPr/>
          <a:lstStyle>
            <a:lvl1pPr>
              <a:defRPr/>
            </a:lvl1pPr>
          </a:lstStyle>
          <a:p>
            <a:fld id="{4CEC358D-6684-4FE2-B7F7-F6FCD06386DD}"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2815783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vl1pPr>
          </a:lstStyle>
          <a:p>
            <a:r>
              <a:rPr lang="zh-TW" altLang="en-US" dirty="0"/>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lvl1pPr>
              <a:defRPr/>
            </a:lvl1pPr>
          </a:lstStyle>
          <a:p>
            <a:pPr>
              <a:defRPr/>
            </a:pPr>
            <a:endParaRPr lang="en-US" altLang="zh-TW">
              <a:solidFill>
                <a:srgbClr val="000000"/>
              </a:solidFill>
            </a:endParaRPr>
          </a:p>
        </p:txBody>
      </p:sp>
      <p:sp>
        <p:nvSpPr>
          <p:cNvPr id="5" name="頁尾版面配置區 4"/>
          <p:cNvSpPr>
            <a:spLocks noGrp="1"/>
          </p:cNvSpPr>
          <p:nvPr>
            <p:ph type="ftr" sz="quarter" idx="11"/>
          </p:nvPr>
        </p:nvSpPr>
        <p:spPr/>
        <p:txBody>
          <a:bodyPr/>
          <a:lstStyle>
            <a:lvl1pPr>
              <a:defRPr/>
            </a:lvl1pPr>
          </a:lstStyle>
          <a:p>
            <a:pPr>
              <a:defRPr/>
            </a:pPr>
            <a:r>
              <a:rPr lang="en-US" altLang="zh-TW" dirty="0">
                <a:solidFill>
                  <a:srgbClr val="000000"/>
                </a:solidFill>
              </a:rPr>
              <a:t>Computer Graphics and Computer Vision (CGCV) Lab.</a:t>
            </a:r>
          </a:p>
        </p:txBody>
      </p:sp>
      <p:sp>
        <p:nvSpPr>
          <p:cNvPr id="6" name="投影片編號版面配置區 5"/>
          <p:cNvSpPr>
            <a:spLocks noGrp="1"/>
          </p:cNvSpPr>
          <p:nvPr>
            <p:ph type="sldNum" sz="quarter" idx="12"/>
          </p:nvPr>
        </p:nvSpPr>
        <p:spPr/>
        <p:txBody>
          <a:bodyPr/>
          <a:lstStyle>
            <a:lvl1pPr>
              <a:defRPr/>
            </a:lvl1pPr>
          </a:lstStyle>
          <a:p>
            <a:fld id="{B176446C-2A58-4F40-BA27-7B79F5A5C39F}"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150656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826684" y="1827214"/>
            <a:ext cx="4773083" cy="4410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802967" y="1827214"/>
            <a:ext cx="4775200" cy="4410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lvl1pPr>
              <a:defRPr/>
            </a:lvl1pPr>
          </a:lstStyle>
          <a:p>
            <a:pPr>
              <a:defRPr/>
            </a:pPr>
            <a:endParaRPr lang="en-US" altLang="zh-TW">
              <a:solidFill>
                <a:srgbClr val="000000"/>
              </a:solidFill>
            </a:endParaRPr>
          </a:p>
        </p:txBody>
      </p:sp>
      <p:sp>
        <p:nvSpPr>
          <p:cNvPr id="6" name="頁尾版面配置區 5"/>
          <p:cNvSpPr>
            <a:spLocks noGrp="1"/>
          </p:cNvSpPr>
          <p:nvPr>
            <p:ph type="ftr" sz="quarter" idx="11"/>
          </p:nvPr>
        </p:nvSpPr>
        <p:spPr/>
        <p:txBody>
          <a:bodyPr/>
          <a:lstStyle>
            <a:lvl1pPr>
              <a:defRPr/>
            </a:lvl1pPr>
          </a:lstStyle>
          <a:p>
            <a:pPr>
              <a:defRPr/>
            </a:pPr>
            <a:r>
              <a:rPr lang="en-US" altLang="zh-TW" dirty="0">
                <a:solidFill>
                  <a:srgbClr val="000000"/>
                </a:solidFill>
              </a:rPr>
              <a:t>Computer Graphics and Computer Vision (CGCV) Lab.</a:t>
            </a:r>
          </a:p>
        </p:txBody>
      </p:sp>
      <p:sp>
        <p:nvSpPr>
          <p:cNvPr id="7" name="投影片編號版面配置區 6"/>
          <p:cNvSpPr>
            <a:spLocks noGrp="1"/>
          </p:cNvSpPr>
          <p:nvPr>
            <p:ph type="sldNum" sz="quarter" idx="12"/>
          </p:nvPr>
        </p:nvSpPr>
        <p:spPr/>
        <p:txBody>
          <a:bodyPr/>
          <a:lstStyle>
            <a:lvl1pPr>
              <a:defRPr/>
            </a:lvl1pPr>
          </a:lstStyle>
          <a:p>
            <a:fld id="{1CE73210-2AFD-4370-B3F1-069F832F649E}"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3554229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lvl1pPr>
              <a:defRPr/>
            </a:lvl1pPr>
          </a:lstStyle>
          <a:p>
            <a:pPr>
              <a:defRPr/>
            </a:pPr>
            <a:endParaRPr lang="en-US" altLang="zh-TW">
              <a:solidFill>
                <a:srgbClr val="000000"/>
              </a:solidFill>
            </a:endParaRPr>
          </a:p>
        </p:txBody>
      </p:sp>
      <p:sp>
        <p:nvSpPr>
          <p:cNvPr id="8" name="頁尾版面配置區 7"/>
          <p:cNvSpPr>
            <a:spLocks noGrp="1"/>
          </p:cNvSpPr>
          <p:nvPr>
            <p:ph type="ftr" sz="quarter" idx="11"/>
          </p:nvPr>
        </p:nvSpPr>
        <p:spPr/>
        <p:txBody>
          <a:bodyPr/>
          <a:lstStyle>
            <a:lvl1pPr>
              <a:defRPr/>
            </a:lvl1pPr>
          </a:lstStyle>
          <a:p>
            <a:pPr>
              <a:defRPr/>
            </a:pPr>
            <a:r>
              <a:rPr lang="en-US" altLang="zh-TW" dirty="0">
                <a:solidFill>
                  <a:srgbClr val="000000"/>
                </a:solidFill>
              </a:rPr>
              <a:t>Computer Graphics and Computer Vision (CGCV) Lab.</a:t>
            </a:r>
          </a:p>
        </p:txBody>
      </p:sp>
      <p:sp>
        <p:nvSpPr>
          <p:cNvPr id="9" name="投影片編號版面配置區 8"/>
          <p:cNvSpPr>
            <a:spLocks noGrp="1"/>
          </p:cNvSpPr>
          <p:nvPr>
            <p:ph type="sldNum" sz="quarter" idx="12"/>
          </p:nvPr>
        </p:nvSpPr>
        <p:spPr/>
        <p:txBody>
          <a:bodyPr/>
          <a:lstStyle>
            <a:lvl1pPr>
              <a:defRPr/>
            </a:lvl1pPr>
          </a:lstStyle>
          <a:p>
            <a:fld id="{4A3F97DE-F181-44E6-8CDF-650C51165F7B}"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1160288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lvl1pPr>
              <a:defRPr/>
            </a:lvl1pPr>
          </a:lstStyle>
          <a:p>
            <a:pPr>
              <a:defRPr/>
            </a:pPr>
            <a:endParaRPr lang="en-US" altLang="zh-TW">
              <a:solidFill>
                <a:srgbClr val="000000"/>
              </a:solidFill>
            </a:endParaRPr>
          </a:p>
        </p:txBody>
      </p:sp>
      <p:sp>
        <p:nvSpPr>
          <p:cNvPr id="4" name="頁尾版面配置區 3"/>
          <p:cNvSpPr>
            <a:spLocks noGrp="1"/>
          </p:cNvSpPr>
          <p:nvPr>
            <p:ph type="ftr" sz="quarter" idx="11"/>
          </p:nvPr>
        </p:nvSpPr>
        <p:spPr/>
        <p:txBody>
          <a:bodyPr/>
          <a:lstStyle>
            <a:lvl1pPr>
              <a:defRPr/>
            </a:lvl1pPr>
          </a:lstStyle>
          <a:p>
            <a:pPr>
              <a:defRPr/>
            </a:pPr>
            <a:r>
              <a:rPr lang="en-US" altLang="zh-TW" dirty="0">
                <a:solidFill>
                  <a:srgbClr val="000000"/>
                </a:solidFill>
              </a:rPr>
              <a:t>Computer Graphics and Computer Vision (CGCV) Lab.</a:t>
            </a:r>
          </a:p>
        </p:txBody>
      </p:sp>
      <p:sp>
        <p:nvSpPr>
          <p:cNvPr id="5" name="投影片編號版面配置區 4"/>
          <p:cNvSpPr>
            <a:spLocks noGrp="1"/>
          </p:cNvSpPr>
          <p:nvPr>
            <p:ph type="sldNum" sz="quarter" idx="12"/>
          </p:nvPr>
        </p:nvSpPr>
        <p:spPr/>
        <p:txBody>
          <a:bodyPr/>
          <a:lstStyle>
            <a:lvl1pPr>
              <a:defRPr/>
            </a:lvl1pPr>
          </a:lstStyle>
          <a:p>
            <a:fld id="{6D1B7DCD-7098-4FC9-937D-52B2576C456A}"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154931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pPr>
              <a:defRPr/>
            </a:pPr>
            <a:endParaRPr lang="en-US" altLang="zh-TW">
              <a:solidFill>
                <a:srgbClr val="000000"/>
              </a:solidFill>
            </a:endParaRPr>
          </a:p>
        </p:txBody>
      </p:sp>
      <p:sp>
        <p:nvSpPr>
          <p:cNvPr id="3" name="頁尾版面配置區 2"/>
          <p:cNvSpPr>
            <a:spLocks noGrp="1"/>
          </p:cNvSpPr>
          <p:nvPr>
            <p:ph type="ftr" sz="quarter" idx="11"/>
          </p:nvPr>
        </p:nvSpPr>
        <p:spPr/>
        <p:txBody>
          <a:bodyPr/>
          <a:lstStyle>
            <a:lvl1pPr>
              <a:defRPr/>
            </a:lvl1pPr>
          </a:lstStyle>
          <a:p>
            <a:pPr>
              <a:defRPr/>
            </a:pPr>
            <a:r>
              <a:rPr lang="en-US" altLang="zh-TW" dirty="0">
                <a:solidFill>
                  <a:srgbClr val="000000"/>
                </a:solidFill>
              </a:rPr>
              <a:t>Computer Graphics and Computer Vision (CGCV) Lab.</a:t>
            </a:r>
          </a:p>
        </p:txBody>
      </p:sp>
      <p:sp>
        <p:nvSpPr>
          <p:cNvPr id="4" name="投影片編號版面配置區 3"/>
          <p:cNvSpPr>
            <a:spLocks noGrp="1"/>
          </p:cNvSpPr>
          <p:nvPr>
            <p:ph type="sldNum" sz="quarter" idx="12"/>
          </p:nvPr>
        </p:nvSpPr>
        <p:spPr/>
        <p:txBody>
          <a:bodyPr/>
          <a:lstStyle>
            <a:lvl1pPr>
              <a:defRPr/>
            </a:lvl1pPr>
          </a:lstStyle>
          <a:p>
            <a:fld id="{E7E3DA28-4946-4F64-93A0-678ECAF53793}"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88958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lvl1pPr>
              <a:defRPr/>
            </a:lvl1pPr>
          </a:lstStyle>
          <a:p>
            <a:pPr>
              <a:defRPr/>
            </a:pPr>
            <a:endParaRPr lang="en-US" altLang="zh-TW">
              <a:solidFill>
                <a:srgbClr val="000000"/>
              </a:solidFill>
            </a:endParaRPr>
          </a:p>
        </p:txBody>
      </p:sp>
      <p:sp>
        <p:nvSpPr>
          <p:cNvPr id="6" name="頁尾版面配置區 5"/>
          <p:cNvSpPr>
            <a:spLocks noGrp="1"/>
          </p:cNvSpPr>
          <p:nvPr>
            <p:ph type="ftr" sz="quarter" idx="11"/>
          </p:nvPr>
        </p:nvSpPr>
        <p:spPr/>
        <p:txBody>
          <a:bodyPr/>
          <a:lstStyle>
            <a:lvl1pPr>
              <a:defRPr/>
            </a:lvl1pPr>
          </a:lstStyle>
          <a:p>
            <a:pPr>
              <a:defRPr/>
            </a:pPr>
            <a:r>
              <a:rPr lang="en-US" altLang="zh-TW" dirty="0">
                <a:solidFill>
                  <a:srgbClr val="000000"/>
                </a:solidFill>
              </a:rPr>
              <a:t>Computer Graphics and Computer Vision (CGCV) Lab.</a:t>
            </a:r>
          </a:p>
        </p:txBody>
      </p:sp>
      <p:sp>
        <p:nvSpPr>
          <p:cNvPr id="7" name="投影片編號版面配置區 6"/>
          <p:cNvSpPr>
            <a:spLocks noGrp="1"/>
          </p:cNvSpPr>
          <p:nvPr>
            <p:ph type="sldNum" sz="quarter" idx="12"/>
          </p:nvPr>
        </p:nvSpPr>
        <p:spPr/>
        <p:txBody>
          <a:bodyPr/>
          <a:lstStyle>
            <a:lvl1pPr>
              <a:defRPr/>
            </a:lvl1pPr>
          </a:lstStyle>
          <a:p>
            <a:fld id="{10512191-35C7-44A9-83EF-A22E03159A53}"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260468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lvl1pPr>
              <a:defRPr/>
            </a:lvl1pPr>
          </a:lstStyle>
          <a:p>
            <a:pPr>
              <a:defRPr/>
            </a:pPr>
            <a:endParaRPr lang="en-US" altLang="zh-TW">
              <a:solidFill>
                <a:srgbClr val="000000"/>
              </a:solidFill>
            </a:endParaRPr>
          </a:p>
        </p:txBody>
      </p:sp>
      <p:sp>
        <p:nvSpPr>
          <p:cNvPr id="6" name="頁尾版面配置區 5"/>
          <p:cNvSpPr>
            <a:spLocks noGrp="1"/>
          </p:cNvSpPr>
          <p:nvPr>
            <p:ph type="ftr" sz="quarter" idx="11"/>
          </p:nvPr>
        </p:nvSpPr>
        <p:spPr/>
        <p:txBody>
          <a:bodyPr/>
          <a:lstStyle>
            <a:lvl1pPr>
              <a:defRPr/>
            </a:lvl1pPr>
          </a:lstStyle>
          <a:p>
            <a:pPr>
              <a:defRPr/>
            </a:pPr>
            <a:r>
              <a:rPr lang="en-US" altLang="zh-TW" dirty="0">
                <a:solidFill>
                  <a:srgbClr val="000000"/>
                </a:solidFill>
              </a:rPr>
              <a:t>Computer Graphics and Computer Vision (CGCV) Lab.</a:t>
            </a:r>
          </a:p>
        </p:txBody>
      </p:sp>
      <p:sp>
        <p:nvSpPr>
          <p:cNvPr id="7" name="投影片編號版面配置區 6"/>
          <p:cNvSpPr>
            <a:spLocks noGrp="1"/>
          </p:cNvSpPr>
          <p:nvPr>
            <p:ph type="sldNum" sz="quarter" idx="12"/>
          </p:nvPr>
        </p:nvSpPr>
        <p:spPr/>
        <p:txBody>
          <a:bodyPr/>
          <a:lstStyle>
            <a:lvl1pPr>
              <a:defRPr/>
            </a:lvl1pPr>
          </a:lstStyle>
          <a:p>
            <a:fld id="{4A90EB19-FCED-4CC8-90CC-20E78D7D0542}" type="slidenum">
              <a:rPr lang="en-US" altLang="zh-TW">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87700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a:xfrm>
            <a:off x="0" y="6524625"/>
            <a:ext cx="12192000" cy="342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zh-TW" altLang="en-US" sz="1800">
              <a:solidFill>
                <a:srgbClr val="FFFFFF"/>
              </a:solidFill>
            </a:endParaRPr>
          </a:p>
        </p:txBody>
      </p:sp>
      <p:sp>
        <p:nvSpPr>
          <p:cNvPr id="1027" name="Line 5"/>
          <p:cNvSpPr>
            <a:spLocks noChangeShapeType="1"/>
          </p:cNvSpPr>
          <p:nvPr/>
        </p:nvSpPr>
        <p:spPr bwMode="auto">
          <a:xfrm>
            <a:off x="719667" y="1101898"/>
            <a:ext cx="1086273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TW" altLang="en-US" sz="1800">
              <a:solidFill>
                <a:srgbClr val="000000"/>
              </a:solidFill>
              <a:ea typeface="新細明體" panose="02020500000000000000" pitchFamily="18" charset="-120"/>
            </a:endParaRPr>
          </a:p>
        </p:txBody>
      </p:sp>
      <p:sp>
        <p:nvSpPr>
          <p:cNvPr id="1028" name="Rectangle 6"/>
          <p:cNvSpPr>
            <a:spLocks noGrp="1" noChangeArrowheads="1"/>
          </p:cNvSpPr>
          <p:nvPr>
            <p:ph type="title"/>
          </p:nvPr>
        </p:nvSpPr>
        <p:spPr bwMode="auto">
          <a:xfrm>
            <a:off x="719667" y="1"/>
            <a:ext cx="10858500" cy="1052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9" name="Rectangle 7"/>
          <p:cNvSpPr>
            <a:spLocks noGrp="1" noChangeArrowheads="1"/>
          </p:cNvSpPr>
          <p:nvPr>
            <p:ph type="body" idx="1"/>
          </p:nvPr>
        </p:nvSpPr>
        <p:spPr bwMode="auto">
          <a:xfrm>
            <a:off x="719667" y="1221013"/>
            <a:ext cx="10858500" cy="501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33480" name="Rectangle 8"/>
          <p:cNvSpPr>
            <a:spLocks noGrp="1" noChangeArrowheads="1"/>
          </p:cNvSpPr>
          <p:nvPr>
            <p:ph type="dt" sz="half" idx="2"/>
          </p:nvPr>
        </p:nvSpPr>
        <p:spPr bwMode="auto">
          <a:xfrm>
            <a:off x="334434" y="6356350"/>
            <a:ext cx="172931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200">
                <a:latin typeface="Times New Roman" panose="02020603050405020304" pitchFamily="18" charset="0"/>
                <a:ea typeface="+mn-ea"/>
                <a:cs typeface="Times New Roman" panose="02020603050405020304" pitchFamily="18" charset="0"/>
              </a:defRPr>
            </a:lvl1pPr>
          </a:lstStyle>
          <a:p>
            <a:pPr fontAlgn="base">
              <a:spcBef>
                <a:spcPct val="0"/>
              </a:spcBef>
              <a:spcAft>
                <a:spcPct val="0"/>
              </a:spcAft>
              <a:defRPr/>
            </a:pPr>
            <a:endParaRPr lang="en-US" altLang="zh-TW">
              <a:solidFill>
                <a:srgbClr val="000000"/>
              </a:solidFill>
            </a:endParaRPr>
          </a:p>
        </p:txBody>
      </p:sp>
      <p:sp>
        <p:nvSpPr>
          <p:cNvPr id="233481" name="Rectangle 9"/>
          <p:cNvSpPr>
            <a:spLocks noGrp="1" noChangeArrowheads="1"/>
          </p:cNvSpPr>
          <p:nvPr>
            <p:ph type="ftr" sz="quarter" idx="3"/>
          </p:nvPr>
        </p:nvSpPr>
        <p:spPr bwMode="auto">
          <a:xfrm>
            <a:off x="2163233" y="6356350"/>
            <a:ext cx="79692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200">
                <a:latin typeface="Times New Roman" panose="02020603050405020304" pitchFamily="18" charset="0"/>
                <a:ea typeface="+mn-ea"/>
                <a:cs typeface="Times New Roman" panose="02020603050405020304" pitchFamily="18" charset="0"/>
              </a:defRPr>
            </a:lvl1pPr>
          </a:lstStyle>
          <a:p>
            <a:pPr fontAlgn="base">
              <a:spcBef>
                <a:spcPct val="0"/>
              </a:spcBef>
              <a:spcAft>
                <a:spcPct val="0"/>
              </a:spcAft>
              <a:defRPr/>
            </a:pPr>
            <a:r>
              <a:rPr lang="en-US" altLang="zh-TW" dirty="0">
                <a:solidFill>
                  <a:srgbClr val="000000"/>
                </a:solidFill>
              </a:rPr>
              <a:t>Computer Graphics and Computer Vision (CGCV)</a:t>
            </a:r>
            <a:r>
              <a:rPr lang="zh-TW" altLang="en-US" dirty="0">
                <a:solidFill>
                  <a:srgbClr val="000000"/>
                </a:solidFill>
              </a:rPr>
              <a:t> </a:t>
            </a:r>
            <a:r>
              <a:rPr lang="en-US" altLang="zh-TW" dirty="0">
                <a:solidFill>
                  <a:srgbClr val="000000"/>
                </a:solidFill>
              </a:rPr>
              <a:t>Lab.</a:t>
            </a:r>
          </a:p>
        </p:txBody>
      </p:sp>
      <p:sp>
        <p:nvSpPr>
          <p:cNvPr id="233482" name="Rectangle 10"/>
          <p:cNvSpPr>
            <a:spLocks noGrp="1" noChangeArrowheads="1"/>
          </p:cNvSpPr>
          <p:nvPr>
            <p:ph type="sldNum" sz="quarter" idx="4"/>
          </p:nvPr>
        </p:nvSpPr>
        <p:spPr bwMode="auto">
          <a:xfrm>
            <a:off x="10703984" y="6356350"/>
            <a:ext cx="134408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200">
                <a:latin typeface="Times New Roman" panose="02020603050405020304" pitchFamily="18" charset="0"/>
                <a:ea typeface="標楷體" panose="03000509000000000000" pitchFamily="65" charset="-120"/>
                <a:cs typeface="Times New Roman" panose="02020603050405020304" pitchFamily="18" charset="0"/>
              </a:defRPr>
            </a:lvl1pPr>
          </a:lstStyle>
          <a:p>
            <a:pPr fontAlgn="base">
              <a:spcBef>
                <a:spcPct val="0"/>
              </a:spcBef>
              <a:spcAft>
                <a:spcPct val="0"/>
              </a:spcAft>
            </a:pPr>
            <a:fld id="{6F233429-25D0-45A2-AECF-912D1CEBABC9}" type="slidenum">
              <a:rPr lang="en-US" altLang="zh-TW">
                <a:solidFill>
                  <a:srgbClr val="000000"/>
                </a:solidFill>
              </a:rPr>
              <a:pPr fontAlgn="base">
                <a:spcBef>
                  <a:spcPct val="0"/>
                </a:spcBef>
                <a:spcAft>
                  <a:spcPct val="0"/>
                </a:spcAft>
              </a:pPr>
              <a:t>‹#›</a:t>
            </a:fld>
            <a:endParaRPr lang="en-US" altLang="zh-TW">
              <a:solidFill>
                <a:srgbClr val="000000"/>
              </a:solidFill>
            </a:endParaRPr>
          </a:p>
        </p:txBody>
      </p:sp>
    </p:spTree>
    <p:extLst>
      <p:ext uri="{BB962C8B-B14F-4D97-AF65-F5344CB8AC3E}">
        <p14:creationId xmlns:p14="http://schemas.microsoft.com/office/powerpoint/2010/main" val="1944094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kumimoji="1" sz="3600">
          <a:solidFill>
            <a:schemeClr val="tx2"/>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kumimoji="1" sz="3600">
          <a:solidFill>
            <a:schemeClr val="tx2"/>
          </a:solidFill>
          <a:latin typeface="Times New Roman" pitchFamily="18" charset="0"/>
          <a:ea typeface="標楷體" pitchFamily="65" charset="-120"/>
          <a:cs typeface="Times New Roman" pitchFamily="18" charset="0"/>
        </a:defRPr>
      </a:lvl2pPr>
      <a:lvl3pPr algn="ctr" rtl="0" eaLnBrk="0" fontAlgn="base" hangingPunct="0">
        <a:spcBef>
          <a:spcPct val="0"/>
        </a:spcBef>
        <a:spcAft>
          <a:spcPct val="0"/>
        </a:spcAft>
        <a:defRPr kumimoji="1" sz="3600">
          <a:solidFill>
            <a:schemeClr val="tx2"/>
          </a:solidFill>
          <a:latin typeface="Times New Roman" pitchFamily="18" charset="0"/>
          <a:ea typeface="標楷體" pitchFamily="65" charset="-120"/>
          <a:cs typeface="Times New Roman" pitchFamily="18" charset="0"/>
        </a:defRPr>
      </a:lvl3pPr>
      <a:lvl4pPr algn="ctr" rtl="0" eaLnBrk="0" fontAlgn="base" hangingPunct="0">
        <a:spcBef>
          <a:spcPct val="0"/>
        </a:spcBef>
        <a:spcAft>
          <a:spcPct val="0"/>
        </a:spcAft>
        <a:defRPr kumimoji="1" sz="3600">
          <a:solidFill>
            <a:schemeClr val="tx2"/>
          </a:solidFill>
          <a:latin typeface="Times New Roman" pitchFamily="18" charset="0"/>
          <a:ea typeface="標楷體" pitchFamily="65" charset="-120"/>
          <a:cs typeface="Times New Roman" pitchFamily="18" charset="0"/>
        </a:defRPr>
      </a:lvl4pPr>
      <a:lvl5pPr algn="ctr" rtl="0" eaLnBrk="0" fontAlgn="base" hangingPunct="0">
        <a:spcBef>
          <a:spcPct val="0"/>
        </a:spcBef>
        <a:spcAft>
          <a:spcPct val="0"/>
        </a:spcAft>
        <a:defRPr kumimoji="1" sz="3600">
          <a:solidFill>
            <a:schemeClr val="tx2"/>
          </a:solidFill>
          <a:latin typeface="Times New Roman" pitchFamily="18" charset="0"/>
          <a:ea typeface="標楷體" pitchFamily="65" charset="-120"/>
          <a:cs typeface="Times New Roman" pitchFamily="18" charset="0"/>
        </a:defRPr>
      </a:lvl5pPr>
      <a:lvl6pPr marL="457200" algn="l" rtl="0" fontAlgn="base">
        <a:spcBef>
          <a:spcPct val="0"/>
        </a:spcBef>
        <a:spcAft>
          <a:spcPct val="0"/>
        </a:spcAft>
        <a:defRPr kumimoji="1" sz="3600">
          <a:solidFill>
            <a:schemeClr val="tx2"/>
          </a:solidFill>
          <a:latin typeface="Verdana" pitchFamily="34" charset="0"/>
          <a:ea typeface="標楷體" pitchFamily="65" charset="-120"/>
        </a:defRPr>
      </a:lvl6pPr>
      <a:lvl7pPr marL="914400" algn="l" rtl="0" fontAlgn="base">
        <a:spcBef>
          <a:spcPct val="0"/>
        </a:spcBef>
        <a:spcAft>
          <a:spcPct val="0"/>
        </a:spcAft>
        <a:defRPr kumimoji="1" sz="3600">
          <a:solidFill>
            <a:schemeClr val="tx2"/>
          </a:solidFill>
          <a:latin typeface="Verdana" pitchFamily="34" charset="0"/>
          <a:ea typeface="標楷體" pitchFamily="65" charset="-120"/>
        </a:defRPr>
      </a:lvl7pPr>
      <a:lvl8pPr marL="1371600" algn="l" rtl="0" fontAlgn="base">
        <a:spcBef>
          <a:spcPct val="0"/>
        </a:spcBef>
        <a:spcAft>
          <a:spcPct val="0"/>
        </a:spcAft>
        <a:defRPr kumimoji="1" sz="3600">
          <a:solidFill>
            <a:schemeClr val="tx2"/>
          </a:solidFill>
          <a:latin typeface="Verdana" pitchFamily="34" charset="0"/>
          <a:ea typeface="標楷體" pitchFamily="65" charset="-120"/>
        </a:defRPr>
      </a:lvl8pPr>
      <a:lvl9pPr marL="1828800" algn="l" rtl="0" fontAlgn="base">
        <a:spcBef>
          <a:spcPct val="0"/>
        </a:spcBef>
        <a:spcAft>
          <a:spcPct val="0"/>
        </a:spcAft>
        <a:defRPr kumimoji="1" sz="3600">
          <a:solidFill>
            <a:schemeClr val="tx2"/>
          </a:solidFill>
          <a:latin typeface="Verdana" pitchFamily="34" charset="0"/>
          <a:ea typeface="標楷體" pitchFamily="65" charset="-12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kumimoji="1" sz="24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Clr>
          <a:schemeClr val="tx2"/>
        </a:buClr>
        <a:buSzPct val="65000"/>
        <a:buFont typeface="Wingdings" panose="05000000000000000000" pitchFamily="2" charset="2"/>
        <a:buChar char="¡"/>
        <a:defRPr kumimoji="1" sz="20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l"/>
        <a:defRPr kumimoji="1" sz="16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Clr>
          <a:schemeClr val="tx2"/>
        </a:buClr>
        <a:buSzPct val="60000"/>
        <a:buFont typeface="Wingdings" panose="05000000000000000000" pitchFamily="2" charset="2"/>
        <a:buChar char="¡"/>
        <a:defRPr kumimoji="1" sz="1600">
          <a:solidFill>
            <a:schemeClr val="tx1"/>
          </a:solidFill>
          <a:latin typeface="Times New Roman" panose="02020603050405020304" pitchFamily="18" charset="0"/>
          <a:ea typeface="+mn-ea"/>
          <a:cs typeface="Times New Roman" panose="02020603050405020304" pitchFamily="18" charset="0"/>
        </a:defRPr>
      </a:lvl5pPr>
      <a:lvl6pPr marL="2514600" indent="-228600" algn="l" rtl="0" fontAlgn="base">
        <a:spcBef>
          <a:spcPct val="20000"/>
        </a:spcBef>
        <a:spcAft>
          <a:spcPct val="0"/>
        </a:spcAft>
        <a:buClr>
          <a:schemeClr val="tx2"/>
        </a:buClr>
        <a:buSzPct val="60000"/>
        <a:buFont typeface="Wingdings" pitchFamily="2" charset="2"/>
        <a:buChar char="¡"/>
        <a:defRPr kumimoji="1" sz="1500">
          <a:solidFill>
            <a:schemeClr val="tx1"/>
          </a:solidFill>
          <a:latin typeface="+mn-lt"/>
          <a:ea typeface="+mn-ea"/>
        </a:defRPr>
      </a:lvl6pPr>
      <a:lvl7pPr marL="2971800" indent="-228600" algn="l" rtl="0" fontAlgn="base">
        <a:spcBef>
          <a:spcPct val="20000"/>
        </a:spcBef>
        <a:spcAft>
          <a:spcPct val="0"/>
        </a:spcAft>
        <a:buClr>
          <a:schemeClr val="tx2"/>
        </a:buClr>
        <a:buSzPct val="60000"/>
        <a:buFont typeface="Wingdings" pitchFamily="2" charset="2"/>
        <a:buChar char="¡"/>
        <a:defRPr kumimoji="1" sz="1500">
          <a:solidFill>
            <a:schemeClr val="tx1"/>
          </a:solidFill>
          <a:latin typeface="+mn-lt"/>
          <a:ea typeface="+mn-ea"/>
        </a:defRPr>
      </a:lvl7pPr>
      <a:lvl8pPr marL="3429000" indent="-228600" algn="l" rtl="0" fontAlgn="base">
        <a:spcBef>
          <a:spcPct val="20000"/>
        </a:spcBef>
        <a:spcAft>
          <a:spcPct val="0"/>
        </a:spcAft>
        <a:buClr>
          <a:schemeClr val="tx2"/>
        </a:buClr>
        <a:buSzPct val="60000"/>
        <a:buFont typeface="Wingdings" pitchFamily="2" charset="2"/>
        <a:buChar char="¡"/>
        <a:defRPr kumimoji="1" sz="1500">
          <a:solidFill>
            <a:schemeClr val="tx1"/>
          </a:solidFill>
          <a:latin typeface="+mn-lt"/>
          <a:ea typeface="+mn-ea"/>
        </a:defRPr>
      </a:lvl8pPr>
      <a:lvl9pPr marL="3886200" indent="-228600" algn="l" rtl="0" fontAlgn="base">
        <a:spcBef>
          <a:spcPct val="20000"/>
        </a:spcBef>
        <a:spcAft>
          <a:spcPct val="0"/>
        </a:spcAft>
        <a:buClr>
          <a:schemeClr val="tx2"/>
        </a:buClr>
        <a:buSzPct val="60000"/>
        <a:buFont typeface="Wingdings" pitchFamily="2" charset="2"/>
        <a:buChar char="¡"/>
        <a:defRPr kumimoji="1" sz="15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igdatafinance.tw/index.php/news/578-transformer-rnn-lstm" TargetMode="External"/><Relationship Id="rId7" Type="http://schemas.openxmlformats.org/officeDocument/2006/relationships/hyperlink" Target="https://medium.com/@cyeninesky3/attention-is-all-you-need-%E5%9F%BA%E6%96%BC%E6%B3%A8%E6%84%8F%E5%8A%9B%E6%A9%9F%E5%88%B6%E7%9A%84%E6%A9%9F%E5%99%A8%E7%BF%BB%E8%AD%AF%E6%A8%A1%E5%9E%8B-dcc12d25144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medium.com/@pocheng0118/a-brief-overview-vanilla-transformer-v-s-universal-transformer-&#28961;&#25152;&#19981;&#33021;&#30340;&#36890;&#29992;&#35336;&#31639;&#27169;&#22411;-d9e89dcef080" TargetMode="External"/><Relationship Id="rId5" Type="http://schemas.openxmlformats.org/officeDocument/2006/relationships/hyperlink" Target="https://medium.com/@bgg/seq2seq-pay-attention-to-self-attention-part-2-%E4%B8%AD%E6%96%87%E7%89%88-ef2ddf8597a4" TargetMode="External"/><Relationship Id="rId4" Type="http://schemas.openxmlformats.org/officeDocument/2006/relationships/hyperlink" Target="https://kknews.cc/zh-tw/code/xj4p59g.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872343" y="692151"/>
            <a:ext cx="9195707" cy="2879725"/>
          </a:xfrm>
        </p:spPr>
        <p:txBody>
          <a:bodyPr/>
          <a:lstStyle/>
          <a:p>
            <a:pPr algn="l" eaLnBrk="1" hangingPunct="1"/>
            <a:r>
              <a:rPr lang="en-US" altLang="zh-TW" sz="4800" b="1" dirty="0"/>
              <a:t>Attention is All You Need</a:t>
            </a:r>
            <a:r>
              <a:rPr lang="en-US" altLang="zh-TW" sz="4300" b="1" dirty="0"/>
              <a:t/>
            </a:r>
            <a:br>
              <a:rPr lang="en-US" altLang="zh-TW" sz="4300" b="1" dirty="0"/>
            </a:br>
            <a:r>
              <a:rPr lang="en-US" altLang="zh-TW" sz="4300" b="1" dirty="0"/>
              <a:t/>
            </a:r>
            <a:br>
              <a:rPr lang="en-US" altLang="zh-TW" sz="4300" b="1" dirty="0"/>
            </a:br>
            <a:r>
              <a:rPr lang="en-US" altLang="zh-TW" sz="1800" dirty="0" err="1" smtClean="0"/>
              <a:t>Ashish</a:t>
            </a:r>
            <a:r>
              <a:rPr lang="en-US" altLang="zh-TW" sz="1800" dirty="0" smtClean="0"/>
              <a:t> </a:t>
            </a:r>
            <a:r>
              <a:rPr lang="en-US" altLang="zh-TW" sz="1800" dirty="0" err="1" smtClean="0"/>
              <a:t>Vaswani</a:t>
            </a:r>
            <a:r>
              <a:rPr lang="en-US" altLang="zh-TW" sz="1800" dirty="0" smtClean="0"/>
              <a:t>, Noam </a:t>
            </a:r>
            <a:r>
              <a:rPr lang="en-US" altLang="zh-TW" sz="1800" dirty="0" err="1" smtClean="0"/>
              <a:t>Shazeer</a:t>
            </a:r>
            <a:r>
              <a:rPr lang="en-US" altLang="zh-TW" sz="1800" dirty="0" smtClean="0"/>
              <a:t>, </a:t>
            </a:r>
            <a:r>
              <a:rPr lang="en-US" altLang="zh-TW" sz="1800" dirty="0" err="1" smtClean="0"/>
              <a:t>Niki</a:t>
            </a:r>
            <a:r>
              <a:rPr lang="en-US" altLang="zh-TW" sz="1800" dirty="0" smtClean="0"/>
              <a:t> </a:t>
            </a:r>
            <a:r>
              <a:rPr lang="en-US" altLang="zh-TW" sz="1800" dirty="0" err="1" smtClean="0"/>
              <a:t>Parmar</a:t>
            </a:r>
            <a:r>
              <a:rPr lang="en-US" altLang="zh-TW" sz="1800" dirty="0" smtClean="0"/>
              <a:t>, </a:t>
            </a:r>
            <a:r>
              <a:rPr lang="en-US" altLang="zh-TW" sz="1800" dirty="0" err="1" smtClean="0"/>
              <a:t>Jakob</a:t>
            </a:r>
            <a:r>
              <a:rPr lang="en-US" altLang="zh-TW" sz="1800" dirty="0" smtClean="0"/>
              <a:t> </a:t>
            </a:r>
            <a:r>
              <a:rPr lang="en-US" altLang="zh-TW" sz="1800" dirty="0" err="1" smtClean="0"/>
              <a:t>Uszkoreit</a:t>
            </a:r>
            <a:r>
              <a:rPr lang="en-US" altLang="zh-TW" sz="1800" dirty="0" smtClean="0"/>
              <a:t>, </a:t>
            </a:r>
            <a:r>
              <a:rPr lang="en-US" altLang="zh-TW" sz="1800" dirty="0" err="1" smtClean="0"/>
              <a:t>Llion</a:t>
            </a:r>
            <a:r>
              <a:rPr lang="en-US" altLang="zh-TW" sz="1800" dirty="0" smtClean="0"/>
              <a:t> </a:t>
            </a:r>
            <a:r>
              <a:rPr lang="en-US" altLang="zh-TW" sz="1800" dirty="0" err="1" smtClean="0"/>
              <a:t>Jones,Aidan</a:t>
            </a:r>
            <a:r>
              <a:rPr lang="en-US" altLang="zh-TW" sz="1800" dirty="0" smtClean="0"/>
              <a:t> N. Gomez, </a:t>
            </a:r>
            <a:r>
              <a:rPr lang="en-US" altLang="zh-TW" sz="1800" dirty="0" err="1" smtClean="0"/>
              <a:t>Łukasz</a:t>
            </a:r>
            <a:r>
              <a:rPr lang="en-US" altLang="zh-TW" sz="1800" dirty="0" smtClean="0"/>
              <a:t> Kaiser, </a:t>
            </a:r>
            <a:r>
              <a:rPr lang="en-US" altLang="zh-TW" sz="1800" dirty="0" err="1" smtClean="0"/>
              <a:t>Illia</a:t>
            </a:r>
            <a:r>
              <a:rPr lang="en-US" altLang="zh-TW" sz="1800" dirty="0" smtClean="0"/>
              <a:t> </a:t>
            </a:r>
            <a:r>
              <a:rPr lang="en-US" altLang="zh-TW" sz="1800" dirty="0" err="1" smtClean="0"/>
              <a:t>Polosukhin</a:t>
            </a:r>
            <a:r>
              <a:rPr lang="en-US" altLang="zh-TW" sz="1800" dirty="0" smtClean="0"/>
              <a:t/>
            </a:r>
            <a:br>
              <a:rPr lang="en-US" altLang="zh-TW" sz="1800" dirty="0" smtClean="0"/>
            </a:br>
            <a:endParaRPr lang="en-US" altLang="zh-TW" sz="2400" b="1" dirty="0"/>
          </a:p>
        </p:txBody>
      </p:sp>
      <p:sp>
        <p:nvSpPr>
          <p:cNvPr id="4099" name="Rectangle 3"/>
          <p:cNvSpPr>
            <a:spLocks noGrp="1" noChangeArrowheads="1"/>
          </p:cNvSpPr>
          <p:nvPr>
            <p:ph type="subTitle" idx="1"/>
          </p:nvPr>
        </p:nvSpPr>
        <p:spPr>
          <a:xfrm>
            <a:off x="1944914" y="3860800"/>
            <a:ext cx="8839200" cy="2305049"/>
          </a:xfrm>
        </p:spPr>
        <p:txBody>
          <a:bodyPr/>
          <a:lstStyle/>
          <a:p>
            <a:pPr eaLnBrk="1" hangingPunct="1">
              <a:lnSpc>
                <a:spcPct val="80000"/>
              </a:lnSpc>
            </a:pPr>
            <a:r>
              <a:rPr lang="en-US" altLang="zh-TW" sz="2400" dirty="0" smtClean="0">
                <a:solidFill>
                  <a:srgbClr val="0000FF"/>
                </a:solidFill>
              </a:rPr>
              <a:t>31st Conference on Neural Information Processing Systems (NIPS 2017), Long Beach, CA, USA.</a:t>
            </a:r>
          </a:p>
          <a:p>
            <a:pPr eaLnBrk="1" hangingPunct="1">
              <a:lnSpc>
                <a:spcPct val="80000"/>
              </a:lnSpc>
            </a:pPr>
            <a:endParaRPr lang="en-US" altLang="zh-TW" sz="2800" dirty="0" smtClean="0"/>
          </a:p>
          <a:p>
            <a:pPr eaLnBrk="1" hangingPunct="1">
              <a:lnSpc>
                <a:spcPct val="80000"/>
              </a:lnSpc>
            </a:pPr>
            <a:r>
              <a:rPr lang="en-US" altLang="zh-TW" sz="2800" dirty="0" smtClean="0"/>
              <a:t>Presenter:1090522308</a:t>
            </a:r>
            <a:r>
              <a:rPr lang="zh-TW" altLang="en-US" sz="2800" dirty="0" smtClean="0"/>
              <a:t> </a:t>
            </a:r>
            <a:r>
              <a:rPr lang="zh-TW" altLang="en-US" sz="2800" dirty="0" smtClean="0"/>
              <a:t> </a:t>
            </a:r>
            <a:r>
              <a:rPr lang="en-US" altLang="zh-TW" sz="2800" dirty="0" smtClean="0"/>
              <a:t>Yung-Han </a:t>
            </a:r>
            <a:r>
              <a:rPr lang="en-US" altLang="zh-TW" sz="2800" dirty="0" smtClean="0"/>
              <a:t>Lee</a:t>
            </a:r>
            <a:r>
              <a:rPr lang="en-US" altLang="zh-TW" sz="2800" dirty="0" smtClean="0"/>
              <a:t/>
            </a:r>
            <a:br>
              <a:rPr lang="en-US" altLang="zh-TW" sz="2800" dirty="0" smtClean="0"/>
            </a:br>
            <a:endParaRPr lang="en-US" altLang="zh-TW" sz="2800" dirty="0" smtClean="0"/>
          </a:p>
          <a:p>
            <a:pPr eaLnBrk="1" hangingPunct="1">
              <a:lnSpc>
                <a:spcPct val="80000"/>
              </a:lnSpc>
            </a:pPr>
            <a:r>
              <a:rPr lang="en-US" altLang="zh-TW" sz="2800" dirty="0" err="1"/>
              <a:t>Adviser:Dr</a:t>
            </a:r>
            <a:r>
              <a:rPr lang="en-US" altLang="zh-TW" sz="2800" dirty="0"/>
              <a:t>. Chung-</a:t>
            </a:r>
            <a:r>
              <a:rPr lang="en-US" altLang="zh-TW" sz="2800" dirty="0" err="1"/>
              <a:t>Hsien</a:t>
            </a:r>
            <a:r>
              <a:rPr lang="en-US" altLang="zh-TW" sz="2800" dirty="0"/>
              <a:t> Tsai</a:t>
            </a:r>
            <a:endParaRPr lang="en-US" altLang="zh-TW" sz="1400" dirty="0"/>
          </a:p>
          <a:p>
            <a:pPr eaLnBrk="1" hangingPunct="1">
              <a:lnSpc>
                <a:spcPct val="80000"/>
              </a:lnSpc>
            </a:pPr>
            <a:endParaRPr lang="en-US" altLang="zh-TW" sz="1400" dirty="0"/>
          </a:p>
        </p:txBody>
      </p:sp>
    </p:spTree>
    <p:extLst>
      <p:ext uri="{BB962C8B-B14F-4D97-AF65-F5344CB8AC3E}">
        <p14:creationId xmlns:p14="http://schemas.microsoft.com/office/powerpoint/2010/main" val="2045495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27084C9-37E1-432E-AA08-3A3E502F87C3}"/>
              </a:ext>
            </a:extLst>
          </p:cNvPr>
          <p:cNvSpPr>
            <a:spLocks noGrp="1"/>
          </p:cNvSpPr>
          <p:nvPr>
            <p:ph type="title"/>
          </p:nvPr>
        </p:nvSpPr>
        <p:spPr/>
        <p:txBody>
          <a:bodyPr/>
          <a:lstStyle/>
          <a:p>
            <a:r>
              <a:rPr lang="en-US" altLang="zh-TW" sz="4400" dirty="0"/>
              <a:t>7. Conclusion</a:t>
            </a:r>
          </a:p>
        </p:txBody>
      </p:sp>
      <p:sp>
        <p:nvSpPr>
          <p:cNvPr id="4" name="頁尾版面配置區 3">
            <a:extLst>
              <a:ext uri="{FF2B5EF4-FFF2-40B4-BE49-F238E27FC236}">
                <a16:creationId xmlns:a16="http://schemas.microsoft.com/office/drawing/2014/main" xmlns="" id="{5DE7CF31-78B3-494E-BFEB-34C69C698051}"/>
              </a:ext>
            </a:extLst>
          </p:cNvPr>
          <p:cNvSpPr>
            <a:spLocks noGrp="1"/>
          </p:cNvSpPr>
          <p:nvPr>
            <p:ph type="ftr" sz="quarter" idx="11"/>
          </p:nvPr>
        </p:nvSpPr>
        <p:spPr/>
        <p:txBody>
          <a:bodyPr/>
          <a:lstStyle/>
          <a:p>
            <a:pPr>
              <a:defRPr/>
            </a:pPr>
            <a:r>
              <a:rPr lang="en-US" altLang="zh-TW" dirty="0">
                <a:solidFill>
                  <a:srgbClr val="000000"/>
                </a:solidFill>
              </a:rPr>
              <a:t>Computer Graphics and Computer Vision (CGCV) Lab.</a:t>
            </a:r>
          </a:p>
        </p:txBody>
      </p:sp>
      <p:sp>
        <p:nvSpPr>
          <p:cNvPr id="5" name="投影片編號版面配置區 4">
            <a:extLst>
              <a:ext uri="{FF2B5EF4-FFF2-40B4-BE49-F238E27FC236}">
                <a16:creationId xmlns:a16="http://schemas.microsoft.com/office/drawing/2014/main" xmlns="" id="{3D482931-17E8-441C-A9D8-FB107E7934DC}"/>
              </a:ext>
            </a:extLst>
          </p:cNvPr>
          <p:cNvSpPr>
            <a:spLocks noGrp="1"/>
          </p:cNvSpPr>
          <p:nvPr>
            <p:ph type="sldNum" sz="quarter" idx="12"/>
          </p:nvPr>
        </p:nvSpPr>
        <p:spPr/>
        <p:txBody>
          <a:bodyPr/>
          <a:lstStyle/>
          <a:p>
            <a:fld id="{4CEC358D-6684-4FE2-B7F7-F6FCD06386DD}" type="slidenum">
              <a:rPr lang="en-US" altLang="zh-TW" smtClean="0">
                <a:solidFill>
                  <a:srgbClr val="000000"/>
                </a:solidFill>
              </a:rPr>
              <a:pPr/>
              <a:t>10</a:t>
            </a:fld>
            <a:endParaRPr lang="en-US" altLang="zh-TW">
              <a:solidFill>
                <a:srgbClr val="000000"/>
              </a:solidFill>
            </a:endParaRPr>
          </a:p>
        </p:txBody>
      </p:sp>
      <p:sp>
        <p:nvSpPr>
          <p:cNvPr id="3" name="內容版面配置區 2"/>
          <p:cNvSpPr>
            <a:spLocks noGrp="1"/>
          </p:cNvSpPr>
          <p:nvPr>
            <p:ph idx="1"/>
          </p:nvPr>
        </p:nvSpPr>
        <p:spPr/>
        <p:txBody>
          <a:bodyPr/>
          <a:lstStyle/>
          <a:p>
            <a:pPr marL="0" indent="0">
              <a:buNone/>
            </a:pPr>
            <a:r>
              <a:rPr lang="en-US" altLang="zh-TW" dirty="0"/>
              <a:t>In this work, we presented the Transformer, the first sequence transduction model based entirely </a:t>
            </a:r>
            <a:r>
              <a:rPr lang="en-US" altLang="zh-TW" dirty="0" smtClean="0"/>
              <a:t>on</a:t>
            </a:r>
            <a:r>
              <a:rPr lang="zh-TW" altLang="en-US" dirty="0" smtClean="0"/>
              <a:t> </a:t>
            </a:r>
            <a:r>
              <a:rPr lang="en-US" altLang="zh-TW" dirty="0" smtClean="0"/>
              <a:t>attention</a:t>
            </a:r>
            <a:r>
              <a:rPr lang="en-US" altLang="zh-TW" dirty="0"/>
              <a:t>, replacing </a:t>
            </a:r>
            <a:r>
              <a:rPr lang="en-US" altLang="zh-TW" dirty="0">
                <a:solidFill>
                  <a:srgbClr val="FF0000"/>
                </a:solidFill>
              </a:rPr>
              <a:t>the recurrent layers </a:t>
            </a:r>
            <a:r>
              <a:rPr lang="en-US" altLang="zh-TW" dirty="0"/>
              <a:t>most commonly used in encoder-decoder architectures </a:t>
            </a:r>
            <a:r>
              <a:rPr lang="en-US" altLang="zh-TW" dirty="0" smtClean="0"/>
              <a:t>with</a:t>
            </a:r>
            <a:r>
              <a:rPr lang="zh-TW" altLang="en-US" dirty="0" smtClean="0"/>
              <a:t> </a:t>
            </a:r>
            <a:r>
              <a:rPr lang="en-US" altLang="zh-TW" dirty="0" smtClean="0">
                <a:solidFill>
                  <a:srgbClr val="FF0000"/>
                </a:solidFill>
              </a:rPr>
              <a:t>multi-headed </a:t>
            </a:r>
            <a:r>
              <a:rPr lang="en-US" altLang="zh-TW" dirty="0">
                <a:solidFill>
                  <a:srgbClr val="FF0000"/>
                </a:solidFill>
              </a:rPr>
              <a:t>self-attention</a:t>
            </a:r>
            <a:r>
              <a:rPr lang="en-US" altLang="zh-TW" dirty="0"/>
              <a:t>.</a:t>
            </a:r>
          </a:p>
          <a:p>
            <a:pPr marL="0" indent="0">
              <a:buNone/>
            </a:pPr>
            <a:r>
              <a:rPr lang="en-US" altLang="zh-TW" dirty="0"/>
              <a:t>For translation tasks, the Transformer can be trained significantly </a:t>
            </a:r>
            <a:r>
              <a:rPr lang="en-US" altLang="zh-TW" dirty="0">
                <a:solidFill>
                  <a:srgbClr val="FF0000"/>
                </a:solidFill>
              </a:rPr>
              <a:t>faster than architectures </a:t>
            </a:r>
            <a:r>
              <a:rPr lang="en-US" altLang="zh-TW" dirty="0" smtClean="0">
                <a:solidFill>
                  <a:srgbClr val="FF0000"/>
                </a:solidFill>
              </a:rPr>
              <a:t>based</a:t>
            </a:r>
            <a:r>
              <a:rPr lang="zh-TW" altLang="en-US" dirty="0" smtClean="0">
                <a:solidFill>
                  <a:srgbClr val="FF0000"/>
                </a:solidFill>
              </a:rPr>
              <a:t> </a:t>
            </a:r>
            <a:r>
              <a:rPr lang="en-US" altLang="zh-TW" dirty="0" smtClean="0">
                <a:solidFill>
                  <a:srgbClr val="FF0000"/>
                </a:solidFill>
              </a:rPr>
              <a:t>on </a:t>
            </a:r>
            <a:r>
              <a:rPr lang="en-US" altLang="zh-TW" dirty="0">
                <a:solidFill>
                  <a:srgbClr val="FF0000"/>
                </a:solidFill>
              </a:rPr>
              <a:t>recurrent or convolutional layers</a:t>
            </a:r>
            <a:r>
              <a:rPr lang="en-US" altLang="zh-TW" dirty="0"/>
              <a:t>. On both WMT 2014 English-to-German and WMT </a:t>
            </a:r>
            <a:r>
              <a:rPr lang="en-US" altLang="zh-TW" dirty="0" smtClean="0"/>
              <a:t>2014</a:t>
            </a:r>
            <a:r>
              <a:rPr lang="zh-TW" altLang="en-US" dirty="0" smtClean="0"/>
              <a:t> </a:t>
            </a:r>
            <a:r>
              <a:rPr lang="en-US" altLang="zh-TW" dirty="0" smtClean="0"/>
              <a:t>English-to-French </a:t>
            </a:r>
            <a:r>
              <a:rPr lang="en-US" altLang="zh-TW" dirty="0"/>
              <a:t>translation tasks, we achieve a new state of the art. In the former task our </a:t>
            </a:r>
            <a:r>
              <a:rPr lang="en-US" altLang="zh-TW" dirty="0" smtClean="0">
                <a:solidFill>
                  <a:srgbClr val="FF0000"/>
                </a:solidFill>
              </a:rPr>
              <a:t>best</a:t>
            </a:r>
            <a:r>
              <a:rPr lang="zh-TW" altLang="en-US" dirty="0" smtClean="0">
                <a:solidFill>
                  <a:srgbClr val="FF0000"/>
                </a:solidFill>
              </a:rPr>
              <a:t> </a:t>
            </a:r>
            <a:r>
              <a:rPr lang="en-US" altLang="zh-TW" dirty="0" smtClean="0">
                <a:solidFill>
                  <a:srgbClr val="FF0000"/>
                </a:solidFill>
              </a:rPr>
              <a:t>model </a:t>
            </a:r>
            <a:r>
              <a:rPr lang="en-US" altLang="zh-TW" dirty="0">
                <a:solidFill>
                  <a:srgbClr val="FF0000"/>
                </a:solidFill>
              </a:rPr>
              <a:t>outperforms even all previously reported ensembles</a:t>
            </a:r>
            <a:r>
              <a:rPr lang="en-US" altLang="zh-TW" dirty="0"/>
              <a:t>.</a:t>
            </a:r>
          </a:p>
          <a:p>
            <a:pPr marL="0" indent="0">
              <a:buNone/>
            </a:pPr>
            <a:r>
              <a:rPr lang="en-US" altLang="zh-TW" dirty="0" smtClean="0"/>
              <a:t>We </a:t>
            </a:r>
            <a:r>
              <a:rPr lang="en-US" altLang="zh-TW" dirty="0"/>
              <a:t>are excited about the future of attention-based models and plan to apply them to other tasks. </a:t>
            </a:r>
            <a:r>
              <a:rPr lang="en-US" altLang="zh-TW" dirty="0" smtClean="0"/>
              <a:t>We</a:t>
            </a:r>
            <a:r>
              <a:rPr lang="zh-TW" altLang="en-US" dirty="0" smtClean="0"/>
              <a:t> </a:t>
            </a:r>
            <a:r>
              <a:rPr lang="en-US" altLang="zh-TW" dirty="0" smtClean="0"/>
              <a:t>plan </a:t>
            </a:r>
            <a:r>
              <a:rPr lang="en-US" altLang="zh-TW" dirty="0"/>
              <a:t>to extend the Transformer to problems involving input and output modalities other than text </a:t>
            </a:r>
            <a:r>
              <a:rPr lang="en-US" altLang="zh-TW" dirty="0" smtClean="0"/>
              <a:t>and</a:t>
            </a:r>
            <a:r>
              <a:rPr lang="zh-TW" altLang="en-US" dirty="0" smtClean="0"/>
              <a:t> </a:t>
            </a:r>
            <a:r>
              <a:rPr lang="en-US" altLang="zh-TW" dirty="0" smtClean="0"/>
              <a:t>to </a:t>
            </a:r>
            <a:r>
              <a:rPr lang="en-US" altLang="zh-TW" dirty="0"/>
              <a:t>investigate local, restricted attention mechanisms to efficiently handle large inputs and </a:t>
            </a:r>
            <a:r>
              <a:rPr lang="en-US" altLang="zh-TW" dirty="0" smtClean="0"/>
              <a:t>outputs</a:t>
            </a:r>
            <a:r>
              <a:rPr lang="zh-TW" altLang="en-US" dirty="0" smtClean="0"/>
              <a:t> </a:t>
            </a:r>
            <a:r>
              <a:rPr lang="en-US" altLang="zh-TW" dirty="0" smtClean="0"/>
              <a:t>such </a:t>
            </a:r>
            <a:r>
              <a:rPr lang="en-US" altLang="zh-TW" dirty="0"/>
              <a:t>as </a:t>
            </a:r>
            <a:r>
              <a:rPr lang="en-US" altLang="zh-TW" dirty="0">
                <a:solidFill>
                  <a:srgbClr val="FF0000"/>
                </a:solidFill>
              </a:rPr>
              <a:t>images</a:t>
            </a:r>
            <a:r>
              <a:rPr lang="en-US" altLang="zh-TW" dirty="0"/>
              <a:t>, </a:t>
            </a:r>
            <a:r>
              <a:rPr lang="en-US" altLang="zh-TW" dirty="0">
                <a:solidFill>
                  <a:srgbClr val="FF0000"/>
                </a:solidFill>
              </a:rPr>
              <a:t>audio</a:t>
            </a:r>
            <a:r>
              <a:rPr lang="en-US" altLang="zh-TW" dirty="0"/>
              <a:t> and </a:t>
            </a:r>
            <a:r>
              <a:rPr lang="en-US" altLang="zh-TW" dirty="0">
                <a:solidFill>
                  <a:srgbClr val="FF0000"/>
                </a:solidFill>
              </a:rPr>
              <a:t>video</a:t>
            </a:r>
            <a:r>
              <a:rPr lang="en-US" altLang="zh-TW" dirty="0"/>
              <a:t>. Making generation less sequential is another research goals of ours.</a:t>
            </a:r>
            <a:endParaRPr lang="zh-TW" altLang="en-US" dirty="0"/>
          </a:p>
        </p:txBody>
      </p:sp>
    </p:spTree>
    <p:extLst>
      <p:ext uri="{BB962C8B-B14F-4D97-AF65-F5344CB8AC3E}">
        <p14:creationId xmlns:p14="http://schemas.microsoft.com/office/powerpoint/2010/main" val="4023299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99B0C4F-32E4-4EF3-A50B-53AD3D6B5874}"/>
              </a:ext>
            </a:extLst>
          </p:cNvPr>
          <p:cNvSpPr>
            <a:spLocks noGrp="1"/>
          </p:cNvSpPr>
          <p:nvPr>
            <p:ph type="title"/>
          </p:nvPr>
        </p:nvSpPr>
        <p:spPr/>
        <p:txBody>
          <a:bodyPr/>
          <a:lstStyle/>
          <a:p>
            <a:r>
              <a:rPr lang="en-US" altLang="zh-TW" dirty="0"/>
              <a:t>Reference</a:t>
            </a:r>
            <a:endParaRPr lang="zh-TW" altLang="en-US" dirty="0"/>
          </a:p>
        </p:txBody>
      </p:sp>
      <p:sp>
        <p:nvSpPr>
          <p:cNvPr id="3" name="內容版面配置區 2">
            <a:extLst>
              <a:ext uri="{FF2B5EF4-FFF2-40B4-BE49-F238E27FC236}">
                <a16:creationId xmlns:a16="http://schemas.microsoft.com/office/drawing/2014/main" xmlns="" id="{ACD2CD08-6EE3-404A-84E4-87000791136A}"/>
              </a:ext>
            </a:extLst>
          </p:cNvPr>
          <p:cNvSpPr>
            <a:spLocks noGrp="1"/>
          </p:cNvSpPr>
          <p:nvPr>
            <p:ph idx="1"/>
          </p:nvPr>
        </p:nvSpPr>
        <p:spPr/>
        <p:txBody>
          <a:bodyPr/>
          <a:lstStyle/>
          <a:p>
            <a:pPr marL="0" indent="0">
              <a:buNone/>
            </a:pPr>
            <a:r>
              <a:rPr lang="en-US" altLang="zh-TW" sz="2200" b="1" dirty="0"/>
              <a:t>Transformer - </a:t>
            </a:r>
            <a:r>
              <a:rPr lang="zh-TW" altLang="en-US" sz="2200" b="1" dirty="0"/>
              <a:t>關於序列建模，是時候拋棄</a:t>
            </a:r>
            <a:r>
              <a:rPr lang="en-US" altLang="zh-TW" sz="2200" b="1" dirty="0"/>
              <a:t>RNN</a:t>
            </a:r>
            <a:r>
              <a:rPr lang="zh-TW" altLang="en-US" sz="2200" b="1" dirty="0"/>
              <a:t>和</a:t>
            </a:r>
            <a:r>
              <a:rPr lang="en-US" altLang="zh-TW" sz="2200" b="1" dirty="0"/>
              <a:t>LSTM</a:t>
            </a:r>
            <a:r>
              <a:rPr lang="zh-TW" altLang="en-US" sz="2200" b="1" dirty="0" smtClean="0"/>
              <a:t>了</a:t>
            </a:r>
            <a:r>
              <a:rPr lang="en-US" altLang="zh-TW" sz="2200" dirty="0">
                <a:hlinkClick r:id="rId3"/>
              </a:rPr>
              <a:t>https://</a:t>
            </a:r>
            <a:r>
              <a:rPr lang="en-US" altLang="zh-TW" sz="2200" dirty="0" smtClean="0">
                <a:hlinkClick r:id="rId3"/>
              </a:rPr>
              <a:t>bigdatafinance.tw/index.php/news/578-transformer-rnn-lstm</a:t>
            </a:r>
            <a:endParaRPr lang="en-US" altLang="zh-TW" sz="2200" dirty="0" smtClean="0"/>
          </a:p>
          <a:p>
            <a:pPr marL="0" indent="0">
              <a:buNone/>
            </a:pPr>
            <a:r>
              <a:rPr lang="zh-TW" altLang="en-US" sz="2200" b="1" dirty="0"/>
              <a:t>深入學習</a:t>
            </a:r>
            <a:r>
              <a:rPr lang="en-US" altLang="zh-TW" sz="2200" b="1" dirty="0"/>
              <a:t>Google Transformer</a:t>
            </a:r>
            <a:r>
              <a:rPr lang="zh-TW" altLang="en-US" sz="2200" b="1" dirty="0"/>
              <a:t>模型網絡</a:t>
            </a:r>
            <a:r>
              <a:rPr lang="zh-TW" altLang="en-US" sz="2200" b="1" dirty="0" smtClean="0"/>
              <a:t>結構</a:t>
            </a:r>
            <a:endParaRPr lang="en-US" altLang="zh-TW" sz="2200" b="1" dirty="0" smtClean="0"/>
          </a:p>
          <a:p>
            <a:pPr marL="0" indent="0">
              <a:buNone/>
            </a:pPr>
            <a:r>
              <a:rPr lang="en-US" altLang="zh-TW" sz="2200" dirty="0" smtClean="0">
                <a:hlinkClick r:id="rId4"/>
              </a:rPr>
              <a:t>https</a:t>
            </a:r>
            <a:r>
              <a:rPr lang="en-US" altLang="zh-TW" sz="2200" dirty="0">
                <a:hlinkClick r:id="rId4"/>
              </a:rPr>
              <a:t>://</a:t>
            </a:r>
            <a:r>
              <a:rPr lang="en-US" altLang="zh-TW" sz="2200" dirty="0" smtClean="0">
                <a:hlinkClick r:id="rId4"/>
              </a:rPr>
              <a:t>kknews.cc/zh-tw/code/xj4p59g.html</a:t>
            </a:r>
            <a:endParaRPr lang="en-US" altLang="zh-TW" sz="2200" dirty="0" smtClean="0"/>
          </a:p>
          <a:p>
            <a:pPr marL="0" indent="0">
              <a:buNone/>
            </a:pPr>
            <a:r>
              <a:rPr lang="en-US" altLang="zh-TW" sz="2200" b="1" dirty="0"/>
              <a:t>Seq2seq pay Attention to Self Attention: Part 2(</a:t>
            </a:r>
            <a:r>
              <a:rPr lang="zh-TW" altLang="en-US" sz="2200" b="1" dirty="0"/>
              <a:t>中文版</a:t>
            </a:r>
            <a:r>
              <a:rPr lang="en-US" altLang="zh-TW" sz="2200" b="1" dirty="0" smtClean="0"/>
              <a:t>)</a:t>
            </a:r>
          </a:p>
          <a:p>
            <a:pPr marL="0" indent="0">
              <a:buNone/>
            </a:pPr>
            <a:r>
              <a:rPr lang="en-US" altLang="zh-TW" sz="2200" dirty="0">
                <a:hlinkClick r:id="rId5"/>
              </a:rPr>
              <a:t>https://medium.com/@bgg/seq2seq-pay-attention-to-self-attention-part-2-%E4%B8%AD%E6%96%87%E7%89%88-ef2ddf8597a4</a:t>
            </a:r>
            <a:endParaRPr lang="en-US" altLang="zh-TW" sz="2200" b="1" dirty="0"/>
          </a:p>
          <a:p>
            <a:pPr marL="0" indent="0">
              <a:buNone/>
            </a:pPr>
            <a:r>
              <a:rPr lang="zh-TW" altLang="en-US" sz="2200" b="1" dirty="0"/>
              <a:t>無所不能的通用計算</a:t>
            </a:r>
            <a:r>
              <a:rPr lang="zh-TW" altLang="en-US" sz="2200" b="1" dirty="0" smtClean="0"/>
              <a:t>模型</a:t>
            </a:r>
            <a:endParaRPr lang="en-US" altLang="zh-TW" sz="2200" b="1" dirty="0" smtClean="0"/>
          </a:p>
          <a:p>
            <a:pPr marL="0" indent="0">
              <a:buNone/>
            </a:pPr>
            <a:r>
              <a:rPr lang="en-US" altLang="zh-TW" sz="2200" dirty="0">
                <a:hlinkClick r:id="rId6"/>
              </a:rPr>
              <a:t>https://medium.com/@</a:t>
            </a:r>
            <a:r>
              <a:rPr lang="en-US" altLang="zh-TW" sz="2200" dirty="0" smtClean="0">
                <a:hlinkClick r:id="rId6"/>
              </a:rPr>
              <a:t>pocheng0118/a-brief-overview-vanilla-transformer-v-s-universal-transformer-</a:t>
            </a:r>
            <a:r>
              <a:rPr lang="zh-TW" altLang="en-US" sz="2200" dirty="0">
                <a:hlinkClick r:id="rId6"/>
              </a:rPr>
              <a:t>無所不能的通用計算模型</a:t>
            </a:r>
            <a:r>
              <a:rPr lang="en-US" altLang="zh-TW" sz="2200" dirty="0" smtClean="0">
                <a:hlinkClick r:id="rId6"/>
              </a:rPr>
              <a:t>-d9e89dcef080</a:t>
            </a:r>
            <a:endParaRPr lang="en-US" altLang="zh-TW" sz="2200" dirty="0" smtClean="0"/>
          </a:p>
          <a:p>
            <a:pPr marL="0" indent="0">
              <a:buNone/>
            </a:pPr>
            <a:r>
              <a:rPr lang="zh-TW" altLang="en-US" sz="2200" b="1" dirty="0"/>
              <a:t>基於注意力</a:t>
            </a:r>
            <a:r>
              <a:rPr lang="zh-TW" altLang="en-US" sz="2200" b="1" dirty="0" smtClean="0"/>
              <a:t>機制的</a:t>
            </a:r>
            <a:r>
              <a:rPr lang="zh-TW" altLang="en-US" sz="2200" b="1" dirty="0"/>
              <a:t>機器翻譯</a:t>
            </a:r>
            <a:r>
              <a:rPr lang="zh-TW" altLang="en-US" sz="2200" b="1" dirty="0" smtClean="0"/>
              <a:t>模型</a:t>
            </a:r>
            <a:endParaRPr lang="en-US" altLang="zh-TW" sz="2200" b="1" dirty="0" smtClean="0"/>
          </a:p>
          <a:p>
            <a:pPr marL="0" indent="0">
              <a:buNone/>
            </a:pPr>
            <a:r>
              <a:rPr lang="en-US" altLang="zh-TW" sz="2200" dirty="0" smtClean="0">
                <a:hlinkClick r:id="rId7"/>
              </a:rPr>
              <a:t>https</a:t>
            </a:r>
            <a:r>
              <a:rPr lang="en-US" altLang="zh-TW" sz="2200" dirty="0">
                <a:hlinkClick r:id="rId7"/>
              </a:rPr>
              <a:t>://medium.com/@</a:t>
            </a:r>
            <a:r>
              <a:rPr lang="en-US" altLang="zh-TW" sz="2200" dirty="0" smtClean="0">
                <a:hlinkClick r:id="rId7"/>
              </a:rPr>
              <a:t>cyeninesky3/attention-is-all-you-need-</a:t>
            </a:r>
            <a:r>
              <a:rPr lang="zh-TW" altLang="en-US" sz="2200" dirty="0">
                <a:hlinkClick r:id="rId7"/>
              </a:rPr>
              <a:t>基於注意力機制的機器翻譯模型</a:t>
            </a:r>
            <a:r>
              <a:rPr lang="en-US" altLang="zh-TW" sz="2200" dirty="0" smtClean="0">
                <a:hlinkClick r:id="rId7"/>
              </a:rPr>
              <a:t>-</a:t>
            </a:r>
            <a:r>
              <a:rPr lang="en-US" altLang="zh-TW" sz="2200" dirty="0">
                <a:hlinkClick r:id="rId7"/>
              </a:rPr>
              <a:t>dcc12d251449</a:t>
            </a:r>
            <a:endParaRPr lang="en-US" altLang="zh-TW" sz="2200" dirty="0"/>
          </a:p>
          <a:p>
            <a:pPr marL="0" indent="0">
              <a:buNone/>
            </a:pPr>
            <a:endParaRPr lang="en-US" altLang="zh-TW" b="1" dirty="0"/>
          </a:p>
        </p:txBody>
      </p:sp>
      <p:sp>
        <p:nvSpPr>
          <p:cNvPr id="4" name="頁尾版面配置區 3">
            <a:extLst>
              <a:ext uri="{FF2B5EF4-FFF2-40B4-BE49-F238E27FC236}">
                <a16:creationId xmlns:a16="http://schemas.microsoft.com/office/drawing/2014/main" xmlns="" id="{BC78DE50-416B-468D-9BAC-F95998DF5F07}"/>
              </a:ext>
            </a:extLst>
          </p:cNvPr>
          <p:cNvSpPr>
            <a:spLocks noGrp="1"/>
          </p:cNvSpPr>
          <p:nvPr>
            <p:ph type="ftr" sz="quarter" idx="11"/>
          </p:nvPr>
        </p:nvSpPr>
        <p:spPr/>
        <p:txBody>
          <a:bodyPr/>
          <a:lstStyle/>
          <a:p>
            <a:pPr>
              <a:defRPr/>
            </a:pPr>
            <a:r>
              <a:rPr lang="en-US" altLang="zh-TW">
                <a:solidFill>
                  <a:srgbClr val="000000"/>
                </a:solidFill>
              </a:rPr>
              <a:t>Computer Graphics and Computer Vision (CGCV) Lab.</a:t>
            </a:r>
            <a:endParaRPr lang="en-US" altLang="zh-TW" dirty="0">
              <a:solidFill>
                <a:srgbClr val="000000"/>
              </a:solidFill>
            </a:endParaRPr>
          </a:p>
        </p:txBody>
      </p:sp>
      <p:sp>
        <p:nvSpPr>
          <p:cNvPr id="5" name="投影片編號版面配置區 4">
            <a:extLst>
              <a:ext uri="{FF2B5EF4-FFF2-40B4-BE49-F238E27FC236}">
                <a16:creationId xmlns:a16="http://schemas.microsoft.com/office/drawing/2014/main" xmlns="" id="{3313CBAA-F153-4C8B-AEB8-2A6EDA2587A6}"/>
              </a:ext>
            </a:extLst>
          </p:cNvPr>
          <p:cNvSpPr>
            <a:spLocks noGrp="1"/>
          </p:cNvSpPr>
          <p:nvPr>
            <p:ph type="sldNum" sz="quarter" idx="12"/>
          </p:nvPr>
        </p:nvSpPr>
        <p:spPr/>
        <p:txBody>
          <a:bodyPr/>
          <a:lstStyle/>
          <a:p>
            <a:fld id="{4CEC358D-6684-4FE2-B7F7-F6FCD06386DD}" type="slidenum">
              <a:rPr lang="en-US" altLang="zh-TW" smtClean="0">
                <a:solidFill>
                  <a:srgbClr val="000000"/>
                </a:solidFill>
              </a:rPr>
              <a:pPr/>
              <a:t>11</a:t>
            </a:fld>
            <a:endParaRPr lang="en-US" altLang="zh-TW">
              <a:solidFill>
                <a:srgbClr val="000000"/>
              </a:solidFill>
            </a:endParaRPr>
          </a:p>
        </p:txBody>
      </p:sp>
    </p:spTree>
    <p:extLst>
      <p:ext uri="{BB962C8B-B14F-4D97-AF65-F5344CB8AC3E}">
        <p14:creationId xmlns:p14="http://schemas.microsoft.com/office/powerpoint/2010/main" val="1765375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noChangeArrowheads="1"/>
          </p:cNvSpPr>
          <p:nvPr>
            <p:ph idx="1"/>
          </p:nvPr>
        </p:nvSpPr>
        <p:spPr>
          <a:xfrm>
            <a:off x="2152650" y="2587625"/>
            <a:ext cx="7886700" cy="1030646"/>
          </a:xfrm>
        </p:spPr>
        <p:txBody>
          <a:bodyPr/>
          <a:lstStyle/>
          <a:p>
            <a:pPr marL="0" indent="0" algn="ctr">
              <a:buNone/>
            </a:pPr>
            <a:r>
              <a:rPr lang="en-US" altLang="zh-TW" sz="6000" b="1" dirty="0" smtClean="0"/>
              <a:t>END</a:t>
            </a:r>
            <a:endParaRPr lang="zh-TW" altLang="en-US" sz="6000" b="1" dirty="0"/>
          </a:p>
        </p:txBody>
      </p:sp>
    </p:spTree>
    <p:extLst>
      <p:ext uri="{BB962C8B-B14F-4D97-AF65-F5344CB8AC3E}">
        <p14:creationId xmlns:p14="http://schemas.microsoft.com/office/powerpoint/2010/main" val="4119011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27084C9-37E1-432E-AA08-3A3E502F87C3}"/>
              </a:ext>
            </a:extLst>
          </p:cNvPr>
          <p:cNvSpPr>
            <a:spLocks noGrp="1"/>
          </p:cNvSpPr>
          <p:nvPr>
            <p:ph type="title"/>
          </p:nvPr>
        </p:nvSpPr>
        <p:spPr/>
        <p:txBody>
          <a:bodyPr/>
          <a:lstStyle/>
          <a:p>
            <a:r>
              <a:rPr lang="en-US" altLang="zh-TW" sz="4400" dirty="0"/>
              <a:t>Outline</a:t>
            </a:r>
            <a:endParaRPr lang="zh-TW" altLang="en-US" sz="4400" dirty="0"/>
          </a:p>
        </p:txBody>
      </p:sp>
      <p:sp>
        <p:nvSpPr>
          <p:cNvPr id="3" name="內容版面配置區 2">
            <a:extLst>
              <a:ext uri="{FF2B5EF4-FFF2-40B4-BE49-F238E27FC236}">
                <a16:creationId xmlns:a16="http://schemas.microsoft.com/office/drawing/2014/main" xmlns="" id="{F849D66E-87E4-46AD-8216-F0A67BA78A67}"/>
              </a:ext>
            </a:extLst>
          </p:cNvPr>
          <p:cNvSpPr>
            <a:spLocks noGrp="1"/>
          </p:cNvSpPr>
          <p:nvPr>
            <p:ph idx="1"/>
          </p:nvPr>
        </p:nvSpPr>
        <p:spPr/>
        <p:txBody>
          <a:bodyPr/>
          <a:lstStyle/>
          <a:p>
            <a:r>
              <a:rPr lang="en-US" altLang="zh-TW" sz="3200" dirty="0"/>
              <a:t>Abstract </a:t>
            </a:r>
          </a:p>
          <a:p>
            <a:r>
              <a:rPr lang="en-US" altLang="zh-TW" sz="3200" dirty="0" smtClean="0"/>
              <a:t>Introduction</a:t>
            </a:r>
          </a:p>
          <a:p>
            <a:r>
              <a:rPr lang="en-US" altLang="zh-TW" sz="3200" dirty="0"/>
              <a:t>Background</a:t>
            </a:r>
            <a:endParaRPr lang="en-US" altLang="zh-TW" sz="3200" dirty="0" smtClean="0"/>
          </a:p>
          <a:p>
            <a:r>
              <a:rPr lang="en-US" altLang="zh-TW" sz="3200" dirty="0" smtClean="0"/>
              <a:t>Model Architecture</a:t>
            </a:r>
          </a:p>
          <a:p>
            <a:r>
              <a:rPr lang="en-US" altLang="zh-TW" sz="3200" dirty="0" smtClean="0"/>
              <a:t>Why Self-Attention</a:t>
            </a:r>
          </a:p>
          <a:p>
            <a:r>
              <a:rPr lang="en-US" altLang="zh-TW" sz="3200" dirty="0" smtClean="0"/>
              <a:t>Training</a:t>
            </a:r>
          </a:p>
          <a:p>
            <a:r>
              <a:rPr lang="en-US" altLang="zh-TW" sz="3200" dirty="0" smtClean="0"/>
              <a:t>Results</a:t>
            </a:r>
          </a:p>
          <a:p>
            <a:r>
              <a:rPr lang="en-US" altLang="zh-TW" sz="3200" dirty="0"/>
              <a:t>Conclusion</a:t>
            </a:r>
          </a:p>
          <a:p>
            <a:endParaRPr lang="zh-TW" altLang="en-US" dirty="0"/>
          </a:p>
        </p:txBody>
      </p:sp>
      <p:sp>
        <p:nvSpPr>
          <p:cNvPr id="4" name="頁尾版面配置區 3">
            <a:extLst>
              <a:ext uri="{FF2B5EF4-FFF2-40B4-BE49-F238E27FC236}">
                <a16:creationId xmlns:a16="http://schemas.microsoft.com/office/drawing/2014/main" xmlns="" id="{5DE7CF31-78B3-494E-BFEB-34C69C698051}"/>
              </a:ext>
            </a:extLst>
          </p:cNvPr>
          <p:cNvSpPr>
            <a:spLocks noGrp="1"/>
          </p:cNvSpPr>
          <p:nvPr>
            <p:ph type="ftr" sz="quarter" idx="11"/>
          </p:nvPr>
        </p:nvSpPr>
        <p:spPr/>
        <p:txBody>
          <a:bodyPr/>
          <a:lstStyle/>
          <a:p>
            <a:pPr>
              <a:defRPr/>
            </a:pPr>
            <a:r>
              <a:rPr lang="en-US" altLang="zh-TW" dirty="0">
                <a:solidFill>
                  <a:srgbClr val="000000"/>
                </a:solidFill>
              </a:rPr>
              <a:t>Computer Graphics and Computer Vision (CGCV) Lab.</a:t>
            </a:r>
          </a:p>
        </p:txBody>
      </p:sp>
      <p:sp>
        <p:nvSpPr>
          <p:cNvPr id="5" name="投影片編號版面配置區 4">
            <a:extLst>
              <a:ext uri="{FF2B5EF4-FFF2-40B4-BE49-F238E27FC236}">
                <a16:creationId xmlns:a16="http://schemas.microsoft.com/office/drawing/2014/main" xmlns="" id="{3D482931-17E8-441C-A9D8-FB107E7934DC}"/>
              </a:ext>
            </a:extLst>
          </p:cNvPr>
          <p:cNvSpPr>
            <a:spLocks noGrp="1"/>
          </p:cNvSpPr>
          <p:nvPr>
            <p:ph type="sldNum" sz="quarter" idx="12"/>
          </p:nvPr>
        </p:nvSpPr>
        <p:spPr/>
        <p:txBody>
          <a:bodyPr/>
          <a:lstStyle/>
          <a:p>
            <a:fld id="{4CEC358D-6684-4FE2-B7F7-F6FCD06386DD}" type="slidenum">
              <a:rPr lang="en-US" altLang="zh-TW" smtClean="0">
                <a:solidFill>
                  <a:srgbClr val="000000"/>
                </a:solidFill>
              </a:rPr>
              <a:pPr/>
              <a:t>2</a:t>
            </a:fld>
            <a:endParaRPr lang="en-US" altLang="zh-TW">
              <a:solidFill>
                <a:srgbClr val="000000"/>
              </a:solidFill>
            </a:endParaRPr>
          </a:p>
        </p:txBody>
      </p:sp>
    </p:spTree>
    <p:extLst>
      <p:ext uri="{BB962C8B-B14F-4D97-AF65-F5344CB8AC3E}">
        <p14:creationId xmlns:p14="http://schemas.microsoft.com/office/powerpoint/2010/main" val="1931485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2054B52-EA0B-401C-90E7-310BD3719A71}"/>
              </a:ext>
            </a:extLst>
          </p:cNvPr>
          <p:cNvSpPr>
            <a:spLocks noGrp="1"/>
          </p:cNvSpPr>
          <p:nvPr>
            <p:ph type="title"/>
          </p:nvPr>
        </p:nvSpPr>
        <p:spPr/>
        <p:txBody>
          <a:bodyPr/>
          <a:lstStyle/>
          <a:p>
            <a:r>
              <a:rPr lang="en-US" altLang="zh-TW" sz="4400" dirty="0"/>
              <a:t>Abstract</a:t>
            </a:r>
            <a:endParaRPr lang="zh-TW" altLang="en-US" sz="4400" dirty="0"/>
          </a:p>
        </p:txBody>
      </p:sp>
      <p:sp>
        <p:nvSpPr>
          <p:cNvPr id="3" name="內容版面配置區 2">
            <a:extLst>
              <a:ext uri="{FF2B5EF4-FFF2-40B4-BE49-F238E27FC236}">
                <a16:creationId xmlns:a16="http://schemas.microsoft.com/office/drawing/2014/main" xmlns="" id="{1DAC3697-DF03-4077-A276-D8A18EC58600}"/>
              </a:ext>
            </a:extLst>
          </p:cNvPr>
          <p:cNvSpPr>
            <a:spLocks noGrp="1"/>
          </p:cNvSpPr>
          <p:nvPr>
            <p:ph idx="1"/>
          </p:nvPr>
        </p:nvSpPr>
        <p:spPr/>
        <p:txBody>
          <a:bodyPr/>
          <a:lstStyle/>
          <a:p>
            <a:pPr marL="0" indent="0">
              <a:lnSpc>
                <a:spcPts val="3000"/>
              </a:lnSpc>
              <a:buNone/>
            </a:pPr>
            <a:r>
              <a:rPr lang="en-US" altLang="zh-TW" dirty="0"/>
              <a:t>The dominant sequence transduction models are based on complex recurrent or</a:t>
            </a:r>
          </a:p>
          <a:p>
            <a:pPr marL="0" indent="0">
              <a:lnSpc>
                <a:spcPts val="3000"/>
              </a:lnSpc>
              <a:buNone/>
            </a:pPr>
            <a:r>
              <a:rPr lang="en-US" altLang="zh-TW" dirty="0"/>
              <a:t>convolutional neural networks that include an encoder and a decoder. The </a:t>
            </a:r>
            <a:r>
              <a:rPr lang="en-US" altLang="zh-TW" dirty="0" smtClean="0"/>
              <a:t>best</a:t>
            </a:r>
          </a:p>
          <a:p>
            <a:pPr marL="0" indent="0">
              <a:lnSpc>
                <a:spcPts val="3000"/>
              </a:lnSpc>
              <a:buNone/>
            </a:pPr>
            <a:r>
              <a:rPr lang="en-US" altLang="zh-TW" dirty="0" smtClean="0"/>
              <a:t>performing models also connect the encoder and decoder through an attention</a:t>
            </a:r>
          </a:p>
          <a:p>
            <a:pPr marL="0" indent="0">
              <a:lnSpc>
                <a:spcPts val="3000"/>
              </a:lnSpc>
              <a:buNone/>
            </a:pPr>
            <a:r>
              <a:rPr lang="en-US" altLang="zh-TW" dirty="0" err="1" smtClean="0"/>
              <a:t>mech-anism</a:t>
            </a:r>
            <a:r>
              <a:rPr lang="en-US" altLang="zh-TW" dirty="0" smtClean="0"/>
              <a:t>. </a:t>
            </a:r>
            <a:r>
              <a:rPr lang="en-US" altLang="zh-TW" dirty="0" smtClean="0">
                <a:solidFill>
                  <a:srgbClr val="FF0000"/>
                </a:solidFill>
              </a:rPr>
              <a:t>We propose a new simple network architecture, the </a:t>
            </a:r>
            <a:r>
              <a:rPr lang="en-US" altLang="zh-TW" dirty="0" err="1" smtClean="0">
                <a:solidFill>
                  <a:srgbClr val="FF0000"/>
                </a:solidFill>
              </a:rPr>
              <a:t>Transformer,based</a:t>
            </a:r>
            <a:r>
              <a:rPr lang="en-US" altLang="zh-TW" dirty="0" smtClean="0">
                <a:solidFill>
                  <a:srgbClr val="FF0000"/>
                </a:solidFill>
              </a:rPr>
              <a:t> solely on attention mechanisms</a:t>
            </a:r>
            <a:r>
              <a:rPr lang="en-US" altLang="zh-TW" dirty="0" smtClean="0"/>
              <a:t>, dispensing with recurrence and convolutions entirely. Experiments on two machine translation tasks show these models to be superior in quality while being more parallelizable and requiring significantly less time to train. Our model achieves 28.4 BLEU on the WMT 2014 </a:t>
            </a:r>
            <a:r>
              <a:rPr lang="en-US" altLang="zh-TW" dirty="0" err="1" smtClean="0"/>
              <a:t>EnglishtoGerman</a:t>
            </a:r>
            <a:r>
              <a:rPr lang="en-US" altLang="zh-TW" dirty="0" smtClean="0"/>
              <a:t> translation task, improving over the existing best results, including ensembles, by over 2 BLEU. On the WMT 2014 English-to-French translation </a:t>
            </a:r>
            <a:r>
              <a:rPr lang="en-US" altLang="zh-TW" dirty="0" err="1" smtClean="0"/>
              <a:t>task,our</a:t>
            </a:r>
            <a:r>
              <a:rPr lang="en-US" altLang="zh-TW" dirty="0" smtClean="0"/>
              <a:t> model establishes a new single-model state-of-the-art BLEU score of 41.0 after training for 3.5 days on eight GPUs, a small fraction of the training costs of the best models from the literature.</a:t>
            </a:r>
          </a:p>
          <a:p>
            <a:endParaRPr lang="en-US" altLang="zh-TW" sz="4000" dirty="0"/>
          </a:p>
        </p:txBody>
      </p:sp>
      <p:sp>
        <p:nvSpPr>
          <p:cNvPr id="4" name="頁尾版面配置區 3">
            <a:extLst>
              <a:ext uri="{FF2B5EF4-FFF2-40B4-BE49-F238E27FC236}">
                <a16:creationId xmlns:a16="http://schemas.microsoft.com/office/drawing/2014/main" xmlns="" id="{F18C4DF9-DD94-4862-B669-91A8B779F9CC}"/>
              </a:ext>
            </a:extLst>
          </p:cNvPr>
          <p:cNvSpPr>
            <a:spLocks noGrp="1"/>
          </p:cNvSpPr>
          <p:nvPr>
            <p:ph type="ftr" sz="quarter" idx="11"/>
          </p:nvPr>
        </p:nvSpPr>
        <p:spPr/>
        <p:txBody>
          <a:bodyPr/>
          <a:lstStyle/>
          <a:p>
            <a:pPr>
              <a:defRPr/>
            </a:pPr>
            <a:r>
              <a:rPr lang="en-US" altLang="zh-TW">
                <a:solidFill>
                  <a:srgbClr val="000000"/>
                </a:solidFill>
              </a:rPr>
              <a:t>Computer Graphics and Computer Vision (CGCV) Lab.</a:t>
            </a:r>
            <a:endParaRPr lang="en-US" altLang="zh-TW" dirty="0">
              <a:solidFill>
                <a:srgbClr val="000000"/>
              </a:solidFill>
            </a:endParaRPr>
          </a:p>
        </p:txBody>
      </p:sp>
      <p:sp>
        <p:nvSpPr>
          <p:cNvPr id="5" name="投影片編號版面配置區 4">
            <a:extLst>
              <a:ext uri="{FF2B5EF4-FFF2-40B4-BE49-F238E27FC236}">
                <a16:creationId xmlns:a16="http://schemas.microsoft.com/office/drawing/2014/main" xmlns="" id="{C1A03FD2-03F4-4576-A693-970A88AA96E3}"/>
              </a:ext>
            </a:extLst>
          </p:cNvPr>
          <p:cNvSpPr>
            <a:spLocks noGrp="1"/>
          </p:cNvSpPr>
          <p:nvPr>
            <p:ph type="sldNum" sz="quarter" idx="12"/>
          </p:nvPr>
        </p:nvSpPr>
        <p:spPr/>
        <p:txBody>
          <a:bodyPr/>
          <a:lstStyle/>
          <a:p>
            <a:fld id="{4CEC358D-6684-4FE2-B7F7-F6FCD06386DD}" type="slidenum">
              <a:rPr lang="en-US" altLang="zh-TW" smtClean="0">
                <a:solidFill>
                  <a:srgbClr val="000000"/>
                </a:solidFill>
              </a:rPr>
              <a:pPr/>
              <a:t>3</a:t>
            </a:fld>
            <a:endParaRPr lang="en-US" altLang="zh-TW">
              <a:solidFill>
                <a:srgbClr val="000000"/>
              </a:solidFill>
            </a:endParaRP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37" y="1938337"/>
            <a:ext cx="10058400" cy="2656775"/>
          </a:xfrm>
          <a:prstGeom prst="rect">
            <a:avLst/>
          </a:prstGeom>
        </p:spPr>
      </p:pic>
    </p:spTree>
    <p:extLst>
      <p:ext uri="{BB962C8B-B14F-4D97-AF65-F5344CB8AC3E}">
        <p14:creationId xmlns:p14="http://schemas.microsoft.com/office/powerpoint/2010/main" val="381425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subTnLst>
                                    <p:set>
                                      <p:cBhvr override="childStyle">
                                        <p:cTn dur="1" fill="hold" display="0" masterRel="nextClick" afterEffect="1"/>
                                        <p:tgtEl>
                                          <p:spTgt spid="3">
                                            <p:txEl>
                                              <p:pRg st="3" end="3"/>
                                            </p:txEl>
                                          </p:spTgt>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E7CF1F9-0142-402F-92C2-6997796BBEDA}"/>
              </a:ext>
            </a:extLst>
          </p:cNvPr>
          <p:cNvSpPr>
            <a:spLocks noGrp="1"/>
          </p:cNvSpPr>
          <p:nvPr>
            <p:ph type="title"/>
          </p:nvPr>
        </p:nvSpPr>
        <p:spPr/>
        <p:txBody>
          <a:bodyPr/>
          <a:lstStyle/>
          <a:p>
            <a:r>
              <a:rPr lang="en-US" altLang="zh-TW" sz="4000" dirty="0"/>
              <a:t>1. Introduction</a:t>
            </a:r>
            <a:endParaRPr lang="zh-TW" altLang="en-US" sz="4000" dirty="0"/>
          </a:p>
        </p:txBody>
      </p:sp>
      <p:sp>
        <p:nvSpPr>
          <p:cNvPr id="3" name="內容版面配置區 2">
            <a:extLst>
              <a:ext uri="{FF2B5EF4-FFF2-40B4-BE49-F238E27FC236}">
                <a16:creationId xmlns:a16="http://schemas.microsoft.com/office/drawing/2014/main" xmlns="" id="{D2A8ABF8-6DAE-4E8C-A510-13374E64A2C7}"/>
              </a:ext>
            </a:extLst>
          </p:cNvPr>
          <p:cNvSpPr>
            <a:spLocks noGrp="1"/>
          </p:cNvSpPr>
          <p:nvPr>
            <p:ph idx="1"/>
          </p:nvPr>
        </p:nvSpPr>
        <p:spPr/>
        <p:txBody>
          <a:bodyPr/>
          <a:lstStyle/>
          <a:p>
            <a:pPr marL="0" indent="0">
              <a:buNone/>
            </a:pPr>
            <a:r>
              <a:rPr lang="en-US" altLang="zh-TW" sz="3600" dirty="0">
                <a:sym typeface="Wingdings" panose="05000000000000000000" pitchFamily="2" charset="2"/>
              </a:rPr>
              <a:t>In this work we propose the </a:t>
            </a:r>
            <a:r>
              <a:rPr lang="en-US" altLang="zh-TW" sz="3600" dirty="0">
                <a:solidFill>
                  <a:srgbClr val="FF0000"/>
                </a:solidFill>
                <a:sym typeface="Wingdings" panose="05000000000000000000" pitchFamily="2" charset="2"/>
              </a:rPr>
              <a:t>Transformer</a:t>
            </a:r>
            <a:r>
              <a:rPr lang="en-US" altLang="zh-TW" sz="3600" dirty="0">
                <a:sym typeface="Wingdings" panose="05000000000000000000" pitchFamily="2" charset="2"/>
              </a:rPr>
              <a:t>, a model architecture eschewing recurrence and </a:t>
            </a:r>
            <a:r>
              <a:rPr lang="en-US" altLang="zh-TW" sz="3600" dirty="0" smtClean="0">
                <a:sym typeface="Wingdings" panose="05000000000000000000" pitchFamily="2" charset="2"/>
              </a:rPr>
              <a:t>instead relying </a:t>
            </a:r>
            <a:r>
              <a:rPr lang="en-US" altLang="zh-TW" sz="3600" dirty="0">
                <a:sym typeface="Wingdings" panose="05000000000000000000" pitchFamily="2" charset="2"/>
              </a:rPr>
              <a:t>entirely on an attention mechanism to draw </a:t>
            </a:r>
            <a:r>
              <a:rPr lang="en-US" altLang="zh-TW" sz="3600" dirty="0" smtClean="0">
                <a:sym typeface="Wingdings" panose="05000000000000000000" pitchFamily="2" charset="2"/>
              </a:rPr>
              <a:t>global dependencies </a:t>
            </a:r>
            <a:r>
              <a:rPr lang="en-US" altLang="zh-TW" sz="3600" dirty="0">
                <a:sym typeface="Wingdings" panose="05000000000000000000" pitchFamily="2" charset="2"/>
              </a:rPr>
              <a:t>between input and </a:t>
            </a:r>
            <a:r>
              <a:rPr lang="en-US" altLang="zh-TW" sz="3600" dirty="0" err="1" smtClean="0">
                <a:sym typeface="Wingdings" panose="05000000000000000000" pitchFamily="2" charset="2"/>
              </a:rPr>
              <a:t>output.The</a:t>
            </a:r>
            <a:r>
              <a:rPr lang="en-US" altLang="zh-TW" sz="3600" dirty="0" smtClean="0">
                <a:sym typeface="Wingdings" panose="05000000000000000000" pitchFamily="2" charset="2"/>
              </a:rPr>
              <a:t> </a:t>
            </a:r>
            <a:r>
              <a:rPr lang="en-US" altLang="zh-TW" sz="3600" dirty="0">
                <a:sym typeface="Wingdings" panose="05000000000000000000" pitchFamily="2" charset="2"/>
              </a:rPr>
              <a:t>Transformer allows for significantly more parallelization and can reach a new state of the art </a:t>
            </a:r>
            <a:r>
              <a:rPr lang="en-US" altLang="zh-TW" sz="3600" dirty="0" err="1" smtClean="0">
                <a:sym typeface="Wingdings" panose="05000000000000000000" pitchFamily="2" charset="2"/>
              </a:rPr>
              <a:t>intranslation</a:t>
            </a:r>
            <a:r>
              <a:rPr lang="en-US" altLang="zh-TW" sz="3600" dirty="0" smtClean="0">
                <a:sym typeface="Wingdings" panose="05000000000000000000" pitchFamily="2" charset="2"/>
              </a:rPr>
              <a:t> </a:t>
            </a:r>
            <a:r>
              <a:rPr lang="en-US" altLang="zh-TW" sz="3600" dirty="0">
                <a:sym typeface="Wingdings" panose="05000000000000000000" pitchFamily="2" charset="2"/>
              </a:rPr>
              <a:t>quality after being trained for as little as twelve hours on eight P100 GPUs.</a:t>
            </a:r>
          </a:p>
        </p:txBody>
      </p:sp>
      <p:sp>
        <p:nvSpPr>
          <p:cNvPr id="4" name="頁尾版面配置區 3">
            <a:extLst>
              <a:ext uri="{FF2B5EF4-FFF2-40B4-BE49-F238E27FC236}">
                <a16:creationId xmlns:a16="http://schemas.microsoft.com/office/drawing/2014/main" xmlns="" id="{F6A74611-F386-40A7-8C1B-D43515CD9F02}"/>
              </a:ext>
            </a:extLst>
          </p:cNvPr>
          <p:cNvSpPr>
            <a:spLocks noGrp="1"/>
          </p:cNvSpPr>
          <p:nvPr>
            <p:ph type="ftr" sz="quarter" idx="11"/>
          </p:nvPr>
        </p:nvSpPr>
        <p:spPr/>
        <p:txBody>
          <a:bodyPr/>
          <a:lstStyle/>
          <a:p>
            <a:pPr>
              <a:defRPr/>
            </a:pPr>
            <a:r>
              <a:rPr lang="en-US" altLang="zh-TW">
                <a:solidFill>
                  <a:srgbClr val="000000"/>
                </a:solidFill>
              </a:rPr>
              <a:t>Computer Graphics and Computer Vision (CGCV) Lab.</a:t>
            </a:r>
            <a:endParaRPr lang="en-US" altLang="zh-TW" dirty="0">
              <a:solidFill>
                <a:srgbClr val="000000"/>
              </a:solidFill>
            </a:endParaRPr>
          </a:p>
        </p:txBody>
      </p:sp>
      <p:sp>
        <p:nvSpPr>
          <p:cNvPr id="5" name="投影片編號版面配置區 4">
            <a:extLst>
              <a:ext uri="{FF2B5EF4-FFF2-40B4-BE49-F238E27FC236}">
                <a16:creationId xmlns:a16="http://schemas.microsoft.com/office/drawing/2014/main" xmlns="" id="{5461D549-CE9D-4E63-8FC9-5B927909BCB1}"/>
              </a:ext>
            </a:extLst>
          </p:cNvPr>
          <p:cNvSpPr>
            <a:spLocks noGrp="1"/>
          </p:cNvSpPr>
          <p:nvPr>
            <p:ph type="sldNum" sz="quarter" idx="12"/>
          </p:nvPr>
        </p:nvSpPr>
        <p:spPr/>
        <p:txBody>
          <a:bodyPr/>
          <a:lstStyle/>
          <a:p>
            <a:fld id="{4CEC358D-6684-4FE2-B7F7-F6FCD06386DD}" type="slidenum">
              <a:rPr lang="en-US" altLang="zh-TW" smtClean="0">
                <a:solidFill>
                  <a:srgbClr val="000000"/>
                </a:solidFill>
              </a:rPr>
              <a:pPr/>
              <a:t>4</a:t>
            </a:fld>
            <a:endParaRPr lang="en-US" altLang="zh-TW">
              <a:solidFill>
                <a:srgbClr val="000000"/>
              </a:solidFill>
            </a:endParaRPr>
          </a:p>
        </p:txBody>
      </p:sp>
    </p:spTree>
    <p:extLst>
      <p:ext uri="{BB962C8B-B14F-4D97-AF65-F5344CB8AC3E}">
        <p14:creationId xmlns:p14="http://schemas.microsoft.com/office/powerpoint/2010/main" val="1214936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E7CF1F9-0142-402F-92C2-6997796BBEDA}"/>
              </a:ext>
            </a:extLst>
          </p:cNvPr>
          <p:cNvSpPr>
            <a:spLocks noGrp="1"/>
          </p:cNvSpPr>
          <p:nvPr>
            <p:ph type="title"/>
          </p:nvPr>
        </p:nvSpPr>
        <p:spPr/>
        <p:txBody>
          <a:bodyPr/>
          <a:lstStyle/>
          <a:p>
            <a:r>
              <a:rPr lang="en-US" altLang="zh-TW" sz="4000" dirty="0" smtClean="0"/>
              <a:t>2</a:t>
            </a:r>
            <a:r>
              <a:rPr lang="en-US" altLang="zh-TW" sz="4000" dirty="0"/>
              <a:t>. Background</a:t>
            </a:r>
          </a:p>
        </p:txBody>
      </p:sp>
      <p:sp>
        <p:nvSpPr>
          <p:cNvPr id="4" name="頁尾版面配置區 3">
            <a:extLst>
              <a:ext uri="{FF2B5EF4-FFF2-40B4-BE49-F238E27FC236}">
                <a16:creationId xmlns:a16="http://schemas.microsoft.com/office/drawing/2014/main" xmlns="" id="{F6A74611-F386-40A7-8C1B-D43515CD9F02}"/>
              </a:ext>
            </a:extLst>
          </p:cNvPr>
          <p:cNvSpPr>
            <a:spLocks noGrp="1"/>
          </p:cNvSpPr>
          <p:nvPr>
            <p:ph type="ftr" sz="quarter" idx="11"/>
          </p:nvPr>
        </p:nvSpPr>
        <p:spPr/>
        <p:txBody>
          <a:bodyPr/>
          <a:lstStyle/>
          <a:p>
            <a:pPr>
              <a:defRPr/>
            </a:pPr>
            <a:r>
              <a:rPr lang="en-US" altLang="zh-TW">
                <a:solidFill>
                  <a:srgbClr val="000000"/>
                </a:solidFill>
              </a:rPr>
              <a:t>Computer Graphics and Computer Vision (CGCV) Lab.</a:t>
            </a:r>
            <a:endParaRPr lang="en-US" altLang="zh-TW" dirty="0">
              <a:solidFill>
                <a:srgbClr val="000000"/>
              </a:solidFill>
            </a:endParaRPr>
          </a:p>
        </p:txBody>
      </p:sp>
      <p:sp>
        <p:nvSpPr>
          <p:cNvPr id="5" name="投影片編號版面配置區 4">
            <a:extLst>
              <a:ext uri="{FF2B5EF4-FFF2-40B4-BE49-F238E27FC236}">
                <a16:creationId xmlns:a16="http://schemas.microsoft.com/office/drawing/2014/main" xmlns="" id="{5461D549-CE9D-4E63-8FC9-5B927909BCB1}"/>
              </a:ext>
            </a:extLst>
          </p:cNvPr>
          <p:cNvSpPr>
            <a:spLocks noGrp="1"/>
          </p:cNvSpPr>
          <p:nvPr>
            <p:ph type="sldNum" sz="quarter" idx="12"/>
          </p:nvPr>
        </p:nvSpPr>
        <p:spPr/>
        <p:txBody>
          <a:bodyPr/>
          <a:lstStyle/>
          <a:p>
            <a:fld id="{4CEC358D-6684-4FE2-B7F7-F6FCD06386DD}" type="slidenum">
              <a:rPr lang="en-US" altLang="zh-TW" smtClean="0">
                <a:solidFill>
                  <a:srgbClr val="000000"/>
                </a:solidFill>
              </a:rPr>
              <a:pPr/>
              <a:t>5</a:t>
            </a:fld>
            <a:endParaRPr lang="en-US" altLang="zh-TW">
              <a:solidFill>
                <a:srgbClr val="000000"/>
              </a:solidFill>
            </a:endParaRPr>
          </a:p>
        </p:txBody>
      </p:sp>
      <p:sp>
        <p:nvSpPr>
          <p:cNvPr id="6" name="內容版面配置區 5"/>
          <p:cNvSpPr>
            <a:spLocks noGrp="1"/>
          </p:cNvSpPr>
          <p:nvPr>
            <p:ph idx="1"/>
          </p:nvPr>
        </p:nvSpPr>
        <p:spPr/>
        <p:txBody>
          <a:bodyPr/>
          <a:lstStyle/>
          <a:p>
            <a:pPr marL="0" indent="0">
              <a:buNone/>
            </a:pPr>
            <a:r>
              <a:rPr lang="en-US" altLang="zh-TW" sz="3200" dirty="0"/>
              <a:t>The goal of reducing sequential computation also forms the foundation of the Extended Neural </a:t>
            </a:r>
            <a:r>
              <a:rPr lang="en-US" altLang="zh-TW" sz="3200" dirty="0" smtClean="0"/>
              <a:t>GPU</a:t>
            </a:r>
          </a:p>
          <a:p>
            <a:pPr marL="0" indent="0">
              <a:buNone/>
            </a:pPr>
            <a:endParaRPr lang="en-US" altLang="zh-TW" sz="3200" dirty="0" smtClean="0"/>
          </a:p>
          <a:p>
            <a:pPr marL="0" indent="0">
              <a:buNone/>
            </a:pPr>
            <a:r>
              <a:rPr lang="en-US" altLang="zh-TW" sz="3200" dirty="0" smtClean="0"/>
              <a:t>The </a:t>
            </a:r>
            <a:r>
              <a:rPr lang="en-US" altLang="zh-TW" sz="3200" dirty="0"/>
              <a:t>Transformer is the first transduction model </a:t>
            </a:r>
            <a:r>
              <a:rPr lang="en-US" altLang="zh-TW" sz="3200" dirty="0" smtClean="0"/>
              <a:t>relying entirely </a:t>
            </a:r>
            <a:r>
              <a:rPr lang="en-US" altLang="zh-TW" sz="3200" dirty="0"/>
              <a:t>on self-attention to compute representations of its input and output without using </a:t>
            </a:r>
            <a:r>
              <a:rPr lang="en-US" altLang="zh-TW" sz="3200" dirty="0" err="1" smtClean="0">
                <a:solidFill>
                  <a:srgbClr val="FF0000"/>
                </a:solidFill>
              </a:rPr>
              <a:t>sequencealigned</a:t>
            </a:r>
            <a:r>
              <a:rPr lang="en-US" altLang="zh-TW" sz="3200" dirty="0" smtClean="0"/>
              <a:t> </a:t>
            </a:r>
            <a:r>
              <a:rPr lang="en-US" altLang="zh-TW" sz="3200" dirty="0" smtClean="0">
                <a:solidFill>
                  <a:srgbClr val="FF0000"/>
                </a:solidFill>
              </a:rPr>
              <a:t>RNNs </a:t>
            </a:r>
            <a:r>
              <a:rPr lang="en-US" altLang="zh-TW" sz="3200" dirty="0"/>
              <a:t>or </a:t>
            </a:r>
            <a:r>
              <a:rPr lang="en-US" altLang="zh-TW" sz="3200" dirty="0">
                <a:solidFill>
                  <a:srgbClr val="FF0000"/>
                </a:solidFill>
              </a:rPr>
              <a:t>convolution</a:t>
            </a:r>
            <a:r>
              <a:rPr lang="en-US" altLang="zh-TW" sz="3200" dirty="0"/>
              <a:t>. In the following sections, we will describe the </a:t>
            </a:r>
            <a:r>
              <a:rPr lang="en-US" altLang="zh-TW" sz="3200" dirty="0">
                <a:solidFill>
                  <a:srgbClr val="FF0000"/>
                </a:solidFill>
              </a:rPr>
              <a:t>Transformer</a:t>
            </a:r>
            <a:r>
              <a:rPr lang="en-US" altLang="zh-TW" sz="3200" dirty="0"/>
              <a:t>, </a:t>
            </a:r>
            <a:r>
              <a:rPr lang="en-US" altLang="zh-TW" sz="3200" dirty="0" smtClean="0"/>
              <a:t>motivate </a:t>
            </a:r>
            <a:r>
              <a:rPr lang="en-US" altLang="zh-TW" sz="3200" dirty="0" smtClean="0">
                <a:solidFill>
                  <a:srgbClr val="FF0000"/>
                </a:solidFill>
              </a:rPr>
              <a:t>self-attention</a:t>
            </a:r>
            <a:r>
              <a:rPr lang="en-US" altLang="zh-TW" sz="3200" dirty="0" smtClean="0"/>
              <a:t>.</a:t>
            </a:r>
            <a:endParaRPr lang="zh-TW" altLang="en-US" sz="3200" dirty="0"/>
          </a:p>
        </p:txBody>
      </p:sp>
    </p:spTree>
    <p:extLst>
      <p:ext uri="{BB962C8B-B14F-4D97-AF65-F5344CB8AC3E}">
        <p14:creationId xmlns:p14="http://schemas.microsoft.com/office/powerpoint/2010/main" val="2889175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E7CF1F9-0142-402F-92C2-6997796BBEDA}"/>
              </a:ext>
            </a:extLst>
          </p:cNvPr>
          <p:cNvSpPr>
            <a:spLocks noGrp="1"/>
          </p:cNvSpPr>
          <p:nvPr>
            <p:ph type="title"/>
          </p:nvPr>
        </p:nvSpPr>
        <p:spPr/>
        <p:txBody>
          <a:bodyPr/>
          <a:lstStyle/>
          <a:p>
            <a:r>
              <a:rPr lang="en-US" altLang="zh-TW" sz="4000" dirty="0" smtClean="0"/>
              <a:t>3. </a:t>
            </a:r>
            <a:r>
              <a:rPr lang="en-US" altLang="zh-TW" sz="4000" dirty="0"/>
              <a:t>Model </a:t>
            </a:r>
            <a:r>
              <a:rPr lang="en-US" altLang="zh-TW" sz="4000" dirty="0" smtClean="0"/>
              <a:t>Architecture</a:t>
            </a:r>
            <a:endParaRPr lang="en-US" altLang="zh-TW" sz="4000" dirty="0"/>
          </a:p>
        </p:txBody>
      </p:sp>
      <p:sp>
        <p:nvSpPr>
          <p:cNvPr id="4" name="頁尾版面配置區 3">
            <a:extLst>
              <a:ext uri="{FF2B5EF4-FFF2-40B4-BE49-F238E27FC236}">
                <a16:creationId xmlns:a16="http://schemas.microsoft.com/office/drawing/2014/main" xmlns="" id="{F6A74611-F386-40A7-8C1B-D43515CD9F02}"/>
              </a:ext>
            </a:extLst>
          </p:cNvPr>
          <p:cNvSpPr>
            <a:spLocks noGrp="1"/>
          </p:cNvSpPr>
          <p:nvPr>
            <p:ph type="ftr" sz="quarter" idx="11"/>
          </p:nvPr>
        </p:nvSpPr>
        <p:spPr/>
        <p:txBody>
          <a:bodyPr/>
          <a:lstStyle/>
          <a:p>
            <a:pPr>
              <a:defRPr/>
            </a:pPr>
            <a:r>
              <a:rPr lang="en-US" altLang="zh-TW">
                <a:solidFill>
                  <a:srgbClr val="000000"/>
                </a:solidFill>
              </a:rPr>
              <a:t>Computer Graphics and Computer Vision (CGCV) Lab.</a:t>
            </a:r>
            <a:endParaRPr lang="en-US" altLang="zh-TW" dirty="0">
              <a:solidFill>
                <a:srgbClr val="000000"/>
              </a:solidFill>
            </a:endParaRPr>
          </a:p>
        </p:txBody>
      </p:sp>
      <p:sp>
        <p:nvSpPr>
          <p:cNvPr id="5" name="投影片編號版面配置區 4">
            <a:extLst>
              <a:ext uri="{FF2B5EF4-FFF2-40B4-BE49-F238E27FC236}">
                <a16:creationId xmlns:a16="http://schemas.microsoft.com/office/drawing/2014/main" xmlns="" id="{5461D549-CE9D-4E63-8FC9-5B927909BCB1}"/>
              </a:ext>
            </a:extLst>
          </p:cNvPr>
          <p:cNvSpPr>
            <a:spLocks noGrp="1"/>
          </p:cNvSpPr>
          <p:nvPr>
            <p:ph type="sldNum" sz="quarter" idx="12"/>
          </p:nvPr>
        </p:nvSpPr>
        <p:spPr/>
        <p:txBody>
          <a:bodyPr/>
          <a:lstStyle/>
          <a:p>
            <a:fld id="{4CEC358D-6684-4FE2-B7F7-F6FCD06386DD}" type="slidenum">
              <a:rPr lang="en-US" altLang="zh-TW" smtClean="0">
                <a:solidFill>
                  <a:srgbClr val="000000"/>
                </a:solidFill>
              </a:rPr>
              <a:pPr/>
              <a:t>6</a:t>
            </a:fld>
            <a:endParaRPr lang="en-US" altLang="zh-TW">
              <a:solidFill>
                <a:srgbClr val="000000"/>
              </a:solidFill>
            </a:endParaRPr>
          </a:p>
        </p:txBody>
      </p:sp>
      <p:sp>
        <p:nvSpPr>
          <p:cNvPr id="6" name="內容版面配置區 5"/>
          <p:cNvSpPr>
            <a:spLocks noGrp="1"/>
          </p:cNvSpPr>
          <p:nvPr>
            <p:ph idx="1"/>
          </p:nvPr>
        </p:nvSpPr>
        <p:spPr/>
        <p:txBody>
          <a:bodyPr/>
          <a:lstStyle/>
          <a:p>
            <a:r>
              <a:rPr lang="en-US" altLang="zh-TW" sz="3200" dirty="0"/>
              <a:t>Encoder and Decoder Stacks</a:t>
            </a:r>
          </a:p>
          <a:p>
            <a:r>
              <a:rPr lang="en-US" altLang="zh-TW" sz="3200" dirty="0" smtClean="0"/>
              <a:t>Attention</a:t>
            </a:r>
          </a:p>
          <a:p>
            <a:r>
              <a:rPr lang="en-US" altLang="zh-TW" sz="3200" dirty="0"/>
              <a:t>Scaled Dot-Product </a:t>
            </a:r>
            <a:r>
              <a:rPr lang="en-US" altLang="zh-TW" sz="3200" dirty="0" smtClean="0"/>
              <a:t>Attention</a:t>
            </a:r>
          </a:p>
          <a:p>
            <a:r>
              <a:rPr lang="en-US" altLang="zh-TW" sz="3200" dirty="0"/>
              <a:t>Multi-Head </a:t>
            </a:r>
            <a:r>
              <a:rPr lang="en-US" altLang="zh-TW" sz="3200" dirty="0" smtClean="0"/>
              <a:t>Attention</a:t>
            </a:r>
          </a:p>
          <a:p>
            <a:r>
              <a:rPr lang="en-US" altLang="zh-TW" sz="3200" dirty="0"/>
              <a:t>Applications of Attention in our </a:t>
            </a:r>
            <a:r>
              <a:rPr lang="en-US" altLang="zh-TW" sz="3200" dirty="0" smtClean="0"/>
              <a:t>Model</a:t>
            </a:r>
          </a:p>
          <a:p>
            <a:r>
              <a:rPr lang="en-US" altLang="zh-TW" sz="3200" dirty="0"/>
              <a:t>Position-wise Feed-Forward </a:t>
            </a:r>
            <a:r>
              <a:rPr lang="en-US" altLang="zh-TW" sz="3200" dirty="0" smtClean="0"/>
              <a:t>Networks</a:t>
            </a:r>
          </a:p>
          <a:p>
            <a:r>
              <a:rPr lang="en-US" altLang="zh-TW" sz="3200" dirty="0" err="1"/>
              <a:t>Embeddings</a:t>
            </a:r>
            <a:r>
              <a:rPr lang="en-US" altLang="zh-TW" sz="3200" dirty="0"/>
              <a:t> and </a:t>
            </a:r>
            <a:r>
              <a:rPr lang="en-US" altLang="zh-TW" sz="3200" dirty="0" err="1" smtClean="0"/>
              <a:t>Softmax</a:t>
            </a:r>
            <a:endParaRPr lang="en-US" altLang="zh-TW" sz="3200" dirty="0" smtClean="0"/>
          </a:p>
          <a:p>
            <a:r>
              <a:rPr lang="en-US" altLang="zh-TW" sz="3200" dirty="0"/>
              <a:t>Positional Encoding</a:t>
            </a:r>
            <a:endParaRPr lang="en-US" altLang="zh-TW" sz="3200" dirty="0" smtClean="0"/>
          </a:p>
          <a:p>
            <a:endParaRPr lang="en-US" altLang="zh-TW" dirty="0" smtClean="0"/>
          </a:p>
          <a:p>
            <a:endParaRPr lang="en-US" altLang="zh-TW" dirty="0" smtClean="0"/>
          </a:p>
          <a:p>
            <a:endParaRPr lang="zh-TW" altLang="en-US" dirty="0"/>
          </a:p>
        </p:txBody>
      </p:sp>
      <p:pic>
        <p:nvPicPr>
          <p:cNvPr id="7" name="內容版面配置區 2"/>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924800" y="986253"/>
            <a:ext cx="3810046" cy="5622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737118" y="1203344"/>
            <a:ext cx="5228254" cy="6399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737118" y="3567108"/>
            <a:ext cx="6868368" cy="6399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737117" y="1843314"/>
            <a:ext cx="5402425" cy="17237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737118" y="4157444"/>
            <a:ext cx="6868368" cy="6399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737118" y="4742764"/>
            <a:ext cx="4763796" cy="6399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737118" y="5296372"/>
            <a:ext cx="3936482" cy="6399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p:cNvGrpSpPr/>
          <p:nvPr/>
        </p:nvGrpSpPr>
        <p:grpSpPr>
          <a:xfrm>
            <a:off x="5290683" y="1087181"/>
            <a:ext cx="6854136" cy="5299056"/>
            <a:chOff x="5290683" y="1087181"/>
            <a:chExt cx="6854136" cy="5299056"/>
          </a:xfrm>
        </p:grpSpPr>
        <p:pic>
          <p:nvPicPr>
            <p:cNvPr id="16" name="圖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8346" y="1087181"/>
              <a:ext cx="6696473" cy="5299056"/>
            </a:xfrm>
            <a:prstGeom prst="rect">
              <a:avLst/>
            </a:prstGeom>
          </p:spPr>
        </p:pic>
        <p:pic>
          <p:nvPicPr>
            <p:cNvPr id="19" name="圖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0683" y="5550579"/>
              <a:ext cx="3990975" cy="771525"/>
            </a:xfrm>
            <a:prstGeom prst="rect">
              <a:avLst/>
            </a:prstGeom>
          </p:spPr>
        </p:pic>
      </p:grpSp>
      <p:pic>
        <p:nvPicPr>
          <p:cNvPr id="22" name="圖片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6450" y="5874429"/>
            <a:ext cx="3867150" cy="895350"/>
          </a:xfrm>
          <a:prstGeom prst="rect">
            <a:avLst/>
          </a:prstGeom>
        </p:spPr>
      </p:pic>
    </p:spTree>
    <p:extLst>
      <p:ext uri="{BB962C8B-B14F-4D97-AF65-F5344CB8AC3E}">
        <p14:creationId xmlns:p14="http://schemas.microsoft.com/office/powerpoint/2010/main" val="306052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E7CF1F9-0142-402F-92C2-6997796BBEDA}"/>
              </a:ext>
            </a:extLst>
          </p:cNvPr>
          <p:cNvSpPr>
            <a:spLocks noGrp="1"/>
          </p:cNvSpPr>
          <p:nvPr>
            <p:ph type="title"/>
          </p:nvPr>
        </p:nvSpPr>
        <p:spPr/>
        <p:txBody>
          <a:bodyPr/>
          <a:lstStyle/>
          <a:p>
            <a:r>
              <a:rPr lang="en-US" altLang="zh-TW" sz="4000" dirty="0" smtClean="0"/>
              <a:t>4</a:t>
            </a:r>
            <a:r>
              <a:rPr lang="en-US" altLang="zh-TW" sz="4000" dirty="0"/>
              <a:t>. Why Self-Attention</a:t>
            </a:r>
            <a:endParaRPr lang="en-US" altLang="zh-TW" sz="4000" dirty="0"/>
          </a:p>
        </p:txBody>
      </p:sp>
      <p:sp>
        <p:nvSpPr>
          <p:cNvPr id="4" name="頁尾版面配置區 3">
            <a:extLst>
              <a:ext uri="{FF2B5EF4-FFF2-40B4-BE49-F238E27FC236}">
                <a16:creationId xmlns:a16="http://schemas.microsoft.com/office/drawing/2014/main" xmlns="" id="{F6A74611-F386-40A7-8C1B-D43515CD9F02}"/>
              </a:ext>
            </a:extLst>
          </p:cNvPr>
          <p:cNvSpPr>
            <a:spLocks noGrp="1"/>
          </p:cNvSpPr>
          <p:nvPr>
            <p:ph type="ftr" sz="quarter" idx="11"/>
          </p:nvPr>
        </p:nvSpPr>
        <p:spPr/>
        <p:txBody>
          <a:bodyPr/>
          <a:lstStyle/>
          <a:p>
            <a:pPr>
              <a:defRPr/>
            </a:pPr>
            <a:r>
              <a:rPr lang="en-US" altLang="zh-TW">
                <a:solidFill>
                  <a:srgbClr val="000000"/>
                </a:solidFill>
              </a:rPr>
              <a:t>Computer Graphics and Computer Vision (CGCV) Lab.</a:t>
            </a:r>
            <a:endParaRPr lang="en-US" altLang="zh-TW" dirty="0">
              <a:solidFill>
                <a:srgbClr val="000000"/>
              </a:solidFill>
            </a:endParaRPr>
          </a:p>
        </p:txBody>
      </p:sp>
      <p:sp>
        <p:nvSpPr>
          <p:cNvPr id="5" name="投影片編號版面配置區 4">
            <a:extLst>
              <a:ext uri="{FF2B5EF4-FFF2-40B4-BE49-F238E27FC236}">
                <a16:creationId xmlns:a16="http://schemas.microsoft.com/office/drawing/2014/main" xmlns="" id="{5461D549-CE9D-4E63-8FC9-5B927909BCB1}"/>
              </a:ext>
            </a:extLst>
          </p:cNvPr>
          <p:cNvSpPr>
            <a:spLocks noGrp="1"/>
          </p:cNvSpPr>
          <p:nvPr>
            <p:ph type="sldNum" sz="quarter" idx="12"/>
          </p:nvPr>
        </p:nvSpPr>
        <p:spPr/>
        <p:txBody>
          <a:bodyPr/>
          <a:lstStyle/>
          <a:p>
            <a:fld id="{4CEC358D-6684-4FE2-B7F7-F6FCD06386DD}" type="slidenum">
              <a:rPr lang="en-US" altLang="zh-TW" smtClean="0">
                <a:solidFill>
                  <a:srgbClr val="000000"/>
                </a:solidFill>
              </a:rPr>
              <a:pPr/>
              <a:t>7</a:t>
            </a:fld>
            <a:endParaRPr lang="en-US" altLang="zh-TW">
              <a:solidFill>
                <a:srgbClr val="000000"/>
              </a:solidFill>
            </a:endParaRPr>
          </a:p>
        </p:txBody>
      </p:sp>
      <p:pic>
        <p:nvPicPr>
          <p:cNvPr id="3" name="內容版面配置區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138" y="1261708"/>
            <a:ext cx="10858500" cy="4934659"/>
          </a:xfrm>
        </p:spPr>
      </p:pic>
    </p:spTree>
    <p:extLst>
      <p:ext uri="{BB962C8B-B14F-4D97-AF65-F5344CB8AC3E}">
        <p14:creationId xmlns:p14="http://schemas.microsoft.com/office/powerpoint/2010/main" val="2515065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27084C9-37E1-432E-AA08-3A3E502F87C3}"/>
              </a:ext>
            </a:extLst>
          </p:cNvPr>
          <p:cNvSpPr>
            <a:spLocks noGrp="1"/>
          </p:cNvSpPr>
          <p:nvPr>
            <p:ph type="title"/>
          </p:nvPr>
        </p:nvSpPr>
        <p:spPr/>
        <p:txBody>
          <a:bodyPr/>
          <a:lstStyle/>
          <a:p>
            <a:r>
              <a:rPr lang="en-US" altLang="zh-TW" sz="4400" dirty="0"/>
              <a:t>5. Training</a:t>
            </a:r>
            <a:endParaRPr lang="zh-TW" altLang="en-US" sz="4400" dirty="0"/>
          </a:p>
        </p:txBody>
      </p:sp>
      <p:sp>
        <p:nvSpPr>
          <p:cNvPr id="3" name="內容版面配置區 2">
            <a:extLst>
              <a:ext uri="{FF2B5EF4-FFF2-40B4-BE49-F238E27FC236}">
                <a16:creationId xmlns:a16="http://schemas.microsoft.com/office/drawing/2014/main" xmlns="" id="{F849D66E-87E4-46AD-8216-F0A67BA78A67}"/>
              </a:ext>
            </a:extLst>
          </p:cNvPr>
          <p:cNvSpPr>
            <a:spLocks noGrp="1"/>
          </p:cNvSpPr>
          <p:nvPr>
            <p:ph idx="1"/>
          </p:nvPr>
        </p:nvSpPr>
        <p:spPr>
          <a:xfrm>
            <a:off x="719666" y="1221013"/>
            <a:ext cx="11356220" cy="5016276"/>
          </a:xfrm>
        </p:spPr>
        <p:txBody>
          <a:bodyPr/>
          <a:lstStyle/>
          <a:p>
            <a:pPr marL="0" indent="0">
              <a:buNone/>
            </a:pPr>
            <a:r>
              <a:rPr lang="en-US" altLang="zh-TW" sz="3200" dirty="0"/>
              <a:t>This section describes the training regime for </a:t>
            </a:r>
            <a:r>
              <a:rPr lang="en-US" altLang="zh-TW" sz="3200" dirty="0" smtClean="0"/>
              <a:t>our models</a:t>
            </a:r>
            <a:endParaRPr lang="en-US" altLang="zh-TW" sz="3200" dirty="0" smtClean="0"/>
          </a:p>
          <a:p>
            <a:r>
              <a:rPr lang="en-US" altLang="zh-TW" sz="3200" dirty="0"/>
              <a:t>Training Data and </a:t>
            </a:r>
            <a:r>
              <a:rPr lang="en-US" altLang="zh-TW" sz="3200" dirty="0" smtClean="0"/>
              <a:t>Batching</a:t>
            </a:r>
          </a:p>
          <a:p>
            <a:endParaRPr lang="en-US" altLang="zh-TW" sz="3200" dirty="0" smtClean="0"/>
          </a:p>
          <a:p>
            <a:r>
              <a:rPr lang="en-US" altLang="zh-TW" sz="3200" dirty="0"/>
              <a:t>Hardware and </a:t>
            </a:r>
            <a:r>
              <a:rPr lang="en-US" altLang="zh-TW" sz="3200" dirty="0" smtClean="0"/>
              <a:t>Schedule</a:t>
            </a:r>
          </a:p>
          <a:p>
            <a:endParaRPr lang="en-US" altLang="zh-TW" sz="3200" dirty="0" smtClean="0"/>
          </a:p>
          <a:p>
            <a:r>
              <a:rPr lang="en-US" altLang="zh-TW" sz="3200" dirty="0" smtClean="0"/>
              <a:t>Optimizer</a:t>
            </a:r>
          </a:p>
          <a:p>
            <a:endParaRPr lang="en-US" altLang="zh-TW" sz="3200" dirty="0" smtClean="0"/>
          </a:p>
          <a:p>
            <a:r>
              <a:rPr lang="en-US" altLang="zh-TW" sz="3200" dirty="0" smtClean="0"/>
              <a:t>Regularization</a:t>
            </a:r>
          </a:p>
          <a:p>
            <a:pPr marL="0" indent="0">
              <a:buNone/>
            </a:pPr>
            <a:endParaRPr lang="zh-TW" altLang="en-US" dirty="0"/>
          </a:p>
        </p:txBody>
      </p:sp>
      <p:sp>
        <p:nvSpPr>
          <p:cNvPr id="4" name="頁尾版面配置區 3">
            <a:extLst>
              <a:ext uri="{FF2B5EF4-FFF2-40B4-BE49-F238E27FC236}">
                <a16:creationId xmlns:a16="http://schemas.microsoft.com/office/drawing/2014/main" xmlns="" id="{5DE7CF31-78B3-494E-BFEB-34C69C698051}"/>
              </a:ext>
            </a:extLst>
          </p:cNvPr>
          <p:cNvSpPr>
            <a:spLocks noGrp="1"/>
          </p:cNvSpPr>
          <p:nvPr>
            <p:ph type="ftr" sz="quarter" idx="11"/>
          </p:nvPr>
        </p:nvSpPr>
        <p:spPr/>
        <p:txBody>
          <a:bodyPr/>
          <a:lstStyle/>
          <a:p>
            <a:pPr>
              <a:defRPr/>
            </a:pPr>
            <a:r>
              <a:rPr lang="en-US" altLang="zh-TW" dirty="0">
                <a:solidFill>
                  <a:srgbClr val="000000"/>
                </a:solidFill>
              </a:rPr>
              <a:t>Computer Graphics and Computer Vision (CGCV) Lab.</a:t>
            </a:r>
          </a:p>
        </p:txBody>
      </p:sp>
      <p:sp>
        <p:nvSpPr>
          <p:cNvPr id="5" name="投影片編號版面配置區 4">
            <a:extLst>
              <a:ext uri="{FF2B5EF4-FFF2-40B4-BE49-F238E27FC236}">
                <a16:creationId xmlns:a16="http://schemas.microsoft.com/office/drawing/2014/main" xmlns="" id="{3D482931-17E8-441C-A9D8-FB107E7934DC}"/>
              </a:ext>
            </a:extLst>
          </p:cNvPr>
          <p:cNvSpPr>
            <a:spLocks noGrp="1"/>
          </p:cNvSpPr>
          <p:nvPr>
            <p:ph type="sldNum" sz="quarter" idx="12"/>
          </p:nvPr>
        </p:nvSpPr>
        <p:spPr/>
        <p:txBody>
          <a:bodyPr/>
          <a:lstStyle/>
          <a:p>
            <a:fld id="{4CEC358D-6684-4FE2-B7F7-F6FCD06386DD}" type="slidenum">
              <a:rPr lang="en-US" altLang="zh-TW" smtClean="0">
                <a:solidFill>
                  <a:srgbClr val="000000"/>
                </a:solidFill>
              </a:rPr>
              <a:pPr/>
              <a:t>8</a:t>
            </a:fld>
            <a:endParaRPr lang="en-US" altLang="zh-TW">
              <a:solidFill>
                <a:srgbClr val="000000"/>
              </a:solidFill>
            </a:endParaRPr>
          </a:p>
        </p:txBody>
      </p:sp>
    </p:spTree>
    <p:extLst>
      <p:ext uri="{BB962C8B-B14F-4D97-AF65-F5344CB8AC3E}">
        <p14:creationId xmlns:p14="http://schemas.microsoft.com/office/powerpoint/2010/main" val="942936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27084C9-37E1-432E-AA08-3A3E502F87C3}"/>
              </a:ext>
            </a:extLst>
          </p:cNvPr>
          <p:cNvSpPr>
            <a:spLocks noGrp="1"/>
          </p:cNvSpPr>
          <p:nvPr>
            <p:ph type="title"/>
          </p:nvPr>
        </p:nvSpPr>
        <p:spPr/>
        <p:txBody>
          <a:bodyPr/>
          <a:lstStyle/>
          <a:p>
            <a:r>
              <a:rPr lang="en-US" altLang="zh-TW" sz="4400" dirty="0" smtClean="0"/>
              <a:t>6</a:t>
            </a:r>
            <a:r>
              <a:rPr lang="en-US" altLang="zh-TW" sz="4400" dirty="0"/>
              <a:t>. Results</a:t>
            </a:r>
          </a:p>
        </p:txBody>
      </p:sp>
      <p:pic>
        <p:nvPicPr>
          <p:cNvPr id="6" name="內容版面配置區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0864" y="1225322"/>
            <a:ext cx="11039130" cy="4943249"/>
          </a:xfrm>
        </p:spPr>
      </p:pic>
      <p:sp>
        <p:nvSpPr>
          <p:cNvPr id="4" name="頁尾版面配置區 3">
            <a:extLst>
              <a:ext uri="{FF2B5EF4-FFF2-40B4-BE49-F238E27FC236}">
                <a16:creationId xmlns:a16="http://schemas.microsoft.com/office/drawing/2014/main" xmlns="" id="{5DE7CF31-78B3-494E-BFEB-34C69C698051}"/>
              </a:ext>
            </a:extLst>
          </p:cNvPr>
          <p:cNvSpPr>
            <a:spLocks noGrp="1"/>
          </p:cNvSpPr>
          <p:nvPr>
            <p:ph type="ftr" sz="quarter" idx="11"/>
          </p:nvPr>
        </p:nvSpPr>
        <p:spPr/>
        <p:txBody>
          <a:bodyPr/>
          <a:lstStyle/>
          <a:p>
            <a:pPr>
              <a:defRPr/>
            </a:pPr>
            <a:r>
              <a:rPr lang="en-US" altLang="zh-TW" dirty="0">
                <a:solidFill>
                  <a:srgbClr val="000000"/>
                </a:solidFill>
              </a:rPr>
              <a:t>Computer Graphics and Computer Vision (CGCV) Lab.</a:t>
            </a:r>
          </a:p>
        </p:txBody>
      </p:sp>
      <p:sp>
        <p:nvSpPr>
          <p:cNvPr id="5" name="投影片編號版面配置區 4">
            <a:extLst>
              <a:ext uri="{FF2B5EF4-FFF2-40B4-BE49-F238E27FC236}">
                <a16:creationId xmlns:a16="http://schemas.microsoft.com/office/drawing/2014/main" xmlns="" id="{3D482931-17E8-441C-A9D8-FB107E7934DC}"/>
              </a:ext>
            </a:extLst>
          </p:cNvPr>
          <p:cNvSpPr>
            <a:spLocks noGrp="1"/>
          </p:cNvSpPr>
          <p:nvPr>
            <p:ph type="sldNum" sz="quarter" idx="12"/>
          </p:nvPr>
        </p:nvSpPr>
        <p:spPr/>
        <p:txBody>
          <a:bodyPr/>
          <a:lstStyle/>
          <a:p>
            <a:fld id="{4CEC358D-6684-4FE2-B7F7-F6FCD06386DD}" type="slidenum">
              <a:rPr lang="en-US" altLang="zh-TW" smtClean="0">
                <a:solidFill>
                  <a:srgbClr val="000000"/>
                </a:solidFill>
              </a:rPr>
              <a:pPr/>
              <a:t>9</a:t>
            </a:fld>
            <a:endParaRPr lang="en-US" altLang="zh-TW">
              <a:solidFill>
                <a:srgbClr val="000000"/>
              </a:solidFill>
            </a:endParaRPr>
          </a:p>
        </p:txBody>
      </p:sp>
    </p:spTree>
    <p:extLst>
      <p:ext uri="{BB962C8B-B14F-4D97-AF65-F5344CB8AC3E}">
        <p14:creationId xmlns:p14="http://schemas.microsoft.com/office/powerpoint/2010/main" val="2599614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3_Eclipse">
  <a:themeElements>
    <a:clrScheme name="3_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Time&amp;標楷">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3_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3_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3_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3_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3_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3_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3_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3_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3_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5991</TotalTime>
  <Words>731</Words>
  <Application>Microsoft Office PowerPoint</Application>
  <PresentationFormat>自訂</PresentationFormat>
  <Paragraphs>89</Paragraphs>
  <Slides>12</Slides>
  <Notes>8</Notes>
  <HiddenSlides>0</HiddenSlides>
  <MMClips>0</MMClips>
  <ScaleCrop>false</ScaleCrop>
  <HeadingPairs>
    <vt:vector size="4" baseType="variant">
      <vt:variant>
        <vt:lpstr>佈景主題</vt:lpstr>
      </vt:variant>
      <vt:variant>
        <vt:i4>1</vt:i4>
      </vt:variant>
      <vt:variant>
        <vt:lpstr>投影片標題</vt:lpstr>
      </vt:variant>
      <vt:variant>
        <vt:i4>12</vt:i4>
      </vt:variant>
    </vt:vector>
  </HeadingPairs>
  <TitlesOfParts>
    <vt:vector size="13" baseType="lpstr">
      <vt:lpstr>3_Eclipse</vt:lpstr>
      <vt:lpstr>Attention is All You Need  Ashish Vaswani, Noam Shazeer, Niki Parmar, Jakob Uszkoreit, Llion Jones,Aidan N. Gomez, Łukasz Kaiser, Illia Polosukhin </vt:lpstr>
      <vt:lpstr>Outline</vt:lpstr>
      <vt:lpstr>Abstract</vt:lpstr>
      <vt:lpstr>1. Introduction</vt:lpstr>
      <vt:lpstr>2. Background</vt:lpstr>
      <vt:lpstr>3. Model Architecture</vt:lpstr>
      <vt:lpstr>4. Why Self-Attention</vt:lpstr>
      <vt:lpstr>5. Training</vt:lpstr>
      <vt:lpstr>6. Results</vt:lpstr>
      <vt:lpstr>7. Conclusion</vt:lpstr>
      <vt:lpstr>Reference</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Introduction</dc:title>
  <dc:creator>hunter</dc:creator>
  <cp:lastModifiedBy>Windows User</cp:lastModifiedBy>
  <cp:revision>368</cp:revision>
  <cp:lastPrinted>2018-09-27T16:19:46Z</cp:lastPrinted>
  <dcterms:created xsi:type="dcterms:W3CDTF">2017-07-25T14:45:48Z</dcterms:created>
  <dcterms:modified xsi:type="dcterms:W3CDTF">2019-12-08T16:22:54Z</dcterms:modified>
</cp:coreProperties>
</file>