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71" r:id="rId3"/>
    <p:sldId id="265" r:id="rId4"/>
    <p:sldId id="264" r:id="rId5"/>
    <p:sldId id="258" r:id="rId6"/>
    <p:sldId id="257" r:id="rId7"/>
    <p:sldId id="263" r:id="rId8"/>
    <p:sldId id="259" r:id="rId9"/>
    <p:sldId id="267" r:id="rId10"/>
    <p:sldId id="268" r:id="rId11"/>
    <p:sldId id="269" r:id="rId12"/>
    <p:sldId id="270" r:id="rId13"/>
    <p:sldId id="262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00094-C22D-497A-A629-4F96B42CB0A7}" v="933" dt="2022-10-07T07:50:24.565"/>
    <p1510:client id="{CC4AC222-B2BA-261B-1118-1AEB7D0E7AD2}" v="380" dt="2022-10-07T08:16:2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55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205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3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6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7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8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3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5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Spherical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Nicola De Cao, Wilker Aziz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E38B-ADC7-9B28-5270-CC309D44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Algorithm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23B30E8-4C4D-9AA0-1D3F-13BD6FCA1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189" y="1924106"/>
            <a:ext cx="6766476" cy="3880773"/>
          </a:xfrm>
        </p:spPr>
      </p:pic>
    </p:spTree>
    <p:extLst>
      <p:ext uri="{BB962C8B-B14F-4D97-AF65-F5344CB8AC3E}">
        <p14:creationId xmlns:p14="http://schemas.microsoft.com/office/powerpoint/2010/main" val="30457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AA1-B35E-379F-55C8-F979FB70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Propreties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AE42B69-C030-7E78-6AED-84B11CEB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16412"/>
            <a:ext cx="8596668" cy="2977014"/>
          </a:xfrm>
        </p:spPr>
      </p:pic>
      <p:pic>
        <p:nvPicPr>
          <p:cNvPr id="6" name="Picture 7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BE1708C6-4997-3595-26B1-E3C4D67A5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5" y="4753384"/>
            <a:ext cx="2002367" cy="610898"/>
          </a:xfrm>
          <a:prstGeom prst="rect">
            <a:avLst/>
          </a:prstGeom>
        </p:spPr>
      </p:pic>
      <p:pic>
        <p:nvPicPr>
          <p:cNvPr id="8" name="Picture 8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70118ADB-FA87-2346-A47F-90E59222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102" y="4793544"/>
            <a:ext cx="1318683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5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AEDB-3683-C597-FA0C-C43D7868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KullbackLeibler</a:t>
            </a:r>
            <a:r>
              <a:rPr lang="en-US" dirty="0"/>
              <a:t>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2AF-3369-FCBB-CF09-B3917741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uniform: 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vMF</a:t>
            </a:r>
            <a:r>
              <a:rPr lang="en-US" dirty="0"/>
              <a:t>: </a:t>
            </a:r>
            <a:endParaRPr lang="en-US"/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887ED20-BF9F-AADD-4BD4-518CB981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81" y="2088313"/>
            <a:ext cx="2128684" cy="530568"/>
          </a:xfrm>
          <a:prstGeom prst="rect">
            <a:avLst/>
          </a:prstGeom>
        </p:spPr>
      </p:pic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0270C01-45FD-5708-2168-99C47FDF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04" y="2842382"/>
            <a:ext cx="4340941" cy="7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1145-8EDA-F74D-A745-55F6F1AA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stability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50BE8-E273-231A-A91C-4D6180F8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 stable if return </a:t>
            </a:r>
            <a:r>
              <a:rPr lang="en-US" err="1"/>
              <a:t>NaN</a:t>
            </a:r>
            <a:r>
              <a:rPr lang="en-US"/>
              <a:t> (not a number)</a:t>
            </a:r>
          </a:p>
          <a:p>
            <a:r>
              <a:rPr lang="en-US"/>
              <a:t>No NaN for Power Sphererical Distribution</a:t>
            </a:r>
            <a:endParaRPr lang="en-US" dirty="0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01F3A71D-C97C-BC78-D0C2-6321D2578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297" y="3427318"/>
            <a:ext cx="2743200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B30E-1284-6EA3-B226-1788D2A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Experiment: efficiency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53631EE-B26D-E950-54E5-D695E614A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078" y="2160589"/>
            <a:ext cx="4881180" cy="3880773"/>
          </a:xfrm>
        </p:spPr>
      </p:pic>
    </p:spTree>
    <p:extLst>
      <p:ext uri="{BB962C8B-B14F-4D97-AF65-F5344CB8AC3E}">
        <p14:creationId xmlns:p14="http://schemas.microsoft.com/office/powerpoint/2010/main" val="288965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3CE3-C930-6C69-E0B6-E215B2D1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Variational inference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DEADA-CF23-9EBB-B3D8-C5F77C38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 variational autoencoders on MNIST dataset</a:t>
            </a:r>
          </a:p>
          <a:p>
            <a:r>
              <a:rPr lang="en-US" dirty="0"/>
              <a:t>Optimize the ELBO for 100 epochs for dimension 5, 10, 20, 40</a:t>
            </a:r>
          </a:p>
          <a:p>
            <a:r>
              <a:rPr lang="en-US" dirty="0"/>
              <a:t>Faster and similar to </a:t>
            </a:r>
            <a:r>
              <a:rPr lang="en-US" dirty="0" err="1"/>
              <a:t>vMF</a:t>
            </a:r>
          </a:p>
        </p:txBody>
      </p:sp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FA47E479-BDCC-B357-AB5E-C45FC206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26" y="3293978"/>
            <a:ext cx="6245943" cy="25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611A-250E-5330-F806-AB2B0EE5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3455-4F80-8DEB-9D1C-185145A1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Euclidean space</a:t>
            </a:r>
          </a:p>
          <a:p>
            <a:r>
              <a:rPr lang="en-US" dirty="0"/>
              <a:t>Hypersphere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64E4-B530-E61D-408C-3A0A596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Directional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D1CF-B229-DB6E-49EB-DD56D1BD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Directional data</a:t>
            </a:r>
          </a:p>
          <a:p>
            <a:r>
              <a:rPr lang="en-US" dirty="0"/>
              <a:t>Direction more important than magnitude</a:t>
            </a:r>
          </a:p>
          <a:p>
            <a:r>
              <a:rPr lang="en-US" dirty="0"/>
              <a:t>Distribution on hypersphere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B74954D-7C92-B896-18EC-4346EC304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21" b="-3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6C9A-AD7D-93A9-C51D-221B153A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2379-6719-F825-866C-0EC797E1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Hyper sphere</a:t>
            </a:r>
          </a:p>
          <a:p>
            <a:r>
              <a:rPr lang="en-US" dirty="0"/>
              <a:t>Von Mises-Fisher distribution</a:t>
            </a:r>
          </a:p>
          <a:p>
            <a:r>
              <a:rPr lang="en-US" dirty="0"/>
              <a:t>Power spherical distribution</a:t>
            </a:r>
          </a:p>
          <a:p>
            <a:r>
              <a:rPr lang="en-US" dirty="0"/>
              <a:t>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0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078A-E8DB-788B-57D8-EC124329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Hyper Sphere</a:t>
            </a:r>
            <a:endParaRPr lang="en-US" dirty="0"/>
          </a:p>
        </p:txBody>
      </p:sp>
      <p:pic>
        <p:nvPicPr>
          <p:cNvPr id="5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D5AB33C-4D4D-FEC5-128E-554CA5F3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92" y="3235899"/>
            <a:ext cx="2743200" cy="551145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CAA409F9-0FAE-3697-03DB-0B83170D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27" y="2012537"/>
            <a:ext cx="3306040" cy="216570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099A49-A707-4BF7-FAE5-69556C1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Generation of circle and sphere</a:t>
            </a:r>
          </a:p>
          <a:p>
            <a:r>
              <a:rPr lang="en-US" dirty="0"/>
              <a:t>Definition:</a:t>
            </a:r>
          </a:p>
          <a:p>
            <a:r>
              <a:rPr lang="en-US" dirty="0"/>
              <a:t>Tangent-normal decomposition:</a:t>
            </a:r>
          </a:p>
          <a:p>
            <a:pPr lvl="1"/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EFDDAFD2-7127-4065-B24F-2E3FF950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063" y="2510754"/>
            <a:ext cx="2743200" cy="36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3E4C-7BFC-3378-05C6-9416A0E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Von Mises-Fisher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7EA0-1769-5B04-649D-27DFC76F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Normal distribution on spheres</a:t>
            </a:r>
          </a:p>
          <a:p>
            <a:r>
              <a:rPr lang="en-US" dirty="0">
                <a:cs typeface="Calibri"/>
              </a:rPr>
              <a:t>Definition: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54CC809-7B83-9DDC-BC9D-C569BC42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34" y="3258103"/>
            <a:ext cx="6250819" cy="2783275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14BDA426-D54D-A4D1-3C94-B040D912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23" y="2527059"/>
            <a:ext cx="3319029" cy="4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0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F877-5E44-A0C1-2352-AA3EB10D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</a:t>
            </a:r>
            <a:r>
              <a:rPr lang="en-US" dirty="0" err="1"/>
              <a:t>vMF</a:t>
            </a:r>
            <a:r>
              <a:rPr lang="en-US" dirty="0"/>
              <a:t> distribution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B9A66-CB9E-8E13-AE86-352128E8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Marginal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Marginal distribution is slow to compute and unstable</a:t>
            </a:r>
          </a:p>
          <a:p>
            <a:pPr lvl="1"/>
            <a:r>
              <a:rPr lang="en-US" dirty="0"/>
              <a:t>No closed-form </a:t>
            </a:r>
            <a:r>
              <a:rPr lang="en-US" dirty="0" err="1"/>
              <a:t>cdf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EA270D0-63AB-C108-D3C1-38C3F0E1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53" y="2553686"/>
            <a:ext cx="2743200" cy="389386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3CF4D5F-DD25-C770-3C92-D5BEC043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52" y="2944079"/>
            <a:ext cx="2743200" cy="4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214-A667-3CEF-EC8A-C94F7211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AFC3-DAA8-CABE-912D-1A2F2EB8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New distribution share basic properties of </a:t>
            </a:r>
            <a:r>
              <a:rPr lang="en-US" err="1"/>
              <a:t>vMF</a:t>
            </a:r>
            <a:r>
              <a:rPr lang="en-US" dirty="0"/>
              <a:t>, but not drawbacks</a:t>
            </a:r>
          </a:p>
          <a:p>
            <a:r>
              <a:rPr lang="en-US" dirty="0"/>
              <a:t>Rotationally symmetric about</a:t>
            </a:r>
          </a:p>
          <a:p>
            <a:r>
              <a:rPr lang="en-US" dirty="0"/>
              <a:t>Can be expressed in terms of a marginal distribution</a:t>
            </a:r>
          </a:p>
          <a:p>
            <a:r>
              <a:rPr lang="en-US" dirty="0"/>
              <a:t>Marginal has closed-form and stable </a:t>
            </a:r>
            <a:r>
              <a:rPr lang="en-US" err="1"/>
              <a:t>cdf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4B3CE51-729E-0FBB-4562-AD57F44D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21" y="2549001"/>
            <a:ext cx="565027" cy="457941"/>
          </a:xfrm>
          <a:prstGeom prst="rect">
            <a:avLst/>
          </a:prstGeom>
        </p:spPr>
      </p:pic>
      <p:pic>
        <p:nvPicPr>
          <p:cNvPr id="5" name="Picture 5" descr="A picture containing text, furniture, seat&#10;&#10;Description automatically generated">
            <a:extLst>
              <a:ext uri="{FF2B5EF4-FFF2-40B4-BE49-F238E27FC236}">
                <a16:creationId xmlns:a16="http://schemas.microsoft.com/office/drawing/2014/main" id="{8EA6F1C3-F2BF-24A7-C7DF-E23297C7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39" y="3008277"/>
            <a:ext cx="434267" cy="2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864-1785-5D09-D64A-3F44E02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Spherical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EA8E-82E7-327F-1013-68A38002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Definition:</a:t>
            </a:r>
          </a:p>
          <a:p>
            <a:r>
              <a:rPr lang="en-US"/>
              <a:t>Marginal: </a:t>
            </a:r>
          </a:p>
          <a:p>
            <a:endParaRPr lang="en-US" dirty="0"/>
          </a:p>
          <a:p>
            <a:r>
              <a:rPr lang="en-US"/>
              <a:t>Advantage:</a:t>
            </a:r>
            <a:endParaRPr lang="en-US" dirty="0"/>
          </a:p>
          <a:p>
            <a:pPr lvl="1"/>
            <a:r>
              <a:rPr lang="en-US"/>
              <a:t>Fast sampling</a:t>
            </a:r>
            <a:endParaRPr lang="en-US" dirty="0"/>
          </a:p>
          <a:p>
            <a:pPr lvl="1"/>
            <a:r>
              <a:rPr lang="en-US"/>
              <a:t>Not require rejection sampling</a:t>
            </a:r>
          </a:p>
          <a:p>
            <a:pPr lvl="1"/>
            <a:r>
              <a:rPr lang="en-US"/>
              <a:t>Allow reparametrization trick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349EFD7-D29C-5C33-C5DF-BD6733F4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35798"/>
            <a:ext cx="4253088" cy="629849"/>
          </a:xfrm>
          <a:prstGeom prst="rect">
            <a:avLst/>
          </a:prstGeom>
        </p:spPr>
      </p:pic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749658-1E8C-D4EC-7501-62952FC68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67881"/>
            <a:ext cx="2743200" cy="409903"/>
          </a:xfrm>
          <a:prstGeom prst="rect">
            <a:avLst/>
          </a:prstGeom>
        </p:spPr>
      </p:pic>
      <p:pic>
        <p:nvPicPr>
          <p:cNvPr id="7" name="Picture 7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1E1E750F-81D6-1A6C-AC2B-F576F423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2975384"/>
            <a:ext cx="1261534" cy="385121"/>
          </a:xfrm>
          <a:prstGeom prst="rect">
            <a:avLst/>
          </a:prstGeom>
        </p:spPr>
      </p:pic>
      <p:pic>
        <p:nvPicPr>
          <p:cNvPr id="8" name="Picture 8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019B2FC8-EE31-465D-7586-AD12BB012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102" y="2952044"/>
            <a:ext cx="1092906" cy="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26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The Power Spherical distribution</vt:lpstr>
      <vt:lpstr>Background</vt:lpstr>
      <vt:lpstr>Directional distribution</vt:lpstr>
      <vt:lpstr>Overview</vt:lpstr>
      <vt:lpstr>Hyper Sphere</vt:lpstr>
      <vt:lpstr>Von Mises-Fisher Distribution</vt:lpstr>
      <vt:lpstr>Problem of vMF distribution</vt:lpstr>
      <vt:lpstr>Solution</vt:lpstr>
      <vt:lpstr>Power Spherical Distribution</vt:lpstr>
      <vt:lpstr>Sampling Algorithm</vt:lpstr>
      <vt:lpstr>Propreties</vt:lpstr>
      <vt:lpstr>KullbackLeibler divergence</vt:lpstr>
      <vt:lpstr>Experiment: stability</vt:lpstr>
      <vt:lpstr>Experiment: efficiency</vt:lpstr>
      <vt:lpstr>Experiment: Variational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356</cp:revision>
  <dcterms:created xsi:type="dcterms:W3CDTF">2022-10-04T00:31:48Z</dcterms:created>
  <dcterms:modified xsi:type="dcterms:W3CDTF">2022-10-07T08:17:42Z</dcterms:modified>
</cp:coreProperties>
</file>