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2"/>
    <p:sldMasterId id="2147483672" r:id="rId3"/>
    <p:sldMasterId id="2147483684" r:id="rId4"/>
  </p:sldMasterIdLst>
  <p:notesMasterIdLst>
    <p:notesMasterId r:id="rId29"/>
  </p:notesMasterIdLst>
  <p:sldIdLst>
    <p:sldId id="257" r:id="rId5"/>
    <p:sldId id="258" r:id="rId6"/>
    <p:sldId id="289" r:id="rId7"/>
    <p:sldId id="295" r:id="rId8"/>
    <p:sldId id="325" r:id="rId9"/>
    <p:sldId id="328" r:id="rId10"/>
    <p:sldId id="327" r:id="rId11"/>
    <p:sldId id="331" r:id="rId12"/>
    <p:sldId id="351" r:id="rId13"/>
    <p:sldId id="333" r:id="rId14"/>
    <p:sldId id="334" r:id="rId15"/>
    <p:sldId id="352" r:id="rId16"/>
    <p:sldId id="353" r:id="rId17"/>
    <p:sldId id="336" r:id="rId18"/>
    <p:sldId id="348" r:id="rId19"/>
    <p:sldId id="338" r:id="rId20"/>
    <p:sldId id="356" r:id="rId21"/>
    <p:sldId id="342" r:id="rId22"/>
    <p:sldId id="341" r:id="rId23"/>
    <p:sldId id="359" r:id="rId24"/>
    <p:sldId id="360" r:id="rId25"/>
    <p:sldId id="357" r:id="rId26"/>
    <p:sldId id="347" r:id="rId27"/>
    <p:sldId id="358"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a:srgbClr val="FFFFFF"/>
    <a:srgbClr val="0E35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74212" autoAdjust="0"/>
  </p:normalViewPr>
  <p:slideViewPr>
    <p:cSldViewPr snapToGrid="0">
      <p:cViewPr varScale="1">
        <p:scale>
          <a:sx n="77" d="100"/>
          <a:sy n="77" d="100"/>
        </p:scale>
        <p:origin x="102" y="93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15.wmf"/><Relationship Id="rId4"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FE56E8-5E3E-4633-A850-E31954615DDB}" type="datetimeFigureOut">
              <a:rPr lang="zh-CN" altLang="en-US" smtClean="0"/>
              <a:pPr/>
              <a:t>2017/12/14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82D7A1-B08C-47FF-A23F-14BCFBBB24B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磁探针测电磁轨道炮内弹道速度是基于电枢经过探针引起探针线圈感应磁通变化的原理</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首</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先测出一系列电枢位移</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时间离散点并拟合出电枢位移</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时间曲线</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然后微分得到速度</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时间曲线</a:t>
            </a:r>
            <a:r>
              <a:rPr lang="en-US" altLang="zh-CN" sz="1200" b="0" i="0" kern="1200" dirty="0" smtClean="0">
                <a:solidFill>
                  <a:schemeClr val="tx1"/>
                </a:solidFill>
                <a:effectLst/>
                <a:latin typeface="+mn-lt"/>
                <a:ea typeface="+mn-ea"/>
                <a:cs typeface="+mn-cs"/>
              </a:rPr>
              <a:t>;</a:t>
            </a:r>
            <a:r>
              <a:rPr lang="zh-CN" altLang="en-US" dirty="0" smtClean="0"/>
              <a:t> </a:t>
            </a:r>
            <a:endParaRPr lang="en-US" altLang="zh-CN" dirty="0" smtClean="0"/>
          </a:p>
          <a:p>
            <a:r>
              <a:rPr lang="zh-CN" altLang="en-US" sz="1200" b="0" i="0" kern="1200" dirty="0" smtClean="0">
                <a:solidFill>
                  <a:schemeClr val="tx1"/>
                </a:solidFill>
                <a:effectLst/>
                <a:latin typeface="+mn-lt"/>
                <a:ea typeface="+mn-ea"/>
                <a:cs typeface="+mn-cs"/>
              </a:rPr>
              <a:t>但在炮尾区探针设计困难、数目偏少</a:t>
            </a:r>
            <a:r>
              <a:rPr lang="en-US" altLang="zh-CN" sz="1200" b="0" i="0" kern="1200" dirty="0" smtClean="0">
                <a:solidFill>
                  <a:schemeClr val="tx1"/>
                </a:solidFill>
                <a:effectLst/>
                <a:latin typeface="+mn-lt"/>
                <a:ea typeface="+mn-ea"/>
                <a:cs typeface="+mn-cs"/>
              </a:rPr>
              <a:t>,</a:t>
            </a:r>
            <a:r>
              <a:rPr lang="zh-CN" altLang="en-US" dirty="0" smtClean="0"/>
              <a:t> </a:t>
            </a:r>
            <a:br>
              <a:rPr lang="zh-CN" altLang="en-US" dirty="0" smtClean="0"/>
            </a:br>
            <a:r>
              <a:rPr lang="zh-CN" altLang="en-US" dirty="0" smtClean="0"/>
              <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FF82D7A1-B08C-47FF-A23F-14BCFBBB24B8}" type="slidenum">
              <a:rPr lang="zh-CN" altLang="en-US" smtClean="0"/>
              <a:pPr/>
              <a:t>4</a:t>
            </a:fld>
            <a:endParaRPr lang="zh-CN" altLang="en-US"/>
          </a:p>
        </p:txBody>
      </p:sp>
    </p:spTree>
    <p:extLst>
      <p:ext uri="{BB962C8B-B14F-4D97-AF65-F5344CB8AC3E}">
        <p14:creationId xmlns:p14="http://schemas.microsoft.com/office/powerpoint/2010/main" val="349193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F82D7A1-B08C-47FF-A23F-14BCFBBB24B8}" type="slidenum">
              <a:rPr lang="zh-CN" altLang="en-US" smtClean="0"/>
              <a:pPr/>
              <a:t>18</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F82D7A1-B08C-47FF-A23F-14BCFBBB24B8}" type="slidenum">
              <a:rPr lang="zh-CN" altLang="en-US" smtClean="0"/>
              <a:pPr/>
              <a:t>20</a:t>
            </a:fld>
            <a:endParaRPr lang="zh-CN" altLang="en-US"/>
          </a:p>
        </p:txBody>
      </p:sp>
    </p:spTree>
    <p:extLst>
      <p:ext uri="{BB962C8B-B14F-4D97-AF65-F5344CB8AC3E}">
        <p14:creationId xmlns:p14="http://schemas.microsoft.com/office/powerpoint/2010/main" val="4260385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实验所用的电磁发射装置采用开放式结构，使用</a:t>
            </a:r>
            <a:r>
              <a:rPr lang="en-US" altLang="zh-CN" sz="1200" dirty="0" smtClean="0"/>
              <a:t>CCD</a:t>
            </a:r>
            <a:r>
              <a:rPr lang="zh-CN" altLang="en-US" sz="1200" dirty="0" smtClean="0"/>
              <a:t>高速摄像机以</a:t>
            </a:r>
            <a:r>
              <a:rPr lang="en-US" altLang="zh-CN" sz="1200" dirty="0" smtClean="0"/>
              <a:t>25000fps</a:t>
            </a:r>
            <a:r>
              <a:rPr lang="zh-CN" altLang="en-US" sz="1200" dirty="0" smtClean="0"/>
              <a:t>的速度直接拍摄电枢发射过程，电枢发射过程约</a:t>
            </a:r>
            <a:r>
              <a:rPr lang="en-US" altLang="zh-CN" sz="1200" dirty="0" smtClean="0"/>
              <a:t>3-5ms</a:t>
            </a:r>
            <a:r>
              <a:rPr lang="zh-CN" altLang="en-US" sz="1200" dirty="0" smtClean="0"/>
              <a:t>，拍摄间隔</a:t>
            </a:r>
            <a:r>
              <a:rPr lang="en-US" altLang="zh-CN" sz="1200" dirty="0" smtClean="0"/>
              <a:t>0.04ms</a:t>
            </a:r>
            <a:r>
              <a:rPr lang="zh-CN" altLang="en-US" sz="1200" dirty="0" smtClean="0"/>
              <a:t>，通过记录电枢运动轨迹能够获得电枢发射过程的速度</a:t>
            </a:r>
            <a:r>
              <a:rPr lang="en-US" altLang="zh-CN" sz="1200" dirty="0" smtClean="0"/>
              <a:t>-</a:t>
            </a:r>
            <a:r>
              <a:rPr lang="zh-CN" altLang="en-US" sz="1200" dirty="0" smtClean="0"/>
              <a:t>时间曲线。</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实验</a:t>
            </a:r>
            <a:r>
              <a:rPr lang="en-US" altLang="zh-CN" dirty="0" smtClean="0"/>
              <a:t>3</a:t>
            </a:r>
            <a:r>
              <a:rPr lang="zh-CN" altLang="en-US" dirty="0" smtClean="0"/>
              <a:t>目的是：对比</a:t>
            </a:r>
            <a:r>
              <a:rPr lang="en-US" altLang="zh-CN" dirty="0" smtClean="0"/>
              <a:t>B</a:t>
            </a:r>
            <a:r>
              <a:rPr lang="zh-CN" altLang="en-US" dirty="0" smtClean="0"/>
              <a:t>探针测速方法得到的速度，检验预测了电枢起动时间后，通过</a:t>
            </a:r>
            <a:r>
              <a:rPr lang="en-US" altLang="zh-CN" dirty="0" smtClean="0"/>
              <a:t>B</a:t>
            </a:r>
            <a:r>
              <a:rPr lang="zh-CN" altLang="en-US" dirty="0" smtClean="0"/>
              <a:t>探针测速得到的速度精确度有没有提升</a:t>
            </a:r>
          </a:p>
          <a:p>
            <a:endParaRPr lang="zh-CN" altLang="en-US" dirty="0"/>
          </a:p>
        </p:txBody>
      </p:sp>
      <p:sp>
        <p:nvSpPr>
          <p:cNvPr id="4" name="灯片编号占位符 3"/>
          <p:cNvSpPr>
            <a:spLocks noGrp="1"/>
          </p:cNvSpPr>
          <p:nvPr>
            <p:ph type="sldNum" sz="quarter" idx="10"/>
          </p:nvPr>
        </p:nvSpPr>
        <p:spPr/>
        <p:txBody>
          <a:bodyPr/>
          <a:lstStyle/>
          <a:p>
            <a:fld id="{FF82D7A1-B08C-47FF-A23F-14BCFBBB24B8}" type="slidenum">
              <a:rPr lang="zh-CN" altLang="en-US" smtClean="0"/>
              <a:pPr/>
              <a:t>21</a:t>
            </a:fld>
            <a:endParaRPr lang="zh-CN" altLang="en-US"/>
          </a:p>
        </p:txBody>
      </p:sp>
    </p:spTree>
    <p:extLst>
      <p:ext uri="{BB962C8B-B14F-4D97-AF65-F5344CB8AC3E}">
        <p14:creationId xmlns:p14="http://schemas.microsoft.com/office/powerpoint/2010/main" val="27711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电磁炮相比于火炮，通过调节电流的波形幅值来控制速度要容易很多，但是</a:t>
            </a:r>
            <a:endParaRPr lang="en-US" altLang="zh-CN" dirty="0" smtClean="0"/>
          </a:p>
          <a:p>
            <a:r>
              <a:rPr lang="zh-CN" altLang="en-US" dirty="0" smtClean="0"/>
              <a:t>当电枢处于完全加速状态、或枢轨界面达到完全润滑状态后，电枢的运动特性相对稳定</a:t>
            </a:r>
            <a:endParaRPr lang="zh-CN" altLang="en-US" dirty="0"/>
          </a:p>
        </p:txBody>
      </p:sp>
      <p:sp>
        <p:nvSpPr>
          <p:cNvPr id="4" name="灯片编号占位符 3"/>
          <p:cNvSpPr>
            <a:spLocks noGrp="1"/>
          </p:cNvSpPr>
          <p:nvPr>
            <p:ph type="sldNum" sz="quarter" idx="10"/>
          </p:nvPr>
        </p:nvSpPr>
        <p:spPr/>
        <p:txBody>
          <a:bodyPr/>
          <a:lstStyle/>
          <a:p>
            <a:fld id="{FF82D7A1-B08C-47FF-A23F-14BCFBBB24B8}" type="slidenum">
              <a:rPr lang="zh-CN" altLang="en-US" smtClean="0"/>
              <a:pPr/>
              <a:t>5</a:t>
            </a:fld>
            <a:endParaRPr lang="zh-CN" altLang="en-US"/>
          </a:p>
        </p:txBody>
      </p:sp>
    </p:spTree>
    <p:extLst>
      <p:ext uri="{BB962C8B-B14F-4D97-AF65-F5344CB8AC3E}">
        <p14:creationId xmlns:p14="http://schemas.microsoft.com/office/powerpoint/2010/main" val="2416475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电枢所受的力主要来源有三种，预紧力以及在运动过程受到的电动力和阻力。</a:t>
            </a:r>
            <a:endParaRPr lang="zh-CN" altLang="en-US" dirty="0"/>
          </a:p>
        </p:txBody>
      </p:sp>
      <p:sp>
        <p:nvSpPr>
          <p:cNvPr id="4" name="灯片编号占位符 3"/>
          <p:cNvSpPr>
            <a:spLocks noGrp="1"/>
          </p:cNvSpPr>
          <p:nvPr>
            <p:ph type="sldNum" sz="quarter" idx="10"/>
          </p:nvPr>
        </p:nvSpPr>
        <p:spPr/>
        <p:txBody>
          <a:bodyPr/>
          <a:lstStyle/>
          <a:p>
            <a:fld id="{FF82D7A1-B08C-47FF-A23F-14BCFBBB24B8}" type="slidenum">
              <a:rPr lang="zh-CN" altLang="en-US" smtClean="0"/>
              <a:pPr/>
              <a:t>6</a:t>
            </a:fld>
            <a:endParaRPr lang="zh-CN" altLang="en-US"/>
          </a:p>
        </p:txBody>
      </p:sp>
    </p:spTree>
    <p:extLst>
      <p:ext uri="{BB962C8B-B14F-4D97-AF65-F5344CB8AC3E}">
        <p14:creationId xmlns:p14="http://schemas.microsoft.com/office/powerpoint/2010/main" val="3296374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b="1" dirty="0" smtClean="0"/>
              <a:t>电枢与轨道间的电接触特性</a:t>
            </a:r>
            <a:r>
              <a:rPr lang="zh-CN" altLang="en-US" dirty="0" smtClean="0"/>
              <a:t>和</a:t>
            </a:r>
            <a:r>
              <a:rPr lang="zh-CN" altLang="en-US" b="1" dirty="0" smtClean="0"/>
              <a:t>电枢的受力情况</a:t>
            </a:r>
            <a:r>
              <a:rPr lang="zh-CN" altLang="en-US" dirty="0" smtClean="0"/>
              <a:t>是影响电枢运动的两个主要因素，暂时忽略热</a:t>
            </a:r>
            <a:endParaRPr lang="zh-CN" altLang="en-US" dirty="0"/>
          </a:p>
        </p:txBody>
      </p:sp>
      <p:sp>
        <p:nvSpPr>
          <p:cNvPr id="4" name="灯片编号占位符 3"/>
          <p:cNvSpPr>
            <a:spLocks noGrp="1"/>
          </p:cNvSpPr>
          <p:nvPr>
            <p:ph type="sldNum" sz="quarter" idx="10"/>
          </p:nvPr>
        </p:nvSpPr>
        <p:spPr/>
        <p:txBody>
          <a:bodyPr/>
          <a:lstStyle/>
          <a:p>
            <a:fld id="{FF82D7A1-B08C-47FF-A23F-14BCFBBB24B8}" type="slidenum">
              <a:rPr lang="zh-CN" altLang="en-US" smtClean="0"/>
              <a:pPr/>
              <a:t>7</a:t>
            </a:fld>
            <a:endParaRPr lang="zh-CN" altLang="en-US"/>
          </a:p>
        </p:txBody>
      </p:sp>
    </p:spTree>
    <p:extLst>
      <p:ext uri="{BB962C8B-B14F-4D97-AF65-F5344CB8AC3E}">
        <p14:creationId xmlns:p14="http://schemas.microsoft.com/office/powerpoint/2010/main" val="3612645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82D7A1-B08C-47FF-A23F-14BCFBBB24B8}" type="slidenum">
              <a:rPr lang="zh-CN" altLang="en-US" smtClean="0"/>
              <a:pPr/>
              <a:t>10</a:t>
            </a:fld>
            <a:endParaRPr lang="zh-CN" altLang="en-US"/>
          </a:p>
        </p:txBody>
      </p:sp>
    </p:spTree>
    <p:extLst>
      <p:ext uri="{BB962C8B-B14F-4D97-AF65-F5344CB8AC3E}">
        <p14:creationId xmlns:p14="http://schemas.microsoft.com/office/powerpoint/2010/main" val="3173227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电磁发射过程中，垂直于枢轨界面的过盈力和电磁力会在接触面上产生高达兆帕的接触压强，并在界面上产生很大的静摩擦力，但通常</a:t>
            </a:r>
            <a:r>
              <a:rPr lang="en-US" altLang="zh-CN" sz="1200" kern="1200" dirty="0" smtClean="0">
                <a:solidFill>
                  <a:schemeClr val="tx1"/>
                </a:solidFill>
                <a:effectLst/>
                <a:latin typeface="+mn-lt"/>
                <a:ea typeface="+mn-ea"/>
                <a:cs typeface="+mn-cs"/>
              </a:rPr>
              <a:t>1ms</a:t>
            </a:r>
            <a:r>
              <a:rPr lang="zh-CN" altLang="zh-CN" sz="1200" kern="1200" dirty="0" smtClean="0">
                <a:solidFill>
                  <a:schemeClr val="tx1"/>
                </a:solidFill>
                <a:effectLst/>
                <a:latin typeface="+mn-lt"/>
                <a:ea typeface="+mn-ea"/>
                <a:cs typeface="+mn-cs"/>
              </a:rPr>
              <a:t>内，沿轨道方向的电磁力会随电流增大克服静摩擦，电枢开始运动。这个过程中，枢轨接触面间以干摩擦和边界润滑状态为主。</a:t>
            </a:r>
            <a:r>
              <a:rPr lang="zh-CN" altLang="zh-CN" dirty="0" smtClean="0"/>
              <a:t>。随着枢轨接触面温度升高，电枢接触面开始熔化，枢轨接触状态会从干摩擦状态逐渐过渡到边界润滑状态。由于存在少部分的电枢熔化物会残留在轨道表面，多次发射后会在轨道表面累积形成沉积层，对枢轨接触面的导电性、导热性和摩擦系数产生影响。</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F82D7A1-B08C-47FF-A23F-14BCFBBB24B8}" type="slidenum">
              <a:rPr lang="zh-CN" altLang="en-US" smtClean="0"/>
              <a:pPr/>
              <a:t>11</a:t>
            </a:fld>
            <a:endParaRPr lang="zh-CN" altLang="en-US"/>
          </a:p>
        </p:txBody>
      </p:sp>
    </p:spTree>
    <p:extLst>
      <p:ext uri="{BB962C8B-B14F-4D97-AF65-F5344CB8AC3E}">
        <p14:creationId xmlns:p14="http://schemas.microsoft.com/office/powerpoint/2010/main" val="4180216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dirty="0" smtClean="0">
                <a:latin typeface="微软雅黑" panose="020B0503020204020204" pitchFamily="34" charset="-122"/>
                <a:ea typeface="微软雅黑" panose="020B0503020204020204" pitchFamily="34" charset="-122"/>
              </a:rPr>
              <a:t>本课题主要研究在电枢起动阶段影响电枢运动状态的主要因素和影响规律，如过盈力、沉积层、初始温度和电流上升沿等。从而预测电枢起动时间，得到更精确的电枢速度曲线，并使重复发射中电枢起动阶段的运动状态更均一、稳定，这对提高初速度的控制精度具有十分重要的意义。</a:t>
            </a:r>
            <a:endParaRPr lang="en-US" altLang="zh-CN" sz="1200" dirty="0" smtClean="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FF82D7A1-B08C-47FF-A23F-14BCFBBB24B8}" type="slidenum">
              <a:rPr lang="zh-CN" altLang="en-US" smtClean="0"/>
              <a:pPr/>
              <a:t>12</a:t>
            </a:fld>
            <a:endParaRPr lang="zh-CN" altLang="en-US"/>
          </a:p>
        </p:txBody>
      </p:sp>
    </p:spTree>
    <p:extLst>
      <p:ext uri="{BB962C8B-B14F-4D97-AF65-F5344CB8AC3E}">
        <p14:creationId xmlns:p14="http://schemas.microsoft.com/office/powerpoint/2010/main" val="1559563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通过对电枢的起动过程建立数学模型以及仿真计算流程，进行电枢起动过程的仿真计算，将计算结果结合实验总结出影响电枢起动特性的主要因素及影响规律。并使用该模型计算电枢起动延迟时间，结合电枢经过各</a:t>
            </a:r>
            <a:r>
              <a:rPr lang="en-US" altLang="zh-CN" dirty="0" smtClean="0"/>
              <a:t>B</a:t>
            </a:r>
            <a:r>
              <a:rPr lang="zh-CN" altLang="en-US" dirty="0" smtClean="0"/>
              <a:t>探针的时间得到电枢的位移曲线、速度曲线。最后实验验证仿真结果，以及电枢位移、速度曲线的精确性。</a:t>
            </a:r>
          </a:p>
          <a:p>
            <a:endParaRPr lang="zh-CN" altLang="en-US" dirty="0"/>
          </a:p>
        </p:txBody>
      </p:sp>
      <p:sp>
        <p:nvSpPr>
          <p:cNvPr id="4" name="灯片编号占位符 3"/>
          <p:cNvSpPr>
            <a:spLocks noGrp="1"/>
          </p:cNvSpPr>
          <p:nvPr>
            <p:ph type="sldNum" sz="quarter" idx="10"/>
          </p:nvPr>
        </p:nvSpPr>
        <p:spPr/>
        <p:txBody>
          <a:bodyPr/>
          <a:lstStyle/>
          <a:p>
            <a:fld id="{FF82D7A1-B08C-47FF-A23F-14BCFBBB24B8}" type="slidenum">
              <a:rPr lang="zh-CN" altLang="en-US" smtClean="0"/>
              <a:pPr/>
              <a:t>13</a:t>
            </a:fld>
            <a:endParaRPr lang="zh-CN" altLang="en-US"/>
          </a:p>
        </p:txBody>
      </p:sp>
    </p:spTree>
    <p:extLst>
      <p:ext uri="{BB962C8B-B14F-4D97-AF65-F5344CB8AC3E}">
        <p14:creationId xmlns:p14="http://schemas.microsoft.com/office/powerpoint/2010/main" val="2062414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虽然电枢起动阶段可能存在局部高温熔化现象，但枢轨接触面间仍以干摩擦和边界润滑状态为主，</a:t>
            </a:r>
            <a:endParaRPr lang="en-US" altLang="zh-CN" smtClean="0"/>
          </a:p>
          <a:p>
            <a:pPr lvl="0">
              <a:spcAft>
                <a:spcPts val="600"/>
              </a:spcAft>
            </a:pPr>
            <a:r>
              <a:rPr lang="zh-CN" altLang="en-US" sz="1200" smtClean="0"/>
              <a:t>确定摩擦力模型中的待定参数：</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mtClean="0"/>
          </a:p>
          <a:p>
            <a:endParaRPr lang="zh-CN" altLang="en-US"/>
          </a:p>
        </p:txBody>
      </p:sp>
      <p:sp>
        <p:nvSpPr>
          <p:cNvPr id="4" name="灯片编号占位符 3"/>
          <p:cNvSpPr>
            <a:spLocks noGrp="1"/>
          </p:cNvSpPr>
          <p:nvPr>
            <p:ph type="sldNum" sz="quarter" idx="10"/>
          </p:nvPr>
        </p:nvSpPr>
        <p:spPr/>
        <p:txBody>
          <a:bodyPr/>
          <a:lstStyle/>
          <a:p>
            <a:fld id="{FF82D7A1-B08C-47FF-A23F-14BCFBBB24B8}" type="slidenum">
              <a:rPr lang="zh-CN" altLang="en-US" smtClean="0"/>
              <a:pPr/>
              <a:t>16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6F792B-6803-4069-897D-7AE902BC3D12}" type="datetime1">
              <a:rPr lang="zh-CN" altLang="en-US" smtClean="0"/>
              <a:pPr/>
              <a:t>2017/12/14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5C7BCB-AEB0-4E72-BCAD-6B1C5D0DCFC0}"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628655" y="365129"/>
            <a:ext cx="7886700" cy="1325563"/>
          </a:xfrm>
          <a:prstGeom prst="rect">
            <a:avLst/>
          </a:prstGeom>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628655" y="1825625"/>
            <a:ext cx="7886700" cy="4351338"/>
          </a:xfrm>
          <a:prstGeom prst="rect">
            <a:avLst/>
          </a:prstGeo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9D457AC-B199-49FF-A524-6A31CB0651AE}" type="datetime1">
              <a:rPr lang="zh-CN" altLang="en-US" smtClean="0"/>
              <a:pPr/>
              <a:t>2017/12/14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5C7BCB-AEB0-4E72-BCAD-6B1C5D0DCFC0}"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80" y="365125"/>
            <a:ext cx="1971675" cy="5811838"/>
          </a:xfrm>
          <a:prstGeom prst="rect">
            <a:avLst/>
          </a:prstGeo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628655" y="365125"/>
            <a:ext cx="5800725" cy="5811838"/>
          </a:xfrm>
          <a:prstGeom prst="rect">
            <a:avLst/>
          </a:prstGeo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1A344D6-1456-4FB8-BA39-16057C14E06C}" type="datetime1">
              <a:rPr lang="zh-CN" altLang="en-US" smtClean="0"/>
              <a:pPr/>
              <a:t>2017/12/14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5C7BCB-AEB0-4E72-BCAD-6B1C5D0DCFC0}"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cxnSp>
        <p:nvCxnSpPr>
          <p:cNvPr id="3" name="直接连接符 2"/>
          <p:cNvCxnSpPr/>
          <p:nvPr userDrawn="1"/>
        </p:nvCxnSpPr>
        <p:spPr>
          <a:xfrm>
            <a:off x="2" y="1174279"/>
            <a:ext cx="5940152" cy="0"/>
          </a:xfrm>
          <a:prstGeom prst="line">
            <a:avLst/>
          </a:prstGeom>
          <a:ln w="15875">
            <a:gradFill>
              <a:gsLst>
                <a:gs pos="13000">
                  <a:schemeClr val="accent2"/>
                </a:gs>
                <a:gs pos="100000">
                  <a:schemeClr val="accent2">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8" name="文本占位符 7"/>
          <p:cNvSpPr>
            <a:spLocks noGrp="1"/>
          </p:cNvSpPr>
          <p:nvPr>
            <p:ph type="body" sz="quarter" idx="10"/>
          </p:nvPr>
        </p:nvSpPr>
        <p:spPr>
          <a:xfrm>
            <a:off x="365500" y="296912"/>
            <a:ext cx="7344618" cy="649287"/>
          </a:xfrm>
        </p:spPr>
        <p:txBody>
          <a:bodyPr>
            <a:noAutofit/>
          </a:bodyPr>
          <a:lstStyle>
            <a:lvl1pPr marL="0" indent="0">
              <a:buNone/>
              <a:defRPr sz="4400" b="1">
                <a:solidFill>
                  <a:schemeClr val="accent2"/>
                </a:solidFill>
                <a:latin typeface="+mj-ea"/>
                <a:ea typeface="+mj-ea"/>
              </a:defRPr>
            </a:lvl1pPr>
          </a:lstStyle>
          <a:p>
            <a:pPr lvl="0"/>
            <a:r>
              <a:rPr lang="zh-CN" altLang="en-US" dirty="0" smtClean="0"/>
              <a:t>单击此处编辑母版文本样式</a:t>
            </a:r>
          </a:p>
        </p:txBody>
      </p:sp>
    </p:spTree>
    <p:extLst>
      <p:ext uri="{BB962C8B-B14F-4D97-AF65-F5344CB8AC3E}">
        <p14:creationId xmlns:p14="http://schemas.microsoft.com/office/powerpoint/2010/main" val="371071872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70778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12"/>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224327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3397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2017/12/14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29506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2017/12/14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573951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2017/12/14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411541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1" y="27306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3606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28655" y="1825625"/>
            <a:ext cx="7886700" cy="4351338"/>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A06B956-29EF-42DE-B93A-F122DA359D62}" type="datetime1">
              <a:rPr lang="zh-CN" altLang="en-US" smtClean="0"/>
              <a:pPr/>
              <a:t>2017/12/14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5C7BCB-AEB0-4E72-BCAD-6B1C5D0DCFC0}"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41602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477305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50"/>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50"/>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869448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cxnSp>
        <p:nvCxnSpPr>
          <p:cNvPr id="3" name="直接连接符 2"/>
          <p:cNvCxnSpPr/>
          <p:nvPr userDrawn="1"/>
        </p:nvCxnSpPr>
        <p:spPr>
          <a:xfrm>
            <a:off x="2" y="1174279"/>
            <a:ext cx="5940152" cy="0"/>
          </a:xfrm>
          <a:prstGeom prst="line">
            <a:avLst/>
          </a:prstGeom>
          <a:ln w="15875">
            <a:gradFill>
              <a:gsLst>
                <a:gs pos="13000">
                  <a:schemeClr val="accent2"/>
                </a:gs>
                <a:gs pos="100000">
                  <a:schemeClr val="accent2">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8" name="文本占位符 7"/>
          <p:cNvSpPr>
            <a:spLocks noGrp="1"/>
          </p:cNvSpPr>
          <p:nvPr>
            <p:ph type="body" sz="quarter" idx="10"/>
          </p:nvPr>
        </p:nvSpPr>
        <p:spPr>
          <a:xfrm>
            <a:off x="365500" y="296910"/>
            <a:ext cx="7344618" cy="649287"/>
          </a:xfrm>
        </p:spPr>
        <p:txBody>
          <a:bodyPr>
            <a:noAutofit/>
          </a:bodyPr>
          <a:lstStyle>
            <a:lvl1pPr marL="0" indent="0">
              <a:buNone/>
              <a:defRPr sz="4400" b="1">
                <a:solidFill>
                  <a:schemeClr val="accent2"/>
                </a:solidFill>
                <a:latin typeface="+mj-ea"/>
                <a:ea typeface="+mj-ea"/>
              </a:defRPr>
            </a:lvl1pPr>
          </a:lstStyle>
          <a:p>
            <a:pPr lvl="0"/>
            <a:r>
              <a:rPr lang="zh-CN" altLang="en-US" dirty="0" smtClean="0"/>
              <a:t>单击此处编辑母版文本样式</a:t>
            </a:r>
          </a:p>
        </p:txBody>
      </p:sp>
    </p:spTree>
    <p:extLst>
      <p:ext uri="{BB962C8B-B14F-4D97-AF65-F5344CB8AC3E}">
        <p14:creationId xmlns:p14="http://schemas.microsoft.com/office/powerpoint/2010/main" val="371071872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70778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1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224327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339784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2017/12/14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29506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2017/12/14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573951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2017/12/14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41154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92" y="1709749"/>
            <a:ext cx="7886700" cy="2852737"/>
          </a:xfrm>
          <a:prstGeom prst="rect">
            <a:avLst/>
          </a:prstGeo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623892" y="4589474"/>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F4D4E439-7823-410F-B7D0-C288A101FA9D}" type="datetime1">
              <a:rPr lang="zh-CN" altLang="en-US" smtClean="0"/>
              <a:pPr/>
              <a:t>2017/12/14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5C7BCB-AEB0-4E72-BCAD-6B1C5D0DCFC0}" type="slidenum">
              <a:rPr lang="zh-CN" altLang="en-US" smtClean="0"/>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1" y="27306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36062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416024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477305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4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8694483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cxnSp>
        <p:nvCxnSpPr>
          <p:cNvPr id="3" name="直接连接符 2"/>
          <p:cNvCxnSpPr/>
          <p:nvPr userDrawn="1"/>
        </p:nvCxnSpPr>
        <p:spPr>
          <a:xfrm>
            <a:off x="1" y="1174279"/>
            <a:ext cx="5940152" cy="0"/>
          </a:xfrm>
          <a:prstGeom prst="line">
            <a:avLst/>
          </a:prstGeom>
          <a:ln w="15875">
            <a:gradFill>
              <a:gsLst>
                <a:gs pos="13000">
                  <a:schemeClr val="accent2"/>
                </a:gs>
                <a:gs pos="100000">
                  <a:schemeClr val="accent2">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8" name="文本占位符 7"/>
          <p:cNvSpPr>
            <a:spLocks noGrp="1"/>
          </p:cNvSpPr>
          <p:nvPr>
            <p:ph type="body" sz="quarter" idx="10"/>
          </p:nvPr>
        </p:nvSpPr>
        <p:spPr>
          <a:xfrm>
            <a:off x="365500" y="296902"/>
            <a:ext cx="7344618" cy="649287"/>
          </a:xfrm>
        </p:spPr>
        <p:txBody>
          <a:bodyPr>
            <a:noAutofit/>
          </a:bodyPr>
          <a:lstStyle>
            <a:lvl1pPr marL="0" indent="0">
              <a:buNone/>
              <a:defRPr sz="4400" b="1">
                <a:solidFill>
                  <a:schemeClr val="accent2"/>
                </a:solidFill>
                <a:latin typeface="+mj-ea"/>
                <a:ea typeface="+mj-ea"/>
              </a:defRPr>
            </a:lvl1pPr>
          </a:lstStyle>
          <a:p>
            <a:pPr lvl="0"/>
            <a:r>
              <a:rPr lang="zh-CN" altLang="en-US" dirty="0" smtClean="0"/>
              <a:t>单击此处编辑母版文本样式</a:t>
            </a:r>
          </a:p>
        </p:txBody>
      </p:sp>
    </p:spTree>
    <p:extLst>
      <p:ext uri="{BB962C8B-B14F-4D97-AF65-F5344CB8AC3E}">
        <p14:creationId xmlns:p14="http://schemas.microsoft.com/office/powerpoint/2010/main" val="3710718728"/>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7077837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224327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3397846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2017/12/14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29506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2017/12/14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57395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5" y="365129"/>
            <a:ext cx="7886700" cy="1325563"/>
          </a:xfrm>
          <a:prstGeom prst="rect">
            <a:avLst/>
          </a:prstGeom>
        </p:spPr>
        <p:txBody>
          <a:bodyPr/>
          <a:lstStyle/>
          <a:p>
            <a:r>
              <a:rPr lang="zh-CN" altLang="en-US" smtClean="0"/>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hasCustomPrompt="1"/>
          </p:nvPr>
        </p:nvSpPr>
        <p:spPr>
          <a:xfrm>
            <a:off x="4629150" y="1825625"/>
            <a:ext cx="3886200" cy="4351338"/>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BDE3560-08E6-4D25-BEF2-A786301C9DE3}" type="datetime1">
              <a:rPr lang="zh-CN" altLang="en-US" smtClean="0"/>
              <a:pPr/>
              <a:t>2017/12/14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5C7BCB-AEB0-4E72-BCAD-6B1C5D0DCFC0}" type="slidenum">
              <a:rPr lang="zh-CN" altLang="en-US" smtClean="0"/>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2017/12/14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4115411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360629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4160241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477305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86944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4" y="365129"/>
            <a:ext cx="7886700" cy="1325563"/>
          </a:xfrm>
          <a:prstGeom prst="rect">
            <a:avLst/>
          </a:prstGeom>
        </p:spPr>
        <p:txBody>
          <a:body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hasCustomPrompt="1"/>
          </p:nvPr>
        </p:nvSpPr>
        <p:spPr>
          <a:xfrm>
            <a:off x="629842" y="2505075"/>
            <a:ext cx="3868340" cy="3684588"/>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hasCustomPrompt="1"/>
          </p:nvPr>
        </p:nvSpPr>
        <p:spPr>
          <a:xfrm>
            <a:off x="4629150" y="2505075"/>
            <a:ext cx="3887391" cy="3684588"/>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8339C73-C358-4637-B70B-481303DE6264}" type="datetime1">
              <a:rPr lang="zh-CN" altLang="en-US" smtClean="0"/>
              <a:pPr/>
              <a:t>2017/12/14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55C7BCB-AEB0-4E72-BCAD-6B1C5D0DCFC0}"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28655" y="365129"/>
            <a:ext cx="7886700" cy="1325563"/>
          </a:xfrm>
          <a:prstGeom prst="rect">
            <a:avLst/>
          </a:prstGeo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530B204-4D28-42C5-A4F6-14CF2A61C6A6}" type="datetime1">
              <a:rPr lang="zh-CN" altLang="en-US" smtClean="0"/>
              <a:pPr/>
              <a:t>2017/12/14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55C7BCB-AEB0-4E72-BCAD-6B1C5D0DCFC0}"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E0939A-B75F-408E-B78C-CC3946F1058D}" type="datetime1">
              <a:rPr lang="zh-CN" altLang="en-US" smtClean="0"/>
              <a:pPr/>
              <a:t>2017/12/14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55C7BCB-AEB0-4E72-BCAD-6B1C5D0DCFC0}"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5" y="457200"/>
            <a:ext cx="2949178" cy="1600200"/>
          </a:xfrm>
          <a:prstGeom prst="rect">
            <a:avLst/>
          </a:prstGeo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a:xfrm>
            <a:off x="3887391" y="98743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hasCustomPrompt="1"/>
          </p:nvPr>
        </p:nvSpPr>
        <p:spPr>
          <a:xfrm>
            <a:off x="629845"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E199D75E-11EA-40F7-9B5F-789C58CFB6E2}" type="datetime1">
              <a:rPr lang="zh-CN" altLang="en-US" smtClean="0"/>
              <a:pPr/>
              <a:t>2017/12/14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5C7BCB-AEB0-4E72-BCAD-6B1C5D0DCFC0}"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5" y="457200"/>
            <a:ext cx="2949178" cy="1600200"/>
          </a:xfrm>
          <a:prstGeom prst="rect">
            <a:avLst/>
          </a:prstGeo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36"/>
            <a:ext cx="462915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hasCustomPrompt="1"/>
          </p:nvPr>
        </p:nvSpPr>
        <p:spPr>
          <a:xfrm>
            <a:off x="629845"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95912A9-B5EC-4DC6-B1C4-61BA2A4CCFB9}" type="datetime1">
              <a:rPr lang="zh-CN" altLang="en-US" smtClean="0"/>
              <a:pPr/>
              <a:t>2017/12/14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5C7BCB-AEB0-4E72-BCAD-6B1C5D0DCFC0}"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28650" y="635636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F1C263-ED70-459F-9E3F-44273D405792}" type="datetime1">
              <a:rPr lang="zh-CN" altLang="en-US" smtClean="0"/>
              <a:pPr/>
              <a:t>2017/12/14</a:t>
            </a:fld>
            <a:endParaRPr lang="zh-CN" altLang="en-US"/>
          </a:p>
        </p:txBody>
      </p:sp>
      <p:sp>
        <p:nvSpPr>
          <p:cNvPr id="5" name="Footer Placeholder 4"/>
          <p:cNvSpPr>
            <a:spLocks noGrp="1"/>
          </p:cNvSpPr>
          <p:nvPr>
            <p:ph type="ftr" sz="quarter" idx="3"/>
          </p:nvPr>
        </p:nvSpPr>
        <p:spPr>
          <a:xfrm>
            <a:off x="3028955" y="635636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6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5C7BCB-AEB0-4E72-BCAD-6B1C5D0DCFC0}" type="slidenum">
              <a:rPr lang="zh-CN" altLang="en-US" smtClean="0"/>
              <a:pPr/>
              <a:t>‹#›</a:t>
            </a:fld>
            <a:endParaRPr lang="zh-CN" altLang="en-US"/>
          </a:p>
        </p:txBody>
      </p:sp>
      <p:cxnSp>
        <p:nvCxnSpPr>
          <p:cNvPr id="12" name="直接连接符 11"/>
          <p:cNvCxnSpPr/>
          <p:nvPr userDrawn="1"/>
        </p:nvCxnSpPr>
        <p:spPr>
          <a:xfrm>
            <a:off x="-3240" y="1171039"/>
            <a:ext cx="6435165" cy="0"/>
          </a:xfrm>
          <a:prstGeom prst="line">
            <a:avLst/>
          </a:prstGeom>
          <a:noFill/>
          <a:ln w="15875" cap="flat" cmpd="sng" algn="ctr">
            <a:gradFill>
              <a:gsLst>
                <a:gs pos="13000">
                  <a:srgbClr val="4472C4"/>
                </a:gs>
                <a:gs pos="100000">
                  <a:srgbClr val="4472C4">
                    <a:alpha val="0"/>
                  </a:srgbClr>
                </a:gs>
              </a:gsLst>
              <a:lin ang="0" scaled="0"/>
            </a:gradFill>
            <a:prstDash val="solid"/>
          </a:ln>
          <a:effectLst/>
        </p:spPr>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6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2017/12/14</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6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6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990082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6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2017/12/14</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6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6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990082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2017/12/14</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9900826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Visio___2.vsdx"/><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5.wmf"/><Relationship Id="rId3" Type="http://schemas.openxmlformats.org/officeDocument/2006/relationships/notesSlide" Target="../notesSlides/notesSlide9.xml"/><Relationship Id="rId7" Type="http://schemas.openxmlformats.org/officeDocument/2006/relationships/image" Target="../media/image12.wmf"/><Relationship Id="rId12"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11" Type="http://schemas.openxmlformats.org/officeDocument/2006/relationships/image" Target="../media/image14.wmf"/><Relationship Id="rId5" Type="http://schemas.openxmlformats.org/officeDocument/2006/relationships/image" Target="../media/image11.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3.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77547" y="2543228"/>
            <a:ext cx="7604760" cy="1107996"/>
          </a:xfrm>
          <a:prstGeom prst="rect">
            <a:avLst/>
          </a:prstGeom>
          <a:noFill/>
        </p:spPr>
        <p:txBody>
          <a:bodyPr wrap="square" rtlCol="0">
            <a:spAutoFit/>
          </a:bodyPr>
          <a:lstStyle/>
          <a:p>
            <a:pPr defTabSz="913526">
              <a:buSzPct val="120000"/>
            </a:pPr>
            <a:r>
              <a:rPr lang="zh-CN" altLang="en-US" sz="3300" b="1" dirty="0">
                <a:solidFill>
                  <a:srgbClr val="336699"/>
                </a:solidFill>
                <a:latin typeface="微软雅黑" pitchFamily="34" charset="-122"/>
                <a:ea typeface="微软雅黑" pitchFamily="34" charset="-122"/>
              </a:rPr>
              <a:t>脉冲大电流直线驱动装置中</a:t>
            </a:r>
            <a:r>
              <a:rPr lang="zh-CN" altLang="en-US" sz="3300" b="1" dirty="0" smtClean="0">
                <a:solidFill>
                  <a:srgbClr val="336699"/>
                </a:solidFill>
                <a:latin typeface="微软雅黑" pitchFamily="34" charset="-122"/>
                <a:ea typeface="微软雅黑" pitchFamily="34" charset="-122"/>
              </a:rPr>
              <a:t>电枢</a:t>
            </a:r>
            <a:endParaRPr lang="en-US" altLang="zh-CN" sz="3300" b="1" dirty="0" smtClean="0">
              <a:solidFill>
                <a:srgbClr val="336699"/>
              </a:solidFill>
              <a:latin typeface="微软雅黑" pitchFamily="34" charset="-122"/>
              <a:ea typeface="微软雅黑" pitchFamily="34" charset="-122"/>
            </a:endParaRPr>
          </a:p>
          <a:p>
            <a:pPr defTabSz="913526">
              <a:buSzPct val="120000"/>
            </a:pPr>
            <a:r>
              <a:rPr lang="zh-CN" altLang="en-US" sz="3300" b="1" dirty="0" smtClean="0">
                <a:solidFill>
                  <a:srgbClr val="336699"/>
                </a:solidFill>
                <a:latin typeface="微软雅黑" pitchFamily="34" charset="-122"/>
                <a:ea typeface="微软雅黑" pitchFamily="34" charset="-122"/>
              </a:rPr>
              <a:t>起动</a:t>
            </a:r>
            <a:r>
              <a:rPr lang="zh-CN" altLang="en-US" sz="3300" b="1" dirty="0">
                <a:solidFill>
                  <a:srgbClr val="336699"/>
                </a:solidFill>
                <a:latin typeface="微软雅黑" pitchFamily="34" charset="-122"/>
                <a:ea typeface="微软雅黑" pitchFamily="34" charset="-122"/>
              </a:rPr>
              <a:t>阶段运动特性研究</a:t>
            </a:r>
          </a:p>
        </p:txBody>
      </p:sp>
      <p:sp>
        <p:nvSpPr>
          <p:cNvPr id="3" name="文本框 2"/>
          <p:cNvSpPr txBox="1"/>
          <p:nvPr/>
        </p:nvSpPr>
        <p:spPr>
          <a:xfrm>
            <a:off x="877553" y="4601947"/>
            <a:ext cx="4185761" cy="1421928"/>
          </a:xfrm>
          <a:prstGeom prst="rect">
            <a:avLst/>
          </a:prstGeom>
          <a:noFill/>
        </p:spPr>
        <p:txBody>
          <a:bodyPr wrap="none" rtlCol="0">
            <a:spAutoFit/>
          </a:bodyPr>
          <a:lstStyle/>
          <a:p>
            <a:pPr>
              <a:lnSpc>
                <a:spcPct val="120000"/>
              </a:lnSpc>
              <a:spcBef>
                <a:spcPts val="0"/>
              </a:spcBef>
              <a:spcAft>
                <a:spcPts val="0"/>
              </a:spcAft>
            </a:pPr>
            <a:r>
              <a:rPr lang="zh-CN" altLang="en-US" sz="2400" smtClean="0">
                <a:latin typeface="楷体" panose="02010609060101010101" pitchFamily="49" charset="-122"/>
                <a:ea typeface="楷体" panose="02010609060101010101" pitchFamily="49" charset="-122"/>
              </a:rPr>
              <a:t>报 告 人</a:t>
            </a:r>
            <a:r>
              <a:rPr lang="zh-CN" altLang="en-US" sz="2400" dirty="0" smtClean="0">
                <a:latin typeface="楷体" panose="02010609060101010101" pitchFamily="49" charset="-122"/>
                <a:ea typeface="楷体" panose="02010609060101010101" pitchFamily="49" charset="-122"/>
              </a:rPr>
              <a:t>：</a:t>
            </a:r>
            <a:r>
              <a:rPr lang="zh-CN" altLang="en-US" sz="2400" smtClean="0">
                <a:latin typeface="楷体" panose="02010609060101010101" pitchFamily="49" charset="-122"/>
                <a:ea typeface="楷体" panose="02010609060101010101" pitchFamily="49" charset="-122"/>
              </a:rPr>
              <a:t>胡 </a:t>
            </a:r>
            <a:r>
              <a:rPr lang="zh-CN" altLang="en-US" sz="2400" dirty="0" smtClean="0">
                <a:latin typeface="楷体" panose="02010609060101010101" pitchFamily="49" charset="-122"/>
                <a:ea typeface="楷体" panose="02010609060101010101" pitchFamily="49" charset="-122"/>
              </a:rPr>
              <a:t>楠</a:t>
            </a:r>
          </a:p>
          <a:p>
            <a:pPr>
              <a:lnSpc>
                <a:spcPct val="120000"/>
              </a:lnSpc>
              <a:spcBef>
                <a:spcPts val="0"/>
              </a:spcBef>
              <a:spcAft>
                <a:spcPts val="0"/>
              </a:spcAft>
            </a:pPr>
            <a:r>
              <a:rPr lang="zh-CN" altLang="en-US" sz="2400" smtClean="0">
                <a:latin typeface="楷体" panose="02010609060101010101" pitchFamily="49" charset="-122"/>
                <a:ea typeface="楷体" panose="02010609060101010101" pitchFamily="49" charset="-122"/>
              </a:rPr>
              <a:t>指导教师：袁伟群 </a:t>
            </a:r>
            <a:r>
              <a:rPr lang="zh-CN" altLang="en-US" sz="2400" dirty="0" smtClean="0">
                <a:latin typeface="楷体" panose="02010609060101010101" pitchFamily="49" charset="-122"/>
                <a:ea typeface="楷体" panose="02010609060101010101" pitchFamily="49" charset="-122"/>
              </a:rPr>
              <a:t>研究员</a:t>
            </a:r>
          </a:p>
          <a:p>
            <a:pPr>
              <a:lnSpc>
                <a:spcPct val="120000"/>
              </a:lnSpc>
              <a:spcBef>
                <a:spcPts val="0"/>
              </a:spcBef>
              <a:spcAft>
                <a:spcPts val="0"/>
              </a:spcAft>
            </a:pPr>
            <a:r>
              <a:rPr lang="zh-CN" altLang="en-US" sz="2400" smtClean="0">
                <a:latin typeface="楷体" panose="02010609060101010101" pitchFamily="49" charset="-122"/>
                <a:ea typeface="楷体" panose="02010609060101010101" pitchFamily="49" charset="-122"/>
              </a:rPr>
              <a:t>专    业：高电压</a:t>
            </a:r>
            <a:r>
              <a:rPr lang="zh-CN" altLang="en-US" sz="2400" dirty="0" smtClean="0">
                <a:latin typeface="楷体" panose="02010609060101010101" pitchFamily="49" charset="-122"/>
                <a:ea typeface="楷体" panose="02010609060101010101" pitchFamily="49" charset="-122"/>
              </a:rPr>
              <a:t>与绝缘技术</a:t>
            </a:r>
            <a:endParaRPr lang="zh-CN" altLang="en-US" sz="240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01295" y="2769733"/>
            <a:ext cx="4566648" cy="3170099"/>
          </a:xfrm>
          <a:prstGeom prst="rect">
            <a:avLst/>
          </a:prstGeom>
          <a:noFill/>
        </p:spPr>
        <p:txBody>
          <a:bodyPr wrap="square" rtlCol="0">
            <a:spAutoFit/>
          </a:bodyPr>
          <a:lstStyle/>
          <a:p>
            <a:pPr marL="342900" indent="-342900">
              <a:spcAft>
                <a:spcPts val="600"/>
              </a:spcAft>
              <a:buClr>
                <a:srgbClr val="0070C0"/>
              </a:buClr>
              <a:buFont typeface="Arial" panose="020B0604020202020204" pitchFamily="34" charset="0"/>
              <a:buChar char="•"/>
            </a:pPr>
            <a:r>
              <a:rPr lang="zh-CN" altLang="en-US" dirty="0" smtClean="0"/>
              <a:t>在</a:t>
            </a:r>
            <a:r>
              <a:rPr lang="zh-CN" altLang="en-US" dirty="0"/>
              <a:t>电枢启动阶段速度</a:t>
            </a:r>
            <a:r>
              <a:rPr lang="zh-CN" altLang="en-US" dirty="0" smtClean="0"/>
              <a:t>低，且炮</a:t>
            </a:r>
            <a:r>
              <a:rPr lang="zh-CN" altLang="en-US" dirty="0"/>
              <a:t>尾区探针设计困难且数目偏少，</a:t>
            </a:r>
            <a:r>
              <a:rPr lang="en-US" altLang="zh-CN" dirty="0"/>
              <a:t>B</a:t>
            </a:r>
            <a:r>
              <a:rPr lang="zh-CN" altLang="en-US" dirty="0"/>
              <a:t>探针法很难准确测得电枢起动时间</a:t>
            </a:r>
            <a:endParaRPr lang="zh-CN" altLang="en-US" dirty="0">
              <a:latin typeface="Times New Roman" panose="02020603050405020304" pitchFamily="18" charset="0"/>
              <a:ea typeface="宋体" panose="02010600030101010101" pitchFamily="2" charset="-122"/>
            </a:endParaRPr>
          </a:p>
          <a:p>
            <a:pPr marL="342900" indent="-342900">
              <a:spcAft>
                <a:spcPts val="600"/>
              </a:spcAft>
              <a:buClr>
                <a:srgbClr val="0070C0"/>
              </a:buClr>
              <a:buFont typeface="Arial" panose="020B0604020202020204" pitchFamily="34" charset="0"/>
              <a:buChar char="•"/>
            </a:pPr>
            <a:r>
              <a:rPr lang="zh-CN" altLang="en-US" dirty="0" smtClean="0"/>
              <a:t>最大</a:t>
            </a:r>
            <a:r>
              <a:rPr lang="zh-CN" altLang="en-US" dirty="0"/>
              <a:t>位置位移误差在约</a:t>
            </a:r>
            <a:r>
              <a:rPr lang="en-US" altLang="zh-CN" dirty="0"/>
              <a:t>8mm </a:t>
            </a:r>
            <a:r>
              <a:rPr lang="zh-CN" altLang="en-US" dirty="0" smtClean="0"/>
              <a:t>范围</a:t>
            </a:r>
            <a:endParaRPr lang="en-US" altLang="zh-CN" dirty="0"/>
          </a:p>
          <a:p>
            <a:pPr marL="342900" indent="-342900">
              <a:spcAft>
                <a:spcPts val="600"/>
              </a:spcAft>
              <a:buClr>
                <a:srgbClr val="0070C0"/>
              </a:buClr>
              <a:buFont typeface="Arial" panose="020B0604020202020204" pitchFamily="34" charset="0"/>
              <a:buChar char="•"/>
            </a:pPr>
            <a:r>
              <a:rPr lang="zh-CN" altLang="zh-CN" dirty="0" smtClean="0"/>
              <a:t>使用</a:t>
            </a:r>
            <a:r>
              <a:rPr lang="zh-CN" altLang="zh-CN" dirty="0"/>
              <a:t>激光干涉测速</a:t>
            </a:r>
            <a:r>
              <a:rPr lang="zh-CN" altLang="zh-CN" dirty="0" smtClean="0"/>
              <a:t>方法</a:t>
            </a:r>
            <a:r>
              <a:rPr lang="zh-CN" altLang="en-US" dirty="0" smtClean="0"/>
              <a:t>（</a:t>
            </a:r>
            <a:r>
              <a:rPr lang="en-US" altLang="zh-CN" dirty="0"/>
              <a:t>VISAR</a:t>
            </a:r>
            <a:r>
              <a:rPr lang="zh-CN" altLang="en-US" dirty="0" smtClean="0"/>
              <a:t>）</a:t>
            </a:r>
            <a:r>
              <a:rPr lang="zh-CN" altLang="zh-CN" dirty="0" smtClean="0"/>
              <a:t>确定</a:t>
            </a:r>
            <a:r>
              <a:rPr lang="zh-CN" altLang="zh-CN" dirty="0"/>
              <a:t>了实验中的电枢启动时间大约为</a:t>
            </a:r>
            <a:r>
              <a:rPr lang="en-US" altLang="zh-CN" dirty="0"/>
              <a:t>0.1 </a:t>
            </a:r>
            <a:r>
              <a:rPr lang="en-US" altLang="zh-CN" dirty="0" err="1" smtClean="0"/>
              <a:t>ms</a:t>
            </a:r>
            <a:endParaRPr lang="en-US" altLang="zh-CN" dirty="0" smtClean="0"/>
          </a:p>
          <a:p>
            <a:pPr marL="342900" indent="-342900">
              <a:spcAft>
                <a:spcPts val="600"/>
              </a:spcAft>
              <a:buClr>
                <a:srgbClr val="0070C0"/>
              </a:buClr>
              <a:buFont typeface="Arial" panose="020B0604020202020204" pitchFamily="34" charset="0"/>
              <a:buChar char="•"/>
            </a:pPr>
            <a:r>
              <a:rPr lang="zh-CN" altLang="zh-CN" dirty="0" smtClean="0"/>
              <a:t>受</a:t>
            </a:r>
            <a:r>
              <a:rPr lang="zh-CN" altLang="zh-CN" dirty="0"/>
              <a:t>电弧、烟雾以及电枢融化等因素的影响</a:t>
            </a:r>
            <a:r>
              <a:rPr lang="en-US" altLang="zh-CN" dirty="0"/>
              <a:t>,VISAR </a:t>
            </a:r>
            <a:r>
              <a:rPr lang="zh-CN" altLang="zh-CN" dirty="0"/>
              <a:t>实际只测得最初</a:t>
            </a:r>
            <a:r>
              <a:rPr lang="en-US" altLang="zh-CN" dirty="0"/>
              <a:t>1.0 </a:t>
            </a:r>
            <a:r>
              <a:rPr lang="en-US" altLang="zh-CN" dirty="0" err="1"/>
              <a:t>ms</a:t>
            </a:r>
            <a:r>
              <a:rPr lang="zh-CN" altLang="zh-CN" dirty="0"/>
              <a:t>左右的位移和速度</a:t>
            </a:r>
            <a:r>
              <a:rPr lang="zh-CN" altLang="en-US" dirty="0"/>
              <a:t>（</a:t>
            </a:r>
            <a:r>
              <a:rPr lang="zh-CN" altLang="zh-CN" dirty="0"/>
              <a:t>绿色实线</a:t>
            </a:r>
            <a:r>
              <a:rPr lang="zh-CN" altLang="en-US" dirty="0"/>
              <a:t>）</a:t>
            </a:r>
            <a:endParaRPr lang="en-US" altLang="zh-CN" dirty="0"/>
          </a:p>
          <a:p>
            <a:pPr marL="342900" indent="-342900">
              <a:buClr>
                <a:srgbClr val="0070C0"/>
              </a:buClr>
              <a:buFont typeface="Wingdings" panose="05000000000000000000" charset="0"/>
              <a:buChar char=""/>
            </a:pPr>
            <a:endParaRPr lang="en-US" altLang="zh-CN" dirty="0"/>
          </a:p>
        </p:txBody>
      </p:sp>
      <p:sp>
        <p:nvSpPr>
          <p:cNvPr id="8" name="文本框 7"/>
          <p:cNvSpPr txBox="1"/>
          <p:nvPr/>
        </p:nvSpPr>
        <p:spPr>
          <a:xfrm>
            <a:off x="201295" y="275326"/>
            <a:ext cx="6391493" cy="769441"/>
          </a:xfrm>
          <a:prstGeom prst="rect">
            <a:avLst/>
          </a:prstGeom>
          <a:noFill/>
        </p:spPr>
        <p:txBody>
          <a:bodyPr wrap="none" rtlCol="0" anchor="t">
            <a:spAutoFit/>
          </a:bodyPr>
          <a:lstStyle/>
          <a:p>
            <a:r>
              <a:rPr lang="en-US" altLang="zh-CN" sz="4400" b="1" dirty="0" smtClean="0">
                <a:solidFill>
                  <a:schemeClr val="accent5"/>
                </a:solidFill>
                <a:latin typeface="微软雅黑" panose="020B0503020204020204" pitchFamily="34" charset="-122"/>
                <a:ea typeface="微软雅黑" panose="020B0503020204020204" pitchFamily="34" charset="-122"/>
                <a:sym typeface="+mn-ea"/>
              </a:rPr>
              <a:t>2.</a:t>
            </a:r>
            <a:r>
              <a:rPr lang="zh-CN" altLang="en-US" sz="4400" b="1" dirty="0" smtClean="0">
                <a:solidFill>
                  <a:schemeClr val="accent5"/>
                </a:solidFill>
                <a:latin typeface="微软雅黑" panose="020B0503020204020204" pitchFamily="34" charset="-122"/>
                <a:ea typeface="微软雅黑" panose="020B0503020204020204" pitchFamily="34" charset="-122"/>
                <a:sym typeface="+mn-ea"/>
              </a:rPr>
              <a:t>国内外研究现状及趋势</a:t>
            </a:r>
            <a:endParaRPr lang="zh-CN" altLang="en-US" sz="4400" b="1" dirty="0">
              <a:solidFill>
                <a:schemeClr val="accent5"/>
              </a:solidFill>
              <a:latin typeface="微软雅黑" panose="020B0503020204020204" pitchFamily="34" charset="-122"/>
              <a:ea typeface="微软雅黑" panose="020B0503020204020204" pitchFamily="34" charset="-122"/>
            </a:endParaRPr>
          </a:p>
        </p:txBody>
      </p:sp>
      <p:sp>
        <p:nvSpPr>
          <p:cNvPr id="9" name="矩形 8"/>
          <p:cNvSpPr/>
          <p:nvPr/>
        </p:nvSpPr>
        <p:spPr>
          <a:xfrm>
            <a:off x="215814" y="1247936"/>
            <a:ext cx="4031873" cy="461665"/>
          </a:xfrm>
          <a:prstGeom prst="rect">
            <a:avLst/>
          </a:prstGeom>
        </p:spPr>
        <p:txBody>
          <a:bodyPr wrap="none">
            <a:spAutoFit/>
          </a:bodyPr>
          <a:lstStyle/>
          <a:p>
            <a:pPr lvl="0">
              <a:spcAft>
                <a:spcPts val="600"/>
              </a:spcAft>
              <a:buClr>
                <a:srgbClr val="0070C0"/>
              </a:buClr>
            </a:pPr>
            <a:r>
              <a:rPr lang="en-US" altLang="zh-CN" sz="2400" b="1" dirty="0">
                <a:solidFill>
                  <a:srgbClr val="4472C4"/>
                </a:solidFill>
              </a:rPr>
              <a:t>2.2 </a:t>
            </a:r>
            <a:r>
              <a:rPr lang="zh-CN" altLang="en-US" sz="2400" b="1" dirty="0">
                <a:solidFill>
                  <a:srgbClr val="4472C4"/>
                </a:solidFill>
              </a:rPr>
              <a:t>电枢起动</a:t>
            </a:r>
            <a:r>
              <a:rPr lang="zh-CN" altLang="en-US" sz="2400" b="1" dirty="0" smtClean="0">
                <a:solidFill>
                  <a:srgbClr val="4472C4"/>
                </a:solidFill>
              </a:rPr>
              <a:t>阶段的运动特性</a:t>
            </a:r>
            <a:endParaRPr lang="zh-CN" altLang="en-US" sz="2400" b="1" dirty="0">
              <a:solidFill>
                <a:srgbClr val="4472C4"/>
              </a:solidFill>
            </a:endParaRPr>
          </a:p>
        </p:txBody>
      </p:sp>
      <p:sp>
        <p:nvSpPr>
          <p:cNvPr id="3" name="矩形 2"/>
          <p:cNvSpPr/>
          <p:nvPr/>
        </p:nvSpPr>
        <p:spPr>
          <a:xfrm>
            <a:off x="201295" y="1926416"/>
            <a:ext cx="3012363" cy="400110"/>
          </a:xfrm>
          <a:prstGeom prst="rect">
            <a:avLst/>
          </a:prstGeom>
        </p:spPr>
        <p:txBody>
          <a:bodyPr wrap="none">
            <a:spAutoFit/>
          </a:bodyPr>
          <a:lstStyle/>
          <a:p>
            <a:r>
              <a:rPr lang="en-US" altLang="zh-CN" dirty="0">
                <a:solidFill>
                  <a:prstClr val="black"/>
                </a:solidFill>
              </a:rPr>
              <a:t>2012</a:t>
            </a:r>
            <a:r>
              <a:rPr lang="zh-CN" altLang="en-US" sz="2000" dirty="0">
                <a:solidFill>
                  <a:prstClr val="black"/>
                </a:solidFill>
                <a:latin typeface="Times New Roman" panose="02020603050405020304" pitchFamily="18" charset="0"/>
                <a:ea typeface="宋体" panose="02010600030101010101" pitchFamily="2" charset="-122"/>
              </a:rPr>
              <a:t>年，</a:t>
            </a:r>
            <a:r>
              <a:rPr lang="zh-CN" altLang="zh-CN" dirty="0">
                <a:solidFill>
                  <a:prstClr val="black"/>
                </a:solidFill>
              </a:rPr>
              <a:t>程诚</a:t>
            </a:r>
            <a:r>
              <a:rPr lang="zh-CN" altLang="en-US" dirty="0">
                <a:solidFill>
                  <a:prstClr val="black"/>
                </a:solidFill>
              </a:rPr>
              <a:t>：</a:t>
            </a:r>
            <a:r>
              <a:rPr lang="zh-CN" altLang="zh-CN" dirty="0">
                <a:solidFill>
                  <a:prstClr val="black"/>
                </a:solidFill>
              </a:rPr>
              <a:t>内弹道测速</a:t>
            </a:r>
            <a:endParaRPr lang="zh-CN" altLang="en-US" dirty="0"/>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1999" r="48382" b="11044"/>
          <a:stretch/>
        </p:blipFill>
        <p:spPr bwMode="auto">
          <a:xfrm>
            <a:off x="5108903" y="1377184"/>
            <a:ext cx="3745230" cy="2274345"/>
          </a:xfrm>
          <a:prstGeom prst="rect">
            <a:avLst/>
          </a:prstGeom>
          <a:ln>
            <a:noFill/>
          </a:ln>
          <a:extLst>
            <a:ext uri="{53640926-AAD7-44D8-BBD7-CCE9431645EC}">
              <a14:shadowObscured xmlns:a14="http://schemas.microsoft.com/office/drawing/2010/main"/>
            </a:ext>
          </a:extLst>
        </p:spPr>
      </p:pic>
      <p:pic>
        <p:nvPicPr>
          <p:cNvPr id="11" name="图片 10"/>
          <p:cNvPicPr>
            <a:picLocks noChangeAspect="1"/>
          </p:cNvPicPr>
          <p:nvPr/>
        </p:nvPicPr>
        <p:blipFill rotWithShape="1">
          <a:blip r:embed="rId3">
            <a:extLst>
              <a:ext uri="{28A0092B-C50C-407E-A947-70E740481C1C}">
                <a14:useLocalDpi xmlns:a14="http://schemas.microsoft.com/office/drawing/2010/main" val="0"/>
              </a:ext>
            </a:extLst>
          </a:blip>
          <a:srcRect l="52511" b="11044"/>
          <a:stretch/>
        </p:blipFill>
        <p:spPr bwMode="auto">
          <a:xfrm>
            <a:off x="4994493" y="3983946"/>
            <a:ext cx="3670668" cy="2329050"/>
          </a:xfrm>
          <a:prstGeom prst="rect">
            <a:avLst/>
          </a:prstGeom>
          <a:ln>
            <a:noFill/>
          </a:ln>
          <a:extLst>
            <a:ext uri="{53640926-AAD7-44D8-BBD7-CCE9431645EC}">
              <a14:shadowObscured xmlns:a14="http://schemas.microsoft.com/office/drawing/2010/main"/>
            </a:ext>
          </a:extLst>
        </p:spPr>
      </p:pic>
      <p:sp>
        <p:nvSpPr>
          <p:cNvPr id="2" name="矩形 1"/>
          <p:cNvSpPr/>
          <p:nvPr/>
        </p:nvSpPr>
        <p:spPr>
          <a:xfrm>
            <a:off x="5331066" y="3614614"/>
            <a:ext cx="3300904" cy="369332"/>
          </a:xfrm>
          <a:prstGeom prst="rect">
            <a:avLst/>
          </a:prstGeom>
        </p:spPr>
        <p:txBody>
          <a:bodyPr wrap="none">
            <a:spAutoFit/>
          </a:bodyPr>
          <a:lstStyle/>
          <a:p>
            <a:r>
              <a:rPr lang="zh-CN" altLang="en-US" dirty="0" smtClean="0">
                <a:latin typeface="楷体" panose="02010609060101010101" pitchFamily="49" charset="-122"/>
                <a:ea typeface="楷体" panose="02010609060101010101" pitchFamily="49" charset="-122"/>
              </a:rPr>
              <a:t>不同方法测得的</a:t>
            </a:r>
            <a:r>
              <a:rPr lang="zh-CN" altLang="zh-CN" dirty="0" smtClean="0">
                <a:latin typeface="楷体" panose="02010609060101010101" pitchFamily="49" charset="-122"/>
                <a:ea typeface="楷体" panose="02010609060101010101" pitchFamily="49" charset="-122"/>
              </a:rPr>
              <a:t>位移</a:t>
            </a:r>
            <a:r>
              <a:rPr lang="en-US" altLang="zh-CN" dirty="0" smtClean="0">
                <a:latin typeface="楷体" panose="02010609060101010101" pitchFamily="49" charset="-122"/>
                <a:ea typeface="楷体" panose="02010609060101010101" pitchFamily="49" charset="-122"/>
              </a:rPr>
              <a:t>-</a:t>
            </a:r>
            <a:r>
              <a:rPr lang="zh-CN" altLang="zh-CN" dirty="0" smtClean="0">
                <a:latin typeface="楷体" panose="02010609060101010101" pitchFamily="49" charset="-122"/>
                <a:ea typeface="楷体" panose="02010609060101010101" pitchFamily="49" charset="-122"/>
              </a:rPr>
              <a:t>时间</a:t>
            </a:r>
            <a:r>
              <a:rPr lang="zh-CN" altLang="en-US" dirty="0" smtClean="0">
                <a:latin typeface="楷体" panose="02010609060101010101" pitchFamily="49" charset="-122"/>
                <a:ea typeface="楷体" panose="02010609060101010101" pitchFamily="49" charset="-122"/>
              </a:rPr>
              <a:t>曲线</a:t>
            </a:r>
            <a:endParaRPr lang="zh-CN" altLang="en-US" dirty="0">
              <a:latin typeface="楷体" panose="02010609060101010101" pitchFamily="49" charset="-122"/>
              <a:ea typeface="楷体" panose="02010609060101010101" pitchFamily="49" charset="-122"/>
            </a:endParaRPr>
          </a:p>
        </p:txBody>
      </p:sp>
      <p:sp>
        <p:nvSpPr>
          <p:cNvPr id="12" name="矩形 11"/>
          <p:cNvSpPr/>
          <p:nvPr/>
        </p:nvSpPr>
        <p:spPr>
          <a:xfrm>
            <a:off x="5179375" y="6276081"/>
            <a:ext cx="3300904" cy="369332"/>
          </a:xfrm>
          <a:prstGeom prst="rect">
            <a:avLst/>
          </a:prstGeom>
        </p:spPr>
        <p:txBody>
          <a:bodyPr wrap="none">
            <a:spAutoFit/>
          </a:bodyPr>
          <a:lstStyle/>
          <a:p>
            <a:r>
              <a:rPr lang="zh-CN" altLang="en-US" dirty="0" smtClean="0">
                <a:latin typeface="楷体" panose="02010609060101010101" pitchFamily="49" charset="-122"/>
                <a:ea typeface="楷体" panose="02010609060101010101" pitchFamily="49" charset="-122"/>
              </a:rPr>
              <a:t>不同方法测得的速度</a:t>
            </a:r>
            <a:r>
              <a:rPr lang="en-US" altLang="zh-CN" dirty="0" smtClean="0">
                <a:latin typeface="楷体" panose="02010609060101010101" pitchFamily="49" charset="-122"/>
                <a:ea typeface="楷体" panose="02010609060101010101" pitchFamily="49" charset="-122"/>
              </a:rPr>
              <a:t>-</a:t>
            </a:r>
            <a:r>
              <a:rPr lang="zh-CN" altLang="zh-CN" dirty="0" smtClean="0">
                <a:latin typeface="楷体" panose="02010609060101010101" pitchFamily="49" charset="-122"/>
                <a:ea typeface="楷体" panose="02010609060101010101" pitchFamily="49" charset="-122"/>
              </a:rPr>
              <a:t>时间</a:t>
            </a:r>
            <a:r>
              <a:rPr lang="zh-CN" altLang="en-US" dirty="0" smtClean="0">
                <a:latin typeface="楷体" panose="02010609060101010101" pitchFamily="49" charset="-122"/>
                <a:ea typeface="楷体" panose="02010609060101010101" pitchFamily="49" charset="-122"/>
              </a:rPr>
              <a:t>曲线</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661589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355C7BCB-AEB0-4E72-BCAD-6B1C5D0DCFC0}" type="slidenum">
              <a:rPr lang="zh-CN" altLang="en-US" smtClean="0">
                <a:latin typeface="微软雅黑" panose="020B0503020204020204" pitchFamily="34" charset="-122"/>
                <a:ea typeface="微软雅黑" panose="020B0503020204020204" pitchFamily="34" charset="-122"/>
              </a:rPr>
              <a:pPr/>
              <a:t>11</a:t>
            </a:fld>
            <a:endParaRPr lang="zh-CN" altLang="en-US">
              <a:latin typeface="微软雅黑" panose="020B0503020204020204" pitchFamily="34" charset="-122"/>
              <a:ea typeface="微软雅黑" panose="020B0503020204020204" pitchFamily="34" charset="-122"/>
            </a:endParaRPr>
          </a:p>
        </p:txBody>
      </p:sp>
      <p:sp>
        <p:nvSpPr>
          <p:cNvPr id="5" name="文本框 4"/>
          <p:cNvSpPr txBox="1"/>
          <p:nvPr/>
        </p:nvSpPr>
        <p:spPr>
          <a:xfrm>
            <a:off x="201303" y="638176"/>
            <a:ext cx="3877985" cy="461665"/>
          </a:xfrm>
          <a:prstGeom prst="rect">
            <a:avLst/>
          </a:prstGeom>
          <a:noFill/>
        </p:spPr>
        <p:txBody>
          <a:bodyPr wrap="none" rtlCol="0" anchor="t">
            <a:spAutoFit/>
          </a:bodyPr>
          <a:lstStyle/>
          <a:p>
            <a:pPr algn="l"/>
            <a:r>
              <a:rPr lang="en-US" altLang="zh-CN" sz="2400" dirty="0" smtClean="0">
                <a:latin typeface="微软雅黑" panose="020B0503020204020204" pitchFamily="34" charset="-122"/>
                <a:ea typeface="微软雅黑" panose="020B0503020204020204" pitchFamily="34" charset="-122"/>
                <a:sym typeface="+mn-ea"/>
              </a:rPr>
              <a:t>3.</a:t>
            </a:r>
            <a:r>
              <a:rPr lang="zh-CN" altLang="en-US" sz="2400" dirty="0" smtClean="0">
                <a:latin typeface="微软雅黑" panose="020B0503020204020204" pitchFamily="34" charset="-122"/>
                <a:ea typeface="微软雅黑" panose="020B0503020204020204" pitchFamily="34" charset="-122"/>
                <a:sym typeface="+mn-ea"/>
              </a:rPr>
              <a:t>课题主要内容与预期目标</a:t>
            </a:r>
            <a:endParaRPr lang="zh-CN" altLang="en-US" sz="2400" dirty="0">
              <a:latin typeface="微软雅黑" panose="020B0503020204020204" pitchFamily="34" charset="-122"/>
              <a:ea typeface="微软雅黑" panose="020B0503020204020204" pitchFamily="34" charset="-122"/>
            </a:endParaRPr>
          </a:p>
        </p:txBody>
      </p:sp>
      <p:sp>
        <p:nvSpPr>
          <p:cNvPr id="2" name="矩形 1"/>
          <p:cNvSpPr/>
          <p:nvPr/>
        </p:nvSpPr>
        <p:spPr>
          <a:xfrm>
            <a:off x="362403" y="3652474"/>
            <a:ext cx="1467068" cy="400110"/>
          </a:xfrm>
          <a:prstGeom prst="rect">
            <a:avLst/>
          </a:prstGeom>
        </p:spPr>
        <p:txBody>
          <a:bodyPr wrap="none">
            <a:spAutoFit/>
          </a:bodyPr>
          <a:lstStyle/>
          <a:p>
            <a:r>
              <a:rPr lang="zh-CN" altLang="zh-CN" sz="2000" dirty="0">
                <a:latin typeface="微软雅黑" panose="020B0503020204020204" pitchFamily="34" charset="-122"/>
                <a:ea typeface="微软雅黑" panose="020B0503020204020204" pitchFamily="34" charset="-122"/>
              </a:rPr>
              <a:t>沿</a:t>
            </a:r>
            <a:r>
              <a:rPr lang="zh-CN" altLang="zh-CN" sz="2000" dirty="0" smtClean="0">
                <a:latin typeface="微软雅黑" panose="020B0503020204020204" pitchFamily="34" charset="-122"/>
                <a:ea typeface="微软雅黑" panose="020B0503020204020204" pitchFamily="34" charset="-122"/>
              </a:rPr>
              <a:t>轨道方向</a:t>
            </a:r>
            <a:endParaRPr lang="zh-CN" altLang="en-US" sz="2000" dirty="0">
              <a:latin typeface="微软雅黑" panose="020B0503020204020204" pitchFamily="34" charset="-122"/>
              <a:ea typeface="微软雅黑" panose="020B0503020204020204" pitchFamily="34" charset="-122"/>
            </a:endParaRPr>
          </a:p>
        </p:txBody>
      </p:sp>
      <p:sp>
        <p:nvSpPr>
          <p:cNvPr id="3" name="矩形 2"/>
          <p:cNvSpPr/>
          <p:nvPr/>
        </p:nvSpPr>
        <p:spPr>
          <a:xfrm>
            <a:off x="364686" y="2089996"/>
            <a:ext cx="1980029" cy="400110"/>
          </a:xfrm>
          <a:prstGeom prst="rect">
            <a:avLst/>
          </a:prstGeom>
        </p:spPr>
        <p:txBody>
          <a:bodyPr wrap="none">
            <a:spAutoFit/>
          </a:bodyPr>
          <a:lstStyle/>
          <a:p>
            <a:r>
              <a:rPr lang="zh-CN" altLang="zh-CN" sz="2000" dirty="0">
                <a:latin typeface="微软雅黑" panose="020B0503020204020204" pitchFamily="34" charset="-122"/>
                <a:ea typeface="微软雅黑" panose="020B0503020204020204" pitchFamily="34" charset="-122"/>
              </a:rPr>
              <a:t>垂直</a:t>
            </a:r>
            <a:r>
              <a:rPr lang="zh-CN" altLang="zh-CN" sz="2000" dirty="0" smtClean="0">
                <a:latin typeface="微软雅黑" panose="020B0503020204020204" pitchFamily="34" charset="-122"/>
                <a:ea typeface="微软雅黑" panose="020B0503020204020204" pitchFamily="34" charset="-122"/>
              </a:rPr>
              <a:t>于</a:t>
            </a:r>
            <a:r>
              <a:rPr lang="zh-CN" altLang="en-US" sz="2000" dirty="0" smtClean="0">
                <a:latin typeface="微软雅黑" panose="020B0503020204020204" pitchFamily="34" charset="-122"/>
                <a:ea typeface="微软雅黑" panose="020B0503020204020204" pitchFamily="34" charset="-122"/>
              </a:rPr>
              <a:t>轨道方向</a:t>
            </a:r>
            <a:endParaRPr lang="zh-CN" altLang="en-US" sz="2000" dirty="0">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7256" y="2274662"/>
            <a:ext cx="4055005" cy="3764890"/>
          </a:xfrm>
          <a:prstGeom prst="rect">
            <a:avLst/>
          </a:prstGeom>
        </p:spPr>
      </p:pic>
      <p:sp>
        <p:nvSpPr>
          <p:cNvPr id="14" name="左大括号 13"/>
          <p:cNvSpPr/>
          <p:nvPr/>
        </p:nvSpPr>
        <p:spPr>
          <a:xfrm>
            <a:off x="2305551" y="1835676"/>
            <a:ext cx="305932" cy="88740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6" name="左大括号 15"/>
          <p:cNvSpPr/>
          <p:nvPr/>
        </p:nvSpPr>
        <p:spPr>
          <a:xfrm>
            <a:off x="1844554" y="3477944"/>
            <a:ext cx="229789" cy="79475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矩形 14"/>
          <p:cNvSpPr/>
          <p:nvPr/>
        </p:nvSpPr>
        <p:spPr>
          <a:xfrm>
            <a:off x="2662410" y="1695524"/>
            <a:ext cx="1210588" cy="400110"/>
          </a:xfrm>
          <a:prstGeom prst="rect">
            <a:avLst/>
          </a:prstGeom>
        </p:spPr>
        <p:txBody>
          <a:bodyPr wrap="none">
            <a:spAutoFit/>
          </a:bodyPr>
          <a:lstStyle/>
          <a:p>
            <a:r>
              <a:rPr lang="zh-CN" altLang="zh-CN" sz="2000" dirty="0">
                <a:latin typeface="微软雅黑" panose="020B0503020204020204" pitchFamily="34" charset="-122"/>
                <a:ea typeface="微软雅黑" panose="020B0503020204020204" pitchFamily="34" charset="-122"/>
              </a:rPr>
              <a:t>电磁压力</a:t>
            </a:r>
            <a:endParaRPr lang="zh-CN" altLang="en-US" sz="2000" dirty="0">
              <a:latin typeface="微软雅黑" panose="020B0503020204020204" pitchFamily="34" charset="-122"/>
              <a:ea typeface="微软雅黑" panose="020B0503020204020204" pitchFamily="34" charset="-122"/>
            </a:endParaRPr>
          </a:p>
        </p:txBody>
      </p:sp>
      <p:sp>
        <p:nvSpPr>
          <p:cNvPr id="18" name="矩形 17"/>
          <p:cNvSpPr/>
          <p:nvPr/>
        </p:nvSpPr>
        <p:spPr>
          <a:xfrm>
            <a:off x="2662410" y="2471813"/>
            <a:ext cx="954107" cy="400110"/>
          </a:xfrm>
          <a:prstGeom prst="rect">
            <a:avLst/>
          </a:prstGeom>
        </p:spPr>
        <p:txBody>
          <a:bodyPr wrap="none">
            <a:spAutoFit/>
          </a:bodyPr>
          <a:lstStyle/>
          <a:p>
            <a:r>
              <a:rPr lang="zh-CN" altLang="zh-CN" sz="2000" dirty="0">
                <a:latin typeface="微软雅黑" panose="020B0503020204020204" pitchFamily="34" charset="-122"/>
                <a:ea typeface="微软雅黑" panose="020B0503020204020204" pitchFamily="34" charset="-122"/>
              </a:rPr>
              <a:t>过盈力</a:t>
            </a:r>
            <a:endParaRPr lang="zh-CN" altLang="en-US" sz="2000" dirty="0">
              <a:latin typeface="微软雅黑" panose="020B0503020204020204" pitchFamily="34" charset="-122"/>
              <a:ea typeface="微软雅黑" panose="020B0503020204020204" pitchFamily="34" charset="-122"/>
            </a:endParaRPr>
          </a:p>
        </p:txBody>
      </p:sp>
      <p:sp>
        <p:nvSpPr>
          <p:cNvPr id="19" name="矩形 18"/>
          <p:cNvSpPr/>
          <p:nvPr/>
        </p:nvSpPr>
        <p:spPr>
          <a:xfrm>
            <a:off x="2101644" y="3379472"/>
            <a:ext cx="1980029" cy="400110"/>
          </a:xfrm>
          <a:prstGeom prst="rect">
            <a:avLst/>
          </a:prstGeom>
        </p:spPr>
        <p:txBody>
          <a:bodyPr wrap="none">
            <a:spAutoFit/>
          </a:bodyPr>
          <a:lstStyle/>
          <a:p>
            <a:r>
              <a:rPr lang="zh-CN" altLang="zh-CN" sz="2000" dirty="0">
                <a:latin typeface="微软雅黑" panose="020B0503020204020204" pitchFamily="34" charset="-122"/>
                <a:ea typeface="微软雅黑" panose="020B0503020204020204" pitchFamily="34" charset="-122"/>
              </a:rPr>
              <a:t>电磁</a:t>
            </a:r>
            <a:r>
              <a:rPr lang="zh-CN" altLang="zh-CN" sz="2000" dirty="0" smtClean="0">
                <a:latin typeface="微软雅黑" panose="020B0503020204020204" pitchFamily="34" charset="-122"/>
                <a:ea typeface="微软雅黑" panose="020B0503020204020204" pitchFamily="34" charset="-122"/>
              </a:rPr>
              <a:t>力</a:t>
            </a:r>
            <a:r>
              <a:rPr lang="zh-CN" altLang="en-US" sz="2000" dirty="0" smtClean="0">
                <a:latin typeface="微软雅黑" panose="020B0503020204020204" pitchFamily="34" charset="-122"/>
                <a:ea typeface="微软雅黑" panose="020B0503020204020204" pitchFamily="34" charset="-122"/>
              </a:rPr>
              <a:t>（动力）</a:t>
            </a:r>
            <a:endParaRPr lang="zh-CN" altLang="en-US" sz="2000" dirty="0">
              <a:latin typeface="微软雅黑" panose="020B0503020204020204" pitchFamily="34" charset="-122"/>
              <a:ea typeface="微软雅黑" panose="020B0503020204020204" pitchFamily="34" charset="-122"/>
            </a:endParaRPr>
          </a:p>
        </p:txBody>
      </p:sp>
      <p:sp>
        <p:nvSpPr>
          <p:cNvPr id="20" name="矩形 19"/>
          <p:cNvSpPr/>
          <p:nvPr/>
        </p:nvSpPr>
        <p:spPr>
          <a:xfrm>
            <a:off x="2087406" y="4026985"/>
            <a:ext cx="1980029" cy="400110"/>
          </a:xfrm>
          <a:prstGeom prst="rect">
            <a:avLst/>
          </a:prstGeom>
        </p:spPr>
        <p:txBody>
          <a:bodyPr wrap="none">
            <a:spAutoFit/>
          </a:bodyPr>
          <a:lstStyle/>
          <a:p>
            <a:r>
              <a:rPr lang="zh-CN" altLang="zh-CN" sz="2000" dirty="0" smtClean="0">
                <a:latin typeface="微软雅黑" panose="020B0503020204020204" pitchFamily="34" charset="-122"/>
                <a:ea typeface="微软雅黑" panose="020B0503020204020204" pitchFamily="34" charset="-122"/>
              </a:rPr>
              <a:t>摩擦力</a:t>
            </a:r>
            <a:r>
              <a:rPr lang="zh-CN" altLang="en-US" sz="2000" dirty="0" smtClean="0">
                <a:latin typeface="微软雅黑" panose="020B0503020204020204" pitchFamily="34" charset="-122"/>
                <a:ea typeface="微软雅黑" panose="020B0503020204020204" pitchFamily="34" charset="-122"/>
              </a:rPr>
              <a:t>（阻力）</a:t>
            </a:r>
            <a:endParaRPr lang="zh-CN" altLang="en-US" sz="2000" dirty="0">
              <a:latin typeface="微软雅黑" panose="020B0503020204020204" pitchFamily="34" charset="-122"/>
              <a:ea typeface="微软雅黑" panose="020B0503020204020204" pitchFamily="34" charset="-122"/>
            </a:endParaRPr>
          </a:p>
        </p:txBody>
      </p:sp>
      <p:sp>
        <p:nvSpPr>
          <p:cNvPr id="21" name="矩形 20"/>
          <p:cNvSpPr/>
          <p:nvPr/>
        </p:nvSpPr>
        <p:spPr>
          <a:xfrm>
            <a:off x="362403" y="5494282"/>
            <a:ext cx="1723549" cy="400110"/>
          </a:xfrm>
          <a:prstGeom prst="rect">
            <a:avLst/>
          </a:prstGeom>
        </p:spPr>
        <p:txBody>
          <a:bodyPr wrap="none">
            <a:spAutoFit/>
          </a:bodyPr>
          <a:lstStyle/>
          <a:p>
            <a:r>
              <a:rPr lang="zh-CN" altLang="en-US" sz="2000" dirty="0" smtClean="0">
                <a:latin typeface="微软雅黑" panose="020B0503020204020204" pitchFamily="34" charset="-122"/>
                <a:ea typeface="微软雅黑" panose="020B0503020204020204" pitchFamily="34" charset="-122"/>
              </a:rPr>
              <a:t>电枢起动</a:t>
            </a:r>
            <a:r>
              <a:rPr lang="zh-CN" altLang="zh-CN" sz="2000" dirty="0" smtClean="0">
                <a:latin typeface="微软雅黑" panose="020B0503020204020204" pitchFamily="34" charset="-122"/>
                <a:ea typeface="微软雅黑" panose="020B0503020204020204" pitchFamily="34" charset="-122"/>
              </a:rPr>
              <a:t>阶段</a:t>
            </a:r>
            <a:endParaRPr lang="zh-CN" altLang="en-US" sz="2000" dirty="0">
              <a:latin typeface="微软雅黑" panose="020B0503020204020204" pitchFamily="34" charset="-122"/>
              <a:ea typeface="微软雅黑" panose="020B0503020204020204" pitchFamily="34" charset="-122"/>
            </a:endParaRPr>
          </a:p>
        </p:txBody>
      </p:sp>
      <p:sp>
        <p:nvSpPr>
          <p:cNvPr id="22" name="左大括号 21"/>
          <p:cNvSpPr/>
          <p:nvPr/>
        </p:nvSpPr>
        <p:spPr>
          <a:xfrm>
            <a:off x="2133962" y="4848554"/>
            <a:ext cx="281048" cy="15900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3" name="矩形 22"/>
          <p:cNvSpPr/>
          <p:nvPr/>
        </p:nvSpPr>
        <p:spPr>
          <a:xfrm>
            <a:off x="2437832" y="4698400"/>
            <a:ext cx="954107" cy="400110"/>
          </a:xfrm>
          <a:prstGeom prst="rect">
            <a:avLst/>
          </a:prstGeom>
        </p:spPr>
        <p:txBody>
          <a:bodyPr wrap="none">
            <a:spAutoFit/>
          </a:bodyPr>
          <a:lstStyle/>
          <a:p>
            <a:r>
              <a:rPr lang="zh-CN" altLang="zh-CN" sz="2000" dirty="0">
                <a:latin typeface="微软雅黑" panose="020B0503020204020204" pitchFamily="34" charset="-122"/>
                <a:ea typeface="微软雅黑" panose="020B0503020204020204" pitchFamily="34" charset="-122"/>
              </a:rPr>
              <a:t>干摩擦</a:t>
            </a:r>
            <a:endParaRPr lang="zh-CN" altLang="en-US" sz="2000" dirty="0">
              <a:latin typeface="微软雅黑" panose="020B0503020204020204" pitchFamily="34" charset="-122"/>
              <a:ea typeface="微软雅黑" panose="020B0503020204020204" pitchFamily="34" charset="-122"/>
            </a:endParaRPr>
          </a:p>
        </p:txBody>
      </p:sp>
      <p:sp>
        <p:nvSpPr>
          <p:cNvPr id="24" name="矩形 23"/>
          <p:cNvSpPr/>
          <p:nvPr/>
        </p:nvSpPr>
        <p:spPr>
          <a:xfrm>
            <a:off x="2415010" y="5427437"/>
            <a:ext cx="1210588" cy="400110"/>
          </a:xfrm>
          <a:prstGeom prst="rect">
            <a:avLst/>
          </a:prstGeom>
        </p:spPr>
        <p:txBody>
          <a:bodyPr wrap="none">
            <a:spAutoFit/>
          </a:bodyPr>
          <a:lstStyle/>
          <a:p>
            <a:r>
              <a:rPr lang="zh-CN" altLang="zh-CN" sz="2000" dirty="0">
                <a:latin typeface="微软雅黑" panose="020B0503020204020204" pitchFamily="34" charset="-122"/>
                <a:ea typeface="微软雅黑" panose="020B0503020204020204" pitchFamily="34" charset="-122"/>
              </a:rPr>
              <a:t>边界润滑</a:t>
            </a:r>
            <a:endParaRPr lang="zh-CN" altLang="en-US" sz="2000" dirty="0">
              <a:latin typeface="微软雅黑" panose="020B0503020204020204" pitchFamily="34" charset="-122"/>
              <a:ea typeface="微软雅黑" panose="020B0503020204020204" pitchFamily="34" charset="-122"/>
            </a:endParaRPr>
          </a:p>
        </p:txBody>
      </p:sp>
      <p:sp>
        <p:nvSpPr>
          <p:cNvPr id="26" name="矩形 25"/>
          <p:cNvSpPr/>
          <p:nvPr/>
        </p:nvSpPr>
        <p:spPr>
          <a:xfrm>
            <a:off x="2437831" y="6196946"/>
            <a:ext cx="877163" cy="369332"/>
          </a:xfrm>
          <a:prstGeom prst="rect">
            <a:avLst/>
          </a:prstGeom>
        </p:spPr>
        <p:txBody>
          <a:bodyPr wrap="none">
            <a:spAutoFit/>
          </a:bodyPr>
          <a:lstStyle/>
          <a:p>
            <a:r>
              <a:rPr lang="zh-CN" altLang="zh-CN" dirty="0">
                <a:latin typeface="微软雅黑" panose="020B0503020204020204" pitchFamily="34" charset="-122"/>
                <a:ea typeface="微软雅黑" panose="020B0503020204020204" pitchFamily="34" charset="-122"/>
              </a:rPr>
              <a:t>沉积层</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881308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189272" y="6289983"/>
            <a:ext cx="2057400" cy="365125"/>
          </a:xfrm>
        </p:spPr>
        <p:txBody>
          <a:bodyPr/>
          <a:lstStyle/>
          <a:p>
            <a:fld id="{355C7BCB-AEB0-4E72-BCAD-6B1C5D0DCFC0}" type="slidenum">
              <a:rPr lang="zh-CN" altLang="en-US" smtClean="0"/>
              <a:pPr/>
              <a:t>12</a:t>
            </a:fld>
            <a:endParaRPr lang="zh-CN" altLang="en-US" dirty="0"/>
          </a:p>
        </p:txBody>
      </p:sp>
      <p:sp>
        <p:nvSpPr>
          <p:cNvPr id="5" name="文本框 4"/>
          <p:cNvSpPr txBox="1"/>
          <p:nvPr/>
        </p:nvSpPr>
        <p:spPr>
          <a:xfrm>
            <a:off x="201303" y="638176"/>
            <a:ext cx="3877985" cy="461665"/>
          </a:xfrm>
          <a:prstGeom prst="rect">
            <a:avLst/>
          </a:prstGeom>
          <a:noFill/>
        </p:spPr>
        <p:txBody>
          <a:bodyPr wrap="none" rtlCol="0" anchor="t">
            <a:spAutoFit/>
          </a:bodyPr>
          <a:lstStyle/>
          <a:p>
            <a:pPr algn="l"/>
            <a:r>
              <a:rPr lang="en-US" altLang="zh-CN" sz="2400" dirty="0" smtClean="0">
                <a:latin typeface="黑体" panose="02010609060101010101" pitchFamily="49" charset="-122"/>
                <a:ea typeface="黑体" panose="02010609060101010101" pitchFamily="49" charset="-122"/>
                <a:sym typeface="+mn-ea"/>
              </a:rPr>
              <a:t>3.</a:t>
            </a:r>
            <a:r>
              <a:rPr lang="zh-CN" altLang="en-US" sz="2400" dirty="0" smtClean="0">
                <a:latin typeface="黑体" panose="02010609060101010101" pitchFamily="49" charset="-122"/>
                <a:ea typeface="黑体" panose="02010609060101010101" pitchFamily="49" charset="-122"/>
                <a:sym typeface="+mn-ea"/>
              </a:rPr>
              <a:t>课题主要内容、预期目标</a:t>
            </a:r>
            <a:endParaRPr lang="zh-CN" altLang="en-US" sz="2400" dirty="0"/>
          </a:p>
        </p:txBody>
      </p:sp>
      <p:pic>
        <p:nvPicPr>
          <p:cNvPr id="8" name="图片 7"/>
          <p:cNvPicPr/>
          <p:nvPr/>
        </p:nvPicPr>
        <p:blipFill>
          <a:blip r:embed="rId3">
            <a:extLst>
              <a:ext uri="{28A0092B-C50C-407E-A947-70E740481C1C}">
                <a14:useLocalDpi xmlns:a14="http://schemas.microsoft.com/office/drawing/2010/main" val="0"/>
              </a:ext>
            </a:extLst>
          </a:blip>
          <a:stretch>
            <a:fillRect/>
          </a:stretch>
        </p:blipFill>
        <p:spPr>
          <a:xfrm>
            <a:off x="800477" y="1536060"/>
            <a:ext cx="3802474" cy="2564130"/>
          </a:xfrm>
          <a:prstGeom prst="rect">
            <a:avLst/>
          </a:prstGeom>
        </p:spPr>
      </p:pic>
      <p:pic>
        <p:nvPicPr>
          <p:cNvPr id="9" name="图片 8"/>
          <p:cNvPicPr>
            <a:picLocks noChangeAspect="1"/>
          </p:cNvPicPr>
          <p:nvPr/>
        </p:nvPicPr>
        <p:blipFill>
          <a:blip r:embed="rId4"/>
          <a:stretch>
            <a:fillRect/>
          </a:stretch>
        </p:blipFill>
        <p:spPr>
          <a:xfrm>
            <a:off x="5318692" y="1169026"/>
            <a:ext cx="2167958" cy="2853033"/>
          </a:xfrm>
          <a:prstGeom prst="rect">
            <a:avLst/>
          </a:prstGeom>
        </p:spPr>
      </p:pic>
      <p:sp>
        <p:nvSpPr>
          <p:cNvPr id="10" name="文本框 9"/>
          <p:cNvSpPr txBox="1"/>
          <p:nvPr/>
        </p:nvSpPr>
        <p:spPr>
          <a:xfrm>
            <a:off x="4454483" y="3589196"/>
            <a:ext cx="3877985"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重复发射中电枢到达各探针</a:t>
            </a:r>
            <a:r>
              <a:rPr lang="zh-CN" altLang="en-US" dirty="0">
                <a:latin typeface="楷体" panose="02010609060101010101" pitchFamily="49" charset="-122"/>
                <a:ea typeface="楷体" panose="02010609060101010101" pitchFamily="49" charset="-122"/>
              </a:rPr>
              <a:t>点的时间</a:t>
            </a:r>
          </a:p>
        </p:txBody>
      </p:sp>
      <p:sp>
        <p:nvSpPr>
          <p:cNvPr id="3" name="矩形 2"/>
          <p:cNvSpPr/>
          <p:nvPr/>
        </p:nvSpPr>
        <p:spPr>
          <a:xfrm>
            <a:off x="788576" y="4551544"/>
            <a:ext cx="877163" cy="369332"/>
          </a:xfrm>
          <a:prstGeom prst="rect">
            <a:avLst/>
          </a:prstGeom>
        </p:spPr>
        <p:txBody>
          <a:bodyPr wrap="none">
            <a:spAutoFit/>
          </a:bodyPr>
          <a:lstStyle/>
          <a:p>
            <a:r>
              <a:rPr lang="zh-CN" altLang="zh-CN" dirty="0">
                <a:latin typeface="微软雅黑" panose="020B0503020204020204" pitchFamily="34" charset="-122"/>
                <a:ea typeface="微软雅黑" panose="020B0503020204020204" pitchFamily="34" charset="-122"/>
              </a:rPr>
              <a:t>过盈力</a:t>
            </a:r>
            <a:endParaRPr lang="zh-CN" altLang="en-US" dirty="0"/>
          </a:p>
        </p:txBody>
      </p:sp>
      <p:sp>
        <p:nvSpPr>
          <p:cNvPr id="6" name="矩形 5"/>
          <p:cNvSpPr/>
          <p:nvPr/>
        </p:nvSpPr>
        <p:spPr>
          <a:xfrm>
            <a:off x="788575" y="5027030"/>
            <a:ext cx="877163" cy="369332"/>
          </a:xfrm>
          <a:prstGeom prst="rect">
            <a:avLst/>
          </a:prstGeom>
        </p:spPr>
        <p:txBody>
          <a:bodyPr wrap="none">
            <a:spAutoFit/>
          </a:bodyPr>
          <a:lstStyle/>
          <a:p>
            <a:r>
              <a:rPr lang="zh-CN" altLang="zh-CN" dirty="0">
                <a:latin typeface="微软雅黑" panose="020B0503020204020204" pitchFamily="34" charset="-122"/>
                <a:ea typeface="微软雅黑" panose="020B0503020204020204" pitchFamily="34" charset="-122"/>
              </a:rPr>
              <a:t>沉积层</a:t>
            </a:r>
            <a:endParaRPr lang="zh-CN" altLang="en-US" dirty="0"/>
          </a:p>
        </p:txBody>
      </p:sp>
      <p:sp>
        <p:nvSpPr>
          <p:cNvPr id="11" name="矩形 10"/>
          <p:cNvSpPr/>
          <p:nvPr/>
        </p:nvSpPr>
        <p:spPr>
          <a:xfrm>
            <a:off x="758455" y="5542789"/>
            <a:ext cx="1569660" cy="369332"/>
          </a:xfrm>
          <a:prstGeom prst="rect">
            <a:avLst/>
          </a:prstGeom>
        </p:spPr>
        <p:txBody>
          <a:bodyPr wrap="none">
            <a:spAutoFit/>
          </a:bodyPr>
          <a:lstStyle/>
          <a:p>
            <a:r>
              <a:rPr lang="zh-CN" altLang="zh-CN" dirty="0" smtClean="0">
                <a:latin typeface="微软雅黑" panose="020B0503020204020204" pitchFamily="34" charset="-122"/>
                <a:ea typeface="微软雅黑" panose="020B0503020204020204" pitchFamily="34" charset="-122"/>
              </a:rPr>
              <a:t>初始</a:t>
            </a:r>
            <a:r>
              <a:rPr lang="zh-CN" altLang="en-US" dirty="0" smtClean="0">
                <a:latin typeface="微软雅黑" panose="020B0503020204020204" pitchFamily="34" charset="-122"/>
                <a:ea typeface="微软雅黑" panose="020B0503020204020204" pitchFamily="34" charset="-122"/>
              </a:rPr>
              <a:t>工作</a:t>
            </a:r>
            <a:r>
              <a:rPr lang="zh-CN" altLang="zh-CN" dirty="0" smtClean="0">
                <a:latin typeface="微软雅黑" panose="020B0503020204020204" pitchFamily="34" charset="-122"/>
                <a:ea typeface="微软雅黑" panose="020B0503020204020204" pitchFamily="34" charset="-122"/>
              </a:rPr>
              <a:t>温度</a:t>
            </a:r>
            <a:endParaRPr lang="zh-CN" altLang="en-US" dirty="0"/>
          </a:p>
        </p:txBody>
      </p:sp>
      <p:sp>
        <p:nvSpPr>
          <p:cNvPr id="12" name="矩形 11"/>
          <p:cNvSpPr/>
          <p:nvPr/>
        </p:nvSpPr>
        <p:spPr>
          <a:xfrm>
            <a:off x="788575" y="6058548"/>
            <a:ext cx="1338828" cy="369332"/>
          </a:xfrm>
          <a:prstGeom prst="rect">
            <a:avLst/>
          </a:prstGeom>
        </p:spPr>
        <p:txBody>
          <a:bodyPr wrap="none">
            <a:spAutoFit/>
          </a:bodyPr>
          <a:lstStyle/>
          <a:p>
            <a:r>
              <a:rPr lang="zh-CN" altLang="zh-CN" dirty="0">
                <a:latin typeface="微软雅黑" panose="020B0503020204020204" pitchFamily="34" charset="-122"/>
                <a:ea typeface="微软雅黑" panose="020B0503020204020204" pitchFamily="34" charset="-122"/>
              </a:rPr>
              <a:t>电流上升沿</a:t>
            </a:r>
            <a:endParaRPr lang="zh-CN" altLang="en-US" dirty="0"/>
          </a:p>
        </p:txBody>
      </p:sp>
      <p:sp>
        <p:nvSpPr>
          <p:cNvPr id="13" name="矩形 12"/>
          <p:cNvSpPr/>
          <p:nvPr/>
        </p:nvSpPr>
        <p:spPr>
          <a:xfrm>
            <a:off x="3100094" y="4887879"/>
            <a:ext cx="1800493" cy="646331"/>
          </a:xfrm>
          <a:prstGeom prst="rect">
            <a:avLst/>
          </a:prstGeom>
        </p:spPr>
        <p:txBody>
          <a:bodyPr wrap="none">
            <a:spAutoFit/>
          </a:bodyPr>
          <a:lstStyle/>
          <a:p>
            <a:r>
              <a:rPr lang="zh-CN" altLang="zh-CN" dirty="0">
                <a:latin typeface="微软雅黑" panose="020B0503020204020204" pitchFamily="34" charset="-122"/>
                <a:ea typeface="微软雅黑" panose="020B0503020204020204" pitchFamily="34" charset="-122"/>
              </a:rPr>
              <a:t>电枢起动</a:t>
            </a:r>
            <a:r>
              <a:rPr lang="zh-CN" altLang="zh-CN" dirty="0" smtClean="0">
                <a:latin typeface="微软雅黑" panose="020B0503020204020204" pitchFamily="34" charset="-122"/>
                <a:ea typeface="微软雅黑" panose="020B0503020204020204" pitchFamily="34" charset="-122"/>
              </a:rPr>
              <a:t>阶段的</a:t>
            </a:r>
            <a:endParaRPr lang="en-US" altLang="zh-CN" dirty="0" smtClean="0">
              <a:latin typeface="微软雅黑" panose="020B0503020204020204" pitchFamily="34" charset="-122"/>
              <a:ea typeface="微软雅黑" panose="020B0503020204020204" pitchFamily="34" charset="-122"/>
            </a:endParaRPr>
          </a:p>
          <a:p>
            <a:r>
              <a:rPr lang="zh-CN" altLang="zh-CN" dirty="0" smtClean="0">
                <a:latin typeface="微软雅黑" panose="020B0503020204020204" pitchFamily="34" charset="-122"/>
                <a:ea typeface="微软雅黑" panose="020B0503020204020204" pitchFamily="34" charset="-122"/>
              </a:rPr>
              <a:t>运动状态</a:t>
            </a:r>
            <a:endParaRPr lang="zh-CN" altLang="en-US" dirty="0"/>
          </a:p>
        </p:txBody>
      </p:sp>
      <p:sp>
        <p:nvSpPr>
          <p:cNvPr id="14" name="矩形 13"/>
          <p:cNvSpPr/>
          <p:nvPr/>
        </p:nvSpPr>
        <p:spPr>
          <a:xfrm>
            <a:off x="3100094" y="5678690"/>
            <a:ext cx="2031325" cy="369332"/>
          </a:xfrm>
          <a:prstGeom prst="rect">
            <a:avLst/>
          </a:prstGeom>
        </p:spPr>
        <p:txBody>
          <a:bodyPr wrap="none">
            <a:spAutoFit/>
          </a:bodyPr>
          <a:lstStyle/>
          <a:p>
            <a:r>
              <a:rPr lang="zh-CN" altLang="zh-CN" dirty="0">
                <a:latin typeface="微软雅黑" panose="020B0503020204020204" pitchFamily="34" charset="-122"/>
                <a:ea typeface="微软雅黑" panose="020B0503020204020204" pitchFamily="34" charset="-122"/>
              </a:rPr>
              <a:t>预测电枢起动时间</a:t>
            </a:r>
            <a:endParaRPr lang="zh-CN" altLang="en-US" dirty="0"/>
          </a:p>
        </p:txBody>
      </p:sp>
      <p:sp>
        <p:nvSpPr>
          <p:cNvPr id="15" name="圆角矩形 14"/>
          <p:cNvSpPr/>
          <p:nvPr/>
        </p:nvSpPr>
        <p:spPr>
          <a:xfrm>
            <a:off x="587078" y="4458985"/>
            <a:ext cx="1841863" cy="196889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3053282" y="4802409"/>
            <a:ext cx="2052011" cy="131739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704325" y="5060609"/>
            <a:ext cx="3017742" cy="1231106"/>
          </a:xfrm>
          <a:prstGeom prst="rect">
            <a:avLst/>
          </a:prstGeom>
        </p:spPr>
        <p:txBody>
          <a:bodyPr wrap="square">
            <a:spAutoFit/>
          </a:bodyPr>
          <a:lstStyle/>
          <a:p>
            <a:pPr algn="ctr">
              <a:spcAft>
                <a:spcPts val="1200"/>
              </a:spcAft>
            </a:pPr>
            <a:r>
              <a:rPr lang="zh-CN" altLang="zh-CN" dirty="0" smtClean="0">
                <a:latin typeface="微软雅黑" panose="020B0503020204020204" pitchFamily="34" charset="-122"/>
                <a:ea typeface="微软雅黑" panose="020B0503020204020204" pitchFamily="34" charset="-122"/>
              </a:rPr>
              <a:t>电枢起动状态</a:t>
            </a:r>
            <a:r>
              <a:rPr lang="zh-CN" altLang="zh-CN" dirty="0">
                <a:latin typeface="微软雅黑" panose="020B0503020204020204" pitchFamily="34" charset="-122"/>
                <a:ea typeface="微软雅黑" panose="020B0503020204020204" pitchFamily="34" charset="-122"/>
              </a:rPr>
              <a:t>更均一、</a:t>
            </a:r>
            <a:r>
              <a:rPr lang="zh-CN" altLang="zh-CN" dirty="0" smtClean="0">
                <a:latin typeface="微软雅黑" panose="020B0503020204020204" pitchFamily="34" charset="-122"/>
                <a:ea typeface="微软雅黑" panose="020B0503020204020204" pitchFamily="34" charset="-122"/>
              </a:rPr>
              <a:t>稳定</a:t>
            </a:r>
            <a:endParaRPr lang="en-US" altLang="zh-CN" dirty="0" smtClean="0">
              <a:latin typeface="微软雅黑" panose="020B0503020204020204" pitchFamily="34" charset="-122"/>
              <a:ea typeface="微软雅黑" panose="020B0503020204020204" pitchFamily="34" charset="-122"/>
            </a:endParaRPr>
          </a:p>
          <a:p>
            <a:pPr algn="ctr">
              <a:spcAft>
                <a:spcPts val="1200"/>
              </a:spcAft>
            </a:pPr>
            <a:r>
              <a:rPr lang="zh-CN" altLang="zh-CN" dirty="0">
                <a:latin typeface="微软雅黑" panose="020B0503020204020204" pitchFamily="34" charset="-122"/>
                <a:ea typeface="微软雅黑" panose="020B0503020204020204" pitchFamily="34" charset="-122"/>
              </a:rPr>
              <a:t>更精确的电枢速度曲线</a:t>
            </a:r>
            <a:endParaRPr lang="zh-CN" altLang="en-US" dirty="0"/>
          </a:p>
          <a:p>
            <a:endParaRPr lang="zh-CN" altLang="en-US" dirty="0"/>
          </a:p>
        </p:txBody>
      </p:sp>
      <p:sp>
        <p:nvSpPr>
          <p:cNvPr id="20" name="圆角矩形 19"/>
          <p:cNvSpPr/>
          <p:nvPr/>
        </p:nvSpPr>
        <p:spPr>
          <a:xfrm>
            <a:off x="5729634" y="5021816"/>
            <a:ext cx="2967125" cy="89960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右箭头 20"/>
          <p:cNvSpPr/>
          <p:nvPr/>
        </p:nvSpPr>
        <p:spPr>
          <a:xfrm>
            <a:off x="2560320" y="5225143"/>
            <a:ext cx="326571" cy="686978"/>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右箭头 21"/>
          <p:cNvSpPr/>
          <p:nvPr/>
        </p:nvSpPr>
        <p:spPr>
          <a:xfrm>
            <a:off x="5271684" y="5128129"/>
            <a:ext cx="326571" cy="686978"/>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021178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a:xfrm>
            <a:off x="6457950" y="6356361"/>
            <a:ext cx="2057400" cy="365125"/>
          </a:xfrm>
        </p:spPr>
        <p:txBody>
          <a:bodyPr/>
          <a:lstStyle/>
          <a:p>
            <a:fld id="{355C7BCB-AEB0-4E72-BCAD-6B1C5D0DCFC0}" type="slidenum">
              <a:rPr lang="zh-CN" altLang="en-US" smtClean="0"/>
              <a:pPr/>
              <a:t>13</a:t>
            </a:fld>
            <a:endParaRPr lang="zh-CN" altLang="en-US" dirty="0"/>
          </a:p>
        </p:txBody>
      </p:sp>
      <p:sp>
        <p:nvSpPr>
          <p:cNvPr id="19457" name="Rectangle 1"/>
          <p:cNvSpPr>
            <a:spLocks noChangeArrowheads="1"/>
          </p:cNvSpPr>
          <p:nvPr/>
        </p:nvSpPr>
        <p:spPr bwMode="auto">
          <a:xfrm>
            <a:off x="386362" y="1622689"/>
            <a:ext cx="8391878" cy="47089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fontAlgn="base">
              <a:lnSpc>
                <a:spcPct val="100000"/>
              </a:lnSpc>
              <a:spcBef>
                <a:spcPct val="0"/>
              </a:spcBef>
              <a:spcAft>
                <a:spcPts val="1200"/>
              </a:spcAft>
              <a:buClr>
                <a:srgbClr val="0070C0"/>
              </a:buClr>
              <a:buSzTx/>
              <a:buFont typeface="+mj-lt"/>
              <a:buAutoNum type="arabicPeriod"/>
              <a:tabLst/>
            </a:pPr>
            <a:r>
              <a:rPr lang="zh-CN" altLang="zh-CN" sz="2000" dirty="0" smtClean="0">
                <a:latin typeface="微软雅黑" panose="020B0503020204020204" pitchFamily="34" charset="-122"/>
                <a:ea typeface="微软雅黑" panose="020B0503020204020204" pitchFamily="34" charset="-122"/>
              </a:rPr>
              <a:t>对</a:t>
            </a:r>
            <a:r>
              <a:rPr lang="zh-CN" altLang="zh-CN" sz="2000" dirty="0">
                <a:latin typeface="微软雅黑" panose="020B0503020204020204" pitchFamily="34" charset="-122"/>
                <a:ea typeface="微软雅黑" panose="020B0503020204020204" pitchFamily="34" charset="-122"/>
              </a:rPr>
              <a:t>起动阶段枢轨界面的接触状态、摩擦产生机制进行理论分析，建立摩擦阻力的模型</a:t>
            </a:r>
            <a:r>
              <a:rPr lang="zh-CN" altLang="zh-CN"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457200" marR="0" lvl="0" indent="-457200" fontAlgn="base">
              <a:lnSpc>
                <a:spcPct val="100000"/>
              </a:lnSpc>
              <a:spcBef>
                <a:spcPct val="0"/>
              </a:spcBef>
              <a:spcAft>
                <a:spcPts val="1200"/>
              </a:spcAft>
              <a:buClr>
                <a:srgbClr val="0070C0"/>
              </a:buClr>
              <a:buSzTx/>
              <a:buFont typeface="+mj-lt"/>
              <a:buAutoNum type="arabicPeriod"/>
              <a:tabLst/>
            </a:pPr>
            <a:r>
              <a:rPr lang="zh-CN" altLang="zh-CN" sz="2000" dirty="0" smtClean="0">
                <a:latin typeface="微软雅黑" panose="020B0503020204020204" pitchFamily="34" charset="-122"/>
                <a:ea typeface="微软雅黑" panose="020B0503020204020204" pitchFamily="34" charset="-122"/>
              </a:rPr>
              <a:t>结合实际</a:t>
            </a:r>
            <a:r>
              <a:rPr lang="zh-CN" altLang="zh-CN" sz="2000" dirty="0">
                <a:latin typeface="微软雅黑" panose="020B0503020204020204" pitchFamily="34" charset="-122"/>
                <a:ea typeface="微软雅黑" panose="020B0503020204020204" pitchFamily="34" charset="-122"/>
              </a:rPr>
              <a:t>工况，对电枢起动过程建立数学模型，采用力、热、电耦合的方法建立仿真计算流程</a:t>
            </a:r>
            <a:r>
              <a:rPr lang="zh-CN" altLang="zh-CN"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457200" marR="0" lvl="0" indent="-457200" fontAlgn="base">
              <a:lnSpc>
                <a:spcPct val="100000"/>
              </a:lnSpc>
              <a:spcBef>
                <a:spcPct val="0"/>
              </a:spcBef>
              <a:spcAft>
                <a:spcPts val="1200"/>
              </a:spcAft>
              <a:buClr>
                <a:srgbClr val="0070C0"/>
              </a:buClr>
              <a:buSzTx/>
              <a:buFont typeface="+mj-lt"/>
              <a:buAutoNum type="arabicPeriod"/>
              <a:tabLst/>
            </a:pPr>
            <a:r>
              <a:rPr lang="zh-CN" altLang="zh-CN" sz="2000" dirty="0" smtClean="0">
                <a:latin typeface="微软雅黑" panose="020B0503020204020204" pitchFamily="34" charset="-122"/>
                <a:ea typeface="微软雅黑" panose="020B0503020204020204" pitchFamily="34" charset="-122"/>
              </a:rPr>
              <a:t>对</a:t>
            </a:r>
            <a:r>
              <a:rPr lang="zh-CN" altLang="zh-CN" sz="2000" dirty="0">
                <a:latin typeface="微软雅黑" panose="020B0503020204020204" pitchFamily="34" charset="-122"/>
                <a:ea typeface="微软雅黑" panose="020B0503020204020204" pitchFamily="34" charset="-122"/>
              </a:rPr>
              <a:t>电枢起动过程进行仿真计算，通过仿真结果分析过盈力、沉积层、初始温度和电流上升沿等因素对电枢起动阶段运动特性的影响规律。</a:t>
            </a:r>
            <a:endParaRPr lang="en-US" altLang="zh-CN" sz="2000" dirty="0">
              <a:latin typeface="微软雅黑" panose="020B0503020204020204" pitchFamily="34" charset="-122"/>
              <a:ea typeface="微软雅黑" panose="020B0503020204020204" pitchFamily="34" charset="-122"/>
            </a:endParaRPr>
          </a:p>
          <a:p>
            <a:pPr lvl="1" fontAlgn="base">
              <a:spcBef>
                <a:spcPct val="0"/>
              </a:spcBef>
              <a:spcAft>
                <a:spcPts val="1200"/>
              </a:spcAft>
              <a:buClr>
                <a:srgbClr val="0070C0"/>
              </a:buClr>
            </a:pPr>
            <a:r>
              <a:rPr lang="zh-CN" altLang="zh-CN" sz="2000" dirty="0">
                <a:latin typeface="微软雅黑" panose="020B0503020204020204" pitchFamily="34" charset="-122"/>
                <a:ea typeface="微软雅黑" panose="020B0503020204020204" pitchFamily="34" charset="-122"/>
              </a:rPr>
              <a:t>使用该模型计算电枢起动延迟时间，结合电枢经过各</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探针的时间得到电枢起动过程的速度曲线</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457200" indent="-457200" fontAlgn="base">
              <a:spcBef>
                <a:spcPct val="0"/>
              </a:spcBef>
              <a:spcAft>
                <a:spcPts val="1200"/>
              </a:spcAft>
              <a:buClr>
                <a:srgbClr val="0070C0"/>
              </a:buClr>
              <a:buFont typeface="+mj-lt"/>
              <a:buAutoNum type="arabicPeriod"/>
            </a:pPr>
            <a:r>
              <a:rPr lang="zh-CN" altLang="en-US" sz="2000" dirty="0" smtClean="0">
                <a:latin typeface="微软雅黑" panose="020B0503020204020204" pitchFamily="34" charset="-122"/>
                <a:ea typeface="微软雅黑" panose="020B0503020204020204" pitchFamily="34" charset="-122"/>
              </a:rPr>
              <a:t>设计</a:t>
            </a:r>
            <a:r>
              <a:rPr lang="zh-CN" altLang="en-US" sz="2000" dirty="0">
                <a:latin typeface="微软雅黑" panose="020B0503020204020204" pitchFamily="34" charset="-122"/>
                <a:ea typeface="微软雅黑" panose="020B0503020204020204" pitchFamily="34" charset="-122"/>
              </a:rPr>
              <a:t>搭建一个小型的、非封闭的电磁发射装置。</a:t>
            </a:r>
          </a:p>
          <a:p>
            <a:pPr lvl="1" fontAlgn="base">
              <a:spcBef>
                <a:spcPct val="0"/>
              </a:spcBef>
              <a:spcAft>
                <a:spcPts val="1200"/>
              </a:spcAft>
              <a:buClr>
                <a:srgbClr val="0070C0"/>
              </a:buClr>
            </a:pPr>
            <a:r>
              <a:rPr lang="zh-CN" altLang="en-US" sz="2000" dirty="0" smtClean="0">
                <a:latin typeface="微软雅黑" panose="020B0503020204020204" pitchFamily="34" charset="-122"/>
                <a:ea typeface="微软雅黑" panose="020B0503020204020204" pitchFamily="34" charset="-122"/>
              </a:rPr>
              <a:t>通过</a:t>
            </a:r>
            <a:r>
              <a:rPr lang="zh-CN" altLang="en-US" sz="2000" dirty="0">
                <a:latin typeface="微软雅黑" panose="020B0503020204020204" pitchFamily="34" charset="-122"/>
                <a:ea typeface="微软雅黑" panose="020B0503020204020204" pitchFamily="34" charset="-122"/>
              </a:rPr>
              <a:t>电枢的发射实验验证各因素对电枢起动阶段运动特性的影响规律</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lvl="1" fontAlgn="base">
              <a:spcBef>
                <a:spcPct val="0"/>
              </a:spcBef>
              <a:spcAft>
                <a:spcPts val="1200"/>
              </a:spcAft>
              <a:buClr>
                <a:srgbClr val="0070C0"/>
              </a:buClr>
            </a:pPr>
            <a:r>
              <a:rPr lang="zh-CN" altLang="en-US" sz="2000" dirty="0" smtClean="0">
                <a:latin typeface="微软雅黑" panose="020B0503020204020204" pitchFamily="34" charset="-122"/>
                <a:ea typeface="微软雅黑" panose="020B0503020204020204" pitchFamily="34" charset="-122"/>
              </a:rPr>
              <a:t>通过</a:t>
            </a:r>
            <a:r>
              <a:rPr lang="zh-CN" altLang="en-US" sz="2000" dirty="0">
                <a:latin typeface="微软雅黑" panose="020B0503020204020204" pitchFamily="34" charset="-122"/>
                <a:ea typeface="微软雅黑" panose="020B0503020204020204" pitchFamily="34" charset="-122"/>
              </a:rPr>
              <a:t>高速摄像机拍摄发射过程，测量电枢的运动速度，对比检验内容</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中得到的电枢速度的精度。</a:t>
            </a:r>
          </a:p>
        </p:txBody>
      </p:sp>
      <p:sp>
        <p:nvSpPr>
          <p:cNvPr id="3" name="矩形 2"/>
          <p:cNvSpPr/>
          <p:nvPr/>
        </p:nvSpPr>
        <p:spPr>
          <a:xfrm>
            <a:off x="516991" y="533345"/>
            <a:ext cx="2492990" cy="461665"/>
          </a:xfrm>
          <a:prstGeom prst="rect">
            <a:avLst/>
          </a:prstGeom>
        </p:spPr>
        <p:txBody>
          <a:bodyPr wrap="none">
            <a:spAutoFit/>
          </a:bodyPr>
          <a:lstStyle/>
          <a:p>
            <a:r>
              <a:rPr lang="en-US" altLang="zh-CN" sz="2400" dirty="0">
                <a:solidFill>
                  <a:prstClr val="black"/>
                </a:solidFill>
                <a:latin typeface="黑体" panose="02010609060101010101" pitchFamily="49" charset="-122"/>
                <a:ea typeface="黑体" panose="02010609060101010101" pitchFamily="49" charset="-122"/>
                <a:sym typeface="+mn-ea"/>
              </a:rPr>
              <a:t>3.1</a:t>
            </a:r>
            <a:r>
              <a:rPr lang="zh-CN" altLang="en-US" sz="2400" dirty="0">
                <a:solidFill>
                  <a:prstClr val="black"/>
                </a:solidFill>
                <a:latin typeface="黑体" panose="02010609060101010101" pitchFamily="49" charset="-122"/>
                <a:ea typeface="黑体" panose="02010609060101010101" pitchFamily="49" charset="-122"/>
                <a:sym typeface="+mn-ea"/>
              </a:rPr>
              <a:t>课题主要内容</a:t>
            </a:r>
            <a:endParaRPr lang="zh-CN" altLang="en-US" dirty="0"/>
          </a:p>
        </p:txBody>
      </p:sp>
    </p:spTree>
    <p:extLst>
      <p:ext uri="{BB962C8B-B14F-4D97-AF65-F5344CB8AC3E}">
        <p14:creationId xmlns:p14="http://schemas.microsoft.com/office/powerpoint/2010/main" val="4034075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a:xfrm>
            <a:off x="6457950" y="6356361"/>
            <a:ext cx="2057400" cy="365125"/>
          </a:xfrm>
        </p:spPr>
        <p:txBody>
          <a:bodyPr/>
          <a:lstStyle/>
          <a:p>
            <a:fld id="{355C7BCB-AEB0-4E72-BCAD-6B1C5D0DCFC0}" type="slidenum">
              <a:rPr lang="zh-CN" altLang="en-US" smtClean="0"/>
              <a:pPr/>
              <a:t>14</a:t>
            </a:fld>
            <a:endParaRPr lang="zh-CN" altLang="en-US"/>
          </a:p>
        </p:txBody>
      </p:sp>
      <p:sp>
        <p:nvSpPr>
          <p:cNvPr id="6" name="文本框 5"/>
          <p:cNvSpPr txBox="1"/>
          <p:nvPr/>
        </p:nvSpPr>
        <p:spPr>
          <a:xfrm>
            <a:off x="712269" y="625113"/>
            <a:ext cx="2031325" cy="461665"/>
          </a:xfrm>
          <a:prstGeom prst="rect">
            <a:avLst/>
          </a:prstGeom>
          <a:noFill/>
        </p:spPr>
        <p:txBody>
          <a:bodyPr wrap="none" rtlCol="0" anchor="t">
            <a:spAutoFit/>
          </a:bodyPr>
          <a:lstStyle/>
          <a:p>
            <a:pPr algn="l"/>
            <a:r>
              <a:rPr lang="en-US" altLang="zh-CN" sz="2400" dirty="0" smtClean="0">
                <a:latin typeface="黑体" panose="02010609060101010101" pitchFamily="49" charset="-122"/>
                <a:ea typeface="黑体" panose="02010609060101010101" pitchFamily="49" charset="-122"/>
                <a:sym typeface="+mn-ea"/>
              </a:rPr>
              <a:t>3.2 </a:t>
            </a:r>
            <a:r>
              <a:rPr lang="zh-CN" altLang="en-US" sz="2400" dirty="0" smtClean="0">
                <a:latin typeface="黑体" panose="02010609060101010101" pitchFamily="49" charset="-122"/>
                <a:ea typeface="黑体" panose="02010609060101010101" pitchFamily="49" charset="-122"/>
                <a:sym typeface="+mn-ea"/>
              </a:rPr>
              <a:t>预期目标</a:t>
            </a:r>
            <a:endParaRPr lang="zh-CN" altLang="en-US" sz="2400" dirty="0"/>
          </a:p>
        </p:txBody>
      </p:sp>
      <p:sp>
        <p:nvSpPr>
          <p:cNvPr id="7" name="Rectangle 1"/>
          <p:cNvSpPr>
            <a:spLocks noChangeArrowheads="1"/>
          </p:cNvSpPr>
          <p:nvPr/>
        </p:nvSpPr>
        <p:spPr bwMode="auto">
          <a:xfrm>
            <a:off x="195943" y="1368277"/>
            <a:ext cx="8634549" cy="517064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71500" lvl="0" indent="-457200" fontAlgn="base">
              <a:lnSpc>
                <a:spcPct val="150000"/>
              </a:lnSpc>
              <a:spcBef>
                <a:spcPct val="0"/>
              </a:spcBef>
              <a:buClr>
                <a:srgbClr val="0070C0"/>
              </a:buClr>
              <a:buFont typeface="+mj-lt"/>
              <a:buAutoNum type="arabicPeriod"/>
            </a:pPr>
            <a:r>
              <a:rPr lang="zh-CN" altLang="en-US" sz="2000" dirty="0">
                <a:latin typeface="微软雅黑" panose="020B0503020204020204" pitchFamily="34" charset="-122"/>
                <a:ea typeface="微软雅黑" panose="020B0503020204020204" pitchFamily="34" charset="-122"/>
              </a:rPr>
              <a:t>起动阶段枢轨接触状态与摩擦产生</a:t>
            </a:r>
            <a:r>
              <a:rPr lang="zh-CN" altLang="en-US" sz="2000" dirty="0" smtClean="0">
                <a:latin typeface="微软雅黑" panose="020B0503020204020204" pitchFamily="34" charset="-122"/>
                <a:ea typeface="微软雅黑" panose="020B0503020204020204" pitchFamily="34" charset="-122"/>
              </a:rPr>
              <a:t>机制</a:t>
            </a:r>
            <a:endParaRPr lang="en-US" altLang="zh-CN" sz="2000" dirty="0" smtClean="0">
              <a:latin typeface="微软雅黑" panose="020B0503020204020204" pitchFamily="34" charset="-122"/>
              <a:ea typeface="微软雅黑" panose="020B0503020204020204" pitchFamily="34" charset="-122"/>
            </a:endParaRPr>
          </a:p>
          <a:p>
            <a:pPr marL="571500" lvl="1" fontAlgn="base">
              <a:lnSpc>
                <a:spcPct val="150000"/>
              </a:lnSpc>
              <a:spcBef>
                <a:spcPct val="0"/>
              </a:spcBef>
              <a:buClr>
                <a:srgbClr val="0070C0"/>
              </a:buClr>
            </a:pPr>
            <a:r>
              <a:rPr lang="zh-CN" altLang="en-US" sz="2000" dirty="0" smtClean="0">
                <a:latin typeface="微软雅黑" panose="020B0503020204020204" pitchFamily="34" charset="-122"/>
                <a:ea typeface="微软雅黑" panose="020B0503020204020204" pitchFamily="34" charset="-122"/>
              </a:rPr>
              <a:t>找到</a:t>
            </a:r>
            <a:r>
              <a:rPr lang="zh-CN" altLang="en-US" sz="2000" dirty="0">
                <a:latin typeface="微软雅黑" panose="020B0503020204020204" pitchFamily="34" charset="-122"/>
                <a:ea typeface="微软雅黑" panose="020B0503020204020204" pitchFamily="34" charset="-122"/>
              </a:rPr>
              <a:t>尽量符电枢起动过程实际工况的摩擦理论，分析起动阶段枢轨的接触状态与摩擦，确定摩擦阻力的作用机理，初步得到摩擦阻力的数学模型，是一个动态的、关于接触面积、枢轨材料特性和温度的函数</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571500" lvl="0" indent="-457200" fontAlgn="base">
              <a:lnSpc>
                <a:spcPct val="150000"/>
              </a:lnSpc>
              <a:spcBef>
                <a:spcPct val="0"/>
              </a:spcBef>
              <a:buClr>
                <a:srgbClr val="0070C0"/>
              </a:buClr>
              <a:buFont typeface="+mj-lt"/>
              <a:buAutoNum type="arabicPeriod"/>
            </a:pPr>
            <a:r>
              <a:rPr lang="zh-CN" altLang="en-US" sz="2000" dirty="0" smtClean="0">
                <a:latin typeface="微软雅黑" panose="020B0503020204020204" pitchFamily="34" charset="-122"/>
                <a:ea typeface="微软雅黑" panose="020B0503020204020204" pitchFamily="34" charset="-122"/>
              </a:rPr>
              <a:t>仿真</a:t>
            </a:r>
            <a:r>
              <a:rPr lang="zh-CN" altLang="en-US" sz="2000" dirty="0">
                <a:latin typeface="微软雅黑" panose="020B0503020204020204" pitchFamily="34" charset="-122"/>
                <a:ea typeface="微软雅黑" panose="020B0503020204020204" pitchFamily="34" charset="-122"/>
              </a:rPr>
              <a:t>计算与电枢速度</a:t>
            </a:r>
            <a:r>
              <a:rPr lang="zh-CN" altLang="en-US" sz="2000" dirty="0" smtClean="0">
                <a:latin typeface="微软雅黑" panose="020B0503020204020204" pitchFamily="34" charset="-122"/>
                <a:ea typeface="微软雅黑" panose="020B0503020204020204" pitchFamily="34" charset="-122"/>
              </a:rPr>
              <a:t>测量</a:t>
            </a:r>
            <a:endParaRPr lang="en-US" altLang="zh-CN" sz="2000" dirty="0" smtClean="0">
              <a:latin typeface="微软雅黑" panose="020B0503020204020204" pitchFamily="34" charset="-122"/>
              <a:ea typeface="微软雅黑" panose="020B0503020204020204" pitchFamily="34" charset="-122"/>
            </a:endParaRPr>
          </a:p>
          <a:p>
            <a:pPr marL="571500" lvl="1" fontAlgn="base">
              <a:lnSpc>
                <a:spcPct val="150000"/>
              </a:lnSpc>
              <a:spcBef>
                <a:spcPct val="0"/>
              </a:spcBef>
              <a:buClr>
                <a:srgbClr val="0070C0"/>
              </a:buClr>
            </a:pPr>
            <a:r>
              <a:rPr lang="zh-CN" altLang="en-US" sz="2000" dirty="0" smtClean="0">
                <a:latin typeface="微软雅黑" panose="020B0503020204020204" pitchFamily="34" charset="-122"/>
                <a:ea typeface="微软雅黑" panose="020B0503020204020204" pitchFamily="34" charset="-122"/>
              </a:rPr>
              <a:t>对</a:t>
            </a:r>
            <a:r>
              <a:rPr lang="zh-CN" altLang="en-US" sz="2000" dirty="0">
                <a:latin typeface="微软雅黑" panose="020B0503020204020204" pitchFamily="34" charset="-122"/>
                <a:ea typeface="微软雅黑" panose="020B0503020204020204" pitchFamily="34" charset="-122"/>
              </a:rPr>
              <a:t>电枢起动过程建立模型，使用程序或仿真软件求解模型，得到不同条件下，电枢起动过程中速度、位移随时间的变化，总结出各因素对电枢起动的影响规律</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571500" lvl="0" indent="-457200" fontAlgn="base">
              <a:lnSpc>
                <a:spcPct val="150000"/>
              </a:lnSpc>
              <a:spcBef>
                <a:spcPct val="0"/>
              </a:spcBef>
              <a:buClr>
                <a:srgbClr val="0070C0"/>
              </a:buClr>
              <a:buFont typeface="+mj-lt"/>
              <a:buAutoNum type="arabicPeriod"/>
            </a:pPr>
            <a:r>
              <a:rPr lang="zh-CN" altLang="en-US" sz="2000" dirty="0" smtClean="0">
                <a:latin typeface="微软雅黑" panose="020B0503020204020204" pitchFamily="34" charset="-122"/>
                <a:ea typeface="微软雅黑" panose="020B0503020204020204" pitchFamily="34" charset="-122"/>
              </a:rPr>
              <a:t>实验验证</a:t>
            </a:r>
            <a:endParaRPr lang="en-US" altLang="zh-CN" sz="2000" dirty="0" smtClean="0">
              <a:latin typeface="微软雅黑" panose="020B0503020204020204" pitchFamily="34" charset="-122"/>
              <a:ea typeface="微软雅黑" panose="020B0503020204020204" pitchFamily="34" charset="-122"/>
            </a:endParaRPr>
          </a:p>
          <a:p>
            <a:pPr marL="571500" lvl="1" fontAlgn="base">
              <a:lnSpc>
                <a:spcPct val="150000"/>
              </a:lnSpc>
              <a:spcBef>
                <a:spcPct val="0"/>
              </a:spcBef>
              <a:buClr>
                <a:srgbClr val="0070C0"/>
              </a:buClr>
            </a:pPr>
            <a:r>
              <a:rPr lang="zh-CN" altLang="en-US" sz="2000" dirty="0" smtClean="0">
                <a:latin typeface="微软雅黑" panose="020B0503020204020204" pitchFamily="34" charset="-122"/>
                <a:ea typeface="微软雅黑" panose="020B0503020204020204" pitchFamily="34" charset="-122"/>
              </a:rPr>
              <a:t>通过</a:t>
            </a:r>
            <a:r>
              <a:rPr lang="zh-CN" altLang="en-US" sz="2000" dirty="0">
                <a:latin typeface="微软雅黑" panose="020B0503020204020204" pitchFamily="34" charset="-122"/>
                <a:ea typeface="微软雅黑" panose="020B0503020204020204" pitchFamily="34" charset="-122"/>
              </a:rPr>
              <a:t>电枢发射实验得到不同过盈力、不同厚度沉积层、不同的电流上升沿、不同初始温度下起动阶段的速度</a:t>
            </a:r>
            <a:r>
              <a:rPr lang="en-US"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时间曲线，对比验证仿真结果。</a:t>
            </a:r>
            <a:endParaRPr lang="zh-CN"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smtClean="0"/>
              <a:t>4.</a:t>
            </a:r>
            <a:r>
              <a:rPr lang="zh-CN" altLang="en-US" dirty="0" smtClean="0"/>
              <a:t>研究方法、技术路线</a:t>
            </a:r>
          </a:p>
        </p:txBody>
      </p:sp>
      <p:graphicFrame>
        <p:nvGraphicFramePr>
          <p:cNvPr id="6" name="Object 3"/>
          <p:cNvGraphicFramePr>
            <a:graphicFrameLocks noChangeAspect="1"/>
          </p:cNvGraphicFramePr>
          <p:nvPr/>
        </p:nvGraphicFramePr>
        <p:xfrm>
          <a:off x="1190897" y="2044338"/>
          <a:ext cx="6927838" cy="3749040"/>
        </p:xfrm>
        <a:graphic>
          <a:graphicData uri="http://schemas.openxmlformats.org/presentationml/2006/ole">
            <mc:AlternateContent xmlns:mc="http://schemas.openxmlformats.org/markup-compatibility/2006">
              <mc:Choice xmlns:v="urn:schemas-microsoft-com:vml" Requires="v">
                <p:oleObj spid="_x0000_s64531" name="Visio" r:id="rId3" imgW="6848400" imgH="3705108" progId="Visio.Drawing.15">
                  <p:embed/>
                </p:oleObj>
              </mc:Choice>
              <mc:Fallback>
                <p:oleObj name="Visio" r:id="rId3" imgW="6848400" imgH="3705108" progId="Visio.Drawing.15">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0897" y="2044338"/>
                        <a:ext cx="6927838" cy="3749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p:cNvSpPr/>
          <p:nvPr/>
        </p:nvSpPr>
        <p:spPr>
          <a:xfrm>
            <a:off x="1010559" y="2636158"/>
            <a:ext cx="2717800" cy="20574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811814" y="3603172"/>
            <a:ext cx="4279900" cy="23749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5"/>
          <p:cNvSpPr txBox="1"/>
          <p:nvPr/>
        </p:nvSpPr>
        <p:spPr>
          <a:xfrm>
            <a:off x="479607" y="1346120"/>
            <a:ext cx="2031325" cy="461665"/>
          </a:xfrm>
          <a:prstGeom prst="rect">
            <a:avLst/>
          </a:prstGeom>
          <a:noFill/>
        </p:spPr>
        <p:txBody>
          <a:bodyPr wrap="none" rtlCol="0" anchor="t">
            <a:spAutoFit/>
          </a:bodyPr>
          <a:lstStyle/>
          <a:p>
            <a:r>
              <a:rPr lang="en-US" altLang="zh-CN" sz="2400" dirty="0" smtClean="0">
                <a:solidFill>
                  <a:schemeClr val="accent1"/>
                </a:solidFill>
                <a:latin typeface="黑体" panose="02010609060101010101" pitchFamily="49" charset="-122"/>
                <a:ea typeface="黑体" panose="02010609060101010101" pitchFamily="49" charset="-122"/>
                <a:sym typeface="+mn-ea"/>
              </a:rPr>
              <a:t>4.1 </a:t>
            </a:r>
            <a:r>
              <a:rPr lang="zh-CN" altLang="en-US" sz="2400" dirty="0" smtClean="0">
                <a:solidFill>
                  <a:schemeClr val="accent1"/>
                </a:solidFill>
                <a:latin typeface="黑体" panose="02010609060101010101" pitchFamily="49" charset="-122"/>
                <a:ea typeface="黑体" panose="02010609060101010101" pitchFamily="49" charset="-122"/>
                <a:sym typeface="+mn-ea"/>
              </a:rPr>
              <a:t>技术路线</a:t>
            </a:r>
            <a:endParaRPr lang="zh-CN" altLang="en-US" sz="2400" dirty="0">
              <a:solidFill>
                <a:schemeClr val="accent1"/>
              </a:solidFill>
            </a:endParaRPr>
          </a:p>
        </p:txBody>
      </p:sp>
    </p:spTree>
    <p:extLst>
      <p:ext uri="{BB962C8B-B14F-4D97-AF65-F5344CB8AC3E}">
        <p14:creationId xmlns:p14="http://schemas.microsoft.com/office/powerpoint/2010/main" val="8940624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33399" y="3976920"/>
            <a:ext cx="4604657" cy="2492990"/>
          </a:xfrm>
          <a:prstGeom prst="rect">
            <a:avLst/>
          </a:prstGeom>
        </p:spPr>
        <p:txBody>
          <a:bodyPr wrap="square">
            <a:spAutoFit/>
          </a:bodyPr>
          <a:lstStyle/>
          <a:p>
            <a:pPr lvl="0"/>
            <a:r>
              <a:rPr lang="zh-CN" altLang="en-US" smtClean="0">
                <a:latin typeface="微软雅黑" pitchFamily="34" charset="-122"/>
                <a:ea typeface="微软雅黑" pitchFamily="34" charset="-122"/>
              </a:rPr>
              <a:t>参考</a:t>
            </a:r>
            <a:r>
              <a:rPr lang="en-US" smtClean="0">
                <a:latin typeface="微软雅黑" pitchFamily="34" charset="-122"/>
                <a:ea typeface="微软雅黑" pitchFamily="34" charset="-122"/>
              </a:rPr>
              <a:t>Kim</a:t>
            </a:r>
            <a:r>
              <a:rPr lang="zh-CN" altLang="en-US" smtClean="0">
                <a:latin typeface="微软雅黑" pitchFamily="34" charset="-122"/>
                <a:ea typeface="微软雅黑" pitchFamily="34" charset="-122"/>
              </a:rPr>
              <a:t>等人对接触电阻的建模方法实际接触面积</a:t>
            </a:r>
            <a:r>
              <a:rPr lang="en-US" smtClean="0">
                <a:latin typeface="微软雅黑" pitchFamily="34" charset="-122"/>
                <a:ea typeface="微软雅黑" pitchFamily="34" charset="-122"/>
              </a:rPr>
              <a:t> </a:t>
            </a:r>
            <a:r>
              <a:rPr lang="zh-CN" altLang="en-US" smtClean="0">
                <a:latin typeface="微软雅黑" pitchFamily="34" charset="-122"/>
                <a:ea typeface="微软雅黑" pitchFamily="34" charset="-122"/>
              </a:rPr>
              <a:t>与名义接触面积存在如下关系：</a:t>
            </a:r>
            <a:endParaRPr lang="en-US" altLang="zh-CN" smtClean="0">
              <a:latin typeface="微软雅黑" pitchFamily="34" charset="-122"/>
              <a:ea typeface="微软雅黑" pitchFamily="34" charset="-122"/>
            </a:endParaRPr>
          </a:p>
          <a:p>
            <a:pPr lvl="0"/>
            <a:endParaRPr lang="en-US" altLang="zh-CN" smtClean="0">
              <a:latin typeface="微软雅黑" pitchFamily="34" charset="-122"/>
              <a:ea typeface="微软雅黑" pitchFamily="34" charset="-122"/>
            </a:endParaRPr>
          </a:p>
          <a:p>
            <a:pPr lvl="0"/>
            <a:endParaRPr lang="en-US" altLang="zh-CN" smtClean="0">
              <a:latin typeface="微软雅黑" pitchFamily="34" charset="-122"/>
              <a:ea typeface="微软雅黑" pitchFamily="34" charset="-122"/>
            </a:endParaRPr>
          </a:p>
          <a:p>
            <a:pPr lvl="0"/>
            <a:endParaRPr lang="en-US" altLang="zh-CN" smtClean="0">
              <a:latin typeface="微软雅黑" pitchFamily="34" charset="-122"/>
              <a:ea typeface="微软雅黑" pitchFamily="34" charset="-122"/>
            </a:endParaRPr>
          </a:p>
          <a:p>
            <a:pPr lvl="0"/>
            <a:endParaRPr lang="en-US" altLang="zh-CN" smtClean="0">
              <a:latin typeface="微软雅黑" pitchFamily="34" charset="-122"/>
              <a:ea typeface="微软雅黑" pitchFamily="34" charset="-122"/>
            </a:endParaRPr>
          </a:p>
          <a:p>
            <a:pPr lvl="0"/>
            <a:r>
              <a:rPr lang="en-US" sz="1600" smtClean="0">
                <a:latin typeface="微软雅黑" pitchFamily="34" charset="-122"/>
                <a:ea typeface="微软雅黑" pitchFamily="34" charset="-122"/>
              </a:rPr>
              <a:t>c</a:t>
            </a:r>
            <a:r>
              <a:rPr lang="zh-CN" altLang="en-US" sz="1600" smtClean="0">
                <a:latin typeface="微软雅黑" pitchFamily="34" charset="-122"/>
                <a:ea typeface="微软雅黑" pitchFamily="34" charset="-122"/>
              </a:rPr>
              <a:t>和</a:t>
            </a:r>
            <a:r>
              <a:rPr lang="en-US" sz="1600" smtClean="0">
                <a:latin typeface="微软雅黑" pitchFamily="34" charset="-122"/>
                <a:ea typeface="微软雅黑" pitchFamily="34" charset="-122"/>
              </a:rPr>
              <a:t>m</a:t>
            </a:r>
            <a:r>
              <a:rPr lang="zh-CN" altLang="en-US" sz="1600" smtClean="0">
                <a:latin typeface="微软雅黑" pitchFamily="34" charset="-122"/>
                <a:ea typeface="微软雅黑" pitchFamily="34" charset="-122"/>
              </a:rPr>
              <a:t>为待定参数</a:t>
            </a:r>
          </a:p>
          <a:p>
            <a:pPr lvl="0"/>
            <a:r>
              <a:rPr lang="en-US" sz="1600" smtClean="0">
                <a:latin typeface="微软雅黑" pitchFamily="34" charset="-122"/>
                <a:ea typeface="微软雅黑" pitchFamily="34" charset="-122"/>
              </a:rPr>
              <a:t>P</a:t>
            </a:r>
            <a:r>
              <a:rPr lang="en-US" altLang="zh-CN" sz="1600" smtClean="0">
                <a:latin typeface="微软雅黑" pitchFamily="34" charset="-122"/>
                <a:ea typeface="微软雅黑" pitchFamily="34" charset="-122"/>
              </a:rPr>
              <a:t>——</a:t>
            </a:r>
            <a:r>
              <a:rPr lang="zh-CN" altLang="en-US" sz="1600" smtClean="0">
                <a:latin typeface="微软雅黑" pitchFamily="34" charset="-122"/>
                <a:ea typeface="微软雅黑" pitchFamily="34" charset="-122"/>
              </a:rPr>
              <a:t>枢轨间接触压强</a:t>
            </a:r>
          </a:p>
          <a:p>
            <a:pPr lvl="0"/>
            <a:r>
              <a:rPr lang="en-US" sz="1600" smtClean="0">
                <a:latin typeface="微软雅黑" pitchFamily="34" charset="-122"/>
                <a:ea typeface="微软雅黑" pitchFamily="34" charset="-122"/>
              </a:rPr>
              <a:t>H</a:t>
            </a:r>
            <a:r>
              <a:rPr lang="en-US" altLang="zh-CN" sz="1600" smtClean="0">
                <a:latin typeface="微软雅黑" pitchFamily="34" charset="-122"/>
                <a:ea typeface="微软雅黑" pitchFamily="34" charset="-122"/>
              </a:rPr>
              <a:t>——</a:t>
            </a:r>
            <a:r>
              <a:rPr lang="zh-CN" altLang="en-US" sz="1600" smtClean="0">
                <a:latin typeface="微软雅黑" pitchFamily="34" charset="-122"/>
                <a:ea typeface="微软雅黑" pitchFamily="34" charset="-122"/>
              </a:rPr>
              <a:t>枢轨中较软材料的维氏硬度</a:t>
            </a:r>
          </a:p>
        </p:txBody>
      </p:sp>
      <p:sp>
        <p:nvSpPr>
          <p:cNvPr id="5" name="灯片编号占位符 3"/>
          <p:cNvSpPr>
            <a:spLocks noGrp="1"/>
          </p:cNvSpPr>
          <p:nvPr>
            <p:ph type="sldNum" sz="quarter" idx="12"/>
          </p:nvPr>
        </p:nvSpPr>
        <p:spPr>
          <a:xfrm>
            <a:off x="6457950" y="5989881"/>
            <a:ext cx="2057400" cy="365125"/>
          </a:xfrm>
        </p:spPr>
        <p:txBody>
          <a:bodyPr/>
          <a:lstStyle/>
          <a:p>
            <a:fld id="{355C7BCB-AEB0-4E72-BCAD-6B1C5D0DCFC0}" type="slidenum">
              <a:rPr lang="zh-CN" altLang="en-US" smtClean="0"/>
              <a:pPr/>
              <a:t>16</a:t>
            </a:fld>
            <a:endParaRPr lang="zh-CN" altLang="en-US"/>
          </a:p>
        </p:txBody>
      </p:sp>
      <p:sp>
        <p:nvSpPr>
          <p:cNvPr id="7" name="文本框 2"/>
          <p:cNvSpPr txBox="1"/>
          <p:nvPr/>
        </p:nvSpPr>
        <p:spPr>
          <a:xfrm>
            <a:off x="6343288" y="958216"/>
            <a:ext cx="2220140" cy="1077218"/>
          </a:xfrm>
          <a:prstGeom prst="rect">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spcAft>
                <a:spcPts val="600"/>
              </a:spcAft>
            </a:pPr>
            <a:r>
              <a:rPr lang="zh-CN" altLang="en-US" smtClean="0">
                <a:latin typeface="微软雅黑" pitchFamily="34" charset="-122"/>
                <a:ea typeface="微软雅黑" pitchFamily="34" charset="-122"/>
              </a:rPr>
              <a:t>粘着摩擦理论</a:t>
            </a:r>
            <a:endParaRPr lang="en-US" altLang="zh-CN" smtClean="0">
              <a:latin typeface="微软雅黑" pitchFamily="34" charset="-122"/>
              <a:ea typeface="微软雅黑" pitchFamily="34" charset="-122"/>
            </a:endParaRPr>
          </a:p>
          <a:p>
            <a:pPr>
              <a:spcAft>
                <a:spcPts val="600"/>
              </a:spcAft>
            </a:pPr>
            <a:r>
              <a:rPr lang="zh-CN" altLang="en-US" smtClean="0">
                <a:latin typeface="微软雅黑" pitchFamily="34" charset="-122"/>
                <a:ea typeface="微软雅黑" pitchFamily="34" charset="-122"/>
              </a:rPr>
              <a:t>边界润滑摩擦</a:t>
            </a:r>
            <a:endParaRPr lang="en-US" altLang="zh-CN" smtClean="0">
              <a:latin typeface="微软雅黑" pitchFamily="34" charset="-122"/>
              <a:ea typeface="微软雅黑" pitchFamily="34" charset="-122"/>
            </a:endParaRPr>
          </a:p>
          <a:p>
            <a:pPr>
              <a:spcAft>
                <a:spcPts val="600"/>
              </a:spcAft>
            </a:pPr>
            <a:r>
              <a:rPr lang="zh-CN" altLang="en-US" smtClean="0">
                <a:latin typeface="微软雅黑" pitchFamily="34" charset="-122"/>
                <a:ea typeface="微软雅黑" pitchFamily="34" charset="-122"/>
              </a:rPr>
              <a:t>摩擦二项式定律</a:t>
            </a:r>
            <a:endParaRPr lang="zh-CN" altLang="en-US">
              <a:latin typeface="微软雅黑" pitchFamily="34" charset="-122"/>
              <a:ea typeface="微软雅黑" pitchFamily="34" charset="-122"/>
            </a:endParaRPr>
          </a:p>
        </p:txBody>
      </p:sp>
      <p:sp>
        <p:nvSpPr>
          <p:cNvPr id="13" name="矩形 12"/>
          <p:cNvSpPr/>
          <p:nvPr/>
        </p:nvSpPr>
        <p:spPr>
          <a:xfrm>
            <a:off x="508005" y="1582455"/>
            <a:ext cx="7543799" cy="1969770"/>
          </a:xfrm>
          <a:prstGeom prst="rect">
            <a:avLst/>
          </a:prstGeom>
        </p:spPr>
        <p:txBody>
          <a:bodyPr wrap="square">
            <a:spAutoFit/>
          </a:bodyPr>
          <a:lstStyle/>
          <a:p>
            <a:r>
              <a:rPr lang="zh-CN" altLang="en-US" smtClean="0">
                <a:latin typeface="微软雅黑" pitchFamily="34" charset="-122"/>
                <a:ea typeface="微软雅黑" pitchFamily="34" charset="-122"/>
              </a:rPr>
              <a:t>起动阶段枢轨间的粘着摩擦力：</a:t>
            </a:r>
            <a:endParaRPr lang="en-US" altLang="zh-CN" smtClean="0">
              <a:latin typeface="微软雅黑" pitchFamily="34" charset="-122"/>
              <a:ea typeface="微软雅黑" pitchFamily="34" charset="-122"/>
            </a:endParaRPr>
          </a:p>
          <a:p>
            <a:endParaRPr lang="en-US" altLang="zh-CN" smtClean="0">
              <a:latin typeface="微软雅黑" pitchFamily="34" charset="-122"/>
              <a:ea typeface="微软雅黑" pitchFamily="34" charset="-122"/>
            </a:endParaRPr>
          </a:p>
          <a:p>
            <a:endParaRPr lang="en-US" altLang="zh-CN" smtClean="0">
              <a:latin typeface="微软雅黑" pitchFamily="34" charset="-122"/>
              <a:ea typeface="微软雅黑" pitchFamily="34" charset="-122"/>
            </a:endParaRPr>
          </a:p>
          <a:p>
            <a:endParaRPr lang="en-US" altLang="zh-CN" smtClean="0">
              <a:latin typeface="微软雅黑" pitchFamily="34" charset="-122"/>
              <a:ea typeface="微软雅黑" pitchFamily="34" charset="-122"/>
            </a:endParaRPr>
          </a:p>
          <a:p>
            <a:endParaRPr lang="en-US" altLang="zh-CN" smtClean="0">
              <a:latin typeface="微软雅黑" pitchFamily="34" charset="-122"/>
              <a:ea typeface="微软雅黑" pitchFamily="34" charset="-122"/>
            </a:endParaRPr>
          </a:p>
          <a:p>
            <a:pPr lvl="0"/>
            <a:r>
              <a:rPr lang="en-US" sz="1600" smtClean="0">
                <a:latin typeface="微软雅黑" pitchFamily="34" charset="-122"/>
                <a:ea typeface="微软雅黑" pitchFamily="34" charset="-122"/>
              </a:rPr>
              <a:t>     ——枢轨中较软材料的临界切应力</a:t>
            </a:r>
          </a:p>
          <a:p>
            <a:pPr lvl="0"/>
            <a:r>
              <a:rPr lang="en-US" altLang="zh-CN" sz="1600" smtClean="0">
                <a:latin typeface="微软雅黑" pitchFamily="34" charset="-122"/>
                <a:ea typeface="微软雅黑" pitchFamily="34" charset="-122"/>
              </a:rPr>
              <a:t>     ——</a:t>
            </a:r>
            <a:r>
              <a:rPr lang="zh-CN" altLang="en-US" sz="1600" smtClean="0">
                <a:latin typeface="微软雅黑" pitchFamily="34" charset="-122"/>
                <a:ea typeface="微软雅黑" pitchFamily="34" charset="-122"/>
              </a:rPr>
              <a:t>枢轨间的实际接触面积</a:t>
            </a:r>
            <a:endParaRPr lang="en-US" altLang="zh-CN" sz="1600" smtClean="0">
              <a:latin typeface="微软雅黑" pitchFamily="34" charset="-122"/>
              <a:ea typeface="微软雅黑" pitchFamily="34" charset="-122"/>
            </a:endParaRPr>
          </a:p>
        </p:txBody>
      </p:sp>
      <p:sp>
        <p:nvSpPr>
          <p:cNvPr id="61443" name="Rectangle 3"/>
          <p:cNvSpPr>
            <a:spLocks noChangeArrowheads="1"/>
          </p:cNvSpPr>
          <p:nvPr/>
        </p:nvSpPr>
        <p:spPr bwMode="auto">
          <a:xfrm>
            <a:off x="4"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1442" name="Object 2"/>
          <p:cNvGraphicFramePr>
            <a:graphicFrameLocks noChangeAspect="1"/>
          </p:cNvGraphicFramePr>
          <p:nvPr/>
        </p:nvGraphicFramePr>
        <p:xfrm>
          <a:off x="1384300" y="2160830"/>
          <a:ext cx="1612900" cy="552363"/>
        </p:xfrm>
        <a:graphic>
          <a:graphicData uri="http://schemas.openxmlformats.org/presentationml/2006/ole">
            <mc:AlternateContent xmlns:mc="http://schemas.openxmlformats.org/markup-compatibility/2006">
              <mc:Choice xmlns:v="urn:schemas-microsoft-com:vml" Requires="v">
                <p:oleObj spid="_x0000_s61552" name="Equation" r:id="rId4" imgW="698500" imgH="241300" progId="Equation.DSMT4">
                  <p:embed/>
                </p:oleObj>
              </mc:Choice>
              <mc:Fallback>
                <p:oleObj name="Equation" r:id="rId4" imgW="698500" imgH="2413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4300" y="2160830"/>
                        <a:ext cx="1612900" cy="552363"/>
                      </a:xfrm>
                      <a:prstGeom prst="rect">
                        <a:avLst/>
                      </a:prstGeom>
                      <a:solidFill>
                        <a:schemeClr val="accent1"/>
                      </a:solidFill>
                    </p:spPr>
                  </p:pic>
                </p:oleObj>
              </mc:Fallback>
            </mc:AlternateContent>
          </a:graphicData>
        </a:graphic>
      </p:graphicFrame>
      <p:sp>
        <p:nvSpPr>
          <p:cNvPr id="61450" name="Rectangle 10"/>
          <p:cNvSpPr>
            <a:spLocks noChangeArrowheads="1"/>
          </p:cNvSpPr>
          <p:nvPr/>
        </p:nvSpPr>
        <p:spPr bwMode="auto">
          <a:xfrm>
            <a:off x="4"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1449" name="Object 9"/>
          <p:cNvGraphicFramePr>
            <a:graphicFrameLocks noChangeAspect="1"/>
          </p:cNvGraphicFramePr>
          <p:nvPr/>
        </p:nvGraphicFramePr>
        <p:xfrm>
          <a:off x="604156" y="2875648"/>
          <a:ext cx="368300" cy="439584"/>
        </p:xfrm>
        <a:graphic>
          <a:graphicData uri="http://schemas.openxmlformats.org/presentationml/2006/ole">
            <mc:AlternateContent xmlns:mc="http://schemas.openxmlformats.org/markup-compatibility/2006">
              <mc:Choice xmlns:v="urn:schemas-microsoft-com:vml" Requires="v">
                <p:oleObj spid="_x0000_s61553" name="Equation" r:id="rId6" imgW="152334" imgH="228501" progId="Equation.DSMT4">
                  <p:embed/>
                </p:oleObj>
              </mc:Choice>
              <mc:Fallback>
                <p:oleObj name="Equation" r:id="rId6" imgW="152334" imgH="228501" progId="Equation.DSMT4">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4156" y="2875648"/>
                        <a:ext cx="368300" cy="4395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52" name="Rectangle 12"/>
          <p:cNvSpPr>
            <a:spLocks noChangeArrowheads="1"/>
          </p:cNvSpPr>
          <p:nvPr/>
        </p:nvSpPr>
        <p:spPr bwMode="auto">
          <a:xfrm>
            <a:off x="4"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1451" name="Object 11"/>
          <p:cNvGraphicFramePr>
            <a:graphicFrameLocks noChangeAspect="1"/>
          </p:cNvGraphicFramePr>
          <p:nvPr/>
        </p:nvGraphicFramePr>
        <p:xfrm>
          <a:off x="558800" y="3176820"/>
          <a:ext cx="317500" cy="423333"/>
        </p:xfrm>
        <a:graphic>
          <a:graphicData uri="http://schemas.openxmlformats.org/presentationml/2006/ole">
            <mc:AlternateContent xmlns:mc="http://schemas.openxmlformats.org/markup-compatibility/2006">
              <mc:Choice xmlns:v="urn:schemas-microsoft-com:vml" Requires="v">
                <p:oleObj spid="_x0000_s61554" name="Equation" r:id="rId8" imgW="177646" imgH="228402" progId="Equation.DSMT4">
                  <p:embed/>
                </p:oleObj>
              </mc:Choice>
              <mc:Fallback>
                <p:oleObj name="Equation" r:id="rId8" imgW="177646" imgH="228402" progId="Equation.DSMT4">
                  <p:embed/>
                  <p:pic>
                    <p:nvPicPr>
                      <p:cNvPr id="0"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8800" y="3176820"/>
                        <a:ext cx="317500" cy="4233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55" name="Rectangle 15"/>
          <p:cNvSpPr>
            <a:spLocks noChangeArrowheads="1"/>
          </p:cNvSpPr>
          <p:nvPr/>
        </p:nvSpPr>
        <p:spPr bwMode="auto">
          <a:xfrm>
            <a:off x="4"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1454" name="Object 14"/>
          <p:cNvGraphicFramePr>
            <a:graphicFrameLocks noChangeAspect="1"/>
          </p:cNvGraphicFramePr>
          <p:nvPr/>
        </p:nvGraphicFramePr>
        <p:xfrm>
          <a:off x="1596571" y="4740290"/>
          <a:ext cx="1784652" cy="720725"/>
        </p:xfrm>
        <a:graphic>
          <a:graphicData uri="http://schemas.openxmlformats.org/presentationml/2006/ole">
            <mc:AlternateContent xmlns:mc="http://schemas.openxmlformats.org/markup-compatibility/2006">
              <mc:Choice xmlns:v="urn:schemas-microsoft-com:vml" Requires="v">
                <p:oleObj spid="_x0000_s61555" name="Equation" r:id="rId10" imgW="990170" imgH="393529" progId="Equation.DSMT4">
                  <p:embed/>
                </p:oleObj>
              </mc:Choice>
              <mc:Fallback>
                <p:oleObj name="Equation" r:id="rId10" imgW="990170" imgH="393529" progId="Equation.DSMT4">
                  <p:embed/>
                  <p:pic>
                    <p:nvPicPr>
                      <p:cNvPr id="0"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96571" y="4740290"/>
                        <a:ext cx="1784652" cy="720725"/>
                      </a:xfrm>
                      <a:prstGeom prst="rect">
                        <a:avLst/>
                      </a:prstGeom>
                      <a:solidFill>
                        <a:schemeClr val="accent1"/>
                      </a:solidFill>
                    </p:spPr>
                  </p:pic>
                </p:oleObj>
              </mc:Fallback>
            </mc:AlternateContent>
          </a:graphicData>
        </a:graphic>
      </p:graphicFrame>
      <p:sp>
        <p:nvSpPr>
          <p:cNvPr id="61457" name="Rectangle 17"/>
          <p:cNvSpPr>
            <a:spLocks noChangeArrowheads="1"/>
          </p:cNvSpPr>
          <p:nvPr/>
        </p:nvSpPr>
        <p:spPr bwMode="auto">
          <a:xfrm>
            <a:off x="4"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1456" name="Object 16"/>
          <p:cNvGraphicFramePr>
            <a:graphicFrameLocks noChangeAspect="1"/>
          </p:cNvGraphicFramePr>
          <p:nvPr/>
        </p:nvGraphicFramePr>
        <p:xfrm>
          <a:off x="5927276" y="3421745"/>
          <a:ext cx="2895601" cy="821725"/>
        </p:xfrm>
        <a:graphic>
          <a:graphicData uri="http://schemas.openxmlformats.org/presentationml/2006/ole">
            <mc:AlternateContent xmlns:mc="http://schemas.openxmlformats.org/markup-compatibility/2006">
              <mc:Choice xmlns:v="urn:schemas-microsoft-com:vml" Requires="v">
                <p:oleObj spid="_x0000_s61556" name="Equation" r:id="rId12" imgW="1409088" imgH="393529" progId="Equation.DSMT4">
                  <p:embed/>
                </p:oleObj>
              </mc:Choice>
              <mc:Fallback>
                <p:oleObj name="Equation" r:id="rId12" imgW="1409088" imgH="393529" progId="Equation.DSMT4">
                  <p:embed/>
                  <p:pic>
                    <p:nvPicPr>
                      <p:cNvPr id="0" name="Picture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927276" y="3421745"/>
                        <a:ext cx="2895601" cy="821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 name="右大括号 33"/>
          <p:cNvSpPr/>
          <p:nvPr/>
        </p:nvSpPr>
        <p:spPr>
          <a:xfrm>
            <a:off x="4934857" y="1690920"/>
            <a:ext cx="587830" cy="441960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9" name="直接连接符 38"/>
          <p:cNvCxnSpPr/>
          <p:nvPr/>
        </p:nvCxnSpPr>
        <p:spPr>
          <a:xfrm>
            <a:off x="246743" y="3831777"/>
            <a:ext cx="5574305" cy="3851"/>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5400000" flipH="1" flipV="1">
            <a:off x="-659168" y="3487958"/>
            <a:ext cx="2088232" cy="1588"/>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892800" y="3033489"/>
            <a:ext cx="2594103" cy="369332"/>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电枢起动过程</a:t>
            </a:r>
            <a:endParaRPr lang="zh-CN" altLang="en-US" dirty="0">
              <a:latin typeface="微软雅黑" pitchFamily="34" charset="-122"/>
              <a:ea typeface="微软雅黑" pitchFamily="34" charset="-122"/>
            </a:endParaRPr>
          </a:p>
        </p:txBody>
      </p:sp>
      <p:sp>
        <p:nvSpPr>
          <p:cNvPr id="22" name="文本框 21"/>
          <p:cNvSpPr txBox="1"/>
          <p:nvPr/>
        </p:nvSpPr>
        <p:spPr>
          <a:xfrm>
            <a:off x="250195" y="428563"/>
            <a:ext cx="5262979" cy="646331"/>
          </a:xfrm>
          <a:prstGeom prst="rect">
            <a:avLst/>
          </a:prstGeom>
          <a:noFill/>
        </p:spPr>
        <p:txBody>
          <a:bodyPr wrap="none" rtlCol="0" anchor="t">
            <a:spAutoFit/>
          </a:bodyPr>
          <a:lstStyle/>
          <a:p>
            <a:r>
              <a:rPr lang="en-US" altLang="zh-CN" sz="3600" dirty="0">
                <a:solidFill>
                  <a:schemeClr val="accent5"/>
                </a:solidFill>
                <a:latin typeface="黑体" panose="02010609060101010101" pitchFamily="49" charset="-122"/>
                <a:ea typeface="黑体" panose="02010609060101010101" pitchFamily="49" charset="-122"/>
                <a:sym typeface="+mn-ea"/>
              </a:rPr>
              <a:t>4.2 </a:t>
            </a:r>
            <a:r>
              <a:rPr lang="zh-CN" altLang="en-US" sz="3600" dirty="0">
                <a:solidFill>
                  <a:schemeClr val="accent5"/>
                </a:solidFill>
                <a:latin typeface="黑体" panose="02010609060101010101" pitchFamily="49" charset="-122"/>
                <a:ea typeface="黑体" panose="02010609060101010101" pitchFamily="49" charset="-122"/>
                <a:sym typeface="+mn-ea"/>
              </a:rPr>
              <a:t>理论分析与模型建立</a:t>
            </a:r>
            <a:endParaRPr lang="zh-CN" altLang="en-US" sz="3600" dirty="0">
              <a:solidFill>
                <a:schemeClr val="accent5"/>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五边形 2"/>
          <p:cNvSpPr>
            <a:spLocks noChangeAspect="1"/>
          </p:cNvSpPr>
          <p:nvPr/>
        </p:nvSpPr>
        <p:spPr>
          <a:xfrm>
            <a:off x="1062896" y="2520320"/>
            <a:ext cx="720000" cy="685714"/>
          </a:xfrm>
          <a:prstGeom prst="pent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FFFFFF"/>
                </a:solidFill>
                <a:effectLst/>
                <a:uLnTx/>
                <a:uFillTx/>
                <a:latin typeface="微软雅黑"/>
                <a:ea typeface="微软雅黑"/>
                <a:cs typeface="+mn-cs"/>
              </a:rPr>
              <a:t>1</a:t>
            </a:r>
            <a:endParaRPr kumimoji="0" lang="zh-CN" altLang="en-US" sz="2800" b="0" i="0" u="none" strike="noStrike" kern="1200" cap="none" spc="0" normalizeH="0" baseline="0" noProof="0" dirty="0">
              <a:ln>
                <a:noFill/>
              </a:ln>
              <a:solidFill>
                <a:srgbClr val="FFFFFF"/>
              </a:solidFill>
              <a:effectLst/>
              <a:uLnTx/>
              <a:uFillTx/>
              <a:latin typeface="微软雅黑"/>
              <a:ea typeface="微软雅黑"/>
              <a:cs typeface="+mn-cs"/>
            </a:endParaRPr>
          </a:p>
        </p:txBody>
      </p:sp>
      <p:sp>
        <p:nvSpPr>
          <p:cNvPr id="4" name="正五边形 3"/>
          <p:cNvSpPr>
            <a:spLocks noChangeAspect="1"/>
          </p:cNvSpPr>
          <p:nvPr/>
        </p:nvSpPr>
        <p:spPr>
          <a:xfrm>
            <a:off x="1062896" y="4566835"/>
            <a:ext cx="720000" cy="685714"/>
          </a:xfrm>
          <a:prstGeom prst="pentag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4472C4"/>
                </a:solidFill>
                <a:effectLst/>
                <a:uLnTx/>
                <a:uFillTx/>
                <a:latin typeface="微软雅黑"/>
                <a:ea typeface="微软雅黑"/>
                <a:cs typeface="+mn-cs"/>
              </a:rPr>
              <a:t>2</a:t>
            </a:r>
            <a:endParaRPr kumimoji="0" lang="zh-CN" altLang="en-US" sz="2800" b="0" i="0" u="none" strike="noStrike" kern="1200" cap="none" spc="0" normalizeH="0" baseline="0" noProof="0" dirty="0">
              <a:ln>
                <a:noFill/>
              </a:ln>
              <a:solidFill>
                <a:srgbClr val="4472C4"/>
              </a:solidFill>
              <a:effectLst/>
              <a:uLnTx/>
              <a:uFillTx/>
              <a:latin typeface="微软雅黑"/>
              <a:ea typeface="微软雅黑"/>
              <a:cs typeface="+mn-cs"/>
            </a:endParaRPr>
          </a:p>
        </p:txBody>
      </p:sp>
      <p:sp>
        <p:nvSpPr>
          <p:cNvPr id="7" name="矩形 6"/>
          <p:cNvSpPr/>
          <p:nvPr/>
        </p:nvSpPr>
        <p:spPr>
          <a:xfrm>
            <a:off x="1991644" y="2414035"/>
            <a:ext cx="5798456" cy="707886"/>
          </a:xfrm>
          <a:prstGeom prst="rect">
            <a:avLst/>
          </a:prstGeom>
        </p:spPr>
        <p:txBody>
          <a:bodyPr wrap="square">
            <a:spAutoFit/>
          </a:bodyPr>
          <a:lstStyle/>
          <a:p>
            <a:pPr lvl="0" algn="just"/>
            <a:r>
              <a:rPr lang="zh-CN" altLang="zh-CN" sz="2000" dirty="0" smtClean="0"/>
              <a:t>离散</a:t>
            </a:r>
            <a:r>
              <a:rPr lang="zh-CN" altLang="zh-CN" sz="2000" dirty="0"/>
              <a:t>时间步长和电源负载解耦的思想</a:t>
            </a:r>
            <a:endParaRPr kumimoji="0" lang="en-US" altLang="zh-CN" sz="2000" b="0" i="0" u="none" strike="noStrike" kern="1200" cap="none" spc="0" normalizeH="0" baseline="0" noProof="0" dirty="0" smtClean="0">
              <a:ln>
                <a:noFill/>
              </a:ln>
              <a:solidFill>
                <a:srgbClr val="000000"/>
              </a:solidFill>
              <a:effectLst/>
              <a:uLnTx/>
              <a:uFillTx/>
              <a:latin typeface="微软雅黑"/>
              <a:ea typeface="微软雅黑"/>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smtClean="0">
              <a:ln>
                <a:noFill/>
              </a:ln>
              <a:solidFill>
                <a:srgbClr val="000000"/>
              </a:solidFill>
              <a:effectLst/>
              <a:uLnTx/>
              <a:uFillTx/>
              <a:latin typeface="微软雅黑"/>
              <a:ea typeface="微软雅黑"/>
              <a:cs typeface="+mn-cs"/>
            </a:endParaRPr>
          </a:p>
        </p:txBody>
      </p:sp>
      <p:cxnSp>
        <p:nvCxnSpPr>
          <p:cNvPr id="9" name="直接连接符 8"/>
          <p:cNvCxnSpPr/>
          <p:nvPr/>
        </p:nvCxnSpPr>
        <p:spPr>
          <a:xfrm>
            <a:off x="153760" y="4404587"/>
            <a:ext cx="594015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16200000">
            <a:off x="-386304" y="4056917"/>
            <a:ext cx="208823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372757" y="1295184"/>
            <a:ext cx="8013597" cy="723275"/>
          </a:xfrm>
          <a:prstGeom prst="rect">
            <a:avLst/>
          </a:prstGeom>
        </p:spPr>
        <p:txBody>
          <a:bodyPr wrap="square">
            <a:spAutoFit/>
          </a:bodyPr>
          <a:lstStyle/>
          <a:p>
            <a:pPr marL="342900" indent="-342900">
              <a:spcAft>
                <a:spcPts val="600"/>
              </a:spcAft>
              <a:buClr>
                <a:srgbClr val="0070C0"/>
              </a:buClr>
              <a:buFont typeface="Arial" panose="020B0604020202020204" pitchFamily="34" charset="0"/>
              <a:buChar char="•"/>
            </a:pPr>
            <a:r>
              <a:rPr lang="zh-CN" altLang="zh-CN" dirty="0"/>
              <a:t>采用力、热、电耦合的方法建立仿真计算</a:t>
            </a:r>
            <a:r>
              <a:rPr lang="zh-CN" altLang="zh-CN" dirty="0" smtClean="0"/>
              <a:t>流程</a:t>
            </a:r>
            <a:endParaRPr lang="en-US" altLang="zh-CN" dirty="0" smtClean="0"/>
          </a:p>
          <a:p>
            <a:pPr marL="342900" indent="-342900">
              <a:spcAft>
                <a:spcPts val="600"/>
              </a:spcAft>
              <a:buClr>
                <a:srgbClr val="0070C0"/>
              </a:buClr>
              <a:buFont typeface="Arial" panose="020B0604020202020204" pitchFamily="34" charset="0"/>
              <a:buChar char="•"/>
            </a:pPr>
            <a:r>
              <a:rPr lang="zh-CN" altLang="zh-CN" dirty="0" smtClean="0"/>
              <a:t>仿真</a:t>
            </a:r>
            <a:r>
              <a:rPr lang="zh-CN" altLang="zh-CN" dirty="0"/>
              <a:t>计算流程图</a:t>
            </a:r>
            <a:r>
              <a:rPr lang="zh-CN" altLang="en-US" dirty="0"/>
              <a:t>见报告</a:t>
            </a:r>
            <a:r>
              <a:rPr lang="en-US" altLang="zh-CN" dirty="0"/>
              <a:t>17</a:t>
            </a:r>
            <a:r>
              <a:rPr lang="zh-CN" altLang="en-US" dirty="0" smtClean="0"/>
              <a:t>页</a:t>
            </a:r>
            <a:endParaRPr lang="en-US" altLang="zh-CN" dirty="0"/>
          </a:p>
        </p:txBody>
      </p:sp>
      <p:sp>
        <p:nvSpPr>
          <p:cNvPr id="2" name="矩形 1"/>
          <p:cNvSpPr/>
          <p:nvPr/>
        </p:nvSpPr>
        <p:spPr>
          <a:xfrm>
            <a:off x="3891429" y="2879355"/>
            <a:ext cx="1107996" cy="369332"/>
          </a:xfrm>
          <a:prstGeom prst="rect">
            <a:avLst/>
          </a:prstGeom>
        </p:spPr>
        <p:txBody>
          <a:bodyPr wrap="none">
            <a:spAutoFit/>
          </a:bodyPr>
          <a:lstStyle/>
          <a:p>
            <a:r>
              <a:rPr lang="zh-CN" altLang="en-US" dirty="0">
                <a:solidFill>
                  <a:srgbClr val="000000"/>
                </a:solidFill>
              </a:rPr>
              <a:t>电源模型</a:t>
            </a:r>
            <a:endParaRPr lang="zh-CN" altLang="en-US" dirty="0"/>
          </a:p>
        </p:txBody>
      </p:sp>
      <p:sp>
        <p:nvSpPr>
          <p:cNvPr id="5" name="矩形 4"/>
          <p:cNvSpPr/>
          <p:nvPr/>
        </p:nvSpPr>
        <p:spPr>
          <a:xfrm>
            <a:off x="3443398" y="3547344"/>
            <a:ext cx="2031325" cy="646331"/>
          </a:xfrm>
          <a:prstGeom prst="rect">
            <a:avLst/>
          </a:prstGeom>
        </p:spPr>
        <p:txBody>
          <a:bodyPr wrap="none">
            <a:spAutoFit/>
          </a:bodyPr>
          <a:lstStyle/>
          <a:p>
            <a:pPr lvl="0" algn="ctr">
              <a:defRPr/>
            </a:pPr>
            <a:r>
              <a:rPr lang="zh-CN" altLang="en-US" dirty="0">
                <a:solidFill>
                  <a:srgbClr val="000000"/>
                </a:solidFill>
              </a:rPr>
              <a:t>负载</a:t>
            </a:r>
            <a:r>
              <a:rPr lang="zh-CN" altLang="en-US" dirty="0" smtClean="0">
                <a:solidFill>
                  <a:srgbClr val="000000"/>
                </a:solidFill>
              </a:rPr>
              <a:t>模型</a:t>
            </a:r>
            <a:endParaRPr lang="en-US" altLang="zh-CN" dirty="0" smtClean="0">
              <a:solidFill>
                <a:srgbClr val="000000"/>
              </a:solidFill>
            </a:endParaRPr>
          </a:p>
          <a:p>
            <a:pPr lvl="0" algn="ctr">
              <a:defRPr/>
            </a:pPr>
            <a:r>
              <a:rPr lang="zh-CN" altLang="en-US" dirty="0" smtClean="0">
                <a:solidFill>
                  <a:srgbClr val="000000"/>
                </a:solidFill>
              </a:rPr>
              <a:t>（电枢起动过程）</a:t>
            </a:r>
            <a:endParaRPr lang="en-US" altLang="zh-CN" dirty="0">
              <a:solidFill>
                <a:srgbClr val="000000"/>
              </a:solidFill>
            </a:endParaRPr>
          </a:p>
        </p:txBody>
      </p:sp>
      <p:sp>
        <p:nvSpPr>
          <p:cNvPr id="6" name="矩形 5"/>
          <p:cNvSpPr/>
          <p:nvPr/>
        </p:nvSpPr>
        <p:spPr>
          <a:xfrm>
            <a:off x="5933014" y="3276333"/>
            <a:ext cx="646331" cy="369332"/>
          </a:xfrm>
          <a:prstGeom prst="rect">
            <a:avLst/>
          </a:prstGeom>
        </p:spPr>
        <p:txBody>
          <a:bodyPr wrap="none">
            <a:spAutoFit/>
          </a:bodyPr>
          <a:lstStyle/>
          <a:p>
            <a:r>
              <a:rPr lang="zh-CN" altLang="en-US" dirty="0">
                <a:solidFill>
                  <a:srgbClr val="000000"/>
                </a:solidFill>
              </a:rPr>
              <a:t>轨道</a:t>
            </a:r>
            <a:endParaRPr lang="zh-CN" altLang="en-US" dirty="0"/>
          </a:p>
        </p:txBody>
      </p:sp>
      <p:sp>
        <p:nvSpPr>
          <p:cNvPr id="12" name="矩形 11"/>
          <p:cNvSpPr/>
          <p:nvPr/>
        </p:nvSpPr>
        <p:spPr>
          <a:xfrm>
            <a:off x="5933014" y="3974326"/>
            <a:ext cx="646331" cy="369332"/>
          </a:xfrm>
          <a:prstGeom prst="rect">
            <a:avLst/>
          </a:prstGeom>
        </p:spPr>
        <p:txBody>
          <a:bodyPr wrap="none">
            <a:spAutoFit/>
          </a:bodyPr>
          <a:lstStyle/>
          <a:p>
            <a:r>
              <a:rPr lang="zh-CN" altLang="en-US" dirty="0">
                <a:solidFill>
                  <a:srgbClr val="000000"/>
                </a:solidFill>
              </a:rPr>
              <a:t>电枢</a:t>
            </a:r>
            <a:endParaRPr lang="zh-CN" altLang="en-US" dirty="0"/>
          </a:p>
        </p:txBody>
      </p:sp>
      <p:sp>
        <p:nvSpPr>
          <p:cNvPr id="14" name="左大括号 13"/>
          <p:cNvSpPr/>
          <p:nvPr/>
        </p:nvSpPr>
        <p:spPr>
          <a:xfrm>
            <a:off x="5360380" y="3362139"/>
            <a:ext cx="435532" cy="91071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矩形 14"/>
          <p:cNvSpPr/>
          <p:nvPr/>
        </p:nvSpPr>
        <p:spPr>
          <a:xfrm>
            <a:off x="2187980" y="3262249"/>
            <a:ext cx="962123" cy="369332"/>
          </a:xfrm>
          <a:prstGeom prst="rect">
            <a:avLst/>
          </a:prstGeom>
        </p:spPr>
        <p:txBody>
          <a:bodyPr wrap="none">
            <a:spAutoFit/>
          </a:bodyPr>
          <a:lstStyle/>
          <a:p>
            <a:pPr lvl="0" algn="just"/>
            <a:r>
              <a:rPr lang="en-US" altLang="zh-CN" dirty="0" err="1">
                <a:solidFill>
                  <a:srgbClr val="000000"/>
                </a:solidFill>
              </a:rPr>
              <a:t>Matlab</a:t>
            </a:r>
            <a:endParaRPr lang="en-US" altLang="zh-CN" dirty="0">
              <a:solidFill>
                <a:srgbClr val="000000"/>
              </a:solidFill>
            </a:endParaRPr>
          </a:p>
        </p:txBody>
      </p:sp>
      <p:sp>
        <p:nvSpPr>
          <p:cNvPr id="17" name="左大括号 16"/>
          <p:cNvSpPr/>
          <p:nvPr/>
        </p:nvSpPr>
        <p:spPr>
          <a:xfrm>
            <a:off x="3110194" y="3012801"/>
            <a:ext cx="435532" cy="91071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矩形 17"/>
          <p:cNvSpPr/>
          <p:nvPr/>
        </p:nvSpPr>
        <p:spPr>
          <a:xfrm>
            <a:off x="1992647" y="5476341"/>
            <a:ext cx="2406428" cy="369332"/>
          </a:xfrm>
          <a:prstGeom prst="rect">
            <a:avLst/>
          </a:prstGeom>
        </p:spPr>
        <p:txBody>
          <a:bodyPr wrap="none">
            <a:spAutoFit/>
          </a:bodyPr>
          <a:lstStyle/>
          <a:p>
            <a:r>
              <a:rPr lang="en-US" altLang="zh-CN" dirty="0" err="1"/>
              <a:t>Comsol</a:t>
            </a:r>
            <a:r>
              <a:rPr lang="en-US" altLang="zh-CN" dirty="0"/>
              <a:t> </a:t>
            </a:r>
            <a:r>
              <a:rPr lang="en-US" altLang="zh-CN" dirty="0" err="1" smtClean="0"/>
              <a:t>Multiphisics</a:t>
            </a:r>
            <a:endParaRPr lang="zh-CN" altLang="en-US" dirty="0"/>
          </a:p>
        </p:txBody>
      </p:sp>
      <p:sp>
        <p:nvSpPr>
          <p:cNvPr id="19" name="矩形 18"/>
          <p:cNvSpPr/>
          <p:nvPr/>
        </p:nvSpPr>
        <p:spPr>
          <a:xfrm>
            <a:off x="1991644" y="4607420"/>
            <a:ext cx="5798456" cy="400110"/>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000000"/>
                </a:solidFill>
                <a:effectLst/>
                <a:uLnTx/>
                <a:uFillTx/>
                <a:latin typeface="微软雅黑"/>
                <a:ea typeface="微软雅黑"/>
                <a:cs typeface="+mn-cs"/>
              </a:rPr>
              <a:t>有限元分析</a:t>
            </a:r>
          </a:p>
        </p:txBody>
      </p:sp>
      <p:sp>
        <p:nvSpPr>
          <p:cNvPr id="20" name="左大括号 19"/>
          <p:cNvSpPr/>
          <p:nvPr/>
        </p:nvSpPr>
        <p:spPr>
          <a:xfrm>
            <a:off x="4390404" y="4871119"/>
            <a:ext cx="435532" cy="16161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矩形 20"/>
          <p:cNvSpPr/>
          <p:nvPr/>
        </p:nvSpPr>
        <p:spPr>
          <a:xfrm>
            <a:off x="4999425" y="4694868"/>
            <a:ext cx="1082348" cy="369332"/>
          </a:xfrm>
          <a:prstGeom prst="rect">
            <a:avLst/>
          </a:prstGeom>
        </p:spPr>
        <p:txBody>
          <a:bodyPr wrap="none">
            <a:spAutoFit/>
          </a:bodyPr>
          <a:lstStyle/>
          <a:p>
            <a:r>
              <a:rPr lang="en-US" altLang="zh-CN" kern="100" dirty="0" smtClean="0">
                <a:latin typeface="微软雅黑" panose="020B0503020204020204" pitchFamily="34" charset="-122"/>
                <a:ea typeface="微软雅黑" panose="020B0503020204020204" pitchFamily="34" charset="-122"/>
              </a:rPr>
              <a:t>PDE</a:t>
            </a:r>
            <a:r>
              <a:rPr lang="zh-CN" altLang="en-US" kern="100" dirty="0" smtClean="0">
                <a:latin typeface="微软雅黑" panose="020B0503020204020204" pitchFamily="34" charset="-122"/>
                <a:ea typeface="微软雅黑" panose="020B0503020204020204" pitchFamily="34" charset="-122"/>
              </a:rPr>
              <a:t>模块</a:t>
            </a:r>
            <a:endParaRPr lang="zh-CN" altLang="en-US" dirty="0">
              <a:latin typeface="微软雅黑" panose="020B0503020204020204" pitchFamily="34" charset="-122"/>
              <a:ea typeface="微软雅黑" panose="020B0503020204020204" pitchFamily="34" charset="-122"/>
            </a:endParaRPr>
          </a:p>
        </p:txBody>
      </p:sp>
      <p:sp>
        <p:nvSpPr>
          <p:cNvPr id="22" name="矩形 21"/>
          <p:cNvSpPr/>
          <p:nvPr/>
        </p:nvSpPr>
        <p:spPr>
          <a:xfrm>
            <a:off x="4999425" y="5400814"/>
            <a:ext cx="1338828" cy="369332"/>
          </a:xfrm>
          <a:prstGeom prst="rect">
            <a:avLst/>
          </a:prstGeom>
        </p:spPr>
        <p:txBody>
          <a:bodyPr wrap="none">
            <a:spAutoFit/>
          </a:bodyPr>
          <a:lstStyle/>
          <a:p>
            <a:r>
              <a:rPr lang="zh-CN" altLang="zh-CN" kern="100" dirty="0" smtClean="0">
                <a:latin typeface="+mn-ea"/>
                <a:cs typeface="Times New Roman" panose="02020603050405020304" pitchFamily="18" charset="0"/>
              </a:rPr>
              <a:t>焦耳热</a:t>
            </a:r>
            <a:r>
              <a:rPr lang="zh-CN" altLang="en-US" kern="100" dirty="0" smtClean="0">
                <a:latin typeface="+mn-ea"/>
                <a:cs typeface="Times New Roman" panose="02020603050405020304" pitchFamily="18" charset="0"/>
              </a:rPr>
              <a:t>模块</a:t>
            </a:r>
            <a:endParaRPr lang="zh-CN" altLang="en-US" dirty="0">
              <a:latin typeface="+mn-ea"/>
            </a:endParaRPr>
          </a:p>
        </p:txBody>
      </p:sp>
      <p:sp>
        <p:nvSpPr>
          <p:cNvPr id="23" name="矩形 22"/>
          <p:cNvSpPr/>
          <p:nvPr/>
        </p:nvSpPr>
        <p:spPr>
          <a:xfrm>
            <a:off x="4999425" y="6163430"/>
            <a:ext cx="1569660" cy="369332"/>
          </a:xfrm>
          <a:prstGeom prst="rect">
            <a:avLst/>
          </a:prstGeom>
        </p:spPr>
        <p:txBody>
          <a:bodyPr wrap="none">
            <a:spAutoFit/>
          </a:bodyPr>
          <a:lstStyle/>
          <a:p>
            <a:pPr algn="ctr">
              <a:defRPr/>
            </a:pPr>
            <a:r>
              <a:rPr lang="zh-CN" altLang="zh-CN" dirty="0">
                <a:solidFill>
                  <a:srgbClr val="000000"/>
                </a:solidFill>
              </a:rPr>
              <a:t>固体力学模块</a:t>
            </a:r>
            <a:endParaRPr lang="zh-CN" altLang="en-US" dirty="0">
              <a:solidFill>
                <a:srgbClr val="000000"/>
              </a:solidFill>
            </a:endParaRPr>
          </a:p>
        </p:txBody>
      </p:sp>
      <p:sp>
        <p:nvSpPr>
          <p:cNvPr id="24" name="文本框 23"/>
          <p:cNvSpPr txBox="1"/>
          <p:nvPr/>
        </p:nvSpPr>
        <p:spPr>
          <a:xfrm>
            <a:off x="250195" y="428563"/>
            <a:ext cx="5262979" cy="646331"/>
          </a:xfrm>
          <a:prstGeom prst="rect">
            <a:avLst/>
          </a:prstGeom>
          <a:noFill/>
        </p:spPr>
        <p:txBody>
          <a:bodyPr wrap="none" rtlCol="0" anchor="t">
            <a:spAutoFit/>
          </a:bodyPr>
          <a:lstStyle/>
          <a:p>
            <a:r>
              <a:rPr lang="en-US" altLang="zh-CN" sz="3600" dirty="0" smtClean="0">
                <a:solidFill>
                  <a:schemeClr val="accent1"/>
                </a:solidFill>
                <a:latin typeface="黑体" panose="02010609060101010101" pitchFamily="49" charset="-122"/>
                <a:ea typeface="黑体" panose="02010609060101010101" pitchFamily="49" charset="-122"/>
                <a:sym typeface="+mn-ea"/>
              </a:rPr>
              <a:t>4.3 </a:t>
            </a:r>
            <a:r>
              <a:rPr lang="zh-CN" altLang="en-US" sz="3600" dirty="0" smtClean="0">
                <a:solidFill>
                  <a:schemeClr val="accent1"/>
                </a:solidFill>
                <a:latin typeface="黑体" panose="02010609060101010101" pitchFamily="49" charset="-122"/>
                <a:ea typeface="黑体" panose="02010609060101010101" pitchFamily="49" charset="-122"/>
                <a:sym typeface="+mn-ea"/>
              </a:rPr>
              <a:t>计算流程与仿真求解</a:t>
            </a:r>
            <a:endParaRPr lang="zh-CN" altLang="en-US" sz="3600" dirty="0">
              <a:solidFill>
                <a:schemeClr val="accent1"/>
              </a:solidFill>
            </a:endParaRPr>
          </a:p>
        </p:txBody>
      </p:sp>
    </p:spTree>
    <p:extLst>
      <p:ext uri="{BB962C8B-B14F-4D97-AF65-F5344CB8AC3E}">
        <p14:creationId xmlns:p14="http://schemas.microsoft.com/office/powerpoint/2010/main" val="29367815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六边形 4"/>
          <p:cNvSpPr>
            <a:spLocks noChangeAspect="1"/>
          </p:cNvSpPr>
          <p:nvPr/>
        </p:nvSpPr>
        <p:spPr>
          <a:xfrm rot="5400000">
            <a:off x="927906" y="1884886"/>
            <a:ext cx="720000" cy="620690"/>
          </a:xfrm>
          <a:prstGeom prst="hexagon">
            <a:avLst>
              <a:gd name="adj" fmla="val 30669"/>
              <a:gd name="vf" fmla="val 115470"/>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schemeClr val="accent2"/>
                </a:solidFill>
              </a:rPr>
              <a:t>1</a:t>
            </a:r>
            <a:endParaRPr lang="zh-CN" altLang="en-US" sz="2800" dirty="0">
              <a:solidFill>
                <a:schemeClr val="accent2"/>
              </a:solidFill>
            </a:endParaRPr>
          </a:p>
        </p:txBody>
      </p:sp>
      <p:sp>
        <p:nvSpPr>
          <p:cNvPr id="13" name="矩形 12"/>
          <p:cNvSpPr/>
          <p:nvPr/>
        </p:nvSpPr>
        <p:spPr>
          <a:xfrm>
            <a:off x="1990114" y="2555231"/>
            <a:ext cx="6642032" cy="3154710"/>
          </a:xfrm>
          <a:prstGeom prst="rect">
            <a:avLst/>
          </a:prstGeom>
        </p:spPr>
        <p:txBody>
          <a:bodyPr wrap="square">
            <a:spAutoFit/>
          </a:bodyPr>
          <a:lstStyle/>
          <a:p>
            <a:pPr lvl="0">
              <a:spcAft>
                <a:spcPts val="600"/>
              </a:spcAft>
            </a:pPr>
            <a:r>
              <a:rPr lang="zh-CN" altLang="en-US" sz="2000" dirty="0" smtClean="0"/>
              <a:t>电源系统：</a:t>
            </a:r>
            <a:r>
              <a:rPr lang="en-US" sz="2000" dirty="0" smtClean="0"/>
              <a:t>270kJ</a:t>
            </a:r>
            <a:r>
              <a:rPr lang="zh-CN" altLang="en-US" sz="2000" dirty="0" smtClean="0"/>
              <a:t>电源</a:t>
            </a:r>
            <a:endParaRPr lang="en-US" altLang="zh-CN" sz="2000" dirty="0" smtClean="0"/>
          </a:p>
          <a:p>
            <a:pPr>
              <a:spcAft>
                <a:spcPts val="600"/>
              </a:spcAft>
            </a:pPr>
            <a:r>
              <a:rPr lang="zh-CN" altLang="en-US" sz="2000" dirty="0" smtClean="0"/>
              <a:t>电磁发射装置：一</a:t>
            </a:r>
            <a:r>
              <a:rPr lang="zh-CN" altLang="en-US" sz="2000" dirty="0"/>
              <a:t>个小型、非封闭式</a:t>
            </a:r>
            <a:r>
              <a:rPr lang="zh-CN" altLang="en-US" sz="2000" dirty="0" smtClean="0"/>
              <a:t>的发射装置</a:t>
            </a:r>
            <a:endParaRPr lang="en-US" altLang="zh-CN" sz="2000" dirty="0"/>
          </a:p>
          <a:p>
            <a:pPr lvl="0">
              <a:spcAft>
                <a:spcPts val="600"/>
              </a:spcAft>
            </a:pPr>
            <a:endParaRPr lang="en-US" altLang="zh-CN" sz="2000" dirty="0" smtClean="0"/>
          </a:p>
          <a:p>
            <a:pPr lvl="0">
              <a:spcAft>
                <a:spcPts val="600"/>
              </a:spcAft>
            </a:pPr>
            <a:r>
              <a:rPr lang="zh-CN" altLang="en-US" sz="2000" dirty="0" smtClean="0"/>
              <a:t>参数测量</a:t>
            </a:r>
            <a:endParaRPr lang="en-US" altLang="zh-CN" sz="2000" dirty="0" smtClean="0"/>
          </a:p>
          <a:p>
            <a:pPr lvl="0">
              <a:spcAft>
                <a:spcPts val="600"/>
              </a:spcAft>
            </a:pPr>
            <a:r>
              <a:rPr lang="zh-CN" altLang="en-US" sz="2000" dirty="0" smtClean="0"/>
              <a:t>导轨电流</a:t>
            </a:r>
            <a:r>
              <a:rPr lang="zh-CN" altLang="en-US" sz="2000" dirty="0"/>
              <a:t>：</a:t>
            </a:r>
            <a:r>
              <a:rPr lang="zh-CN" altLang="en-US" sz="2000" dirty="0" smtClean="0"/>
              <a:t>罗果夫斯基线圈</a:t>
            </a:r>
            <a:endParaRPr lang="en-US" altLang="zh-CN" sz="2000" dirty="0" smtClean="0"/>
          </a:p>
          <a:p>
            <a:pPr lvl="0">
              <a:spcAft>
                <a:spcPts val="600"/>
              </a:spcAft>
            </a:pPr>
            <a:r>
              <a:rPr lang="zh-CN" altLang="en-US" sz="2000" dirty="0" smtClean="0"/>
              <a:t>炮口</a:t>
            </a:r>
            <a:r>
              <a:rPr lang="en-US" altLang="zh-CN" sz="2000" dirty="0"/>
              <a:t>/</a:t>
            </a:r>
            <a:r>
              <a:rPr lang="zh-CN" altLang="en-US" sz="2000" dirty="0" smtClean="0"/>
              <a:t>炮尾电压：探头型分压器</a:t>
            </a:r>
            <a:endParaRPr lang="en-US" altLang="zh-CN" sz="2000" dirty="0" smtClean="0"/>
          </a:p>
          <a:p>
            <a:pPr lvl="0">
              <a:spcAft>
                <a:spcPts val="600"/>
              </a:spcAft>
            </a:pPr>
            <a:r>
              <a:rPr lang="zh-CN" altLang="en-US" sz="2000" dirty="0" smtClean="0"/>
              <a:t>电枢速度：</a:t>
            </a:r>
            <a:r>
              <a:rPr lang="en-US" sz="2000" dirty="0" smtClean="0"/>
              <a:t> B </a:t>
            </a:r>
            <a:r>
              <a:rPr lang="zh-CN" altLang="en-US" sz="2000" dirty="0"/>
              <a:t>探针</a:t>
            </a:r>
            <a:r>
              <a:rPr lang="zh-CN" altLang="en-US" sz="2000" dirty="0" smtClean="0"/>
              <a:t>测速法、</a:t>
            </a:r>
            <a:r>
              <a:rPr lang="en-US" altLang="zh-CN" sz="2000" dirty="0" smtClean="0"/>
              <a:t>CCD</a:t>
            </a:r>
            <a:r>
              <a:rPr lang="zh-CN" altLang="en-US" sz="2000" dirty="0" smtClean="0"/>
              <a:t>高速摄影</a:t>
            </a:r>
            <a:endParaRPr lang="en-US" altLang="zh-CN" sz="2000" dirty="0" smtClean="0"/>
          </a:p>
          <a:p>
            <a:pPr lvl="0">
              <a:spcAft>
                <a:spcPts val="600"/>
              </a:spcAft>
            </a:pPr>
            <a:endParaRPr lang="zh-CN" altLang="en-US" sz="2400" dirty="0"/>
          </a:p>
        </p:txBody>
      </p:sp>
      <p:sp>
        <p:nvSpPr>
          <p:cNvPr id="11" name="文本框 10"/>
          <p:cNvSpPr txBox="1"/>
          <p:nvPr/>
        </p:nvSpPr>
        <p:spPr>
          <a:xfrm>
            <a:off x="250195" y="428563"/>
            <a:ext cx="1896673" cy="646331"/>
          </a:xfrm>
          <a:prstGeom prst="rect">
            <a:avLst/>
          </a:prstGeom>
          <a:noFill/>
        </p:spPr>
        <p:txBody>
          <a:bodyPr wrap="none" rtlCol="0" anchor="t">
            <a:spAutoFit/>
          </a:bodyPr>
          <a:lstStyle/>
          <a:p>
            <a:r>
              <a:rPr lang="en-US" altLang="zh-CN" sz="3600" dirty="0" smtClean="0">
                <a:solidFill>
                  <a:schemeClr val="accent1"/>
                </a:solidFill>
              </a:rPr>
              <a:t>4.4 </a:t>
            </a:r>
            <a:r>
              <a:rPr lang="zh-CN" altLang="en-US" sz="3600" dirty="0" smtClean="0">
                <a:solidFill>
                  <a:schemeClr val="accent1"/>
                </a:solidFill>
              </a:rPr>
              <a:t>实验</a:t>
            </a:r>
            <a:endParaRPr lang="zh-CN" altLang="en-US" sz="3600" dirty="0">
              <a:solidFill>
                <a:schemeClr val="accent1"/>
              </a:solidFill>
            </a:endParaRPr>
          </a:p>
        </p:txBody>
      </p:sp>
      <p:sp>
        <p:nvSpPr>
          <p:cNvPr id="2" name="矩形 1"/>
          <p:cNvSpPr/>
          <p:nvPr/>
        </p:nvSpPr>
        <p:spPr>
          <a:xfrm>
            <a:off x="1990114" y="1964398"/>
            <a:ext cx="1415772" cy="461665"/>
          </a:xfrm>
          <a:prstGeom prst="rect">
            <a:avLst/>
          </a:prstGeom>
        </p:spPr>
        <p:txBody>
          <a:bodyPr wrap="none">
            <a:spAutoFit/>
          </a:bodyPr>
          <a:lstStyle/>
          <a:p>
            <a:pPr lvl="0">
              <a:spcAft>
                <a:spcPts val="600"/>
              </a:spcAft>
            </a:pPr>
            <a:r>
              <a:rPr lang="zh-CN" altLang="en-US" sz="2400" dirty="0">
                <a:solidFill>
                  <a:schemeClr val="accent2"/>
                </a:solidFill>
              </a:rPr>
              <a:t>实验平台</a:t>
            </a:r>
            <a:endParaRPr lang="en-US" altLang="zh-CN" sz="2400" dirty="0">
              <a:solidFill>
                <a:schemeClr val="accent2"/>
              </a:solidFill>
            </a:endParaRPr>
          </a:p>
        </p:txBody>
      </p:sp>
    </p:spTree>
    <p:extLst>
      <p:ext uri="{BB962C8B-B14F-4D97-AF65-F5344CB8AC3E}">
        <p14:creationId xmlns:p14="http://schemas.microsoft.com/office/powerpoint/2010/main" val="32098080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50195" y="428563"/>
            <a:ext cx="2031325" cy="646331"/>
          </a:xfrm>
          <a:prstGeom prst="rect">
            <a:avLst/>
          </a:prstGeom>
          <a:noFill/>
        </p:spPr>
        <p:txBody>
          <a:bodyPr wrap="none" rtlCol="0" anchor="t">
            <a:spAutoFit/>
          </a:bodyPr>
          <a:lstStyle/>
          <a:p>
            <a:r>
              <a:rPr lang="en-US" altLang="zh-CN" sz="3600" dirty="0">
                <a:solidFill>
                  <a:schemeClr val="accent1"/>
                </a:solidFill>
                <a:latin typeface="黑体" panose="02010609060101010101" pitchFamily="49" charset="-122"/>
                <a:ea typeface="黑体" panose="02010609060101010101" pitchFamily="49" charset="-122"/>
              </a:rPr>
              <a:t>4.4 </a:t>
            </a:r>
            <a:r>
              <a:rPr lang="zh-CN" altLang="en-US" sz="3600" dirty="0">
                <a:solidFill>
                  <a:schemeClr val="accent1"/>
                </a:solidFill>
                <a:latin typeface="黑体" panose="02010609060101010101" pitchFamily="49" charset="-122"/>
                <a:ea typeface="黑体" panose="02010609060101010101" pitchFamily="49" charset="-122"/>
              </a:rPr>
              <a:t>实验</a:t>
            </a:r>
          </a:p>
        </p:txBody>
      </p:sp>
      <p:sp>
        <p:nvSpPr>
          <p:cNvPr id="3" name="矩形 2"/>
          <p:cNvSpPr/>
          <p:nvPr/>
        </p:nvSpPr>
        <p:spPr>
          <a:xfrm>
            <a:off x="490645" y="3177317"/>
            <a:ext cx="1415772" cy="461665"/>
          </a:xfrm>
          <a:prstGeom prst="rect">
            <a:avLst/>
          </a:prstGeom>
        </p:spPr>
        <p:txBody>
          <a:bodyPr wrap="none">
            <a:spAutoFit/>
          </a:bodyPr>
          <a:lstStyle/>
          <a:p>
            <a:r>
              <a:rPr lang="zh-CN" altLang="zh-CN" sz="2400" dirty="0">
                <a:solidFill>
                  <a:schemeClr val="accent1"/>
                </a:solidFill>
              </a:rPr>
              <a:t>实验系统</a:t>
            </a:r>
            <a:endParaRPr lang="zh-CN" altLang="en-US" sz="2400" dirty="0">
              <a:solidFill>
                <a:schemeClr val="accent1"/>
              </a:solidFill>
            </a:endParaRPr>
          </a:p>
        </p:txBody>
      </p: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4191" b="8000"/>
          <a:stretch/>
        </p:blipFill>
        <p:spPr>
          <a:xfrm>
            <a:off x="2390172" y="428563"/>
            <a:ext cx="6753828" cy="6021978"/>
          </a:xfrm>
          <a:prstGeom prst="rect">
            <a:avLst/>
          </a:prstGeom>
        </p:spPr>
      </p:pic>
    </p:spTree>
    <p:extLst>
      <p:ext uri="{BB962C8B-B14F-4D97-AF65-F5344CB8AC3E}">
        <p14:creationId xmlns:p14="http://schemas.microsoft.com/office/powerpoint/2010/main" val="8940624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042203" y="1599214"/>
            <a:ext cx="5109091" cy="2862322"/>
          </a:xfrm>
          <a:prstGeom prst="rect">
            <a:avLst/>
          </a:prstGeom>
          <a:noFill/>
        </p:spPr>
        <p:txBody>
          <a:bodyPr wrap="none" rtlCol="0">
            <a:spAutoFit/>
          </a:bodyPr>
          <a:lstStyle/>
          <a:p>
            <a:pPr>
              <a:lnSpc>
                <a:spcPct val="150000"/>
              </a:lnSpc>
            </a:pPr>
            <a:r>
              <a:rPr lang="en-US" altLang="zh-CN" sz="2400" dirty="0" smtClean="0">
                <a:latin typeface="黑体" panose="02010609060101010101" pitchFamily="49" charset="-122"/>
                <a:ea typeface="黑体" panose="02010609060101010101" pitchFamily="49" charset="-122"/>
              </a:rPr>
              <a:t>1.</a:t>
            </a:r>
            <a:r>
              <a:rPr lang="zh-CN" altLang="en-US" sz="2400" dirty="0" smtClean="0">
                <a:latin typeface="黑体" panose="02010609060101010101" pitchFamily="49" charset="-122"/>
                <a:ea typeface="黑体" panose="02010609060101010101" pitchFamily="49" charset="-122"/>
              </a:rPr>
              <a:t>选题背景及意义</a:t>
            </a:r>
            <a:endParaRPr lang="en-US" altLang="zh-CN" sz="2400" dirty="0" smtClean="0">
              <a:latin typeface="黑体" panose="02010609060101010101" pitchFamily="49" charset="-122"/>
              <a:ea typeface="黑体" panose="02010609060101010101" pitchFamily="49" charset="-122"/>
            </a:endParaRPr>
          </a:p>
          <a:p>
            <a:pPr>
              <a:lnSpc>
                <a:spcPct val="150000"/>
              </a:lnSpc>
            </a:pPr>
            <a:r>
              <a:rPr lang="en-US" altLang="zh-CN" sz="2400" dirty="0" smtClean="0">
                <a:latin typeface="黑体" panose="02010609060101010101" pitchFamily="49" charset="-122"/>
                <a:ea typeface="黑体" panose="02010609060101010101" pitchFamily="49" charset="-122"/>
              </a:rPr>
              <a:t>2.</a:t>
            </a:r>
            <a:r>
              <a:rPr lang="zh-CN" altLang="en-US" sz="2400" dirty="0" smtClean="0">
                <a:latin typeface="黑体" panose="02010609060101010101" pitchFamily="49" charset="-122"/>
                <a:ea typeface="黑体" panose="02010609060101010101" pitchFamily="49" charset="-122"/>
              </a:rPr>
              <a:t>国内外研究现状及趋势</a:t>
            </a:r>
            <a:endParaRPr lang="en-US" altLang="zh-CN" sz="2400" dirty="0" smtClean="0">
              <a:latin typeface="黑体" panose="02010609060101010101" pitchFamily="49" charset="-122"/>
              <a:ea typeface="黑体" panose="02010609060101010101" pitchFamily="49" charset="-122"/>
            </a:endParaRPr>
          </a:p>
          <a:p>
            <a:pPr>
              <a:lnSpc>
                <a:spcPct val="150000"/>
              </a:lnSpc>
            </a:pPr>
            <a:r>
              <a:rPr lang="en-US" altLang="zh-CN" sz="2400" dirty="0" smtClean="0">
                <a:latin typeface="黑体" panose="02010609060101010101" pitchFamily="49" charset="-122"/>
                <a:ea typeface="黑体" panose="02010609060101010101" pitchFamily="49" charset="-122"/>
              </a:rPr>
              <a:t>3.</a:t>
            </a:r>
            <a:r>
              <a:rPr lang="zh-CN" altLang="en-US" sz="2400" dirty="0" smtClean="0">
                <a:latin typeface="黑体" panose="02010609060101010101" pitchFamily="49" charset="-122"/>
                <a:ea typeface="黑体" panose="02010609060101010101" pitchFamily="49" charset="-122"/>
              </a:rPr>
              <a:t>课题主要内容、预期目标</a:t>
            </a:r>
            <a:endParaRPr lang="en-US" altLang="zh-CN" sz="2400" dirty="0" smtClean="0">
              <a:latin typeface="黑体" panose="02010609060101010101" pitchFamily="49" charset="-122"/>
              <a:ea typeface="黑体" panose="02010609060101010101" pitchFamily="49" charset="-122"/>
            </a:endParaRPr>
          </a:p>
          <a:p>
            <a:pPr>
              <a:lnSpc>
                <a:spcPct val="150000"/>
              </a:lnSpc>
            </a:pPr>
            <a:r>
              <a:rPr lang="en-US" altLang="zh-CN" sz="2400" dirty="0" smtClean="0">
                <a:latin typeface="黑体" panose="02010609060101010101" pitchFamily="49" charset="-122"/>
                <a:ea typeface="黑体" panose="02010609060101010101" pitchFamily="49" charset="-122"/>
              </a:rPr>
              <a:t>4.</a:t>
            </a:r>
            <a:r>
              <a:rPr lang="zh-CN" altLang="en-US" sz="2400" dirty="0" smtClean="0">
                <a:latin typeface="黑体" panose="02010609060101010101" pitchFamily="49" charset="-122"/>
                <a:ea typeface="黑体" panose="02010609060101010101" pitchFamily="49" charset="-122"/>
              </a:rPr>
              <a:t>研究方法、技术路线及可行性分析</a:t>
            </a:r>
          </a:p>
          <a:p>
            <a:pPr>
              <a:lnSpc>
                <a:spcPct val="150000"/>
              </a:lnSpc>
            </a:pPr>
            <a:r>
              <a:rPr lang="en-US" altLang="zh-CN" sz="2400" dirty="0" smtClean="0">
                <a:latin typeface="黑体" panose="02010609060101010101" pitchFamily="49" charset="-122"/>
                <a:ea typeface="黑体" panose="02010609060101010101" pitchFamily="49" charset="-122"/>
              </a:rPr>
              <a:t>5.</a:t>
            </a:r>
            <a:r>
              <a:rPr lang="zh-CN" altLang="en-US" sz="2400" dirty="0" smtClean="0">
                <a:latin typeface="黑体" panose="02010609060101010101" pitchFamily="49" charset="-122"/>
                <a:ea typeface="黑体" panose="02010609060101010101" pitchFamily="49" charset="-122"/>
              </a:rPr>
              <a:t>研究工作计划与进度安排</a:t>
            </a:r>
          </a:p>
        </p:txBody>
      </p:sp>
      <p:sp>
        <p:nvSpPr>
          <p:cNvPr id="2" name="灯片编号占位符 1"/>
          <p:cNvSpPr>
            <a:spLocks noGrp="1"/>
          </p:cNvSpPr>
          <p:nvPr>
            <p:ph type="sldNum" sz="quarter" idx="12"/>
          </p:nvPr>
        </p:nvSpPr>
        <p:spPr>
          <a:xfrm>
            <a:off x="6811911" y="6395690"/>
            <a:ext cx="2057400" cy="365125"/>
          </a:xfrm>
        </p:spPr>
        <p:txBody>
          <a:bodyPr/>
          <a:lstStyle/>
          <a:p>
            <a:fld id="{355C7BCB-AEB0-4E72-BCAD-6B1C5D0DCFC0}" type="slidenum">
              <a:rPr lang="zh-CN" altLang="en-US" sz="1600" b="1" smtClean="0">
                <a:solidFill>
                  <a:schemeClr val="tx1"/>
                </a:solidFill>
              </a:rPr>
              <a:pPr/>
              <a:t>2</a:t>
            </a:fld>
            <a:endParaRPr lang="zh-CN" altLang="en-US" sz="1600" b="1" dirty="0">
              <a:solidFill>
                <a:schemeClr val="tx1"/>
              </a:solidFill>
            </a:endParaRPr>
          </a:p>
        </p:txBody>
      </p:sp>
      <p:sp>
        <p:nvSpPr>
          <p:cNvPr id="3" name="文本框 2"/>
          <p:cNvSpPr txBox="1"/>
          <p:nvPr/>
        </p:nvSpPr>
        <p:spPr>
          <a:xfrm>
            <a:off x="3769404" y="689460"/>
            <a:ext cx="1620957" cy="523220"/>
          </a:xfrm>
          <a:prstGeom prst="rect">
            <a:avLst/>
          </a:prstGeom>
          <a:noFill/>
        </p:spPr>
        <p:txBody>
          <a:bodyPr wrap="none" rtlCol="0">
            <a:spAutoFit/>
          </a:bodyPr>
          <a:lstStyle/>
          <a:p>
            <a:r>
              <a:rPr lang="zh-CN" altLang="en-US" sz="2800" dirty="0">
                <a:solidFill>
                  <a:srgbClr val="336699"/>
                </a:solidFill>
                <a:latin typeface="黑体" panose="02010609060101010101" pitchFamily="49" charset="-122"/>
                <a:ea typeface="黑体" panose="02010609060101010101" pitchFamily="49" charset="-122"/>
              </a:rPr>
              <a:t>主要内容</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六边形 10"/>
          <p:cNvSpPr>
            <a:spLocks noChangeAspect="1"/>
          </p:cNvSpPr>
          <p:nvPr/>
        </p:nvSpPr>
        <p:spPr>
          <a:xfrm rot="5400000">
            <a:off x="902709" y="1732613"/>
            <a:ext cx="720000" cy="620690"/>
          </a:xfrm>
          <a:prstGeom prst="hexagon">
            <a:avLst>
              <a:gd name="adj" fmla="val 30669"/>
              <a:gd name="vf" fmla="val 115470"/>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schemeClr val="accent2"/>
                </a:solidFill>
              </a:rPr>
              <a:t>2</a:t>
            </a:r>
            <a:endParaRPr lang="zh-CN" altLang="en-US" sz="2800" dirty="0">
              <a:solidFill>
                <a:schemeClr val="accent2"/>
              </a:solidFill>
            </a:endParaRPr>
          </a:p>
        </p:txBody>
      </p:sp>
      <p:sp>
        <p:nvSpPr>
          <p:cNvPr id="14" name="矩形 13"/>
          <p:cNvSpPr/>
          <p:nvPr/>
        </p:nvSpPr>
        <p:spPr>
          <a:xfrm>
            <a:off x="1971324" y="1829386"/>
            <a:ext cx="6728539" cy="461665"/>
          </a:xfrm>
          <a:prstGeom prst="rect">
            <a:avLst/>
          </a:prstGeom>
        </p:spPr>
        <p:txBody>
          <a:bodyPr wrap="square">
            <a:spAutoFit/>
          </a:bodyPr>
          <a:lstStyle/>
          <a:p>
            <a:pPr>
              <a:spcAft>
                <a:spcPts val="600"/>
              </a:spcAft>
            </a:pPr>
            <a:r>
              <a:rPr lang="zh-CN" altLang="en-US" sz="2400" dirty="0">
                <a:solidFill>
                  <a:schemeClr val="accent2"/>
                </a:solidFill>
              </a:rPr>
              <a:t>验证各因素对电枢起动的影响</a:t>
            </a:r>
            <a:r>
              <a:rPr lang="zh-CN" altLang="en-US" sz="2400" dirty="0" smtClean="0">
                <a:solidFill>
                  <a:schemeClr val="accent2"/>
                </a:solidFill>
              </a:rPr>
              <a:t>规律</a:t>
            </a:r>
            <a:endParaRPr lang="zh-CN" altLang="en-US" sz="2400" dirty="0">
              <a:solidFill>
                <a:schemeClr val="accent2"/>
              </a:solidFill>
            </a:endParaRPr>
          </a:p>
        </p:txBody>
      </p:sp>
      <p:sp>
        <p:nvSpPr>
          <p:cNvPr id="16" name="文本框 15"/>
          <p:cNvSpPr txBox="1"/>
          <p:nvPr/>
        </p:nvSpPr>
        <p:spPr>
          <a:xfrm>
            <a:off x="250195" y="428563"/>
            <a:ext cx="1896673" cy="646331"/>
          </a:xfrm>
          <a:prstGeom prst="rect">
            <a:avLst/>
          </a:prstGeom>
          <a:noFill/>
        </p:spPr>
        <p:txBody>
          <a:bodyPr wrap="none" rtlCol="0" anchor="t">
            <a:spAutoFit/>
          </a:bodyPr>
          <a:lstStyle/>
          <a:p>
            <a:r>
              <a:rPr lang="en-US" altLang="zh-CN" sz="3600" dirty="0" smtClean="0">
                <a:solidFill>
                  <a:schemeClr val="accent1"/>
                </a:solidFill>
              </a:rPr>
              <a:t>4.4 </a:t>
            </a:r>
            <a:r>
              <a:rPr lang="zh-CN" altLang="en-US" sz="3600" dirty="0" smtClean="0">
                <a:solidFill>
                  <a:schemeClr val="accent1"/>
                </a:solidFill>
              </a:rPr>
              <a:t>实验</a:t>
            </a:r>
            <a:endParaRPr lang="zh-CN" altLang="en-US" sz="3600" dirty="0">
              <a:solidFill>
                <a:schemeClr val="accent1"/>
              </a:solidFill>
            </a:endParaRPr>
          </a:p>
        </p:txBody>
      </p:sp>
      <p:sp>
        <p:nvSpPr>
          <p:cNvPr id="2" name="矩形 1"/>
          <p:cNvSpPr/>
          <p:nvPr/>
        </p:nvSpPr>
        <p:spPr>
          <a:xfrm>
            <a:off x="1685106" y="2412424"/>
            <a:ext cx="7570946" cy="1938992"/>
          </a:xfrm>
          <a:prstGeom prst="rect">
            <a:avLst/>
          </a:prstGeom>
        </p:spPr>
        <p:txBody>
          <a:bodyPr wrap="square">
            <a:spAutoFit/>
          </a:bodyPr>
          <a:lstStyle/>
          <a:p>
            <a:pPr indent="304800">
              <a:lnSpc>
                <a:spcPct val="150000"/>
              </a:lnSpc>
              <a:spcAft>
                <a:spcPts val="0"/>
              </a:spcAft>
            </a:pP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过盈</a:t>
            </a:r>
            <a:r>
              <a:rPr lang="zh-CN"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力</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通过</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修改电枢尺寸或使用楔形预紧块</a:t>
            </a:r>
            <a:r>
              <a:rPr lang="zh-CN"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调整</a:t>
            </a:r>
            <a:endPar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indent="304800">
              <a:lnSpc>
                <a:spcPct val="150000"/>
              </a:lnSpc>
              <a:spcAft>
                <a:spcPts val="0"/>
              </a:spcAft>
            </a:pPr>
            <a:r>
              <a:rPr lang="zh-CN"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电流</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上升</a:t>
            </a:r>
            <a:r>
              <a:rPr lang="zh-CN"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沿</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改变</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电源模块的触发时序</a:t>
            </a:r>
            <a:r>
              <a:rPr lang="zh-CN"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实现</a:t>
            </a:r>
            <a:endPar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indent="304800">
              <a:lnSpc>
                <a:spcPct val="150000"/>
              </a:lnSpc>
              <a:spcAft>
                <a:spcPts val="0"/>
              </a:spcAft>
            </a:pPr>
            <a:r>
              <a:rPr lang="zh-CN"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起动时间</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压电</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型</a:t>
            </a:r>
            <a:r>
              <a:rPr lang="zh-CN"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压力传感器</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激光</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探测</a:t>
            </a:r>
            <a:endPar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indent="304800">
              <a:lnSpc>
                <a:spcPct val="150000"/>
              </a:lnSpc>
              <a:spcAft>
                <a:spcPts val="0"/>
              </a:spcAft>
            </a:pP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初始温度：可调范围</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0~180</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矩形 25"/>
          <p:cNvSpPr/>
          <p:nvPr/>
        </p:nvSpPr>
        <p:spPr>
          <a:xfrm>
            <a:off x="1774552" y="4565348"/>
            <a:ext cx="877163"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zh-CN" sz="1800" b="0" i="0" u="none" strike="noStrike" kern="0" cap="none" spc="0" normalizeH="0" baseline="0" noProof="0" dirty="0" smtClean="0">
                <a:ln>
                  <a:noFill/>
                </a:ln>
                <a:solidFill>
                  <a:prstClr val="black"/>
                </a:solidFill>
                <a:effectLst/>
                <a:uLnTx/>
                <a:uFillTx/>
              </a:rPr>
              <a:t>过盈力</a:t>
            </a:r>
            <a:endParaRPr kumimoji="0" lang="zh-CN" altLang="en-US" sz="1800" b="0" i="0" u="none" strike="noStrike" kern="0" cap="none" spc="0" normalizeH="0" baseline="0" noProof="0" dirty="0" smtClean="0">
              <a:ln>
                <a:noFill/>
              </a:ln>
              <a:solidFill>
                <a:prstClr val="black"/>
              </a:solidFill>
              <a:effectLst/>
              <a:uLnTx/>
              <a:uFillTx/>
              <a:latin typeface="Calibri"/>
              <a:ea typeface="等线" panose="02010600030101010101" pitchFamily="2" charset="-122"/>
            </a:endParaRPr>
          </a:p>
        </p:txBody>
      </p:sp>
      <p:sp>
        <p:nvSpPr>
          <p:cNvPr id="27" name="矩形 26"/>
          <p:cNvSpPr/>
          <p:nvPr/>
        </p:nvSpPr>
        <p:spPr>
          <a:xfrm>
            <a:off x="1774551" y="5040834"/>
            <a:ext cx="877163"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zh-CN" sz="1800" b="0" i="0" u="none" strike="noStrike" kern="0" cap="none" spc="0" normalizeH="0" baseline="0" noProof="0" dirty="0" smtClean="0">
                <a:ln>
                  <a:noFill/>
                </a:ln>
                <a:solidFill>
                  <a:prstClr val="black"/>
                </a:solidFill>
                <a:effectLst/>
                <a:uLnTx/>
                <a:uFillTx/>
              </a:rPr>
              <a:t>沉积层</a:t>
            </a:r>
            <a:endParaRPr kumimoji="0" lang="zh-CN" altLang="en-US" sz="1800" b="0" i="0" u="none" strike="noStrike" kern="0" cap="none" spc="0" normalizeH="0" baseline="0" noProof="0" dirty="0" smtClean="0">
              <a:ln>
                <a:noFill/>
              </a:ln>
              <a:solidFill>
                <a:prstClr val="black"/>
              </a:solidFill>
              <a:effectLst/>
              <a:uLnTx/>
              <a:uFillTx/>
              <a:latin typeface="Calibri"/>
              <a:ea typeface="等线" panose="02010600030101010101" pitchFamily="2" charset="-122"/>
            </a:endParaRPr>
          </a:p>
        </p:txBody>
      </p:sp>
      <p:sp>
        <p:nvSpPr>
          <p:cNvPr id="28" name="矩形 27"/>
          <p:cNvSpPr/>
          <p:nvPr/>
        </p:nvSpPr>
        <p:spPr>
          <a:xfrm>
            <a:off x="1744431" y="5556593"/>
            <a:ext cx="1569660"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zh-CN" sz="1800" b="0" i="0" u="none" strike="noStrike" kern="0" cap="none" spc="0" normalizeH="0" baseline="0" noProof="0" dirty="0" smtClean="0">
                <a:ln>
                  <a:noFill/>
                </a:ln>
                <a:solidFill>
                  <a:prstClr val="black"/>
                </a:solidFill>
                <a:effectLst/>
                <a:uLnTx/>
                <a:uFillTx/>
              </a:rPr>
              <a:t>初始</a:t>
            </a:r>
            <a:r>
              <a:rPr kumimoji="0" lang="zh-CN" altLang="en-US" sz="1800" b="0" i="0" u="none" strike="noStrike" kern="0" cap="none" spc="0" normalizeH="0" baseline="0" noProof="0" dirty="0" smtClean="0">
                <a:ln>
                  <a:noFill/>
                </a:ln>
                <a:solidFill>
                  <a:prstClr val="black"/>
                </a:solidFill>
                <a:effectLst/>
                <a:uLnTx/>
                <a:uFillTx/>
              </a:rPr>
              <a:t>工作</a:t>
            </a:r>
            <a:r>
              <a:rPr kumimoji="0" lang="zh-CN" altLang="zh-CN" sz="1800" b="0" i="0" u="none" strike="noStrike" kern="0" cap="none" spc="0" normalizeH="0" baseline="0" noProof="0" dirty="0" smtClean="0">
                <a:ln>
                  <a:noFill/>
                </a:ln>
                <a:solidFill>
                  <a:prstClr val="black"/>
                </a:solidFill>
                <a:effectLst/>
                <a:uLnTx/>
                <a:uFillTx/>
              </a:rPr>
              <a:t>温度</a:t>
            </a:r>
            <a:endParaRPr kumimoji="0" lang="zh-CN" altLang="en-US" sz="1800" b="0" i="0" u="none" strike="noStrike" kern="0" cap="none" spc="0" normalizeH="0" baseline="0" noProof="0" dirty="0" smtClean="0">
              <a:ln>
                <a:noFill/>
              </a:ln>
              <a:solidFill>
                <a:prstClr val="black"/>
              </a:solidFill>
              <a:effectLst/>
              <a:uLnTx/>
              <a:uFillTx/>
              <a:latin typeface="Calibri"/>
              <a:ea typeface="等线" panose="02010600030101010101" pitchFamily="2" charset="-122"/>
            </a:endParaRPr>
          </a:p>
        </p:txBody>
      </p:sp>
      <p:sp>
        <p:nvSpPr>
          <p:cNvPr id="29" name="矩形 28"/>
          <p:cNvSpPr/>
          <p:nvPr/>
        </p:nvSpPr>
        <p:spPr>
          <a:xfrm>
            <a:off x="1774551" y="6072352"/>
            <a:ext cx="1338828"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zh-CN" sz="1800" b="0" i="0" u="none" strike="noStrike" kern="0" cap="none" spc="0" normalizeH="0" baseline="0" noProof="0" dirty="0" smtClean="0">
                <a:ln>
                  <a:noFill/>
                </a:ln>
                <a:solidFill>
                  <a:prstClr val="black"/>
                </a:solidFill>
                <a:effectLst/>
                <a:uLnTx/>
                <a:uFillTx/>
              </a:rPr>
              <a:t>电流上升沿</a:t>
            </a:r>
            <a:endParaRPr kumimoji="0" lang="zh-CN" altLang="en-US" sz="1800" b="0" i="0" u="none" strike="noStrike" kern="0" cap="none" spc="0" normalizeH="0" baseline="0" noProof="0" dirty="0" smtClean="0">
              <a:ln>
                <a:noFill/>
              </a:ln>
              <a:solidFill>
                <a:prstClr val="black"/>
              </a:solidFill>
              <a:effectLst/>
              <a:uLnTx/>
              <a:uFillTx/>
              <a:latin typeface="Calibri"/>
              <a:ea typeface="等线" panose="02010600030101010101" pitchFamily="2" charset="-122"/>
            </a:endParaRPr>
          </a:p>
        </p:txBody>
      </p:sp>
      <p:sp>
        <p:nvSpPr>
          <p:cNvPr id="30" name="矩形 29"/>
          <p:cNvSpPr/>
          <p:nvPr/>
        </p:nvSpPr>
        <p:spPr>
          <a:xfrm>
            <a:off x="4086070" y="4974380"/>
            <a:ext cx="2108040" cy="646331"/>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zh-CN" sz="1800" b="0" i="0" u="none" strike="noStrike" kern="0" cap="none" spc="0" normalizeH="0" baseline="0" noProof="0" dirty="0" smtClean="0">
                <a:ln>
                  <a:noFill/>
                </a:ln>
                <a:solidFill>
                  <a:prstClr val="black"/>
                </a:solidFill>
                <a:effectLst/>
                <a:uLnTx/>
                <a:uFillTx/>
              </a:rPr>
              <a:t>电枢起动阶段</a:t>
            </a:r>
            <a:r>
              <a:rPr kumimoji="0" lang="zh-CN" altLang="en-US" sz="1800" b="0" i="0" u="none" strike="noStrike" kern="0" cap="none" spc="0" normalizeH="0" baseline="0" noProof="0" dirty="0" smtClean="0">
                <a:ln>
                  <a:noFill/>
                </a:ln>
                <a:solidFill>
                  <a:prstClr val="black"/>
                </a:solidFill>
                <a:effectLst/>
                <a:uLnTx/>
                <a:uFillTx/>
              </a:rPr>
              <a:t>速度、加速度等</a:t>
            </a:r>
            <a:endParaRPr kumimoji="0" lang="zh-CN" altLang="en-US" sz="1800" b="0" i="0" u="none" strike="noStrike" kern="0" cap="none" spc="0" normalizeH="0" baseline="0" noProof="0" dirty="0" smtClean="0">
              <a:ln>
                <a:noFill/>
              </a:ln>
              <a:solidFill>
                <a:prstClr val="black"/>
              </a:solidFill>
              <a:effectLst/>
              <a:uLnTx/>
              <a:uFillTx/>
              <a:latin typeface="Calibri"/>
              <a:ea typeface="等线" panose="02010600030101010101" pitchFamily="2" charset="-122"/>
            </a:endParaRPr>
          </a:p>
        </p:txBody>
      </p:sp>
      <p:sp>
        <p:nvSpPr>
          <p:cNvPr id="31" name="矩形 30"/>
          <p:cNvSpPr/>
          <p:nvPr/>
        </p:nvSpPr>
        <p:spPr>
          <a:xfrm>
            <a:off x="4280433" y="5703020"/>
            <a:ext cx="1569660"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zh-CN" sz="1800" b="0" i="0" u="none" strike="noStrike" kern="0" cap="none" spc="0" normalizeH="0" baseline="0" noProof="0" dirty="0" smtClean="0">
                <a:ln>
                  <a:noFill/>
                </a:ln>
                <a:solidFill>
                  <a:prstClr val="black"/>
                </a:solidFill>
                <a:effectLst/>
                <a:uLnTx/>
                <a:uFillTx/>
              </a:rPr>
              <a:t>电枢起动时间</a:t>
            </a:r>
            <a:endParaRPr kumimoji="0" lang="zh-CN" altLang="en-US" sz="1800" b="0" i="0" u="none" strike="noStrike" kern="0" cap="none" spc="0" normalizeH="0" baseline="0" noProof="0" dirty="0" smtClean="0">
              <a:ln>
                <a:noFill/>
              </a:ln>
              <a:solidFill>
                <a:prstClr val="black"/>
              </a:solidFill>
              <a:effectLst/>
              <a:uLnTx/>
              <a:uFillTx/>
              <a:latin typeface="Calibri"/>
              <a:ea typeface="等线" panose="02010600030101010101" pitchFamily="2" charset="-122"/>
            </a:endParaRPr>
          </a:p>
        </p:txBody>
      </p:sp>
      <p:sp>
        <p:nvSpPr>
          <p:cNvPr id="32" name="圆角矩形 31"/>
          <p:cNvSpPr/>
          <p:nvPr/>
        </p:nvSpPr>
        <p:spPr>
          <a:xfrm>
            <a:off x="1573054" y="4472789"/>
            <a:ext cx="1841863" cy="1968896"/>
          </a:xfrm>
          <a:prstGeom prst="round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等线" panose="02010600030101010101" pitchFamily="2" charset="-122"/>
              <a:cs typeface="+mn-cs"/>
            </a:endParaRPr>
          </a:p>
        </p:txBody>
      </p:sp>
      <p:sp>
        <p:nvSpPr>
          <p:cNvPr id="33" name="圆角矩形 32"/>
          <p:cNvSpPr/>
          <p:nvPr/>
        </p:nvSpPr>
        <p:spPr>
          <a:xfrm>
            <a:off x="4039258" y="4816213"/>
            <a:ext cx="2052011" cy="1317396"/>
          </a:xfrm>
          <a:prstGeom prst="round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等线" panose="02010600030101010101" pitchFamily="2" charset="-122"/>
              <a:cs typeface="+mn-cs"/>
            </a:endParaRPr>
          </a:p>
        </p:txBody>
      </p:sp>
      <p:sp>
        <p:nvSpPr>
          <p:cNvPr id="34" name="右箭头 33"/>
          <p:cNvSpPr/>
          <p:nvPr/>
        </p:nvSpPr>
        <p:spPr>
          <a:xfrm>
            <a:off x="3546296" y="5238947"/>
            <a:ext cx="326571" cy="686978"/>
          </a:xfrm>
          <a:prstGeom prst="rightArrow">
            <a:avLst/>
          </a:prstGeom>
          <a:solidFill>
            <a:srgbClr val="00B0F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等线" panose="02010600030101010101" pitchFamily="2" charset="-122"/>
              <a:cs typeface="+mn-cs"/>
            </a:endParaRPr>
          </a:p>
        </p:txBody>
      </p:sp>
      <p:sp>
        <p:nvSpPr>
          <p:cNvPr id="35" name="矩形 34"/>
          <p:cNvSpPr/>
          <p:nvPr/>
        </p:nvSpPr>
        <p:spPr>
          <a:xfrm>
            <a:off x="6744185" y="5117919"/>
            <a:ext cx="2086985" cy="646331"/>
          </a:xfrm>
          <a:prstGeom prst="rect">
            <a:avLst/>
          </a:prstGeom>
        </p:spPr>
        <p:txBody>
          <a:bodyPr wrap="square">
            <a:spAutoFit/>
          </a:bodyPr>
          <a:lstStyle/>
          <a:p>
            <a:pPr algn="ctr"/>
            <a:r>
              <a:rPr lang="zh-CN" altLang="en-US" dirty="0" smtClean="0"/>
              <a:t>结合仿真结果总结</a:t>
            </a:r>
            <a:endParaRPr lang="en-US" altLang="zh-CN" dirty="0" smtClean="0"/>
          </a:p>
          <a:p>
            <a:pPr algn="ctr"/>
            <a:r>
              <a:rPr lang="zh-CN" altLang="en-US" dirty="0" smtClean="0"/>
              <a:t>影响规律</a:t>
            </a:r>
            <a:endParaRPr lang="zh-CN" altLang="en-US" dirty="0"/>
          </a:p>
        </p:txBody>
      </p:sp>
      <p:sp>
        <p:nvSpPr>
          <p:cNvPr id="36" name="圆角矩形 35"/>
          <p:cNvSpPr/>
          <p:nvPr/>
        </p:nvSpPr>
        <p:spPr>
          <a:xfrm>
            <a:off x="6715610" y="5040834"/>
            <a:ext cx="2115560" cy="793291"/>
          </a:xfrm>
          <a:prstGeom prst="roundRect">
            <a:avLst/>
          </a:prstGeom>
          <a:noFill/>
          <a:ln w="12700" cap="flat" cmpd="sng" algn="ctr">
            <a:solidFill>
              <a:srgbClr val="5B9BD5">
                <a:shade val="50000"/>
              </a:srgbClr>
            </a:solidFill>
            <a:prstDash val="solid"/>
            <a:miter lim="800000"/>
          </a:ln>
          <a:effectLst/>
        </p:spPr>
        <p:txBody>
          <a:bodyPr rtlCol="0" anchor="ctr"/>
          <a:lstStyle/>
          <a:p>
            <a:pPr algn="ctr"/>
            <a:endParaRPr lang="zh-CN" altLang="en-US" kern="0">
              <a:solidFill>
                <a:prstClr val="white"/>
              </a:solidFill>
              <a:latin typeface="Calibri"/>
              <a:ea typeface="等线" panose="02010600030101010101" pitchFamily="2" charset="-122"/>
            </a:endParaRPr>
          </a:p>
        </p:txBody>
      </p:sp>
      <p:sp>
        <p:nvSpPr>
          <p:cNvPr id="37" name="右箭头 36"/>
          <p:cNvSpPr/>
          <p:nvPr/>
        </p:nvSpPr>
        <p:spPr>
          <a:xfrm>
            <a:off x="6257660" y="5147147"/>
            <a:ext cx="326571" cy="686978"/>
          </a:xfrm>
          <a:prstGeom prst="rightArrow">
            <a:avLst/>
          </a:prstGeom>
          <a:solidFill>
            <a:srgbClr val="00B0F0"/>
          </a:solidFill>
          <a:ln w="12700" cap="flat" cmpd="sng" algn="ctr">
            <a:solidFill>
              <a:srgbClr val="5B9BD5">
                <a:shade val="50000"/>
              </a:srgbClr>
            </a:solidFill>
            <a:prstDash val="solid"/>
            <a:miter lim="800000"/>
          </a:ln>
          <a:effectLst/>
        </p:spPr>
        <p:txBody>
          <a:bodyPr rtlCol="0" anchor="ctr"/>
          <a:lstStyle/>
          <a:p>
            <a:pPr algn="ctr"/>
            <a:endParaRPr lang="zh-CN" altLang="en-US" kern="0">
              <a:solidFill>
                <a:prstClr val="white"/>
              </a:solidFill>
              <a:latin typeface="Calibri"/>
              <a:ea typeface="等线" panose="02010600030101010101" pitchFamily="2" charset="-122"/>
            </a:endParaRPr>
          </a:p>
        </p:txBody>
      </p:sp>
    </p:spTree>
    <p:extLst>
      <p:ext uri="{BB962C8B-B14F-4D97-AF65-F5344CB8AC3E}">
        <p14:creationId xmlns:p14="http://schemas.microsoft.com/office/powerpoint/2010/main" val="6343115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六边形 14"/>
          <p:cNvSpPr>
            <a:spLocks noChangeAspect="1"/>
          </p:cNvSpPr>
          <p:nvPr/>
        </p:nvSpPr>
        <p:spPr>
          <a:xfrm rot="5400000">
            <a:off x="936668" y="1912311"/>
            <a:ext cx="720000" cy="620690"/>
          </a:xfrm>
          <a:prstGeom prst="hexagon">
            <a:avLst>
              <a:gd name="adj" fmla="val 30669"/>
              <a:gd name="vf" fmla="val 115470"/>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schemeClr val="accent2"/>
                </a:solidFill>
              </a:rPr>
              <a:t>3</a:t>
            </a:r>
            <a:endParaRPr lang="zh-CN" altLang="en-US" sz="2800" dirty="0">
              <a:solidFill>
                <a:schemeClr val="accent2"/>
              </a:solidFill>
            </a:endParaRPr>
          </a:p>
        </p:txBody>
      </p:sp>
      <p:sp>
        <p:nvSpPr>
          <p:cNvPr id="17" name="文本框 16"/>
          <p:cNvSpPr txBox="1"/>
          <p:nvPr/>
        </p:nvSpPr>
        <p:spPr>
          <a:xfrm>
            <a:off x="250195" y="428563"/>
            <a:ext cx="1896673" cy="646331"/>
          </a:xfrm>
          <a:prstGeom prst="rect">
            <a:avLst/>
          </a:prstGeom>
          <a:noFill/>
        </p:spPr>
        <p:txBody>
          <a:bodyPr wrap="none" rtlCol="0" anchor="t">
            <a:spAutoFit/>
          </a:bodyPr>
          <a:lstStyle/>
          <a:p>
            <a:r>
              <a:rPr lang="en-US" altLang="zh-CN" sz="3600" dirty="0" smtClean="0">
                <a:solidFill>
                  <a:schemeClr val="accent1"/>
                </a:solidFill>
              </a:rPr>
              <a:t>4.4 </a:t>
            </a:r>
            <a:r>
              <a:rPr lang="zh-CN" altLang="en-US" sz="3600" dirty="0" smtClean="0">
                <a:solidFill>
                  <a:schemeClr val="accent1"/>
                </a:solidFill>
              </a:rPr>
              <a:t>实验</a:t>
            </a:r>
            <a:endParaRPr lang="zh-CN" altLang="en-US" sz="3600" dirty="0">
              <a:solidFill>
                <a:schemeClr val="accent1"/>
              </a:solidFill>
            </a:endParaRPr>
          </a:p>
        </p:txBody>
      </p:sp>
      <p:sp>
        <p:nvSpPr>
          <p:cNvPr id="2" name="矩形 1"/>
          <p:cNvSpPr/>
          <p:nvPr/>
        </p:nvSpPr>
        <p:spPr>
          <a:xfrm>
            <a:off x="1906118" y="1990750"/>
            <a:ext cx="2031325" cy="461665"/>
          </a:xfrm>
          <a:prstGeom prst="rect">
            <a:avLst/>
          </a:prstGeom>
        </p:spPr>
        <p:txBody>
          <a:bodyPr wrap="none">
            <a:spAutoFit/>
          </a:bodyPr>
          <a:lstStyle/>
          <a:p>
            <a:pPr>
              <a:spcAft>
                <a:spcPts val="600"/>
              </a:spcAft>
            </a:pPr>
            <a:r>
              <a:rPr lang="zh-CN" altLang="en-US" sz="2400" dirty="0">
                <a:solidFill>
                  <a:schemeClr val="accent2"/>
                </a:solidFill>
              </a:rPr>
              <a:t>高速摄像测速</a:t>
            </a:r>
            <a:endParaRPr lang="en-US" altLang="zh-CN" sz="2400" dirty="0">
              <a:solidFill>
                <a:schemeClr val="accent2"/>
              </a:solidFill>
            </a:endParaRPr>
          </a:p>
        </p:txBody>
      </p:sp>
      <p:pic>
        <p:nvPicPr>
          <p:cNvPr id="3" name="图片 2"/>
          <p:cNvPicPr>
            <a:picLocks noChangeAspect="1"/>
          </p:cNvPicPr>
          <p:nvPr/>
        </p:nvPicPr>
        <p:blipFill>
          <a:blip r:embed="rId3"/>
          <a:stretch>
            <a:fillRect/>
          </a:stretch>
        </p:blipFill>
        <p:spPr>
          <a:xfrm>
            <a:off x="5094795" y="2837681"/>
            <a:ext cx="3171825" cy="2019300"/>
          </a:xfrm>
          <a:prstGeom prst="rect">
            <a:avLst/>
          </a:prstGeom>
        </p:spPr>
      </p:pic>
      <p:sp>
        <p:nvSpPr>
          <p:cNvPr id="4" name="矩形 3"/>
          <p:cNvSpPr/>
          <p:nvPr/>
        </p:nvSpPr>
        <p:spPr>
          <a:xfrm>
            <a:off x="1701617" y="3098938"/>
            <a:ext cx="3562715" cy="1323439"/>
          </a:xfrm>
          <a:prstGeom prst="rect">
            <a:avLst/>
          </a:prstGeom>
        </p:spPr>
        <p:txBody>
          <a:bodyPr wrap="square">
            <a:spAutoFit/>
          </a:bodyPr>
          <a:lstStyle/>
          <a:p>
            <a:pPr>
              <a:spcAft>
                <a:spcPts val="1200"/>
              </a:spcAft>
              <a:defRPr/>
            </a:pPr>
            <a:r>
              <a:rPr lang="en-US" altLang="zh-CN" sz="2000" dirty="0"/>
              <a:t>CCD</a:t>
            </a:r>
            <a:r>
              <a:rPr lang="zh-CN" altLang="en-US" sz="2000" dirty="0"/>
              <a:t>高速</a:t>
            </a:r>
            <a:r>
              <a:rPr lang="zh-CN" altLang="en-US" sz="2000" dirty="0" smtClean="0"/>
              <a:t>摄像机</a:t>
            </a:r>
            <a:endParaRPr lang="en-US" altLang="zh-CN" sz="2000" dirty="0" smtClean="0"/>
          </a:p>
          <a:p>
            <a:pPr>
              <a:spcAft>
                <a:spcPts val="1200"/>
              </a:spcAft>
              <a:defRPr/>
            </a:pPr>
            <a:r>
              <a:rPr lang="zh-CN" altLang="en-US" sz="2000" dirty="0" smtClean="0"/>
              <a:t>拍摄速度：</a:t>
            </a:r>
            <a:r>
              <a:rPr lang="en-US" altLang="zh-CN" sz="2000" dirty="0" smtClean="0"/>
              <a:t>25000fps</a:t>
            </a:r>
          </a:p>
          <a:p>
            <a:pPr>
              <a:spcAft>
                <a:spcPts val="1200"/>
              </a:spcAft>
              <a:defRPr/>
            </a:pPr>
            <a:r>
              <a:rPr lang="zh-CN" altLang="en-US" sz="2000" dirty="0"/>
              <a:t>拍摄</a:t>
            </a:r>
            <a:r>
              <a:rPr lang="zh-CN" altLang="en-US" sz="2000" dirty="0" smtClean="0"/>
              <a:t>间隔：</a:t>
            </a:r>
            <a:r>
              <a:rPr lang="en-US" altLang="zh-CN" sz="2000" dirty="0" smtClean="0"/>
              <a:t>0.04ms</a:t>
            </a:r>
            <a:endParaRPr lang="en-US" altLang="zh-CN" sz="2000" dirty="0"/>
          </a:p>
        </p:txBody>
      </p:sp>
      <p:sp>
        <p:nvSpPr>
          <p:cNvPr id="7" name="矩形 6"/>
          <p:cNvSpPr/>
          <p:nvPr/>
        </p:nvSpPr>
        <p:spPr>
          <a:xfrm>
            <a:off x="1701617" y="4857173"/>
            <a:ext cx="3980726" cy="800219"/>
          </a:xfrm>
          <a:prstGeom prst="rect">
            <a:avLst/>
          </a:prstGeom>
        </p:spPr>
        <p:txBody>
          <a:bodyPr wrap="square">
            <a:spAutoFit/>
          </a:bodyPr>
          <a:lstStyle/>
          <a:p>
            <a:pPr>
              <a:spcAft>
                <a:spcPts val="1200"/>
              </a:spcAft>
              <a:defRPr/>
            </a:pPr>
            <a:r>
              <a:rPr lang="zh-CN" altLang="en-US" dirty="0"/>
              <a:t>电枢发射过程约</a:t>
            </a:r>
            <a:r>
              <a:rPr lang="en-US" altLang="zh-CN" dirty="0" smtClean="0"/>
              <a:t>3-5ms</a:t>
            </a:r>
          </a:p>
          <a:p>
            <a:pPr>
              <a:spcAft>
                <a:spcPts val="1200"/>
              </a:spcAft>
              <a:defRPr/>
            </a:pPr>
            <a:r>
              <a:rPr lang="zh-CN" altLang="en-US" dirty="0" smtClean="0"/>
              <a:t>能够</a:t>
            </a:r>
            <a:r>
              <a:rPr lang="zh-CN" altLang="en-US" dirty="0"/>
              <a:t>获得足够精确的速度</a:t>
            </a:r>
            <a:r>
              <a:rPr lang="en-US" altLang="zh-CN" dirty="0"/>
              <a:t>-</a:t>
            </a:r>
            <a:r>
              <a:rPr lang="zh-CN" altLang="en-US" dirty="0"/>
              <a:t>时</a:t>
            </a:r>
            <a:r>
              <a:rPr lang="zh-CN" altLang="en-US" dirty="0" smtClean="0"/>
              <a:t>间曲线</a:t>
            </a:r>
            <a:endParaRPr lang="en-US" altLang="zh-CN" dirty="0"/>
          </a:p>
        </p:txBody>
      </p:sp>
    </p:spTree>
    <p:extLst>
      <p:ext uri="{BB962C8B-B14F-4D97-AF65-F5344CB8AC3E}">
        <p14:creationId xmlns:p14="http://schemas.microsoft.com/office/powerpoint/2010/main" val="20424186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3"/>
          <p:cNvSpPr txBox="1">
            <a:spLocks noGrp="1"/>
          </p:cNvSpPr>
          <p:nvPr/>
        </p:nvSpPr>
        <p:spPr bwMode="auto">
          <a:xfrm>
            <a:off x="9329738" y="7543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7" tIns="45718" rIns="91437" bIns="45718"/>
          <a:lstStyle>
            <a:lvl1pPr>
              <a:defRPr sz="2800">
                <a:solidFill>
                  <a:schemeClr val="tx2"/>
                </a:solidFill>
                <a:latin typeface="Times New Roman" panose="02020603050405020304" pitchFamily="18" charset="0"/>
                <a:ea typeface="宋体" panose="02010600030101010101" pitchFamily="2" charset="-122"/>
              </a:defRPr>
            </a:lvl1pPr>
            <a:lvl2pPr marL="742950" indent="-285750">
              <a:defRPr sz="2800">
                <a:solidFill>
                  <a:schemeClr val="tx2"/>
                </a:solidFill>
                <a:latin typeface="Times New Roman" panose="02020603050405020304" pitchFamily="18" charset="0"/>
                <a:ea typeface="宋体" panose="02010600030101010101" pitchFamily="2" charset="-122"/>
              </a:defRPr>
            </a:lvl2pPr>
            <a:lvl3pPr marL="1143000" indent="-228600">
              <a:defRPr sz="2800">
                <a:solidFill>
                  <a:schemeClr val="tx2"/>
                </a:solidFill>
                <a:latin typeface="Times New Roman" panose="02020603050405020304" pitchFamily="18" charset="0"/>
                <a:ea typeface="宋体" panose="02010600030101010101" pitchFamily="2" charset="-122"/>
              </a:defRPr>
            </a:lvl3pPr>
            <a:lvl4pPr marL="1600200" indent="-228600">
              <a:defRPr sz="2800">
                <a:solidFill>
                  <a:schemeClr val="tx2"/>
                </a:solidFill>
                <a:latin typeface="Times New Roman" panose="02020603050405020304" pitchFamily="18" charset="0"/>
                <a:ea typeface="宋体" panose="02010600030101010101" pitchFamily="2" charset="-122"/>
              </a:defRPr>
            </a:lvl4pPr>
            <a:lvl5pPr marL="2057400" indent="-228600">
              <a:defRPr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2"/>
                </a:solidFill>
                <a:latin typeface="Times New Roman" panose="02020603050405020304" pitchFamily="18" charset="0"/>
                <a:ea typeface="宋体" panose="02010600030101010101" pitchFamily="2" charset="-122"/>
              </a:defRPr>
            </a:lvl9pPr>
          </a:lstStyle>
          <a:p>
            <a:pPr algn="r" eaLnBrk="1" hangingPunct="1">
              <a:spcBef>
                <a:spcPct val="50000"/>
              </a:spcBef>
            </a:pPr>
            <a:r>
              <a:rPr kumimoji="1" lang="zh-CN" altLang="en-US" sz="1600" b="1">
                <a:latin typeface="Arial" panose="020B0604020202020204" pitchFamily="34" charset="0"/>
              </a:rPr>
              <a:t>第</a:t>
            </a:r>
            <a:fld id="{5342D88B-5B05-4755-B5F5-2DE16EEC6703}" type="slidenum">
              <a:rPr kumimoji="1" lang="zh-CN" altLang="en-US" sz="1600" b="1">
                <a:latin typeface="Arial" panose="020B0604020202020204" pitchFamily="34" charset="0"/>
              </a:rPr>
              <a:pPr algn="r" eaLnBrk="1" hangingPunct="1">
                <a:spcBef>
                  <a:spcPct val="50000"/>
                </a:spcBef>
              </a:pPr>
              <a:t>22</a:t>
            </a:fld>
            <a:r>
              <a:rPr kumimoji="1" lang="zh-CN" altLang="en-US" sz="1600" b="1">
                <a:latin typeface="Arial" panose="020B0604020202020204" pitchFamily="34" charset="0"/>
              </a:rPr>
              <a:t>页</a:t>
            </a:r>
          </a:p>
        </p:txBody>
      </p:sp>
      <p:sp>
        <p:nvSpPr>
          <p:cNvPr id="22" name="矩形 1"/>
          <p:cNvSpPr>
            <a:spLocks noChangeArrowheads="1"/>
          </p:cNvSpPr>
          <p:nvPr/>
        </p:nvSpPr>
        <p:spPr bwMode="auto">
          <a:xfrm>
            <a:off x="372757" y="1808163"/>
            <a:ext cx="7589548"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2"/>
                </a:solidFill>
                <a:latin typeface="Times New Roman" panose="02020603050405020304" pitchFamily="18" charset="0"/>
                <a:ea typeface="宋体" panose="02010600030101010101" pitchFamily="2" charset="-122"/>
              </a:defRPr>
            </a:lvl1pPr>
            <a:lvl2pPr marL="742950" indent="-285750">
              <a:defRPr sz="2800">
                <a:solidFill>
                  <a:schemeClr val="tx2"/>
                </a:solidFill>
                <a:latin typeface="Times New Roman" panose="02020603050405020304" pitchFamily="18" charset="0"/>
                <a:ea typeface="宋体" panose="02010600030101010101" pitchFamily="2" charset="-122"/>
              </a:defRPr>
            </a:lvl2pPr>
            <a:lvl3pPr marL="1143000" indent="-228600">
              <a:defRPr sz="2800">
                <a:solidFill>
                  <a:schemeClr val="tx2"/>
                </a:solidFill>
                <a:latin typeface="Times New Roman" panose="02020603050405020304" pitchFamily="18" charset="0"/>
                <a:ea typeface="宋体" panose="02010600030101010101" pitchFamily="2" charset="-122"/>
              </a:defRPr>
            </a:lvl3pPr>
            <a:lvl4pPr marL="1600200" indent="-228600">
              <a:defRPr sz="2800">
                <a:solidFill>
                  <a:schemeClr val="tx2"/>
                </a:solidFill>
                <a:latin typeface="Times New Roman" panose="02020603050405020304" pitchFamily="18" charset="0"/>
                <a:ea typeface="宋体" panose="02010600030101010101" pitchFamily="2" charset="-122"/>
              </a:defRPr>
            </a:lvl4pPr>
            <a:lvl5pPr marL="2057400" indent="-228600">
              <a:defRPr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2"/>
                </a:solidFill>
                <a:latin typeface="Times New Roman" panose="02020603050405020304" pitchFamily="18" charset="0"/>
                <a:ea typeface="宋体" panose="02010600030101010101" pitchFamily="2" charset="-122"/>
              </a:defRPr>
            </a:lvl9pPr>
          </a:lstStyle>
          <a:p>
            <a:pPr marL="457200" indent="-457200">
              <a:spcAft>
                <a:spcPts val="1200"/>
              </a:spcAft>
              <a:buClr>
                <a:srgbClr val="0070C0"/>
              </a:buClr>
              <a:buFont typeface="+mj-lt"/>
              <a:buAutoNum type="arabicPeriod"/>
            </a:pPr>
            <a:r>
              <a:rPr lang="zh-CN" altLang="en-US" sz="2000" dirty="0" smtClean="0">
                <a:solidFill>
                  <a:schemeClr val="tx1"/>
                </a:solidFill>
                <a:latin typeface="+mn-lt"/>
                <a:ea typeface="+mn-ea"/>
              </a:rPr>
              <a:t>课题组</a:t>
            </a:r>
            <a:r>
              <a:rPr lang="zh-CN" altLang="en-US" sz="2000" dirty="0">
                <a:solidFill>
                  <a:schemeClr val="tx1"/>
                </a:solidFill>
                <a:latin typeface="+mn-lt"/>
                <a:ea typeface="+mn-ea"/>
              </a:rPr>
              <a:t>有多年电磁发射实验经验，装置设备都比较完备，可保障实验的顺利</a:t>
            </a:r>
            <a:r>
              <a:rPr lang="zh-CN" altLang="en-US" sz="2000" dirty="0" smtClean="0">
                <a:solidFill>
                  <a:schemeClr val="tx1"/>
                </a:solidFill>
                <a:latin typeface="+mn-lt"/>
                <a:ea typeface="+mn-ea"/>
              </a:rPr>
              <a:t>进行</a:t>
            </a:r>
            <a:endParaRPr lang="en-US" altLang="zh-CN" sz="2000" dirty="0" smtClean="0">
              <a:solidFill>
                <a:schemeClr val="tx1"/>
              </a:solidFill>
              <a:latin typeface="+mn-lt"/>
              <a:ea typeface="+mn-ea"/>
            </a:endParaRPr>
          </a:p>
          <a:p>
            <a:pPr marL="457200" indent="-457200">
              <a:spcAft>
                <a:spcPts val="1200"/>
              </a:spcAft>
              <a:buClr>
                <a:srgbClr val="0070C0"/>
              </a:buClr>
              <a:buFont typeface="+mj-lt"/>
              <a:buAutoNum type="arabicPeriod"/>
            </a:pPr>
            <a:r>
              <a:rPr lang="zh-CN" altLang="en-US" sz="2000" dirty="0" smtClean="0">
                <a:solidFill>
                  <a:schemeClr val="tx1"/>
                </a:solidFill>
                <a:latin typeface="+mn-lt"/>
                <a:ea typeface="+mn-ea"/>
              </a:rPr>
              <a:t>课题组</a:t>
            </a:r>
            <a:r>
              <a:rPr lang="zh-CN" altLang="en-US" sz="2000" dirty="0">
                <a:solidFill>
                  <a:schemeClr val="tx1"/>
                </a:solidFill>
                <a:latin typeface="+mn-lt"/>
                <a:ea typeface="+mn-ea"/>
              </a:rPr>
              <a:t>许多老师</a:t>
            </a:r>
            <a:r>
              <a:rPr lang="zh-CN" altLang="en-US" sz="2000" dirty="0" smtClean="0">
                <a:solidFill>
                  <a:schemeClr val="tx1"/>
                </a:solidFill>
                <a:latin typeface="+mn-lt"/>
                <a:ea typeface="+mn-ea"/>
              </a:rPr>
              <a:t>精通</a:t>
            </a:r>
            <a:r>
              <a:rPr lang="en-US" altLang="zh-CN" sz="2000" dirty="0" err="1" smtClean="0">
                <a:solidFill>
                  <a:schemeClr val="tx1"/>
                </a:solidFill>
                <a:latin typeface="+mn-lt"/>
                <a:ea typeface="+mn-ea"/>
              </a:rPr>
              <a:t>Matlab</a:t>
            </a:r>
            <a:r>
              <a:rPr lang="zh-CN" altLang="en-US" sz="2000" dirty="0" smtClean="0">
                <a:solidFill>
                  <a:schemeClr val="tx1"/>
                </a:solidFill>
                <a:latin typeface="+mn-lt"/>
                <a:ea typeface="+mn-ea"/>
              </a:rPr>
              <a:t>、</a:t>
            </a:r>
            <a:r>
              <a:rPr lang="en-US" altLang="zh-CN" sz="2000" dirty="0" err="1">
                <a:solidFill>
                  <a:schemeClr val="tx1"/>
                </a:solidFill>
                <a:latin typeface="+mn-lt"/>
                <a:ea typeface="+mn-ea"/>
              </a:rPr>
              <a:t>Comsol</a:t>
            </a:r>
            <a:r>
              <a:rPr lang="zh-CN" altLang="en-US" sz="2000" dirty="0" smtClean="0">
                <a:solidFill>
                  <a:schemeClr val="tx1"/>
                </a:solidFill>
                <a:latin typeface="+mn-lt"/>
                <a:ea typeface="+mn-ea"/>
              </a:rPr>
              <a:t>等数值计算仿真软件</a:t>
            </a:r>
            <a:r>
              <a:rPr lang="zh-CN" altLang="en-US" sz="2000" dirty="0">
                <a:solidFill>
                  <a:schemeClr val="tx1"/>
                </a:solidFill>
                <a:latin typeface="+mn-lt"/>
                <a:ea typeface="+mn-ea"/>
              </a:rPr>
              <a:t>，针对仿真建模可以给予一定指导</a:t>
            </a:r>
            <a:endParaRPr lang="en-US" altLang="zh-CN" sz="2000" dirty="0">
              <a:solidFill>
                <a:schemeClr val="tx1"/>
              </a:solidFill>
              <a:latin typeface="+mn-lt"/>
              <a:ea typeface="+mn-ea"/>
            </a:endParaRPr>
          </a:p>
          <a:p>
            <a:pPr marL="457200" indent="-457200">
              <a:spcAft>
                <a:spcPts val="1200"/>
              </a:spcAft>
              <a:buClr>
                <a:srgbClr val="0070C0"/>
              </a:buClr>
              <a:buFont typeface="+mj-lt"/>
              <a:buAutoNum type="arabicPeriod"/>
            </a:pPr>
            <a:r>
              <a:rPr lang="zh-CN" altLang="en-US" sz="2000" dirty="0">
                <a:solidFill>
                  <a:schemeClr val="tx1"/>
                </a:solidFill>
                <a:latin typeface="+mn-lt"/>
                <a:ea typeface="+mn-ea"/>
              </a:rPr>
              <a:t>周边科研院所较多，方便进行材料的分析和检测</a:t>
            </a:r>
            <a:endParaRPr lang="en-US" altLang="zh-CN" sz="2000" dirty="0">
              <a:solidFill>
                <a:schemeClr val="tx1"/>
              </a:solidFill>
              <a:latin typeface="+mn-lt"/>
              <a:ea typeface="+mn-ea"/>
            </a:endParaRPr>
          </a:p>
          <a:p>
            <a:pPr marL="457200" indent="-457200">
              <a:spcAft>
                <a:spcPts val="1200"/>
              </a:spcAft>
              <a:buClr>
                <a:srgbClr val="0070C0"/>
              </a:buClr>
              <a:buFont typeface="+mj-lt"/>
              <a:buAutoNum type="arabicPeriod"/>
            </a:pPr>
            <a:r>
              <a:rPr lang="zh-CN" altLang="en-US" sz="2000" dirty="0">
                <a:solidFill>
                  <a:schemeClr val="tx1"/>
                </a:solidFill>
                <a:latin typeface="+mn-lt"/>
                <a:ea typeface="+mn-ea"/>
              </a:rPr>
              <a:t>对所研究课题的基本思路，基础路线和目标都有了明确的认识，并已经开展了初步的研究工作</a:t>
            </a:r>
            <a:endParaRPr lang="en-US" altLang="zh-CN" sz="2000" dirty="0">
              <a:solidFill>
                <a:schemeClr val="tx1"/>
              </a:solidFill>
              <a:latin typeface="+mn-lt"/>
              <a:ea typeface="+mn-ea"/>
            </a:endParaRPr>
          </a:p>
          <a:p>
            <a:pPr marL="342900" indent="-342900">
              <a:spcAft>
                <a:spcPts val="600"/>
              </a:spcAft>
              <a:buClr>
                <a:srgbClr val="0070C0"/>
              </a:buClr>
              <a:buFont typeface="Arial" panose="020B0604020202020204" pitchFamily="34" charset="0"/>
              <a:buChar char="•"/>
            </a:pPr>
            <a:endParaRPr lang="zh-CN" altLang="en-US" sz="1800" dirty="0">
              <a:solidFill>
                <a:schemeClr val="tx1"/>
              </a:solidFill>
              <a:latin typeface="+mn-lt"/>
              <a:ea typeface="+mn-ea"/>
            </a:endParaRPr>
          </a:p>
        </p:txBody>
      </p:sp>
      <p:sp>
        <p:nvSpPr>
          <p:cNvPr id="26" name="文本占位符 3"/>
          <p:cNvSpPr txBox="1">
            <a:spLocks/>
          </p:cNvSpPr>
          <p:nvPr/>
        </p:nvSpPr>
        <p:spPr>
          <a:xfrm>
            <a:off x="372757" y="318683"/>
            <a:ext cx="7344618" cy="649287"/>
          </a:xfrm>
          <a:prstGeom prst="rect">
            <a:avLst/>
          </a:prstGeom>
        </p:spPr>
        <p:txBody>
          <a:bodyPr vert="horz" lIns="91440" tIns="45720" rIns="91440" bIns="45720" rtlCol="0">
            <a:noAutofit/>
          </a:bodyPr>
          <a:lstStyle/>
          <a:p>
            <a:pPr lvl="0">
              <a:spcBef>
                <a:spcPct val="20000"/>
              </a:spcBef>
            </a:pPr>
            <a:r>
              <a:rPr lang="en-US" altLang="zh-CN" sz="4400" b="1" dirty="0" smtClean="0">
                <a:solidFill>
                  <a:schemeClr val="accent2"/>
                </a:solidFill>
                <a:latin typeface="+mj-ea"/>
                <a:ea typeface="+mj-ea"/>
              </a:rPr>
              <a:t>4.4 </a:t>
            </a:r>
            <a:r>
              <a:rPr lang="zh-CN" altLang="en-US" sz="4400" b="1" dirty="0" smtClean="0">
                <a:solidFill>
                  <a:schemeClr val="accent2"/>
                </a:solidFill>
                <a:latin typeface="+mj-ea"/>
                <a:ea typeface="+mj-ea"/>
              </a:rPr>
              <a:t>可行性分析</a:t>
            </a:r>
          </a:p>
        </p:txBody>
      </p:sp>
    </p:spTree>
    <p:extLst>
      <p:ext uri="{BB962C8B-B14F-4D97-AF65-F5344CB8AC3E}">
        <p14:creationId xmlns:p14="http://schemas.microsoft.com/office/powerpoint/2010/main" val="23060216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86309" y="1718238"/>
            <a:ext cx="8104548" cy="461665"/>
          </a:xfrm>
          <a:prstGeom prst="rect">
            <a:avLst/>
          </a:prstGeom>
        </p:spPr>
        <p:txBody>
          <a:bodyPr wrap="square">
            <a:spAutoFit/>
          </a:bodyPr>
          <a:lstStyle/>
          <a:p>
            <a:pPr algn="ctr"/>
            <a:r>
              <a:rPr lang="zh-CN" altLang="en-US" sz="2400" smtClean="0">
                <a:solidFill>
                  <a:schemeClr val="accent2"/>
                </a:solidFill>
                <a:latin typeface="+mn-ea"/>
              </a:rPr>
              <a:t>理论分析  </a:t>
            </a:r>
            <a:r>
              <a:rPr lang="en-US" altLang="zh-CN" sz="2400" smtClean="0">
                <a:solidFill>
                  <a:schemeClr val="accent2"/>
                </a:solidFill>
                <a:latin typeface="+mn-ea"/>
              </a:rPr>
              <a:t>  </a:t>
            </a:r>
            <a:r>
              <a:rPr lang="zh-CN" altLang="en-US" sz="2400" smtClean="0">
                <a:solidFill>
                  <a:schemeClr val="accent2"/>
                </a:solidFill>
                <a:latin typeface="+mn-ea"/>
              </a:rPr>
              <a:t>→     仿真计算     →     实验     →     论文撰写</a:t>
            </a:r>
            <a:endParaRPr lang="zh-CN" altLang="en-US" sz="2400" dirty="0">
              <a:solidFill>
                <a:schemeClr val="accent2"/>
              </a:solidFill>
              <a:latin typeface="+mn-ea"/>
            </a:endParaRPr>
          </a:p>
        </p:txBody>
      </p:sp>
      <p:grpSp>
        <p:nvGrpSpPr>
          <p:cNvPr id="3" name="组合 18"/>
          <p:cNvGrpSpPr/>
          <p:nvPr/>
        </p:nvGrpSpPr>
        <p:grpSpPr>
          <a:xfrm>
            <a:off x="625290" y="4050806"/>
            <a:ext cx="7893424" cy="244518"/>
            <a:chOff x="625288" y="3441211"/>
            <a:chExt cx="7893424" cy="244518"/>
          </a:xfrm>
        </p:grpSpPr>
        <p:cxnSp>
          <p:nvCxnSpPr>
            <p:cNvPr id="12" name="直接箭头连接符 11"/>
            <p:cNvCxnSpPr/>
            <p:nvPr/>
          </p:nvCxnSpPr>
          <p:spPr>
            <a:xfrm>
              <a:off x="625288" y="3563471"/>
              <a:ext cx="7893424" cy="0"/>
            </a:xfrm>
            <a:prstGeom prst="straightConnector1">
              <a:avLst/>
            </a:prstGeom>
            <a:ln w="317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4" name="组合 17"/>
            <p:cNvGrpSpPr/>
            <p:nvPr/>
          </p:nvGrpSpPr>
          <p:grpSpPr>
            <a:xfrm>
              <a:off x="2086850" y="3441211"/>
              <a:ext cx="4970300" cy="244518"/>
              <a:chOff x="1944667" y="3441211"/>
              <a:chExt cx="4970300" cy="244518"/>
            </a:xfrm>
          </p:grpSpPr>
          <p:sp>
            <p:nvSpPr>
              <p:cNvPr id="14" name="矩形 13"/>
              <p:cNvSpPr>
                <a:spLocks noChangeAspect="1"/>
              </p:cNvSpPr>
              <p:nvPr/>
            </p:nvSpPr>
            <p:spPr>
              <a:xfrm rot="2700000">
                <a:off x="1944667" y="3441211"/>
                <a:ext cx="244518" cy="24451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矩形 14"/>
              <p:cNvSpPr>
                <a:spLocks noChangeAspect="1"/>
              </p:cNvSpPr>
              <p:nvPr/>
            </p:nvSpPr>
            <p:spPr>
              <a:xfrm rot="2700000">
                <a:off x="3519928" y="3441211"/>
                <a:ext cx="244518" cy="24451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矩形 15"/>
              <p:cNvSpPr>
                <a:spLocks noChangeAspect="1"/>
              </p:cNvSpPr>
              <p:nvPr/>
            </p:nvSpPr>
            <p:spPr>
              <a:xfrm rot="2700000">
                <a:off x="5095189" y="3441211"/>
                <a:ext cx="244518" cy="24451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矩形 16"/>
              <p:cNvSpPr>
                <a:spLocks noChangeAspect="1"/>
              </p:cNvSpPr>
              <p:nvPr/>
            </p:nvSpPr>
            <p:spPr>
              <a:xfrm rot="2700000">
                <a:off x="6670449" y="3441211"/>
                <a:ext cx="244518" cy="24451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sp>
        <p:nvSpPr>
          <p:cNvPr id="20" name="矩形 19"/>
          <p:cNvSpPr/>
          <p:nvPr/>
        </p:nvSpPr>
        <p:spPr>
          <a:xfrm>
            <a:off x="609601" y="2821325"/>
            <a:ext cx="2695264" cy="1754326"/>
          </a:xfrm>
          <a:prstGeom prst="rect">
            <a:avLst/>
          </a:prstGeom>
        </p:spPr>
        <p:txBody>
          <a:bodyPr wrap="square">
            <a:spAutoFit/>
          </a:bodyPr>
          <a:lstStyle/>
          <a:p>
            <a:r>
              <a:rPr lang="en-US" altLang="zh-CN" smtClean="0">
                <a:latin typeface="微软雅黑 Light" panose="020B0502040204020203" pitchFamily="34" charset="-122"/>
                <a:ea typeface="微软雅黑 Light" panose="020B0502040204020203" pitchFamily="34" charset="-122"/>
              </a:rPr>
              <a:t>2017.9~2017.12</a:t>
            </a:r>
          </a:p>
          <a:p>
            <a:pPr lvl="0"/>
            <a:r>
              <a:rPr lang="en-US" altLang="zh-CN" smtClean="0"/>
              <a:t>1.</a:t>
            </a:r>
            <a:r>
              <a:rPr lang="zh-CN" altLang="en-US" smtClean="0"/>
              <a:t>文献调研</a:t>
            </a:r>
          </a:p>
          <a:p>
            <a:pPr lvl="0"/>
            <a:r>
              <a:rPr lang="en-US" altLang="zh-CN" smtClean="0"/>
              <a:t>2.</a:t>
            </a:r>
            <a:r>
              <a:rPr lang="zh-CN" altLang="en-US" smtClean="0"/>
              <a:t>学习有限元分析软件</a:t>
            </a:r>
          </a:p>
          <a:p>
            <a:pPr lvl="0"/>
            <a:r>
              <a:rPr lang="en-US" altLang="zh-CN" smtClean="0"/>
              <a:t>3.</a:t>
            </a:r>
            <a:r>
              <a:rPr lang="zh-CN" altLang="en-US" smtClean="0"/>
              <a:t>撰写开题报告</a:t>
            </a:r>
          </a:p>
          <a:p>
            <a:pPr algn="ctr"/>
            <a:endParaRPr lang="en-US" altLang="zh-CN" smtClean="0">
              <a:latin typeface="微软雅黑 Light" panose="020B0502040204020203" pitchFamily="34" charset="-122"/>
              <a:ea typeface="微软雅黑 Light" panose="020B0502040204020203" pitchFamily="34" charset="-122"/>
            </a:endParaRPr>
          </a:p>
          <a:p>
            <a:pPr algn="ctr"/>
            <a:endParaRPr lang="zh-CN" altLang="en-US" dirty="0" smtClean="0">
              <a:latin typeface="微软雅黑 Light" panose="020B0502040204020203" pitchFamily="34" charset="-122"/>
              <a:ea typeface="微软雅黑 Light" panose="020B0502040204020203" pitchFamily="34" charset="-122"/>
            </a:endParaRPr>
          </a:p>
        </p:txBody>
      </p:sp>
      <p:sp>
        <p:nvSpPr>
          <p:cNvPr id="23" name="矩形 22"/>
          <p:cNvSpPr/>
          <p:nvPr/>
        </p:nvSpPr>
        <p:spPr>
          <a:xfrm>
            <a:off x="2510973" y="4382543"/>
            <a:ext cx="3715656" cy="1477328"/>
          </a:xfrm>
          <a:prstGeom prst="rect">
            <a:avLst/>
          </a:prstGeom>
        </p:spPr>
        <p:txBody>
          <a:bodyPr wrap="square">
            <a:spAutoFit/>
          </a:bodyPr>
          <a:lstStyle/>
          <a:p>
            <a:r>
              <a:rPr lang="en-US" altLang="zh-CN" smtClean="0">
                <a:latin typeface="微软雅黑 Light" panose="020B0502040204020203" pitchFamily="34" charset="-122"/>
                <a:ea typeface="微软雅黑 Light" panose="020B0502040204020203" pitchFamily="34" charset="-122"/>
              </a:rPr>
              <a:t>2018.1~2018.5</a:t>
            </a:r>
          </a:p>
          <a:p>
            <a:pPr lvl="0"/>
            <a:r>
              <a:rPr lang="en-US" altLang="zh-CN" smtClean="0"/>
              <a:t>1.</a:t>
            </a:r>
            <a:r>
              <a:rPr lang="zh-CN" altLang="en-US" smtClean="0"/>
              <a:t>理论分析</a:t>
            </a:r>
            <a:endParaRPr lang="en-US" altLang="zh-CN" smtClean="0"/>
          </a:p>
          <a:p>
            <a:pPr lvl="0"/>
            <a:r>
              <a:rPr lang="en-US" altLang="zh-CN" smtClean="0"/>
              <a:t>2.</a:t>
            </a:r>
            <a:r>
              <a:rPr lang="zh-CN" altLang="en-US" smtClean="0"/>
              <a:t>建立数学模型以及仿真计算流程。</a:t>
            </a:r>
          </a:p>
          <a:p>
            <a:pPr lvl="0"/>
            <a:r>
              <a:rPr lang="zh-CN" altLang="en-US" smtClean="0"/>
              <a:t>仿真计算，并分析分析各因素对电枢起动阶段运动特性的影响规律。</a:t>
            </a:r>
          </a:p>
        </p:txBody>
      </p:sp>
      <p:sp>
        <p:nvSpPr>
          <p:cNvPr id="24" name="矩形 23"/>
          <p:cNvSpPr/>
          <p:nvPr/>
        </p:nvSpPr>
        <p:spPr>
          <a:xfrm>
            <a:off x="4307419" y="2821325"/>
            <a:ext cx="2267552" cy="923330"/>
          </a:xfrm>
          <a:prstGeom prst="rect">
            <a:avLst/>
          </a:prstGeom>
        </p:spPr>
        <p:txBody>
          <a:bodyPr wrap="square">
            <a:spAutoFit/>
          </a:bodyPr>
          <a:lstStyle/>
          <a:p>
            <a:r>
              <a:rPr lang="en-US" altLang="zh-CN" smtClean="0">
                <a:latin typeface="微软雅黑 Light" panose="020B0502040204020203" pitchFamily="34" charset="-122"/>
                <a:ea typeface="微软雅黑 Light" panose="020B0502040204020203" pitchFamily="34" charset="-122"/>
              </a:rPr>
              <a:t>2018.6~2018.11</a:t>
            </a:r>
          </a:p>
          <a:p>
            <a:r>
              <a:rPr lang="en-US" altLang="zh-CN" smtClean="0">
                <a:latin typeface="微软雅黑 Light" panose="020B0502040204020203" pitchFamily="34" charset="-122"/>
                <a:ea typeface="微软雅黑 Light" panose="020B0502040204020203" pitchFamily="34" charset="-122"/>
              </a:rPr>
              <a:t>1.</a:t>
            </a:r>
            <a:r>
              <a:rPr lang="zh-CN" altLang="en-US" smtClean="0">
                <a:latin typeface="微软雅黑 Light" panose="020B0502040204020203" pitchFamily="34" charset="-122"/>
                <a:ea typeface="微软雅黑 Light" panose="020B0502040204020203" pitchFamily="34" charset="-122"/>
              </a:rPr>
              <a:t>实验确定模型参数</a:t>
            </a:r>
            <a:endParaRPr lang="en-US" altLang="zh-CN" smtClean="0">
              <a:latin typeface="微软雅黑 Light" panose="020B0502040204020203" pitchFamily="34" charset="-122"/>
              <a:ea typeface="微软雅黑 Light" panose="020B0502040204020203" pitchFamily="34" charset="-122"/>
            </a:endParaRPr>
          </a:p>
          <a:p>
            <a:r>
              <a:rPr lang="en-US" altLang="zh-CN" smtClean="0">
                <a:latin typeface="微软雅黑 Light" panose="020B0502040204020203" pitchFamily="34" charset="-122"/>
                <a:ea typeface="微软雅黑 Light" panose="020B0502040204020203" pitchFamily="34" charset="-122"/>
              </a:rPr>
              <a:t>2.</a:t>
            </a:r>
            <a:r>
              <a:rPr lang="zh-CN" altLang="en-US" smtClean="0">
                <a:latin typeface="微软雅黑 Light" panose="020B0502040204020203" pitchFamily="34" charset="-122"/>
                <a:ea typeface="微软雅黑 Light" panose="020B0502040204020203" pitchFamily="34" charset="-122"/>
              </a:rPr>
              <a:t>电枢的发射实验</a:t>
            </a:r>
            <a:endParaRPr lang="en-US" altLang="zh-CN" smtClean="0">
              <a:latin typeface="微软雅黑 Light" panose="020B0502040204020203" pitchFamily="34" charset="-122"/>
              <a:ea typeface="微软雅黑 Light" panose="020B0502040204020203" pitchFamily="34" charset="-122"/>
            </a:endParaRPr>
          </a:p>
        </p:txBody>
      </p:sp>
      <p:sp>
        <p:nvSpPr>
          <p:cNvPr id="25" name="矩形 24"/>
          <p:cNvSpPr/>
          <p:nvPr/>
        </p:nvSpPr>
        <p:spPr>
          <a:xfrm>
            <a:off x="6608393" y="4368029"/>
            <a:ext cx="2046366" cy="1200329"/>
          </a:xfrm>
          <a:prstGeom prst="rect">
            <a:avLst/>
          </a:prstGeom>
        </p:spPr>
        <p:txBody>
          <a:bodyPr wrap="square">
            <a:spAutoFit/>
          </a:bodyPr>
          <a:lstStyle/>
          <a:p>
            <a:r>
              <a:rPr lang="en-US" altLang="zh-CN" smtClean="0">
                <a:latin typeface="微软雅黑 Light" panose="020B0502040204020203" pitchFamily="34" charset="-122"/>
                <a:ea typeface="微软雅黑 Light" panose="020B0502040204020203" pitchFamily="34" charset="-122"/>
              </a:rPr>
              <a:t>2018.11~2019.5</a:t>
            </a:r>
          </a:p>
          <a:p>
            <a:pPr lvl="0"/>
            <a:r>
              <a:rPr lang="en-US" altLang="zh-CN" smtClean="0"/>
              <a:t>1.</a:t>
            </a:r>
            <a:r>
              <a:rPr lang="zh-CN" altLang="en-US" smtClean="0"/>
              <a:t>撰写毕业论文</a:t>
            </a:r>
          </a:p>
          <a:p>
            <a:pPr lvl="0"/>
            <a:r>
              <a:rPr lang="en-US" altLang="zh-CN" smtClean="0"/>
              <a:t>2.</a:t>
            </a:r>
            <a:r>
              <a:rPr lang="zh-CN" altLang="en-US" smtClean="0"/>
              <a:t>准备终期答辩</a:t>
            </a:r>
          </a:p>
          <a:p>
            <a:endParaRPr lang="zh-CN" altLang="en-US" dirty="0" smtClean="0">
              <a:latin typeface="微软雅黑 Light" panose="020B0502040204020203" pitchFamily="34" charset="-122"/>
              <a:ea typeface="微软雅黑 Light" panose="020B0502040204020203" pitchFamily="34" charset="-122"/>
            </a:endParaRPr>
          </a:p>
        </p:txBody>
      </p:sp>
      <p:sp>
        <p:nvSpPr>
          <p:cNvPr id="19" name="文本占位符 3"/>
          <p:cNvSpPr txBox="1">
            <a:spLocks/>
          </p:cNvSpPr>
          <p:nvPr/>
        </p:nvSpPr>
        <p:spPr>
          <a:xfrm>
            <a:off x="372757" y="318683"/>
            <a:ext cx="7344618" cy="649287"/>
          </a:xfrm>
          <a:prstGeom prst="rect">
            <a:avLst/>
          </a:prstGeom>
        </p:spPr>
        <p:txBody>
          <a:bodyPr vert="horz" lIns="91440" tIns="45720" rIns="91440" bIns="45720" rtlCol="0">
            <a:noAutofit/>
          </a:bodyPr>
          <a:lstStyle/>
          <a:p>
            <a:pPr>
              <a:spcBef>
                <a:spcPct val="20000"/>
              </a:spcBef>
            </a:pPr>
            <a:r>
              <a:rPr lang="en-US" altLang="zh-CN" sz="4400" b="1" dirty="0" smtClean="0">
                <a:solidFill>
                  <a:schemeClr val="accent2"/>
                </a:solidFill>
                <a:latin typeface="+mj-ea"/>
                <a:ea typeface="+mj-ea"/>
              </a:rPr>
              <a:t>5.</a:t>
            </a:r>
            <a:r>
              <a:rPr lang="zh-CN" altLang="en-US" sz="4400" b="1" dirty="0" smtClean="0">
                <a:solidFill>
                  <a:schemeClr val="accent2"/>
                </a:solidFill>
                <a:latin typeface="+mj-ea"/>
                <a:ea typeface="+mj-ea"/>
              </a:rPr>
              <a:t>研究工作计划与进度安排</a:t>
            </a:r>
          </a:p>
        </p:txBody>
      </p:sp>
    </p:spTree>
    <p:extLst>
      <p:ext uri="{BB962C8B-B14F-4D97-AF65-F5344CB8AC3E}">
        <p14:creationId xmlns:p14="http://schemas.microsoft.com/office/powerpoint/2010/main" val="34039819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rotWithShape="1">
          <a:blip r:embed="rId2"/>
          <a:srcRect l="61489" t="25058" r="12143" b="25081"/>
          <a:stretch/>
        </p:blipFill>
        <p:spPr>
          <a:xfrm>
            <a:off x="1505018" y="168828"/>
            <a:ext cx="6391858" cy="6391858"/>
          </a:xfrm>
          <a:prstGeom prst="ellipse">
            <a:avLst/>
          </a:prstGeom>
        </p:spPr>
      </p:pic>
      <p:sp>
        <p:nvSpPr>
          <p:cNvPr id="4" name="矩形 3"/>
          <p:cNvSpPr/>
          <p:nvPr/>
        </p:nvSpPr>
        <p:spPr>
          <a:xfrm>
            <a:off x="3901689" y="2394958"/>
            <a:ext cx="1598516" cy="830997"/>
          </a:xfrm>
          <a:prstGeom prst="rect">
            <a:avLst/>
          </a:prstGeom>
        </p:spPr>
        <p:txBody>
          <a:bodyPr wrap="none">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r>
              <a:rPr lang="zh-CN" altLang="en-US" sz="4800" b="1" dirty="0" smtClean="0">
                <a:solidFill>
                  <a:schemeClr val="accent5"/>
                </a:solidFill>
              </a:rPr>
              <a:t>谢 谢</a:t>
            </a:r>
            <a:endParaRPr lang="en-US" altLang="zh-CN" sz="4800" b="1" dirty="0">
              <a:solidFill>
                <a:schemeClr val="accent5"/>
              </a:solidFill>
            </a:endParaRPr>
          </a:p>
        </p:txBody>
      </p:sp>
      <p:sp>
        <p:nvSpPr>
          <p:cNvPr id="8" name="矩形 7"/>
          <p:cNvSpPr/>
          <p:nvPr/>
        </p:nvSpPr>
        <p:spPr>
          <a:xfrm>
            <a:off x="4013900" y="4162487"/>
            <a:ext cx="1374094" cy="369332"/>
          </a:xfrm>
          <a:prstGeom prst="rect">
            <a:avLst/>
          </a:prstGeom>
        </p:spPr>
        <p:txBody>
          <a:bodyPr wrap="none">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altLang="zh-CN" dirty="0" smtClean="0"/>
              <a:t>2017.12.15</a:t>
            </a:r>
            <a:endParaRPr lang="en-US" altLang="zh-CN" dirty="0"/>
          </a:p>
        </p:txBody>
      </p:sp>
      <p:sp>
        <p:nvSpPr>
          <p:cNvPr id="9" name="矩形 8"/>
          <p:cNvSpPr/>
          <p:nvPr/>
        </p:nvSpPr>
        <p:spPr>
          <a:xfrm>
            <a:off x="1712215" y="3364757"/>
            <a:ext cx="2683933" cy="5842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r>
              <a:rPr lang="zh-CN" altLang="en-US" sz="1400" dirty="0" smtClean="0">
                <a:solidFill>
                  <a:schemeClr val="tx1"/>
                </a:solidFill>
              </a:rPr>
              <a:t>指导教师</a:t>
            </a:r>
            <a:endParaRPr lang="en-US" altLang="zh-CN" sz="1400" dirty="0">
              <a:solidFill>
                <a:schemeClr val="tx1"/>
              </a:solidFill>
            </a:endParaRPr>
          </a:p>
          <a:p>
            <a:pPr algn="ctr"/>
            <a:r>
              <a:rPr lang="zh-CN" altLang="en-US" sz="1400" dirty="0" smtClean="0">
                <a:solidFill>
                  <a:schemeClr val="tx1"/>
                </a:solidFill>
              </a:rPr>
              <a:t>袁伟群 研究员</a:t>
            </a:r>
            <a:endParaRPr lang="en-US" altLang="zh-CN" sz="1400" dirty="0">
              <a:solidFill>
                <a:schemeClr val="tx1"/>
              </a:solidFill>
            </a:endParaRPr>
          </a:p>
        </p:txBody>
      </p:sp>
      <p:sp>
        <p:nvSpPr>
          <p:cNvPr id="10" name="矩形 9"/>
          <p:cNvSpPr/>
          <p:nvPr/>
        </p:nvSpPr>
        <p:spPr>
          <a:xfrm>
            <a:off x="5032212" y="3364757"/>
            <a:ext cx="2683933" cy="5842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r>
              <a:rPr lang="zh-CN" altLang="en-US" sz="1400" dirty="0" smtClean="0">
                <a:solidFill>
                  <a:schemeClr val="tx1"/>
                </a:solidFill>
              </a:rPr>
              <a:t>报告人</a:t>
            </a:r>
            <a:endParaRPr lang="en-US" altLang="zh-CN" sz="1400" dirty="0" smtClean="0">
              <a:solidFill>
                <a:schemeClr val="tx1"/>
              </a:solidFill>
            </a:endParaRPr>
          </a:p>
          <a:p>
            <a:pPr algn="ctr"/>
            <a:r>
              <a:rPr lang="zh-CN" altLang="en-US" sz="1400" dirty="0" smtClean="0">
                <a:solidFill>
                  <a:schemeClr val="tx1"/>
                </a:solidFill>
              </a:rPr>
              <a:t>胡 楠</a:t>
            </a:r>
            <a:endParaRPr lang="en-US" altLang="zh-CN" sz="1400" dirty="0">
              <a:solidFill>
                <a:schemeClr val="tx1"/>
              </a:solidFill>
            </a:endParaRPr>
          </a:p>
        </p:txBody>
      </p:sp>
    </p:spTree>
    <p:extLst>
      <p:ext uri="{BB962C8B-B14F-4D97-AF65-F5344CB8AC3E}">
        <p14:creationId xmlns:p14="http://schemas.microsoft.com/office/powerpoint/2010/main" val="674896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355C7BCB-AEB0-4E72-BCAD-6B1C5D0DCFC0}" type="slidenum">
              <a:rPr lang="zh-CN" altLang="en-US" smtClean="0"/>
              <a:pPr/>
              <a:t>3</a:t>
            </a:fld>
            <a:endParaRPr lang="zh-CN" altLang="en-US"/>
          </a:p>
        </p:txBody>
      </p:sp>
      <p:sp>
        <p:nvSpPr>
          <p:cNvPr id="8" name="文本框 7"/>
          <p:cNvSpPr txBox="1"/>
          <p:nvPr/>
        </p:nvSpPr>
        <p:spPr>
          <a:xfrm>
            <a:off x="770811" y="5884440"/>
            <a:ext cx="2492990"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电磁</a:t>
            </a:r>
            <a:r>
              <a:rPr lang="zh-CN" altLang="en-US" dirty="0">
                <a:latin typeface="楷体" panose="02010609060101010101" pitchFamily="49" charset="-122"/>
                <a:ea typeface="楷体" panose="02010609060101010101" pitchFamily="49" charset="-122"/>
              </a:rPr>
              <a:t>轨道发射器示意图</a:t>
            </a:r>
          </a:p>
        </p:txBody>
      </p:sp>
      <p:sp>
        <p:nvSpPr>
          <p:cNvPr id="14" name="文本框 13"/>
          <p:cNvSpPr txBox="1"/>
          <p:nvPr/>
        </p:nvSpPr>
        <p:spPr>
          <a:xfrm>
            <a:off x="616923" y="1376808"/>
            <a:ext cx="2646878" cy="461665"/>
          </a:xfrm>
          <a:prstGeom prst="rect">
            <a:avLst/>
          </a:prstGeom>
          <a:noFill/>
        </p:spPr>
        <p:txBody>
          <a:bodyPr wrap="none" rtlCol="0" anchor="t">
            <a:spAutoFit/>
          </a:bodyPr>
          <a:lstStyle/>
          <a:p>
            <a:r>
              <a:rPr lang="en-US" altLang="zh-CN" sz="2400" dirty="0">
                <a:solidFill>
                  <a:schemeClr val="accent5"/>
                </a:solidFill>
                <a:latin typeface="黑体" panose="02010609060101010101" pitchFamily="49" charset="-122"/>
                <a:ea typeface="黑体" panose="02010609060101010101" pitchFamily="49" charset="-122"/>
              </a:rPr>
              <a:t>1.1 </a:t>
            </a:r>
            <a:r>
              <a:rPr lang="zh-CN" altLang="en-US" sz="2400" dirty="0">
                <a:solidFill>
                  <a:schemeClr val="accent5"/>
                </a:solidFill>
                <a:latin typeface="黑体" panose="02010609060101010101" pitchFamily="49" charset="-122"/>
                <a:ea typeface="黑体" panose="02010609060101010101" pitchFamily="49" charset="-122"/>
              </a:rPr>
              <a:t>电磁发射技术</a:t>
            </a:r>
          </a:p>
        </p:txBody>
      </p:sp>
      <p:pic>
        <p:nvPicPr>
          <p:cNvPr id="2" name="图片 1"/>
          <p:cNvPicPr>
            <a:picLocks noChangeAspect="1"/>
          </p:cNvPicPr>
          <p:nvPr/>
        </p:nvPicPr>
        <p:blipFill>
          <a:blip r:embed="rId2"/>
          <a:stretch>
            <a:fillRect/>
          </a:stretch>
        </p:blipFill>
        <p:spPr>
          <a:xfrm>
            <a:off x="227510" y="2500505"/>
            <a:ext cx="4065380" cy="3016250"/>
          </a:xfrm>
          <a:prstGeom prst="rect">
            <a:avLst/>
          </a:prstGeom>
        </p:spPr>
      </p:pic>
      <p:sp>
        <p:nvSpPr>
          <p:cNvPr id="12" name="标题 1"/>
          <p:cNvSpPr>
            <a:spLocks noGrp="1"/>
          </p:cNvSpPr>
          <p:nvPr>
            <p:ph type="title" idx="4294967295"/>
          </p:nvPr>
        </p:nvSpPr>
        <p:spPr>
          <a:xfrm>
            <a:off x="628655" y="365129"/>
            <a:ext cx="7886700" cy="671527"/>
          </a:xfrm>
          <a:prstGeom prst="rect">
            <a:avLst/>
          </a:prstGeom>
        </p:spPr>
        <p:txBody>
          <a:bodyPr/>
          <a:lstStyle/>
          <a:p>
            <a:r>
              <a:rPr lang="en-US" altLang="zh-CN" b="1" dirty="0">
                <a:solidFill>
                  <a:schemeClr val="accent5"/>
                </a:solidFill>
                <a:latin typeface="微软雅黑" pitchFamily="34" charset="-122"/>
                <a:ea typeface="微软雅黑" pitchFamily="34" charset="-122"/>
                <a:sym typeface="+mn-ea"/>
              </a:rPr>
              <a:t>1.</a:t>
            </a:r>
            <a:r>
              <a:rPr lang="zh-CN" altLang="en-US" b="1" dirty="0">
                <a:solidFill>
                  <a:schemeClr val="accent5"/>
                </a:solidFill>
                <a:latin typeface="微软雅黑" pitchFamily="34" charset="-122"/>
                <a:ea typeface="微软雅黑" pitchFamily="34" charset="-122"/>
                <a:sym typeface="+mn-ea"/>
              </a:rPr>
              <a:t>选题背景及</a:t>
            </a:r>
            <a:r>
              <a:rPr lang="zh-CN" altLang="en-US" b="1" dirty="0" smtClean="0">
                <a:solidFill>
                  <a:schemeClr val="accent5"/>
                </a:solidFill>
                <a:latin typeface="微软雅黑" pitchFamily="34" charset="-122"/>
                <a:ea typeface="微软雅黑" pitchFamily="34" charset="-122"/>
                <a:sym typeface="+mn-ea"/>
              </a:rPr>
              <a:t>意义</a:t>
            </a:r>
            <a:endParaRPr lang="zh-CN" altLang="en-US" dirty="0">
              <a:solidFill>
                <a:schemeClr val="accent5"/>
              </a:solidFill>
            </a:endParaRPr>
          </a:p>
        </p:txBody>
      </p:sp>
      <p:sp>
        <p:nvSpPr>
          <p:cNvPr id="3" name="矩形 2"/>
          <p:cNvSpPr/>
          <p:nvPr/>
        </p:nvSpPr>
        <p:spPr>
          <a:xfrm>
            <a:off x="4346574" y="4291445"/>
            <a:ext cx="4572000" cy="2031325"/>
          </a:xfrm>
          <a:prstGeom prst="rect">
            <a:avLst/>
          </a:prstGeom>
        </p:spPr>
        <p:txBody>
          <a:bodyPr>
            <a:spAutoFit/>
          </a:bodyPr>
          <a:lstStyle/>
          <a:p>
            <a:r>
              <a:rPr lang="zh-CN" altLang="en-US" dirty="0">
                <a:latin typeface="微软雅黑" panose="020B0503020204020204" pitchFamily="34" charset="-122"/>
                <a:ea typeface="微软雅黑" panose="020B0503020204020204" pitchFamily="34" charset="-122"/>
              </a:rPr>
              <a:t>“轨道炮” 的概念最早于</a:t>
            </a:r>
            <a:r>
              <a:rPr lang="en-US" altLang="zh-CN" dirty="0">
                <a:latin typeface="微软雅黑" panose="020B0503020204020204" pitchFamily="34" charset="-122"/>
                <a:ea typeface="微软雅黑" panose="020B0503020204020204" pitchFamily="34" charset="-122"/>
              </a:rPr>
              <a:t>1958</a:t>
            </a:r>
            <a:r>
              <a:rPr lang="zh-CN" altLang="en-US" dirty="0">
                <a:latin typeface="微软雅黑" panose="020B0503020204020204" pitchFamily="34" charset="-122"/>
                <a:ea typeface="微软雅黑" panose="020B0503020204020204" pitchFamily="34" charset="-122"/>
              </a:rPr>
              <a:t>年被提出，早期的电磁轨道炮发射试验装置采用等离子体电枢技术，只能进行单次发射</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20 </a:t>
            </a:r>
            <a:r>
              <a:rPr lang="zh-CN" altLang="en-US" dirty="0">
                <a:latin typeface="微软雅黑" panose="020B0503020204020204" pitchFamily="34" charset="-122"/>
                <a:ea typeface="微软雅黑" panose="020B0503020204020204" pitchFamily="34" charset="-122"/>
              </a:rPr>
              <a:t>世纪 </a:t>
            </a:r>
            <a:r>
              <a:rPr lang="en-US" altLang="zh-CN" dirty="0">
                <a:latin typeface="微软雅黑" panose="020B0503020204020204" pitchFamily="34" charset="-122"/>
                <a:ea typeface="微软雅黑" panose="020B0503020204020204" pitchFamily="34" charset="-122"/>
              </a:rPr>
              <a:t>90 </a:t>
            </a:r>
            <a:r>
              <a:rPr lang="zh-CN" altLang="en-US" dirty="0">
                <a:latin typeface="微软雅黑" panose="020B0503020204020204" pitchFamily="34" charset="-122"/>
                <a:ea typeface="微软雅黑" panose="020B0503020204020204" pitchFamily="34" charset="-122"/>
              </a:rPr>
              <a:t>年代后开始采用固体电枢技术，在解决了高温烧蚀和高速刨削等问题后，发射器的寿命提升到百发量级</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本</a:t>
            </a:r>
            <a:r>
              <a:rPr lang="zh-CN" altLang="en-US" dirty="0">
                <a:latin typeface="微软雅黑" panose="020B0503020204020204" pitchFamily="34" charset="-122"/>
                <a:ea typeface="微软雅黑" panose="020B0503020204020204" pitchFamily="34" charset="-122"/>
              </a:rPr>
              <a:t>课题研究所用电枢为</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形固体电枢。</a:t>
            </a:r>
            <a:endParaRPr lang="zh-CN" altLang="en-US" dirty="0"/>
          </a:p>
        </p:txBody>
      </p:sp>
      <p:sp>
        <p:nvSpPr>
          <p:cNvPr id="6" name="圆角矩形 5"/>
          <p:cNvSpPr/>
          <p:nvPr/>
        </p:nvSpPr>
        <p:spPr>
          <a:xfrm>
            <a:off x="4292890" y="4250327"/>
            <a:ext cx="4660609" cy="2129203"/>
          </a:xfrm>
          <a:prstGeom prst="round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5" name="文本框 14"/>
          <p:cNvSpPr txBox="1"/>
          <p:nvPr/>
        </p:nvSpPr>
        <p:spPr>
          <a:xfrm>
            <a:off x="4292890" y="1540009"/>
            <a:ext cx="4660610" cy="2554545"/>
          </a:xfrm>
          <a:prstGeom prst="rect">
            <a:avLst/>
          </a:prstGeom>
          <a:noFill/>
        </p:spPr>
        <p:txBody>
          <a:bodyPr wrap="square" rtlCol="0">
            <a:spAutoFit/>
          </a:bodyPr>
          <a:lstStyle/>
          <a:p>
            <a:r>
              <a:rPr lang="zh-CN" altLang="en-US" sz="2000" dirty="0" smtClean="0">
                <a:solidFill>
                  <a:schemeClr val="accent5"/>
                </a:solidFill>
                <a:latin typeface="微软雅黑" panose="020B0503020204020204" pitchFamily="34" charset="-122"/>
                <a:ea typeface="微软雅黑" panose="020B0503020204020204" pitchFamily="34" charset="-122"/>
              </a:rPr>
              <a:t>  超</a:t>
            </a:r>
            <a:r>
              <a:rPr lang="zh-CN" altLang="zh-CN" sz="2000" dirty="0" smtClean="0">
                <a:solidFill>
                  <a:schemeClr val="accent5"/>
                </a:solidFill>
                <a:latin typeface="微软雅黑" panose="020B0503020204020204" pitchFamily="34" charset="-122"/>
                <a:ea typeface="微软雅黑" panose="020B0503020204020204" pitchFamily="34" charset="-122"/>
              </a:rPr>
              <a:t>高速</a:t>
            </a:r>
            <a:endParaRPr lang="en-US" altLang="zh-CN" sz="2000" dirty="0" smtClean="0">
              <a:solidFill>
                <a:schemeClr val="accent5"/>
              </a:solidFill>
              <a:latin typeface="微软雅黑" panose="020B0503020204020204" pitchFamily="34" charset="-122"/>
              <a:ea typeface="微软雅黑" panose="020B0503020204020204" pitchFamily="34" charset="-122"/>
            </a:endParaRPr>
          </a:p>
          <a:p>
            <a:r>
              <a:rPr lang="zh-CN" altLang="zh-CN" sz="2000" dirty="0" smtClean="0">
                <a:latin typeface="微软雅黑" panose="020B0503020204020204" pitchFamily="34" charset="-122"/>
                <a:ea typeface="微软雅黑" panose="020B0503020204020204" pitchFamily="34" charset="-122"/>
              </a:rPr>
              <a:t>是</a:t>
            </a:r>
            <a:r>
              <a:rPr lang="zh-CN" altLang="zh-CN" sz="2000" dirty="0">
                <a:latin typeface="微软雅黑" panose="020B0503020204020204" pitchFamily="34" charset="-122"/>
                <a:ea typeface="微软雅黑" panose="020B0503020204020204" pitchFamily="34" charset="-122"/>
              </a:rPr>
              <a:t>一种能将物体加速至超高速度的新型发射方式，它利用电磁力驱动有效载荷，能将电磁能转换成机械</a:t>
            </a:r>
            <a:r>
              <a:rPr lang="zh-CN" altLang="zh-CN" sz="2000" dirty="0" smtClean="0">
                <a:latin typeface="微软雅黑" panose="020B0503020204020204" pitchFamily="34" charset="-122"/>
                <a:ea typeface="微软雅黑" panose="020B0503020204020204" pitchFamily="34" charset="-122"/>
              </a:rPr>
              <a:t>动能</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solidFill>
                  <a:schemeClr val="accent5"/>
                </a:solidFill>
                <a:latin typeface="微软雅黑" panose="020B0503020204020204" pitchFamily="34" charset="-122"/>
                <a:ea typeface="微软雅黑" panose="020B0503020204020204" pitchFamily="34" charset="-122"/>
              </a:rPr>
              <a:t>  精确</a:t>
            </a:r>
            <a:r>
              <a:rPr lang="zh-CN" altLang="en-US" sz="2000" dirty="0">
                <a:solidFill>
                  <a:schemeClr val="accent5"/>
                </a:solidFill>
                <a:latin typeface="微软雅黑" panose="020B0503020204020204" pitchFamily="34" charset="-122"/>
                <a:ea typeface="微软雅黑" panose="020B0503020204020204" pitchFamily="34" charset="-122"/>
              </a:rPr>
              <a:t>控制</a:t>
            </a:r>
            <a:endParaRPr lang="en-US" altLang="zh-CN" sz="2000" dirty="0" smtClean="0">
              <a:solidFill>
                <a:schemeClr val="accent5"/>
              </a:solidFill>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采用</a:t>
            </a:r>
            <a:r>
              <a:rPr lang="zh-CN" altLang="en-US" sz="2000" dirty="0">
                <a:latin typeface="微软雅黑" panose="020B0503020204020204" pitchFamily="34" charset="-122"/>
                <a:ea typeface="微软雅黑" panose="020B0503020204020204" pitchFamily="34" charset="-122"/>
              </a:rPr>
              <a:t>电能为唯一能源直接作用于待加速电枢上，可通过调节电流波形幅</a:t>
            </a:r>
            <a:r>
              <a:rPr lang="zh-CN" altLang="en-US" sz="2000" dirty="0" smtClean="0">
                <a:latin typeface="微软雅黑" panose="020B0503020204020204" pitchFamily="34" charset="-122"/>
                <a:ea typeface="微软雅黑" panose="020B0503020204020204" pitchFamily="34" charset="-122"/>
              </a:rPr>
              <a:t>值等</a:t>
            </a:r>
            <a:r>
              <a:rPr lang="zh-CN" altLang="en-US" sz="2000" dirty="0">
                <a:latin typeface="微软雅黑" panose="020B0503020204020204" pitchFamily="34" charset="-122"/>
                <a:ea typeface="微软雅黑" panose="020B0503020204020204" pitchFamily="34" charset="-122"/>
              </a:rPr>
              <a:t>参数来快速调节电枢的运动</a:t>
            </a:r>
            <a:r>
              <a:rPr lang="zh-CN" altLang="en-US" sz="2000" dirty="0" smtClean="0">
                <a:latin typeface="微软雅黑" panose="020B0503020204020204" pitchFamily="34" charset="-122"/>
                <a:ea typeface="微软雅黑" panose="020B0503020204020204" pitchFamily="34" charset="-122"/>
              </a:rPr>
              <a:t>速度。</a:t>
            </a:r>
            <a:endParaRPr lang="zh-CN" altLang="en-US" sz="2000" dirty="0">
              <a:latin typeface="宋体" panose="02010600030101010101" pitchFamily="2" charset="-122"/>
              <a:ea typeface="宋体" panose="02010600030101010101" pitchFamily="2" charset="-122"/>
            </a:endParaRPr>
          </a:p>
        </p:txBody>
      </p:sp>
      <p:sp>
        <p:nvSpPr>
          <p:cNvPr id="16" name="圆角矩形 15"/>
          <p:cNvSpPr/>
          <p:nvPr/>
        </p:nvSpPr>
        <p:spPr>
          <a:xfrm>
            <a:off x="4239207" y="1459345"/>
            <a:ext cx="4660609" cy="2715875"/>
          </a:xfrm>
          <a:prstGeom prst="round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0195" y="428563"/>
            <a:ext cx="7898316" cy="646331"/>
          </a:xfrm>
          <a:prstGeom prst="rect">
            <a:avLst/>
          </a:prstGeom>
          <a:noFill/>
        </p:spPr>
        <p:txBody>
          <a:bodyPr wrap="none" rtlCol="0" anchor="t">
            <a:spAutoFit/>
          </a:bodyPr>
          <a:lstStyle/>
          <a:p>
            <a:r>
              <a:rPr lang="en-US" altLang="zh-CN" sz="3600" dirty="0" smtClean="0">
                <a:solidFill>
                  <a:schemeClr val="accent5"/>
                </a:solidFill>
                <a:latin typeface="微软雅黑" panose="020B0503020204020204" pitchFamily="34" charset="-122"/>
                <a:ea typeface="微软雅黑" panose="020B0503020204020204" pitchFamily="34" charset="-122"/>
              </a:rPr>
              <a:t>1.2 </a:t>
            </a:r>
            <a:r>
              <a:rPr lang="zh-CN" altLang="en-US" sz="3600" dirty="0" smtClean="0">
                <a:solidFill>
                  <a:schemeClr val="accent5"/>
                </a:solidFill>
                <a:latin typeface="微软雅黑" panose="020B0503020204020204" pitchFamily="34" charset="-122"/>
                <a:ea typeface="微软雅黑" panose="020B0503020204020204" pitchFamily="34" charset="-122"/>
              </a:rPr>
              <a:t>电枢</a:t>
            </a:r>
            <a:r>
              <a:rPr lang="zh-CN" altLang="en-US" sz="3600" dirty="0">
                <a:solidFill>
                  <a:schemeClr val="accent5"/>
                </a:solidFill>
                <a:latin typeface="微软雅黑" panose="020B0503020204020204" pitchFamily="34" charset="-122"/>
                <a:ea typeface="微软雅黑" panose="020B0503020204020204" pitchFamily="34" charset="-122"/>
              </a:rPr>
              <a:t>起动阶段运动特性的研究意义</a:t>
            </a:r>
          </a:p>
        </p:txBody>
      </p:sp>
      <p:sp>
        <p:nvSpPr>
          <p:cNvPr id="2" name="文本框 1"/>
          <p:cNvSpPr txBox="1"/>
          <p:nvPr/>
        </p:nvSpPr>
        <p:spPr>
          <a:xfrm>
            <a:off x="416559" y="1407291"/>
            <a:ext cx="2685351" cy="461665"/>
          </a:xfrm>
          <a:prstGeom prst="rect">
            <a:avLst/>
          </a:prstGeom>
          <a:noFill/>
        </p:spPr>
        <p:txBody>
          <a:bodyPr wrap="none" rtlCol="0">
            <a:spAutoFit/>
          </a:bodyPr>
          <a:lstStyle/>
          <a:p>
            <a:pPr marL="342900" indent="-342900">
              <a:buFont typeface="Wingdings" panose="05000000000000000000" charset="0"/>
              <a:buChar char=""/>
            </a:pPr>
            <a:r>
              <a:rPr lang="zh-CN" altLang="en-US" sz="2400" dirty="0" smtClean="0">
                <a:latin typeface="宋体" panose="02010600030101010101" pitchFamily="2" charset="-122"/>
                <a:ea typeface="宋体" panose="02010600030101010101" pitchFamily="2" charset="-122"/>
              </a:rPr>
              <a:t>电枢速度的测量</a:t>
            </a:r>
            <a:endParaRPr lang="zh-CN" altLang="en-US" sz="2400" dirty="0">
              <a:latin typeface="宋体" panose="02010600030101010101" pitchFamily="2" charset="-122"/>
              <a:ea typeface="宋体" panose="02010600030101010101" pitchFamily="2" charset="-122"/>
            </a:endParaRPr>
          </a:p>
        </p:txBody>
      </p:sp>
      <p:sp>
        <p:nvSpPr>
          <p:cNvPr id="6" name="文本框 5"/>
          <p:cNvSpPr txBox="1"/>
          <p:nvPr/>
        </p:nvSpPr>
        <p:spPr>
          <a:xfrm>
            <a:off x="4850655" y="4155850"/>
            <a:ext cx="399340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不同测速方法下电枢的速度</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时间曲线</a:t>
            </a:r>
            <a:endParaRPr lang="zh-CN" altLang="en-US" dirty="0">
              <a:latin typeface="楷体" panose="02010609060101010101" pitchFamily="49" charset="-122"/>
              <a:ea typeface="楷体" panose="02010609060101010101" pitchFamily="49" charset="-122"/>
            </a:endParaRPr>
          </a:p>
        </p:txBody>
      </p:sp>
      <p:sp>
        <p:nvSpPr>
          <p:cNvPr id="12" name="文本框 11"/>
          <p:cNvSpPr txBox="1"/>
          <p:nvPr/>
        </p:nvSpPr>
        <p:spPr>
          <a:xfrm>
            <a:off x="506129" y="4186359"/>
            <a:ext cx="3185487"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        </a:t>
            </a:r>
            <a:r>
              <a:rPr lang="en-US" altLang="zh-CN" dirty="0" smtClean="0">
                <a:latin typeface="楷体" panose="02010609060101010101" pitchFamily="49" charset="-122"/>
                <a:ea typeface="楷体" panose="02010609060101010101" pitchFamily="49" charset="-122"/>
              </a:rPr>
              <a:t> B-dot</a:t>
            </a:r>
            <a:r>
              <a:rPr lang="zh-CN" altLang="en-US" dirty="0" smtClean="0">
                <a:latin typeface="楷体" panose="02010609060101010101" pitchFamily="49" charset="-122"/>
                <a:ea typeface="楷体" panose="02010609060101010101" pitchFamily="49" charset="-122"/>
              </a:rPr>
              <a:t>测速法示意图</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 name="文本框 12"/>
          <p:cNvSpPr txBox="1"/>
          <p:nvPr/>
        </p:nvSpPr>
        <p:spPr>
          <a:xfrm>
            <a:off x="416562" y="5001802"/>
            <a:ext cx="8238925" cy="1569660"/>
          </a:xfrm>
          <a:prstGeom prst="rect">
            <a:avLst/>
          </a:prstGeom>
          <a:noFill/>
        </p:spPr>
        <p:txBody>
          <a:bodyPr wrap="square" rtlCol="0">
            <a:spAutoFit/>
          </a:bodyPr>
          <a:lstStyle/>
          <a:p>
            <a:pPr>
              <a:lnSpc>
                <a:spcPct val="120000"/>
              </a:lnSpc>
            </a:pPr>
            <a:r>
              <a:rPr lang="zh-CN" altLang="zh-CN" sz="2000" dirty="0" smtClean="0"/>
              <a:t>目前</a:t>
            </a:r>
            <a:r>
              <a:rPr lang="zh-CN" altLang="zh-CN" sz="2000" dirty="0"/>
              <a:t>国内外最普遍使用的</a:t>
            </a:r>
            <a:r>
              <a:rPr lang="en-US" altLang="zh-CN" sz="2000" dirty="0"/>
              <a:t>B</a:t>
            </a:r>
            <a:r>
              <a:rPr lang="zh-CN" altLang="zh-CN" sz="2000" dirty="0"/>
              <a:t>探头测速法可以测得电枢经过</a:t>
            </a:r>
            <a:r>
              <a:rPr lang="en-US" altLang="zh-CN" sz="2000" dirty="0"/>
              <a:t>B</a:t>
            </a:r>
            <a:r>
              <a:rPr lang="zh-CN" altLang="zh-CN" sz="2000" dirty="0"/>
              <a:t>探头位置的时刻，</a:t>
            </a:r>
            <a:r>
              <a:rPr lang="zh-CN" altLang="zh-CN" sz="2000" dirty="0" smtClean="0"/>
              <a:t>但由于</a:t>
            </a:r>
            <a:r>
              <a:rPr lang="zh-CN" altLang="en-US" sz="2000" dirty="0" smtClean="0"/>
              <a:t>电枢在起动阶段速度较低</a:t>
            </a:r>
            <a:r>
              <a:rPr lang="zh-CN" altLang="zh-CN" sz="2000" dirty="0" smtClean="0"/>
              <a:t>，</a:t>
            </a:r>
            <a:r>
              <a:rPr lang="zh-CN" altLang="en-US" sz="2000" dirty="0" smtClean="0"/>
              <a:t>使用</a:t>
            </a:r>
            <a:r>
              <a:rPr lang="en-US" altLang="zh-CN" sz="2000" dirty="0" smtClean="0"/>
              <a:t>B</a:t>
            </a:r>
            <a:r>
              <a:rPr lang="zh-CN" altLang="en-US" sz="2000" dirty="0" smtClean="0"/>
              <a:t>探头</a:t>
            </a:r>
            <a:r>
              <a:rPr lang="zh-CN" altLang="zh-CN" sz="2000" dirty="0" smtClean="0"/>
              <a:t>无法</a:t>
            </a:r>
            <a:r>
              <a:rPr lang="zh-CN" altLang="zh-CN" sz="2000" dirty="0"/>
              <a:t>准确测得电枢的</a:t>
            </a:r>
            <a:r>
              <a:rPr lang="zh-CN" altLang="zh-CN" sz="2000" dirty="0" smtClean="0"/>
              <a:t>起动</a:t>
            </a:r>
            <a:r>
              <a:rPr lang="zh-CN" altLang="en-US" sz="2000" dirty="0" smtClean="0"/>
              <a:t>时间。</a:t>
            </a:r>
            <a:r>
              <a:rPr lang="zh-CN" altLang="en-US" sz="2000" dirty="0" smtClean="0">
                <a:latin typeface="宋体" panose="02010600030101010101" pitchFamily="2" charset="-122"/>
                <a:ea typeface="宋体" panose="02010600030101010101" pitchFamily="2" charset="-122"/>
              </a:rPr>
              <a:t>因此需要研究哪些因素影响这电枢起动过程，以及影响规律，进而准确预测电枢的起动时间。</a:t>
            </a:r>
            <a:endParaRPr lang="en-US" altLang="zh-CN" sz="2000" dirty="0" smtClean="0"/>
          </a:p>
        </p:txBody>
      </p:sp>
      <p:pic>
        <p:nvPicPr>
          <p:cNvPr id="4" name="图片 3"/>
          <p:cNvPicPr>
            <a:picLocks noChangeAspect="1"/>
          </p:cNvPicPr>
          <p:nvPr/>
        </p:nvPicPr>
        <p:blipFill>
          <a:blip r:embed="rId3"/>
          <a:stretch>
            <a:fillRect/>
          </a:stretch>
        </p:blipFill>
        <p:spPr>
          <a:xfrm>
            <a:off x="4961182" y="2103142"/>
            <a:ext cx="3353255" cy="2101024"/>
          </a:xfrm>
          <a:prstGeom prst="rect">
            <a:avLst/>
          </a:prstGeom>
        </p:spPr>
      </p:pic>
      <p:pic>
        <p:nvPicPr>
          <p:cNvPr id="7" name="图片 6"/>
          <p:cNvPicPr>
            <a:picLocks noChangeAspect="1"/>
          </p:cNvPicPr>
          <p:nvPr/>
        </p:nvPicPr>
        <p:blipFill>
          <a:blip r:embed="rId4"/>
          <a:stretch>
            <a:fillRect/>
          </a:stretch>
        </p:blipFill>
        <p:spPr>
          <a:xfrm>
            <a:off x="657886" y="2141328"/>
            <a:ext cx="3977614" cy="16648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355C7BCB-AEB0-4E72-BCAD-6B1C5D0DCFC0}" type="slidenum">
              <a:rPr lang="zh-CN" altLang="en-US" smtClean="0"/>
              <a:pPr/>
              <a:t>5</a:t>
            </a:fld>
            <a:endParaRPr lang="zh-CN" altLang="en-US" dirty="0"/>
          </a:p>
        </p:txBody>
      </p:sp>
      <p:sp>
        <p:nvSpPr>
          <p:cNvPr id="7" name="文本框 6"/>
          <p:cNvSpPr txBox="1"/>
          <p:nvPr/>
        </p:nvSpPr>
        <p:spPr>
          <a:xfrm>
            <a:off x="416559" y="1407291"/>
            <a:ext cx="2685351" cy="461665"/>
          </a:xfrm>
          <a:prstGeom prst="rect">
            <a:avLst/>
          </a:prstGeom>
          <a:noFill/>
        </p:spPr>
        <p:txBody>
          <a:bodyPr wrap="none" rtlCol="0">
            <a:spAutoFit/>
          </a:bodyPr>
          <a:lstStyle/>
          <a:p>
            <a:pPr marL="342900" indent="-342900">
              <a:buFont typeface="Wingdings" panose="05000000000000000000" charset="0"/>
              <a:buChar char=""/>
            </a:pPr>
            <a:r>
              <a:rPr lang="zh-CN" altLang="en-US" sz="2400" dirty="0" smtClean="0">
                <a:latin typeface="宋体" panose="02010600030101010101" pitchFamily="2" charset="-122"/>
                <a:ea typeface="宋体" panose="02010600030101010101" pitchFamily="2" charset="-122"/>
              </a:rPr>
              <a:t>电枢速度的控制</a:t>
            </a:r>
            <a:endParaRPr lang="zh-CN" altLang="en-US" sz="2400" dirty="0">
              <a:latin typeface="宋体" panose="02010600030101010101" pitchFamily="2" charset="-122"/>
              <a:ea typeface="宋体" panose="02010600030101010101" pitchFamily="2" charset="-122"/>
            </a:endParaRPr>
          </a:p>
        </p:txBody>
      </p:sp>
      <p:pic>
        <p:nvPicPr>
          <p:cNvPr id="8" name="图片 7"/>
          <p:cNvPicPr>
            <a:picLocks noChangeAspect="1"/>
          </p:cNvPicPr>
          <p:nvPr/>
        </p:nvPicPr>
        <p:blipFill>
          <a:blip r:embed="rId3"/>
          <a:stretch>
            <a:fillRect/>
          </a:stretch>
        </p:blipFill>
        <p:spPr>
          <a:xfrm>
            <a:off x="5373971" y="2019031"/>
            <a:ext cx="2167958" cy="2853033"/>
          </a:xfrm>
          <a:prstGeom prst="rect">
            <a:avLst/>
          </a:prstGeom>
        </p:spPr>
      </p:pic>
      <p:sp>
        <p:nvSpPr>
          <p:cNvPr id="10" name="文本框 9"/>
          <p:cNvSpPr txBox="1"/>
          <p:nvPr/>
        </p:nvSpPr>
        <p:spPr>
          <a:xfrm>
            <a:off x="593008" y="2019031"/>
            <a:ext cx="3678545" cy="3785652"/>
          </a:xfrm>
          <a:prstGeom prst="rect">
            <a:avLst/>
          </a:prstGeom>
          <a:noFill/>
        </p:spPr>
        <p:txBody>
          <a:bodyPr wrap="square" rtlCol="0">
            <a:spAutoFit/>
          </a:bodyPr>
          <a:lstStyle/>
          <a:p>
            <a:pPr>
              <a:lnSpc>
                <a:spcPct val="120000"/>
              </a:lnSpc>
            </a:pPr>
            <a:r>
              <a:rPr lang="zh-CN" altLang="zh-CN" sz="2000" dirty="0" smtClean="0"/>
              <a:t>目前</a:t>
            </a:r>
            <a:r>
              <a:rPr lang="zh-CN" altLang="zh-CN" sz="2000" dirty="0"/>
              <a:t>大量的研究表明电磁轨道发射初速很高，却尚不能达到初速的精确控制</a:t>
            </a:r>
            <a:r>
              <a:rPr lang="zh-CN" altLang="zh-CN" sz="2000" dirty="0" smtClean="0"/>
              <a:t>。</a:t>
            </a:r>
            <a:endParaRPr lang="en-US" altLang="zh-CN" sz="2000" dirty="0" smtClean="0"/>
          </a:p>
          <a:p>
            <a:pPr>
              <a:lnSpc>
                <a:spcPct val="120000"/>
              </a:lnSpc>
            </a:pPr>
            <a:r>
              <a:rPr lang="zh-CN" altLang="zh-CN" sz="2000" dirty="0" smtClean="0"/>
              <a:t>重复</a:t>
            </a:r>
            <a:r>
              <a:rPr lang="zh-CN" altLang="zh-CN" sz="2000" dirty="0"/>
              <a:t>发射</a:t>
            </a:r>
            <a:r>
              <a:rPr lang="zh-CN" altLang="zh-CN" sz="2000" dirty="0" smtClean="0"/>
              <a:t>中</a:t>
            </a:r>
            <a:r>
              <a:rPr lang="zh-CN" altLang="en-US" sz="2000" dirty="0" smtClean="0"/>
              <a:t>，</a:t>
            </a:r>
            <a:r>
              <a:rPr lang="zh-CN" altLang="zh-CN" sz="2000" dirty="0" smtClean="0"/>
              <a:t>电枢</a:t>
            </a:r>
            <a:r>
              <a:rPr lang="zh-CN" altLang="zh-CN" sz="2000" dirty="0"/>
              <a:t>起动</a:t>
            </a:r>
            <a:r>
              <a:rPr lang="zh-CN" altLang="zh-CN" sz="2000" dirty="0" smtClean="0"/>
              <a:t>阶段运动状态</a:t>
            </a:r>
            <a:r>
              <a:rPr lang="zh-CN" altLang="en-US" sz="2000" dirty="0" smtClean="0"/>
              <a:t>不均一</a:t>
            </a:r>
            <a:r>
              <a:rPr lang="zh-CN" altLang="en-US" sz="2000" dirty="0"/>
              <a:t>，</a:t>
            </a:r>
            <a:r>
              <a:rPr lang="zh-CN" altLang="en-US" sz="2000" dirty="0" smtClean="0"/>
              <a:t>研究各影响因素对起动阶段电枢运动状态的影响规律，从而了解电枢在各次发射之间起动状态的变化规律，</a:t>
            </a:r>
            <a:r>
              <a:rPr lang="zh-CN" altLang="zh-CN" sz="2000" dirty="0" smtClean="0"/>
              <a:t>对</a:t>
            </a:r>
            <a:r>
              <a:rPr lang="zh-CN" altLang="zh-CN" sz="2000" dirty="0"/>
              <a:t>提高初速度的控制精度具有十分重要的意义。</a:t>
            </a:r>
            <a:endParaRPr lang="zh-CN" altLang="en-US" sz="2000" dirty="0"/>
          </a:p>
        </p:txBody>
      </p:sp>
      <p:sp>
        <p:nvSpPr>
          <p:cNvPr id="13" name="文本框 12"/>
          <p:cNvSpPr txBox="1"/>
          <p:nvPr/>
        </p:nvSpPr>
        <p:spPr>
          <a:xfrm>
            <a:off x="4518957" y="5071185"/>
            <a:ext cx="3877985"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重复发射中电枢到达各探针</a:t>
            </a:r>
            <a:r>
              <a:rPr lang="zh-CN" altLang="en-US" dirty="0">
                <a:latin typeface="楷体" panose="02010609060101010101" pitchFamily="49" charset="-122"/>
                <a:ea typeface="楷体" panose="02010609060101010101" pitchFamily="49" charset="-122"/>
              </a:rPr>
              <a:t>点的时间</a:t>
            </a:r>
          </a:p>
        </p:txBody>
      </p:sp>
      <p:sp>
        <p:nvSpPr>
          <p:cNvPr id="9" name="文本框 8"/>
          <p:cNvSpPr txBox="1"/>
          <p:nvPr/>
        </p:nvSpPr>
        <p:spPr>
          <a:xfrm>
            <a:off x="250195" y="428563"/>
            <a:ext cx="7898316" cy="646331"/>
          </a:xfrm>
          <a:prstGeom prst="rect">
            <a:avLst/>
          </a:prstGeom>
          <a:noFill/>
        </p:spPr>
        <p:txBody>
          <a:bodyPr wrap="none" rtlCol="0" anchor="t">
            <a:spAutoFit/>
          </a:bodyPr>
          <a:lstStyle/>
          <a:p>
            <a:r>
              <a:rPr lang="en-US" altLang="zh-CN" sz="3600" dirty="0" smtClean="0">
                <a:solidFill>
                  <a:schemeClr val="accent5"/>
                </a:solidFill>
                <a:latin typeface="微软雅黑" panose="020B0503020204020204" pitchFamily="34" charset="-122"/>
                <a:ea typeface="微软雅黑" panose="020B0503020204020204" pitchFamily="34" charset="-122"/>
              </a:rPr>
              <a:t>1.2 </a:t>
            </a:r>
            <a:r>
              <a:rPr lang="zh-CN" altLang="en-US" sz="3600" dirty="0" smtClean="0">
                <a:solidFill>
                  <a:schemeClr val="accent5"/>
                </a:solidFill>
                <a:latin typeface="微软雅黑" panose="020B0503020204020204" pitchFamily="34" charset="-122"/>
                <a:ea typeface="微软雅黑" panose="020B0503020204020204" pitchFamily="34" charset="-122"/>
              </a:rPr>
              <a:t>电枢</a:t>
            </a:r>
            <a:r>
              <a:rPr lang="zh-CN" altLang="en-US" sz="3600" dirty="0">
                <a:solidFill>
                  <a:schemeClr val="accent5"/>
                </a:solidFill>
                <a:latin typeface="微软雅黑" panose="020B0503020204020204" pitchFamily="34" charset="-122"/>
                <a:ea typeface="微软雅黑" panose="020B0503020204020204" pitchFamily="34" charset="-122"/>
              </a:rPr>
              <a:t>起动阶段运动特性的研究意义</a:t>
            </a:r>
          </a:p>
        </p:txBody>
      </p:sp>
    </p:spTree>
    <p:extLst>
      <p:ext uri="{BB962C8B-B14F-4D97-AF65-F5344CB8AC3E}">
        <p14:creationId xmlns:p14="http://schemas.microsoft.com/office/powerpoint/2010/main" val="3738066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01300" y="1957413"/>
            <a:ext cx="8624883" cy="4247317"/>
          </a:xfrm>
          <a:prstGeom prst="rect">
            <a:avLst/>
          </a:prstGeom>
          <a:noFill/>
        </p:spPr>
        <p:txBody>
          <a:bodyPr wrap="square" rtlCol="0">
            <a:spAutoFit/>
          </a:bodyPr>
          <a:lstStyle/>
          <a:p>
            <a:pPr>
              <a:spcAft>
                <a:spcPts val="600"/>
              </a:spcAft>
              <a:buClr>
                <a:srgbClr val="0070C0"/>
              </a:buClr>
            </a:pPr>
            <a:r>
              <a:rPr lang="zh-CN" altLang="en-US" sz="2000" b="1" dirty="0" smtClean="0"/>
              <a:t>电枢</a:t>
            </a:r>
            <a:r>
              <a:rPr lang="zh-CN" altLang="en-US" sz="2000" b="1" dirty="0"/>
              <a:t>的受</a:t>
            </a:r>
            <a:r>
              <a:rPr lang="zh-CN" altLang="en-US" sz="2000" b="1" dirty="0" smtClean="0"/>
              <a:t>力状态</a:t>
            </a:r>
            <a:endParaRPr lang="en-US" altLang="zh-CN" sz="2000" b="1" dirty="0" smtClean="0"/>
          </a:p>
          <a:p>
            <a:pPr marL="342900" indent="-342900">
              <a:spcAft>
                <a:spcPts val="600"/>
              </a:spcAft>
              <a:buClr>
                <a:srgbClr val="0070C0"/>
              </a:buClr>
              <a:buFont typeface="Wingdings" panose="05000000000000000000" charset="0"/>
              <a:buChar char=""/>
            </a:pPr>
            <a:r>
              <a:rPr lang="en-US" altLang="zh-CN" sz="2000" dirty="0"/>
              <a:t>1989</a:t>
            </a:r>
            <a:r>
              <a:rPr lang="zh-CN" altLang="en-US" sz="2000" dirty="0" smtClean="0">
                <a:latin typeface="Times New Roman" panose="02020603050405020304" pitchFamily="18" charset="0"/>
                <a:ea typeface="宋体" panose="02010600030101010101" pitchFamily="2" charset="-122"/>
              </a:rPr>
              <a:t>年，</a:t>
            </a:r>
            <a:r>
              <a:rPr lang="en-US" altLang="zh-CN" sz="2000" dirty="0"/>
              <a:t>Weeks</a:t>
            </a:r>
            <a:r>
              <a:rPr lang="zh-CN" altLang="zh-CN" sz="2000" dirty="0"/>
              <a:t>等</a:t>
            </a:r>
            <a:r>
              <a:rPr lang="zh-CN" altLang="zh-CN" sz="2000" dirty="0" smtClean="0"/>
              <a:t>人</a:t>
            </a:r>
            <a:endParaRPr lang="en-US" altLang="zh-CN" sz="2000" dirty="0" smtClean="0"/>
          </a:p>
          <a:p>
            <a:pPr marL="800100" lvl="1">
              <a:spcAft>
                <a:spcPts val="600"/>
              </a:spcAft>
              <a:buClr>
                <a:srgbClr val="0070C0"/>
              </a:buClr>
            </a:pPr>
            <a:r>
              <a:rPr lang="zh-CN" altLang="zh-CN" sz="2000" dirty="0" smtClean="0"/>
              <a:t>提出</a:t>
            </a:r>
            <a:r>
              <a:rPr lang="zh-CN" altLang="zh-CN" sz="2000" dirty="0"/>
              <a:t>了滑动摩擦系数</a:t>
            </a:r>
            <a:r>
              <a:rPr lang="zh-CN" altLang="zh-CN" sz="2000" dirty="0" smtClean="0"/>
              <a:t>模型，该模型考虑</a:t>
            </a:r>
            <a:r>
              <a:rPr lang="zh-CN" altLang="zh-CN" sz="2000" dirty="0"/>
              <a:t>了速度对</a:t>
            </a:r>
            <a:r>
              <a:rPr lang="zh-CN" altLang="zh-CN" sz="2000" dirty="0" smtClean="0"/>
              <a:t>滑动摩擦系数</a:t>
            </a:r>
            <a:r>
              <a:rPr lang="zh-CN" altLang="zh-CN" sz="2000" dirty="0"/>
              <a:t>的</a:t>
            </a:r>
            <a:r>
              <a:rPr lang="zh-CN" altLang="zh-CN" sz="2000" dirty="0" smtClean="0"/>
              <a:t>影响</a:t>
            </a:r>
            <a:r>
              <a:rPr lang="zh-CN" altLang="en-US" sz="2000" dirty="0" smtClean="0"/>
              <a:t>，</a:t>
            </a:r>
            <a:r>
              <a:rPr lang="zh-CN" altLang="zh-CN" sz="2000" dirty="0" smtClean="0"/>
              <a:t>没有</a:t>
            </a:r>
            <a:r>
              <a:rPr lang="zh-CN" altLang="zh-CN" sz="2000" dirty="0"/>
              <a:t>涉及起动时静摩擦系数的研究</a:t>
            </a:r>
            <a:r>
              <a:rPr lang="zh-CN" altLang="zh-CN" sz="2000" dirty="0" smtClean="0"/>
              <a:t>。</a:t>
            </a:r>
            <a:endParaRPr lang="en-US" altLang="zh-CN" sz="2000" dirty="0" smtClean="0"/>
          </a:p>
          <a:p>
            <a:pPr marL="342900" indent="-342900">
              <a:spcAft>
                <a:spcPts val="600"/>
              </a:spcAft>
              <a:buClr>
                <a:srgbClr val="0070C0"/>
              </a:buClr>
              <a:buFont typeface="Wingdings" panose="05000000000000000000" charset="0"/>
              <a:buChar char=""/>
            </a:pPr>
            <a:r>
              <a:rPr lang="en-US" altLang="zh-CN" sz="2000" dirty="0"/>
              <a:t>1989</a:t>
            </a:r>
            <a:r>
              <a:rPr lang="zh-CN" altLang="en-US" sz="2000" dirty="0" smtClean="0">
                <a:latin typeface="Times New Roman" panose="02020603050405020304" pitchFamily="18" charset="0"/>
                <a:ea typeface="宋体" panose="02010600030101010101" pitchFamily="2" charset="-122"/>
              </a:rPr>
              <a:t>年，</a:t>
            </a:r>
            <a:r>
              <a:rPr lang="en-US" altLang="zh-CN" sz="2000" dirty="0" err="1"/>
              <a:t>Aigner</a:t>
            </a:r>
            <a:r>
              <a:rPr lang="zh-CN" altLang="zh-CN" sz="2000" dirty="0"/>
              <a:t>等</a:t>
            </a:r>
            <a:r>
              <a:rPr lang="zh-CN" altLang="zh-CN" sz="2000" dirty="0" smtClean="0"/>
              <a:t>人</a:t>
            </a:r>
            <a:endParaRPr lang="en-US" altLang="zh-CN" sz="2000" dirty="0" smtClean="0"/>
          </a:p>
          <a:p>
            <a:pPr marL="800100" lvl="1">
              <a:spcAft>
                <a:spcPts val="600"/>
              </a:spcAft>
              <a:buClr>
                <a:srgbClr val="0070C0"/>
              </a:buClr>
            </a:pPr>
            <a:r>
              <a:rPr lang="zh-CN" altLang="zh-CN" sz="2000" dirty="0" smtClean="0"/>
              <a:t>提出</a:t>
            </a:r>
            <a:r>
              <a:rPr lang="zh-CN" altLang="zh-CN" sz="2000" dirty="0"/>
              <a:t>了电枢的正压力模型以及关于滑行时间、大气压力和</a:t>
            </a:r>
            <a:r>
              <a:rPr lang="zh-CN" altLang="zh-CN" sz="2000" dirty="0" smtClean="0"/>
              <a:t>速度</a:t>
            </a:r>
            <a:r>
              <a:rPr lang="zh-CN" altLang="zh-CN" sz="2000" dirty="0"/>
              <a:t>的滑动摩擦系数</a:t>
            </a:r>
            <a:r>
              <a:rPr lang="zh-CN" altLang="zh-CN" sz="2000" dirty="0" smtClean="0"/>
              <a:t>模</a:t>
            </a:r>
            <a:r>
              <a:rPr lang="zh-CN" altLang="en-US" sz="2000" dirty="0" smtClean="0"/>
              <a:t>型。</a:t>
            </a:r>
            <a:endParaRPr lang="en-US" altLang="zh-CN" sz="2000" dirty="0" smtClean="0"/>
          </a:p>
          <a:p>
            <a:pPr marL="342900" indent="-342900">
              <a:spcAft>
                <a:spcPts val="600"/>
              </a:spcAft>
              <a:buClr>
                <a:srgbClr val="0070C0"/>
              </a:buClr>
              <a:buFont typeface="Wingdings" panose="05000000000000000000" charset="0"/>
              <a:buChar char=""/>
            </a:pPr>
            <a:r>
              <a:rPr lang="en-US" altLang="zh-CN" sz="2000" dirty="0" smtClean="0"/>
              <a:t>2011</a:t>
            </a:r>
            <a:r>
              <a:rPr lang="zh-CN" altLang="en-US" sz="2000" dirty="0" smtClean="0">
                <a:latin typeface="Times New Roman" panose="02020603050405020304" pitchFamily="18" charset="0"/>
                <a:ea typeface="宋体" panose="02010600030101010101" pitchFamily="2" charset="-122"/>
              </a:rPr>
              <a:t>年，</a:t>
            </a:r>
            <a:r>
              <a:rPr lang="zh-CN" altLang="zh-CN" sz="2000" dirty="0" smtClean="0"/>
              <a:t>李敏堂</a:t>
            </a:r>
            <a:endParaRPr lang="en-US" altLang="zh-CN" sz="2000" dirty="0" smtClean="0"/>
          </a:p>
          <a:p>
            <a:pPr marL="800100" lvl="1">
              <a:spcAft>
                <a:spcPts val="600"/>
              </a:spcAft>
              <a:buClr>
                <a:srgbClr val="0070C0"/>
              </a:buClr>
            </a:pPr>
            <a:r>
              <a:rPr lang="zh-CN" altLang="zh-CN" sz="2000" dirty="0"/>
              <a:t>通过仿真</a:t>
            </a:r>
            <a:r>
              <a:rPr lang="zh-CN" altLang="zh-CN" sz="2000" dirty="0" smtClean="0"/>
              <a:t>计算，</a:t>
            </a:r>
            <a:r>
              <a:rPr lang="zh-CN" altLang="en-US" sz="2000" dirty="0" smtClean="0"/>
              <a:t>得到了</a:t>
            </a:r>
            <a:r>
              <a:rPr lang="zh-CN" altLang="zh-CN" sz="2000" dirty="0" smtClean="0"/>
              <a:t>电枢在电动力和预紧力分别作用下的体应力和界面接触压力分布。尽管电动力和预紧力对电枢结构的作用效果有很大不同，但共同点：电枢的喉部均为最大应力区域，最高应力值均出现在喉部中心位置处；电枢臂末端应力均比较小</a:t>
            </a:r>
            <a:r>
              <a:rPr lang="zh-CN" altLang="en-US" sz="2000" dirty="0" smtClean="0"/>
              <a:t>。</a:t>
            </a:r>
            <a:endParaRPr lang="zh-CN" altLang="en-US" sz="2000" dirty="0">
              <a:latin typeface="Times New Roman" panose="02020603050405020304" pitchFamily="18" charset="0"/>
              <a:ea typeface="宋体" panose="02010600030101010101" pitchFamily="2" charset="-122"/>
            </a:endParaRPr>
          </a:p>
        </p:txBody>
      </p:sp>
      <p:sp>
        <p:nvSpPr>
          <p:cNvPr id="8" name="文本框 7"/>
          <p:cNvSpPr txBox="1"/>
          <p:nvPr/>
        </p:nvSpPr>
        <p:spPr>
          <a:xfrm>
            <a:off x="201295" y="275326"/>
            <a:ext cx="6391493" cy="769441"/>
          </a:xfrm>
          <a:prstGeom prst="rect">
            <a:avLst/>
          </a:prstGeom>
          <a:noFill/>
        </p:spPr>
        <p:txBody>
          <a:bodyPr wrap="none" rtlCol="0" anchor="t">
            <a:spAutoFit/>
          </a:bodyPr>
          <a:lstStyle/>
          <a:p>
            <a:r>
              <a:rPr lang="en-US" altLang="zh-CN" sz="4400" b="1" dirty="0" smtClean="0">
                <a:solidFill>
                  <a:schemeClr val="accent5"/>
                </a:solidFill>
                <a:latin typeface="微软雅黑" panose="020B0503020204020204" pitchFamily="34" charset="-122"/>
                <a:ea typeface="微软雅黑" panose="020B0503020204020204" pitchFamily="34" charset="-122"/>
                <a:sym typeface="+mn-ea"/>
              </a:rPr>
              <a:t>2.</a:t>
            </a:r>
            <a:r>
              <a:rPr lang="zh-CN" altLang="en-US" sz="4400" b="1" dirty="0" smtClean="0">
                <a:solidFill>
                  <a:schemeClr val="accent5"/>
                </a:solidFill>
                <a:latin typeface="微软雅黑" panose="020B0503020204020204" pitchFamily="34" charset="-122"/>
                <a:ea typeface="微软雅黑" panose="020B0503020204020204" pitchFamily="34" charset="-122"/>
                <a:sym typeface="+mn-ea"/>
              </a:rPr>
              <a:t>国内外研究现状及趋势</a:t>
            </a:r>
            <a:endParaRPr lang="zh-CN" altLang="en-US" sz="4400" b="1" dirty="0">
              <a:solidFill>
                <a:schemeClr val="accent5"/>
              </a:solidFill>
              <a:latin typeface="微软雅黑" panose="020B0503020204020204" pitchFamily="34" charset="-122"/>
              <a:ea typeface="微软雅黑" panose="020B0503020204020204" pitchFamily="34" charset="-122"/>
            </a:endParaRPr>
          </a:p>
        </p:txBody>
      </p:sp>
      <p:sp>
        <p:nvSpPr>
          <p:cNvPr id="9" name="矩形 8"/>
          <p:cNvSpPr/>
          <p:nvPr/>
        </p:nvSpPr>
        <p:spPr>
          <a:xfrm>
            <a:off x="215814" y="1247936"/>
            <a:ext cx="3416320" cy="461665"/>
          </a:xfrm>
          <a:prstGeom prst="rect">
            <a:avLst/>
          </a:prstGeom>
        </p:spPr>
        <p:txBody>
          <a:bodyPr wrap="none">
            <a:spAutoFit/>
          </a:bodyPr>
          <a:lstStyle/>
          <a:p>
            <a:pPr lvl="0">
              <a:spcAft>
                <a:spcPts val="600"/>
              </a:spcAft>
              <a:buClr>
                <a:srgbClr val="0070C0"/>
              </a:buClr>
            </a:pPr>
            <a:r>
              <a:rPr lang="en-US" altLang="zh-CN" sz="2400" b="1" dirty="0">
                <a:solidFill>
                  <a:srgbClr val="4472C4"/>
                </a:solidFill>
              </a:rPr>
              <a:t>2.1 </a:t>
            </a:r>
            <a:r>
              <a:rPr lang="zh-CN" altLang="en-US" sz="2400" b="1" dirty="0">
                <a:solidFill>
                  <a:srgbClr val="4472C4"/>
                </a:solidFill>
              </a:rPr>
              <a:t>电枢运动特性的</a:t>
            </a:r>
            <a:r>
              <a:rPr lang="zh-CN" altLang="en-US" sz="2400" b="1" dirty="0" smtClean="0">
                <a:solidFill>
                  <a:srgbClr val="4472C4"/>
                </a:solidFill>
              </a:rPr>
              <a:t>研究</a:t>
            </a:r>
            <a:endParaRPr lang="zh-CN" altLang="en-US" sz="2400" b="1" dirty="0">
              <a:solidFill>
                <a:srgbClr val="4472C4"/>
              </a:solidFill>
            </a:endParaRPr>
          </a:p>
        </p:txBody>
      </p:sp>
    </p:spTree>
    <p:extLst>
      <p:ext uri="{BB962C8B-B14F-4D97-AF65-F5344CB8AC3E}">
        <p14:creationId xmlns:p14="http://schemas.microsoft.com/office/powerpoint/2010/main" val="3553676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215814" y="1912770"/>
            <a:ext cx="8574779" cy="4324261"/>
          </a:xfrm>
          <a:prstGeom prst="rect">
            <a:avLst/>
          </a:prstGeom>
          <a:noFill/>
        </p:spPr>
        <p:txBody>
          <a:bodyPr wrap="square" rtlCol="0">
            <a:spAutoFit/>
          </a:bodyPr>
          <a:lstStyle/>
          <a:p>
            <a:pPr>
              <a:spcAft>
                <a:spcPts val="600"/>
              </a:spcAft>
              <a:buClr>
                <a:srgbClr val="0070C0"/>
              </a:buClr>
            </a:pPr>
            <a:r>
              <a:rPr lang="zh-CN" altLang="zh-CN" sz="2000" b="1" dirty="0" smtClean="0"/>
              <a:t>枢轨间的电接触特性</a:t>
            </a:r>
            <a:endParaRPr lang="en-US" altLang="zh-CN" sz="2000" b="1" dirty="0" smtClean="0"/>
          </a:p>
          <a:p>
            <a:pPr marL="342900" indent="-342900">
              <a:spcAft>
                <a:spcPts val="600"/>
              </a:spcAft>
              <a:buClr>
                <a:srgbClr val="0070C0"/>
              </a:buClr>
              <a:buFont typeface="Wingdings" panose="05000000000000000000" charset="0"/>
              <a:buChar char=""/>
            </a:pPr>
            <a:r>
              <a:rPr lang="en-US" altLang="zh-CN" sz="2000" dirty="0" smtClean="0"/>
              <a:t>1999</a:t>
            </a:r>
            <a:r>
              <a:rPr lang="zh-CN" altLang="en-US" sz="2000" dirty="0" smtClean="0">
                <a:latin typeface="Times New Roman" panose="02020603050405020304" pitchFamily="18" charset="0"/>
                <a:ea typeface="宋体" panose="02010600030101010101" pitchFamily="2" charset="-122"/>
              </a:rPr>
              <a:t>年，</a:t>
            </a:r>
            <a:r>
              <a:rPr lang="en-US" altLang="zh-CN" sz="2000" dirty="0" smtClean="0"/>
              <a:t>Kim</a:t>
            </a:r>
            <a:r>
              <a:rPr lang="zh-CN" altLang="en-US" sz="2000" dirty="0" smtClean="0"/>
              <a:t>和</a:t>
            </a:r>
            <a:r>
              <a:rPr lang="en-US" altLang="zh-CN" sz="2000" dirty="0" smtClean="0"/>
              <a:t>Hsieh</a:t>
            </a:r>
            <a:r>
              <a:rPr lang="zh-CN" altLang="en-US" sz="2000" dirty="0" smtClean="0"/>
              <a:t>等人</a:t>
            </a:r>
            <a:endParaRPr lang="en-US" altLang="zh-CN" sz="2000" dirty="0" smtClean="0"/>
          </a:p>
          <a:p>
            <a:pPr marL="800100" lvl="1">
              <a:spcAft>
                <a:spcPts val="600"/>
              </a:spcAft>
              <a:buClr>
                <a:srgbClr val="0070C0"/>
              </a:buClr>
            </a:pPr>
            <a:r>
              <a:rPr lang="zh-CN" altLang="zh-CN" sz="2000" dirty="0" smtClean="0"/>
              <a:t>提出了接触界面热通量的有限元模型，并设计了静止的电接触实验来确定模型中的常数。</a:t>
            </a:r>
            <a:endParaRPr lang="en-US" altLang="zh-CN" sz="2000" dirty="0" smtClean="0"/>
          </a:p>
          <a:p>
            <a:pPr marL="342900" indent="-342900">
              <a:spcAft>
                <a:spcPts val="600"/>
              </a:spcAft>
              <a:buClr>
                <a:srgbClr val="0070C0"/>
              </a:buClr>
              <a:buFont typeface="Wingdings" panose="05000000000000000000" charset="0"/>
              <a:buChar char=""/>
            </a:pPr>
            <a:r>
              <a:rPr lang="en-US" altLang="zh-CN" sz="2000" dirty="0" smtClean="0"/>
              <a:t>2009</a:t>
            </a:r>
            <a:r>
              <a:rPr lang="zh-CN" altLang="en-US" sz="2000" dirty="0" smtClean="0">
                <a:latin typeface="Times New Roman" panose="02020603050405020304" pitchFamily="18" charset="0"/>
                <a:ea typeface="宋体" panose="02010600030101010101" pitchFamily="2" charset="-122"/>
              </a:rPr>
              <a:t>年，</a:t>
            </a:r>
            <a:r>
              <a:rPr lang="en-US" altLang="zh-CN" sz="2000" dirty="0" smtClean="0"/>
              <a:t>Hsieh</a:t>
            </a:r>
          </a:p>
          <a:p>
            <a:pPr marL="800100" lvl="1">
              <a:spcAft>
                <a:spcPts val="600"/>
              </a:spcAft>
              <a:buClr>
                <a:srgbClr val="0070C0"/>
              </a:buClr>
            </a:pPr>
            <a:r>
              <a:rPr lang="zh-CN" altLang="zh-CN" sz="2000" dirty="0" smtClean="0"/>
              <a:t>建立</a:t>
            </a:r>
            <a:r>
              <a:rPr lang="zh-CN" altLang="zh-CN" sz="2000" dirty="0"/>
              <a:t>了接触层模型，是接触电阻率关于接触压强、接触材料中较软材料</a:t>
            </a:r>
            <a:r>
              <a:rPr lang="zh-CN" altLang="zh-CN" sz="2000" dirty="0" smtClean="0"/>
              <a:t>的硬度、平均</a:t>
            </a:r>
            <a:r>
              <a:rPr lang="zh-CN" altLang="zh-CN" sz="2000" dirty="0"/>
              <a:t>体电阻率的函数模型</a:t>
            </a:r>
            <a:r>
              <a:rPr lang="zh-CN" altLang="zh-CN" sz="2000" dirty="0" smtClean="0"/>
              <a:t>。</a:t>
            </a:r>
            <a:r>
              <a:rPr lang="en-US" altLang="zh-CN" sz="2000" dirty="0" smtClean="0"/>
              <a:t>2013</a:t>
            </a:r>
            <a:r>
              <a:rPr lang="zh-CN" altLang="en-US" sz="2000" dirty="0" smtClean="0">
                <a:latin typeface="Times New Roman" panose="02020603050405020304" pitchFamily="18" charset="0"/>
                <a:ea typeface="宋体" panose="02010600030101010101" pitchFamily="2" charset="-122"/>
              </a:rPr>
              <a:t>年，</a:t>
            </a:r>
            <a:r>
              <a:rPr lang="zh-CN" altLang="zh-CN" sz="2000" dirty="0"/>
              <a:t>陈允等</a:t>
            </a:r>
            <a:r>
              <a:rPr lang="zh-CN" altLang="zh-CN" sz="2000" dirty="0" smtClean="0"/>
              <a:t>人</a:t>
            </a:r>
            <a:endParaRPr lang="en-US" altLang="zh-CN" sz="2000" dirty="0" smtClean="0"/>
          </a:p>
          <a:p>
            <a:pPr marL="800100" lvl="1">
              <a:spcAft>
                <a:spcPts val="600"/>
              </a:spcAft>
              <a:buClr>
                <a:srgbClr val="0070C0"/>
              </a:buClr>
            </a:pPr>
            <a:r>
              <a:rPr lang="zh-CN" altLang="zh-CN" sz="2000" dirty="0" smtClean="0"/>
              <a:t>开展</a:t>
            </a:r>
            <a:r>
              <a:rPr lang="zh-CN" altLang="zh-CN" sz="2000" dirty="0"/>
              <a:t>了相同充电电压和时序下三种不同材料轨道的发射试验，得到了不同接触副间滑动接触的极限性能和</a:t>
            </a:r>
            <a:r>
              <a:rPr lang="zh-CN" altLang="zh-CN" sz="2000" dirty="0" smtClean="0"/>
              <a:t>刨削速度</a:t>
            </a:r>
            <a:r>
              <a:rPr lang="zh-CN" altLang="en-US" sz="2000" dirty="0" smtClean="0"/>
              <a:t>。</a:t>
            </a:r>
            <a:endParaRPr lang="en-US" altLang="zh-CN" sz="2000" dirty="0" smtClean="0"/>
          </a:p>
          <a:p>
            <a:pPr marL="342900" indent="-342900">
              <a:spcAft>
                <a:spcPts val="600"/>
              </a:spcAft>
              <a:buClr>
                <a:srgbClr val="0070C0"/>
              </a:buClr>
              <a:buFont typeface="Wingdings" panose="05000000000000000000" charset="0"/>
              <a:buChar char=""/>
            </a:pPr>
            <a:r>
              <a:rPr lang="en-US" altLang="zh-CN" sz="2000" dirty="0"/>
              <a:t>2015</a:t>
            </a:r>
            <a:r>
              <a:rPr lang="zh-CN" altLang="en-US" sz="2000" dirty="0" smtClean="0">
                <a:latin typeface="Times New Roman" panose="02020603050405020304" pitchFamily="18" charset="0"/>
                <a:ea typeface="宋体" panose="02010600030101010101" pitchFamily="2" charset="-122"/>
              </a:rPr>
              <a:t>年，</a:t>
            </a:r>
            <a:r>
              <a:rPr lang="zh-CN" altLang="zh-CN" sz="2000" dirty="0"/>
              <a:t>朱仁贵等</a:t>
            </a:r>
            <a:r>
              <a:rPr lang="zh-CN" altLang="zh-CN" sz="2000" dirty="0" smtClean="0"/>
              <a:t>人</a:t>
            </a:r>
            <a:endParaRPr lang="en-US" altLang="zh-CN" sz="2000" dirty="0" smtClean="0"/>
          </a:p>
          <a:p>
            <a:pPr marL="800100" lvl="1">
              <a:spcAft>
                <a:spcPts val="600"/>
              </a:spcAft>
              <a:buClr>
                <a:srgbClr val="0070C0"/>
              </a:buClr>
            </a:pPr>
            <a:r>
              <a:rPr lang="zh-CN" altLang="en-US" sz="2000" dirty="0" smtClean="0"/>
              <a:t>进行了</a:t>
            </a:r>
            <a:r>
              <a:rPr lang="zh-CN" altLang="zh-CN" sz="2000" dirty="0" smtClean="0"/>
              <a:t>相同</a:t>
            </a:r>
            <a:r>
              <a:rPr lang="zh-CN" altLang="zh-CN" sz="2000" dirty="0"/>
              <a:t>脉冲能量下多组不同电流线密度的多发重复试验</a:t>
            </a:r>
            <a:r>
              <a:rPr lang="zh-CN" altLang="zh-CN" sz="2000" dirty="0" smtClean="0"/>
              <a:t>，实验</a:t>
            </a:r>
            <a:r>
              <a:rPr lang="zh-CN" altLang="zh-CN" sz="2000" dirty="0"/>
              <a:t>得出滑动接触电阻的动态变化过程是从陡升到稳定再到</a:t>
            </a:r>
            <a:r>
              <a:rPr lang="zh-CN" altLang="zh-CN" sz="2000" dirty="0" smtClean="0"/>
              <a:t>增大</a:t>
            </a:r>
            <a:r>
              <a:rPr lang="zh-CN" altLang="en-US" sz="2000" dirty="0" smtClean="0"/>
              <a:t>。</a:t>
            </a:r>
            <a:endParaRPr lang="zh-CN" altLang="en-US" sz="2000" dirty="0">
              <a:latin typeface="Times New Roman" panose="02020603050405020304" pitchFamily="18" charset="0"/>
              <a:ea typeface="宋体" panose="02010600030101010101" pitchFamily="2" charset="-122"/>
            </a:endParaRPr>
          </a:p>
        </p:txBody>
      </p:sp>
      <p:sp>
        <p:nvSpPr>
          <p:cNvPr id="10" name="文本框 9"/>
          <p:cNvSpPr txBox="1"/>
          <p:nvPr/>
        </p:nvSpPr>
        <p:spPr>
          <a:xfrm>
            <a:off x="201295" y="275326"/>
            <a:ext cx="6391493" cy="769441"/>
          </a:xfrm>
          <a:prstGeom prst="rect">
            <a:avLst/>
          </a:prstGeom>
          <a:noFill/>
        </p:spPr>
        <p:txBody>
          <a:bodyPr wrap="none" rtlCol="0" anchor="t">
            <a:spAutoFit/>
          </a:bodyPr>
          <a:lstStyle/>
          <a:p>
            <a:r>
              <a:rPr lang="en-US" altLang="zh-CN" sz="4400" b="1" dirty="0" smtClean="0">
                <a:solidFill>
                  <a:schemeClr val="accent5"/>
                </a:solidFill>
                <a:latin typeface="微软雅黑" panose="020B0503020204020204" pitchFamily="34" charset="-122"/>
                <a:ea typeface="微软雅黑" panose="020B0503020204020204" pitchFamily="34" charset="-122"/>
                <a:sym typeface="+mn-ea"/>
              </a:rPr>
              <a:t>2.</a:t>
            </a:r>
            <a:r>
              <a:rPr lang="zh-CN" altLang="en-US" sz="4400" b="1" dirty="0" smtClean="0">
                <a:solidFill>
                  <a:schemeClr val="accent5"/>
                </a:solidFill>
                <a:latin typeface="微软雅黑" panose="020B0503020204020204" pitchFamily="34" charset="-122"/>
                <a:ea typeface="微软雅黑" panose="020B0503020204020204" pitchFamily="34" charset="-122"/>
                <a:sym typeface="+mn-ea"/>
              </a:rPr>
              <a:t>国内外研究现状及趋势</a:t>
            </a:r>
            <a:endParaRPr lang="zh-CN" altLang="en-US" sz="4400" b="1" dirty="0">
              <a:solidFill>
                <a:schemeClr val="accent5"/>
              </a:solidFill>
              <a:latin typeface="微软雅黑" panose="020B0503020204020204" pitchFamily="34" charset="-122"/>
              <a:ea typeface="微软雅黑" panose="020B0503020204020204" pitchFamily="34" charset="-122"/>
            </a:endParaRPr>
          </a:p>
        </p:txBody>
      </p:sp>
      <p:sp>
        <p:nvSpPr>
          <p:cNvPr id="3" name="矩形 2"/>
          <p:cNvSpPr/>
          <p:nvPr/>
        </p:nvSpPr>
        <p:spPr>
          <a:xfrm>
            <a:off x="215814" y="1247936"/>
            <a:ext cx="3416320" cy="461665"/>
          </a:xfrm>
          <a:prstGeom prst="rect">
            <a:avLst/>
          </a:prstGeom>
        </p:spPr>
        <p:txBody>
          <a:bodyPr wrap="none">
            <a:spAutoFit/>
          </a:bodyPr>
          <a:lstStyle/>
          <a:p>
            <a:pPr lvl="0">
              <a:spcAft>
                <a:spcPts val="600"/>
              </a:spcAft>
              <a:buClr>
                <a:srgbClr val="0070C0"/>
              </a:buClr>
            </a:pPr>
            <a:r>
              <a:rPr lang="en-US" altLang="zh-CN" sz="2400" b="1" dirty="0">
                <a:solidFill>
                  <a:srgbClr val="4472C4"/>
                </a:solidFill>
              </a:rPr>
              <a:t>2.1 </a:t>
            </a:r>
            <a:r>
              <a:rPr lang="zh-CN" altLang="en-US" sz="2400" b="1" dirty="0">
                <a:solidFill>
                  <a:srgbClr val="4472C4"/>
                </a:solidFill>
              </a:rPr>
              <a:t>电枢运动</a:t>
            </a:r>
            <a:r>
              <a:rPr lang="zh-CN" altLang="en-US" sz="2400" b="1" dirty="0" smtClean="0">
                <a:solidFill>
                  <a:srgbClr val="4472C4"/>
                </a:solidFill>
              </a:rPr>
              <a:t>特性的研究</a:t>
            </a:r>
            <a:endParaRPr lang="zh-CN" altLang="en-US" sz="2400" b="1" dirty="0">
              <a:solidFill>
                <a:srgbClr val="4472C4"/>
              </a:solidFill>
            </a:endParaRPr>
          </a:p>
        </p:txBody>
      </p:sp>
    </p:spTree>
    <p:extLst>
      <p:ext uri="{BB962C8B-B14F-4D97-AF65-F5344CB8AC3E}">
        <p14:creationId xmlns:p14="http://schemas.microsoft.com/office/powerpoint/2010/main" val="59864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01300" y="1957408"/>
            <a:ext cx="8624883" cy="646331"/>
          </a:xfrm>
          <a:prstGeom prst="rect">
            <a:avLst/>
          </a:prstGeom>
          <a:noFill/>
        </p:spPr>
        <p:txBody>
          <a:bodyPr wrap="square" rtlCol="0">
            <a:spAutoFit/>
          </a:bodyPr>
          <a:lstStyle/>
          <a:p>
            <a:pPr>
              <a:buClr>
                <a:srgbClr val="0070C0"/>
              </a:buClr>
            </a:pPr>
            <a:r>
              <a:rPr lang="zh-CN" altLang="zh-CN" dirty="0"/>
              <a:t>目前，关于电枢在起动阶段的运动特性尚无针对性系统性的研究，只在对电枢运动特性的相关研究中有一些涉及起动阶段的</a:t>
            </a:r>
            <a:r>
              <a:rPr lang="zh-CN" altLang="zh-CN" dirty="0" smtClean="0"/>
              <a:t>研究</a:t>
            </a:r>
            <a:r>
              <a:rPr lang="zh-CN" altLang="en-US" dirty="0" smtClean="0"/>
              <a:t>。</a:t>
            </a:r>
            <a:endParaRPr lang="en-US" altLang="zh-CN" dirty="0" smtClean="0"/>
          </a:p>
        </p:txBody>
      </p:sp>
      <p:sp>
        <p:nvSpPr>
          <p:cNvPr id="8" name="文本框 7"/>
          <p:cNvSpPr txBox="1"/>
          <p:nvPr/>
        </p:nvSpPr>
        <p:spPr>
          <a:xfrm>
            <a:off x="201295" y="275326"/>
            <a:ext cx="6391493" cy="769441"/>
          </a:xfrm>
          <a:prstGeom prst="rect">
            <a:avLst/>
          </a:prstGeom>
          <a:noFill/>
        </p:spPr>
        <p:txBody>
          <a:bodyPr wrap="none" rtlCol="0" anchor="t">
            <a:spAutoFit/>
          </a:bodyPr>
          <a:lstStyle/>
          <a:p>
            <a:r>
              <a:rPr lang="en-US" altLang="zh-CN" sz="4400" b="1" dirty="0" smtClean="0">
                <a:solidFill>
                  <a:schemeClr val="accent5"/>
                </a:solidFill>
                <a:latin typeface="微软雅黑" panose="020B0503020204020204" pitchFamily="34" charset="-122"/>
                <a:ea typeface="微软雅黑" panose="020B0503020204020204" pitchFamily="34" charset="-122"/>
                <a:sym typeface="+mn-ea"/>
              </a:rPr>
              <a:t>2.</a:t>
            </a:r>
            <a:r>
              <a:rPr lang="zh-CN" altLang="en-US" sz="4400" b="1" dirty="0" smtClean="0">
                <a:solidFill>
                  <a:schemeClr val="accent5"/>
                </a:solidFill>
                <a:latin typeface="微软雅黑" panose="020B0503020204020204" pitchFamily="34" charset="-122"/>
                <a:ea typeface="微软雅黑" panose="020B0503020204020204" pitchFamily="34" charset="-122"/>
                <a:sym typeface="+mn-ea"/>
              </a:rPr>
              <a:t>国内外研究现状及趋势</a:t>
            </a:r>
            <a:endParaRPr lang="zh-CN" altLang="en-US" sz="4400" b="1" dirty="0">
              <a:solidFill>
                <a:schemeClr val="accent5"/>
              </a:solidFill>
              <a:latin typeface="微软雅黑" panose="020B0503020204020204" pitchFamily="34" charset="-122"/>
              <a:ea typeface="微软雅黑" panose="020B0503020204020204" pitchFamily="34" charset="-122"/>
            </a:endParaRPr>
          </a:p>
        </p:txBody>
      </p:sp>
      <p:sp>
        <p:nvSpPr>
          <p:cNvPr id="9" name="矩形 8"/>
          <p:cNvSpPr/>
          <p:nvPr/>
        </p:nvSpPr>
        <p:spPr>
          <a:xfrm>
            <a:off x="215814" y="1247936"/>
            <a:ext cx="4031873" cy="461665"/>
          </a:xfrm>
          <a:prstGeom prst="rect">
            <a:avLst/>
          </a:prstGeom>
        </p:spPr>
        <p:txBody>
          <a:bodyPr wrap="none">
            <a:spAutoFit/>
          </a:bodyPr>
          <a:lstStyle/>
          <a:p>
            <a:pPr lvl="0">
              <a:spcAft>
                <a:spcPts val="600"/>
              </a:spcAft>
              <a:buClr>
                <a:srgbClr val="0070C0"/>
              </a:buClr>
            </a:pPr>
            <a:r>
              <a:rPr lang="en-US" altLang="zh-CN" sz="2400" b="1" dirty="0">
                <a:solidFill>
                  <a:srgbClr val="4472C4"/>
                </a:solidFill>
              </a:rPr>
              <a:t>2.2 </a:t>
            </a:r>
            <a:r>
              <a:rPr lang="zh-CN" altLang="en-US" sz="2400" b="1" dirty="0">
                <a:solidFill>
                  <a:srgbClr val="4472C4"/>
                </a:solidFill>
              </a:rPr>
              <a:t>电枢起动</a:t>
            </a:r>
            <a:r>
              <a:rPr lang="zh-CN" altLang="en-US" sz="2400" b="1" dirty="0" smtClean="0">
                <a:solidFill>
                  <a:srgbClr val="4472C4"/>
                </a:solidFill>
              </a:rPr>
              <a:t>阶段的运动特性</a:t>
            </a:r>
            <a:endParaRPr lang="zh-CN" altLang="en-US" sz="2400" b="1" dirty="0">
              <a:solidFill>
                <a:srgbClr val="4472C4"/>
              </a:solidFill>
            </a:endParaRPr>
          </a:p>
        </p:txBody>
      </p:sp>
      <p:sp>
        <p:nvSpPr>
          <p:cNvPr id="11" name="矩形 10"/>
          <p:cNvSpPr/>
          <p:nvPr/>
        </p:nvSpPr>
        <p:spPr>
          <a:xfrm>
            <a:off x="243682" y="3505032"/>
            <a:ext cx="4004005" cy="2031325"/>
          </a:xfrm>
          <a:prstGeom prst="rect">
            <a:avLst/>
          </a:prstGeom>
        </p:spPr>
        <p:txBody>
          <a:bodyPr wrap="square">
            <a:spAutoFit/>
          </a:bodyPr>
          <a:lstStyle/>
          <a:p>
            <a:pPr marL="342900" indent="-342900">
              <a:buClr>
                <a:srgbClr val="0070C0"/>
              </a:buClr>
              <a:buFont typeface="Arial" panose="020B0604020202020204" pitchFamily="34" charset="0"/>
              <a:buChar char="•"/>
            </a:pPr>
            <a:r>
              <a:rPr lang="zh-CN" altLang="en-US" dirty="0" smtClean="0"/>
              <a:t>“</a:t>
            </a:r>
            <a:r>
              <a:rPr lang="zh-CN" altLang="zh-CN" dirty="0" smtClean="0"/>
              <a:t>界面热通量模型”</a:t>
            </a:r>
            <a:r>
              <a:rPr lang="zh-CN" altLang="zh-CN" dirty="0"/>
              <a:t>和</a:t>
            </a:r>
            <a:r>
              <a:rPr lang="en-US" altLang="zh-CN" dirty="0"/>
              <a:t>“</a:t>
            </a:r>
            <a:r>
              <a:rPr lang="zh-CN" altLang="zh-CN" dirty="0"/>
              <a:t>接触层模型</a:t>
            </a:r>
            <a:r>
              <a:rPr lang="en-US" altLang="zh-CN" dirty="0"/>
              <a:t>”</a:t>
            </a:r>
            <a:endParaRPr lang="en-US" altLang="zh-CN" dirty="0" smtClean="0"/>
          </a:p>
          <a:p>
            <a:pPr marL="342900" indent="-342900">
              <a:buClr>
                <a:srgbClr val="0070C0"/>
              </a:buClr>
              <a:buFont typeface="Arial" panose="020B0604020202020204" pitchFamily="34" charset="0"/>
              <a:buChar char="•"/>
            </a:pPr>
            <a:r>
              <a:rPr lang="zh-CN" altLang="zh-CN" dirty="0" smtClean="0"/>
              <a:t>将</a:t>
            </a:r>
            <a:r>
              <a:rPr lang="zh-CN" altLang="zh-CN" dirty="0"/>
              <a:t>起动阶段的摩擦系数假设为定值，得到了不同预紧力下的电枢起动的速度</a:t>
            </a:r>
            <a:r>
              <a:rPr lang="en-US" altLang="zh-CN" dirty="0"/>
              <a:t>-</a:t>
            </a:r>
            <a:r>
              <a:rPr lang="zh-CN" altLang="zh-CN" dirty="0"/>
              <a:t>时间曲线</a:t>
            </a:r>
            <a:r>
              <a:rPr lang="zh-CN" altLang="zh-CN" dirty="0" smtClean="0"/>
              <a:t>，</a:t>
            </a:r>
            <a:endParaRPr lang="en-US" altLang="zh-CN" dirty="0" smtClean="0"/>
          </a:p>
          <a:p>
            <a:pPr marL="342900" indent="-342900">
              <a:buClr>
                <a:srgbClr val="0070C0"/>
              </a:buClr>
              <a:buFont typeface="Arial" panose="020B0604020202020204" pitchFamily="34" charset="0"/>
              <a:buChar char="•"/>
            </a:pPr>
            <a:r>
              <a:rPr lang="zh-CN" altLang="en-US" dirty="0" smtClean="0"/>
              <a:t>若能确定起动时的</a:t>
            </a:r>
            <a:r>
              <a:rPr lang="zh-CN" altLang="zh-CN" dirty="0" smtClean="0"/>
              <a:t>摩擦系数</a:t>
            </a:r>
            <a:r>
              <a:rPr lang="zh-CN" altLang="en-US" dirty="0"/>
              <a:t>，</a:t>
            </a:r>
            <a:r>
              <a:rPr lang="zh-CN" altLang="zh-CN" dirty="0" smtClean="0"/>
              <a:t>则</a:t>
            </a:r>
            <a:r>
              <a:rPr lang="zh-CN" altLang="zh-CN" dirty="0"/>
              <a:t>能够预测</a:t>
            </a:r>
            <a:r>
              <a:rPr lang="zh-CN" altLang="zh-CN" dirty="0" smtClean="0"/>
              <a:t>电枢</a:t>
            </a:r>
            <a:r>
              <a:rPr lang="zh-CN" altLang="en-US" dirty="0" smtClean="0"/>
              <a:t>的</a:t>
            </a:r>
            <a:r>
              <a:rPr lang="zh-CN" altLang="zh-CN" dirty="0" smtClean="0"/>
              <a:t>起动延迟</a:t>
            </a:r>
            <a:endParaRPr lang="en-US" altLang="zh-CN" dirty="0" smtClean="0"/>
          </a:p>
        </p:txBody>
      </p:sp>
      <p:sp>
        <p:nvSpPr>
          <p:cNvPr id="12" name="矩形 11"/>
          <p:cNvSpPr/>
          <p:nvPr/>
        </p:nvSpPr>
        <p:spPr>
          <a:xfrm>
            <a:off x="387577" y="5691317"/>
            <a:ext cx="8438606" cy="923330"/>
          </a:xfrm>
          <a:prstGeom prst="rect">
            <a:avLst/>
          </a:prstGeom>
        </p:spPr>
        <p:txBody>
          <a:bodyPr wrap="square">
            <a:spAutoFit/>
          </a:bodyPr>
          <a:lstStyle/>
          <a:p>
            <a:pPr>
              <a:buClr>
                <a:srgbClr val="0070C0"/>
              </a:buClr>
            </a:pPr>
            <a:r>
              <a:rPr lang="zh-CN" altLang="zh-CN" dirty="0"/>
              <a:t>但起动摩擦除了对电枢运动的直接阻阻碍作用，还会间接影响枢轨界面温度、电阻率、电流密度等一系列物理量的状态，因此研究电枢起动阶段的运动特性需要展开包括枢轨摩擦在内的更为细致的研究</a:t>
            </a:r>
            <a:r>
              <a:rPr lang="zh-CN" altLang="en-US" dirty="0"/>
              <a:t>。</a:t>
            </a:r>
            <a:endParaRPr lang="en-US" altLang="zh-CN" dirty="0"/>
          </a:p>
        </p:txBody>
      </p:sp>
      <p:sp>
        <p:nvSpPr>
          <p:cNvPr id="13" name="矩形 12"/>
          <p:cNvSpPr/>
          <p:nvPr/>
        </p:nvSpPr>
        <p:spPr>
          <a:xfrm>
            <a:off x="264875" y="2677194"/>
            <a:ext cx="4004005" cy="677108"/>
          </a:xfrm>
          <a:prstGeom prst="rect">
            <a:avLst/>
          </a:prstGeom>
        </p:spPr>
        <p:txBody>
          <a:bodyPr wrap="square">
            <a:spAutoFit/>
          </a:bodyPr>
          <a:lstStyle/>
          <a:p>
            <a:pPr>
              <a:buClr>
                <a:srgbClr val="0070C0"/>
              </a:buClr>
            </a:pPr>
            <a:r>
              <a:rPr lang="en-US" altLang="zh-CN" sz="2000" dirty="0">
                <a:latin typeface="Times New Roman" panose="02020603050405020304" pitchFamily="18" charset="0"/>
                <a:ea typeface="宋体" panose="02010600030101010101" pitchFamily="2" charset="-122"/>
              </a:rPr>
              <a:t>2009</a:t>
            </a:r>
            <a:r>
              <a:rPr lang="zh-CN" altLang="en-US" sz="2000" dirty="0" smtClean="0">
                <a:latin typeface="Times New Roman" panose="02020603050405020304" pitchFamily="18" charset="0"/>
                <a:ea typeface="宋体" panose="02010600030101010101" pitchFamily="2" charset="-122"/>
              </a:rPr>
              <a:t>，</a:t>
            </a:r>
            <a:r>
              <a:rPr lang="en-US" altLang="zh-CN" dirty="0"/>
              <a:t>Hsieh </a:t>
            </a:r>
            <a:r>
              <a:rPr lang="zh-CN" altLang="en-US" dirty="0" smtClean="0"/>
              <a:t>：随压力变化的接触电阻对电接触的影响</a:t>
            </a:r>
            <a:endParaRPr lang="en-US" altLang="zh-CN" dirty="0"/>
          </a:p>
        </p:txBody>
      </p:sp>
      <p:pic>
        <p:nvPicPr>
          <p:cNvPr id="14" name="图片 13"/>
          <p:cNvPicPr/>
          <p:nvPr/>
        </p:nvPicPr>
        <p:blipFill>
          <a:blip r:embed="rId2"/>
          <a:stretch>
            <a:fillRect/>
          </a:stretch>
        </p:blipFill>
        <p:spPr>
          <a:xfrm>
            <a:off x="4718268" y="2603739"/>
            <a:ext cx="3749040" cy="2647950"/>
          </a:xfrm>
          <a:prstGeom prst="rect">
            <a:avLst/>
          </a:prstGeom>
        </p:spPr>
      </p:pic>
      <p:sp>
        <p:nvSpPr>
          <p:cNvPr id="2" name="矩形 1"/>
          <p:cNvSpPr/>
          <p:nvPr/>
        </p:nvSpPr>
        <p:spPr>
          <a:xfrm>
            <a:off x="4306788" y="5167025"/>
            <a:ext cx="4572000" cy="369332"/>
          </a:xfrm>
          <a:prstGeom prst="rect">
            <a:avLst/>
          </a:prstGeom>
        </p:spPr>
        <p:txBody>
          <a:bodyPr>
            <a:spAutoFit/>
          </a:bodyPr>
          <a:lstStyle/>
          <a:p>
            <a:r>
              <a:rPr lang="zh-CN" altLang="zh-CN" dirty="0">
                <a:latin typeface="楷体" panose="02010609060101010101" pitchFamily="49" charset="-122"/>
                <a:ea typeface="楷体" panose="02010609060101010101" pitchFamily="49" charset="-122"/>
              </a:rPr>
              <a:t>不同预紧力下电枢起动阶段的速度</a:t>
            </a:r>
            <a:r>
              <a:rPr lang="en-US" altLang="zh-CN" dirty="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时间</a:t>
            </a:r>
            <a:r>
              <a:rPr lang="zh-CN" altLang="zh-CN" dirty="0">
                <a:latin typeface="楷体" panose="02010609060101010101" pitchFamily="49" charset="-122"/>
                <a:ea typeface="楷体" panose="02010609060101010101" pitchFamily="49" charset="-122"/>
              </a:rPr>
              <a:t>曲</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909506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01295" y="275326"/>
            <a:ext cx="6391493" cy="769441"/>
          </a:xfrm>
          <a:prstGeom prst="rect">
            <a:avLst/>
          </a:prstGeom>
          <a:noFill/>
        </p:spPr>
        <p:txBody>
          <a:bodyPr wrap="none" rtlCol="0" anchor="t">
            <a:spAutoFit/>
          </a:bodyPr>
          <a:lstStyle/>
          <a:p>
            <a:r>
              <a:rPr lang="en-US" altLang="zh-CN" sz="4400" b="1" dirty="0" smtClean="0">
                <a:solidFill>
                  <a:schemeClr val="accent5"/>
                </a:solidFill>
                <a:latin typeface="微软雅黑" panose="020B0503020204020204" pitchFamily="34" charset="-122"/>
                <a:ea typeface="微软雅黑" panose="020B0503020204020204" pitchFamily="34" charset="-122"/>
                <a:sym typeface="+mn-ea"/>
              </a:rPr>
              <a:t>2.</a:t>
            </a:r>
            <a:r>
              <a:rPr lang="zh-CN" altLang="en-US" sz="4400" b="1" dirty="0" smtClean="0">
                <a:solidFill>
                  <a:schemeClr val="accent5"/>
                </a:solidFill>
                <a:latin typeface="微软雅黑" panose="020B0503020204020204" pitchFamily="34" charset="-122"/>
                <a:ea typeface="微软雅黑" panose="020B0503020204020204" pitchFamily="34" charset="-122"/>
                <a:sym typeface="+mn-ea"/>
              </a:rPr>
              <a:t>国内外研究现状及趋势</a:t>
            </a:r>
            <a:endParaRPr lang="zh-CN" altLang="en-US" sz="4400" b="1" dirty="0">
              <a:solidFill>
                <a:schemeClr val="accent5"/>
              </a:solidFill>
              <a:latin typeface="微软雅黑" panose="020B0503020204020204" pitchFamily="34" charset="-122"/>
              <a:ea typeface="微软雅黑" panose="020B0503020204020204" pitchFamily="34" charset="-122"/>
            </a:endParaRPr>
          </a:p>
        </p:txBody>
      </p:sp>
      <p:sp>
        <p:nvSpPr>
          <p:cNvPr id="9" name="矩形 8"/>
          <p:cNvSpPr/>
          <p:nvPr/>
        </p:nvSpPr>
        <p:spPr>
          <a:xfrm>
            <a:off x="215814" y="1247936"/>
            <a:ext cx="4031873" cy="461665"/>
          </a:xfrm>
          <a:prstGeom prst="rect">
            <a:avLst/>
          </a:prstGeom>
        </p:spPr>
        <p:txBody>
          <a:bodyPr wrap="none">
            <a:spAutoFit/>
          </a:bodyPr>
          <a:lstStyle/>
          <a:p>
            <a:pPr lvl="0">
              <a:spcAft>
                <a:spcPts val="600"/>
              </a:spcAft>
              <a:buClr>
                <a:srgbClr val="0070C0"/>
              </a:buClr>
            </a:pPr>
            <a:r>
              <a:rPr lang="en-US" altLang="zh-CN" sz="2400" b="1" dirty="0">
                <a:solidFill>
                  <a:srgbClr val="4472C4"/>
                </a:solidFill>
              </a:rPr>
              <a:t>2.2 </a:t>
            </a:r>
            <a:r>
              <a:rPr lang="zh-CN" altLang="en-US" sz="2400" b="1" dirty="0">
                <a:solidFill>
                  <a:srgbClr val="4472C4"/>
                </a:solidFill>
              </a:rPr>
              <a:t>电枢起动</a:t>
            </a:r>
            <a:r>
              <a:rPr lang="zh-CN" altLang="en-US" sz="2400" b="1" dirty="0" smtClean="0">
                <a:solidFill>
                  <a:srgbClr val="4472C4"/>
                </a:solidFill>
              </a:rPr>
              <a:t>阶段的运动特性</a:t>
            </a:r>
            <a:endParaRPr lang="zh-CN" altLang="en-US" sz="2400" b="1" dirty="0">
              <a:solidFill>
                <a:srgbClr val="4472C4"/>
              </a:solidFill>
            </a:endParaRPr>
          </a:p>
        </p:txBody>
      </p:sp>
      <p:sp>
        <p:nvSpPr>
          <p:cNvPr id="2" name="矩形 1"/>
          <p:cNvSpPr/>
          <p:nvPr/>
        </p:nvSpPr>
        <p:spPr>
          <a:xfrm>
            <a:off x="215814" y="2728479"/>
            <a:ext cx="4046392" cy="1477328"/>
          </a:xfrm>
          <a:prstGeom prst="rect">
            <a:avLst/>
          </a:prstGeom>
        </p:spPr>
        <p:txBody>
          <a:bodyPr wrap="square">
            <a:spAutoFit/>
          </a:bodyPr>
          <a:lstStyle/>
          <a:p>
            <a:pPr marL="342900" indent="-342900">
              <a:buClr>
                <a:srgbClr val="0070C0"/>
              </a:buClr>
              <a:buFont typeface="Arial" panose="020B0604020202020204" pitchFamily="34" charset="0"/>
              <a:buChar char="•"/>
            </a:pPr>
            <a:r>
              <a:rPr lang="zh-CN" altLang="zh-CN" dirty="0" smtClean="0"/>
              <a:t>第</a:t>
            </a:r>
            <a:r>
              <a:rPr lang="en-US" altLang="zh-CN" dirty="0"/>
              <a:t>1</a:t>
            </a:r>
            <a:r>
              <a:rPr lang="zh-CN" altLang="zh-CN" dirty="0"/>
              <a:t>次试验</a:t>
            </a:r>
            <a:r>
              <a:rPr lang="zh-CN" altLang="zh-CN" dirty="0" smtClean="0"/>
              <a:t>中电枢</a:t>
            </a:r>
            <a:r>
              <a:rPr lang="zh-CN" altLang="zh-CN" dirty="0"/>
              <a:t>起动时间为</a:t>
            </a:r>
            <a:r>
              <a:rPr lang="en-US" altLang="zh-CN" dirty="0" smtClean="0"/>
              <a:t>891μs</a:t>
            </a:r>
            <a:r>
              <a:rPr lang="zh-CN" altLang="zh-CN" dirty="0" smtClean="0"/>
              <a:t>第</a:t>
            </a:r>
            <a:r>
              <a:rPr lang="en-US" altLang="zh-CN" dirty="0"/>
              <a:t>7</a:t>
            </a:r>
            <a:r>
              <a:rPr lang="zh-CN" altLang="zh-CN" dirty="0"/>
              <a:t>次试验时提前至</a:t>
            </a:r>
            <a:r>
              <a:rPr lang="en-US" altLang="zh-CN" dirty="0" smtClean="0"/>
              <a:t>377μs</a:t>
            </a:r>
          </a:p>
          <a:p>
            <a:pPr marL="342900" indent="-342900">
              <a:buClr>
                <a:srgbClr val="0070C0"/>
              </a:buClr>
              <a:buFont typeface="Arial" panose="020B0604020202020204" pitchFamily="34" charset="0"/>
              <a:buChar char="•"/>
            </a:pPr>
            <a:r>
              <a:rPr lang="zh-CN" altLang="zh-CN" dirty="0" smtClean="0"/>
              <a:t>最大</a:t>
            </a:r>
            <a:r>
              <a:rPr lang="zh-CN" altLang="zh-CN" dirty="0"/>
              <a:t>静摩擦力由</a:t>
            </a:r>
            <a:r>
              <a:rPr lang="en-US" altLang="zh-CN" dirty="0" smtClean="0"/>
              <a:t>1.18kN</a:t>
            </a:r>
            <a:r>
              <a:rPr lang="zh-CN" altLang="zh-CN" dirty="0" smtClean="0"/>
              <a:t>变为</a:t>
            </a:r>
            <a:r>
              <a:rPr lang="en-US" altLang="zh-CN" dirty="0"/>
              <a:t>0.78kN</a:t>
            </a:r>
            <a:r>
              <a:rPr lang="zh-CN" altLang="zh-CN" dirty="0"/>
              <a:t>，减小</a:t>
            </a:r>
            <a:r>
              <a:rPr lang="en-US" altLang="zh-CN" dirty="0"/>
              <a:t>33</a:t>
            </a:r>
            <a:r>
              <a:rPr lang="en-US" altLang="zh-CN" dirty="0" smtClean="0"/>
              <a:t>%</a:t>
            </a:r>
          </a:p>
          <a:p>
            <a:pPr marL="342900" indent="-342900">
              <a:buClr>
                <a:srgbClr val="0070C0"/>
              </a:buClr>
              <a:buFont typeface="Arial" panose="020B0604020202020204" pitchFamily="34" charset="0"/>
              <a:buChar char="•"/>
            </a:pPr>
            <a:r>
              <a:rPr lang="zh-CN" altLang="zh-CN" dirty="0" smtClean="0"/>
              <a:t>静摩擦系数由</a:t>
            </a:r>
            <a:r>
              <a:rPr lang="en-US" altLang="zh-CN" dirty="0"/>
              <a:t>0.44</a:t>
            </a:r>
            <a:r>
              <a:rPr lang="zh-CN" altLang="zh-CN" dirty="0"/>
              <a:t>降到</a:t>
            </a:r>
            <a:r>
              <a:rPr lang="en-US" altLang="zh-CN" dirty="0" smtClean="0"/>
              <a:t>0.37</a:t>
            </a:r>
          </a:p>
        </p:txBody>
      </p:sp>
      <p:pic>
        <p:nvPicPr>
          <p:cNvPr id="10" name="图片 9"/>
          <p:cNvPicPr>
            <a:picLocks noChangeAspect="1"/>
          </p:cNvPicPr>
          <p:nvPr/>
        </p:nvPicPr>
        <p:blipFill rotWithShape="1">
          <a:blip r:embed="rId2"/>
          <a:srcRect b="16408"/>
          <a:stretch/>
        </p:blipFill>
        <p:spPr bwMode="auto">
          <a:xfrm>
            <a:off x="4885508" y="2790948"/>
            <a:ext cx="4023564" cy="2861952"/>
          </a:xfrm>
          <a:prstGeom prst="rect">
            <a:avLst/>
          </a:prstGeom>
          <a:ln>
            <a:noFill/>
          </a:ln>
          <a:extLst>
            <a:ext uri="{53640926-AAD7-44D8-BBD7-CCE9431645EC}">
              <a14:shadowObscured xmlns:a14="http://schemas.microsoft.com/office/drawing/2010/main"/>
            </a:ext>
          </a:extLst>
        </p:spPr>
      </p:pic>
      <p:sp>
        <p:nvSpPr>
          <p:cNvPr id="3" name="矩形 2"/>
          <p:cNvSpPr/>
          <p:nvPr/>
        </p:nvSpPr>
        <p:spPr>
          <a:xfrm>
            <a:off x="472753" y="5134287"/>
            <a:ext cx="4258492" cy="1200329"/>
          </a:xfrm>
          <a:prstGeom prst="rect">
            <a:avLst/>
          </a:prstGeom>
        </p:spPr>
        <p:txBody>
          <a:bodyPr wrap="square">
            <a:spAutoFit/>
          </a:bodyPr>
          <a:lstStyle/>
          <a:p>
            <a:pPr>
              <a:buClr>
                <a:srgbClr val="0070C0"/>
              </a:buClr>
            </a:pPr>
            <a:r>
              <a:rPr lang="zh-CN" altLang="zh-CN" dirty="0"/>
              <a:t>从电流馈入导轨到电枢开始滑动，大电流产生的焦耳热使金属薄层和电枢表面熔化，减小了起始位置的静摩擦系数，使电枢启动时间提前。</a:t>
            </a:r>
            <a:endParaRPr lang="en-US" altLang="zh-CN" dirty="0"/>
          </a:p>
        </p:txBody>
      </p:sp>
      <p:sp>
        <p:nvSpPr>
          <p:cNvPr id="4" name="矩形 3"/>
          <p:cNvSpPr/>
          <p:nvPr/>
        </p:nvSpPr>
        <p:spPr>
          <a:xfrm>
            <a:off x="0" y="1912770"/>
            <a:ext cx="4885508" cy="400110"/>
          </a:xfrm>
          <a:prstGeom prst="rect">
            <a:avLst/>
          </a:prstGeom>
        </p:spPr>
        <p:txBody>
          <a:bodyPr wrap="square">
            <a:spAutoFit/>
          </a:bodyPr>
          <a:lstStyle/>
          <a:p>
            <a:pPr algn="ctr">
              <a:buClr>
                <a:srgbClr val="0070C0"/>
              </a:buClr>
            </a:pPr>
            <a:r>
              <a:rPr lang="en-US" altLang="zh-CN" sz="2000" dirty="0" smtClean="0">
                <a:latin typeface="Times New Roman" panose="02020603050405020304" pitchFamily="18" charset="0"/>
                <a:ea typeface="宋体" panose="02010600030101010101" pitchFamily="2" charset="-122"/>
              </a:rPr>
              <a:t>2010</a:t>
            </a:r>
            <a:r>
              <a:rPr lang="zh-CN" altLang="en-US" sz="2000" dirty="0" smtClean="0">
                <a:latin typeface="Times New Roman" panose="02020603050405020304" pitchFamily="18" charset="0"/>
                <a:ea typeface="宋体" panose="02010600030101010101" pitchFamily="2" charset="-122"/>
              </a:rPr>
              <a:t>，</a:t>
            </a:r>
            <a:r>
              <a:rPr lang="zh-CN" altLang="zh-CN" dirty="0" smtClean="0"/>
              <a:t>刘传谱</a:t>
            </a:r>
            <a:r>
              <a:rPr lang="zh-CN" altLang="en-US" dirty="0"/>
              <a:t>：</a:t>
            </a:r>
            <a:r>
              <a:rPr lang="zh-CN" altLang="zh-CN" dirty="0" smtClean="0"/>
              <a:t>枢</a:t>
            </a:r>
            <a:r>
              <a:rPr lang="zh-CN" altLang="zh-CN" dirty="0"/>
              <a:t>轨间电接触的试验研究</a:t>
            </a:r>
            <a:endParaRPr lang="en-US" altLang="zh-CN" dirty="0"/>
          </a:p>
        </p:txBody>
      </p:sp>
      <p:sp>
        <p:nvSpPr>
          <p:cNvPr id="5" name="下箭头 4"/>
          <p:cNvSpPr/>
          <p:nvPr/>
        </p:nvSpPr>
        <p:spPr>
          <a:xfrm>
            <a:off x="2020887" y="4506415"/>
            <a:ext cx="627017" cy="4143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201295" y="2577171"/>
            <a:ext cx="4266202" cy="1713604"/>
          </a:xfrm>
          <a:prstGeom prst="round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2" name="圆角矩形 11"/>
          <p:cNvSpPr/>
          <p:nvPr/>
        </p:nvSpPr>
        <p:spPr>
          <a:xfrm>
            <a:off x="201295" y="5035980"/>
            <a:ext cx="4406973" cy="1396941"/>
          </a:xfrm>
          <a:prstGeom prst="round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3" name="文本框 12"/>
          <p:cNvSpPr txBox="1"/>
          <p:nvPr/>
        </p:nvSpPr>
        <p:spPr>
          <a:xfrm>
            <a:off x="4958297" y="5652900"/>
            <a:ext cx="3877985"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重复发射中电枢到达各探针</a:t>
            </a:r>
            <a:r>
              <a:rPr lang="zh-CN" altLang="en-US" dirty="0">
                <a:latin typeface="楷体" panose="02010609060101010101" pitchFamily="49" charset="-122"/>
                <a:ea typeface="楷体" panose="02010609060101010101" pitchFamily="49" charset="-122"/>
              </a:rPr>
              <a:t>点的时间</a:t>
            </a:r>
          </a:p>
        </p:txBody>
      </p:sp>
    </p:spTree>
    <p:extLst>
      <p:ext uri="{BB962C8B-B14F-4D97-AF65-F5344CB8AC3E}">
        <p14:creationId xmlns:p14="http://schemas.microsoft.com/office/powerpoint/2010/main" val="3467264686"/>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论文蓝">
      <a:dk1>
        <a:srgbClr val="000000"/>
      </a:dk1>
      <a:lt1>
        <a:srgbClr val="FFFFFF"/>
      </a:lt1>
      <a:dk2>
        <a:srgbClr val="44546A"/>
      </a:dk2>
      <a:lt2>
        <a:srgbClr val="E7E6E6"/>
      </a:lt2>
      <a:accent1>
        <a:srgbClr val="365FAA"/>
      </a:accent1>
      <a:accent2>
        <a:srgbClr val="4472C4"/>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主题">
  <a:themeElements>
    <a:clrScheme name="论文蓝">
      <a:dk1>
        <a:srgbClr val="000000"/>
      </a:dk1>
      <a:lt1>
        <a:srgbClr val="FFFFFF"/>
      </a:lt1>
      <a:dk2>
        <a:srgbClr val="44546A"/>
      </a:dk2>
      <a:lt2>
        <a:srgbClr val="E7E6E6"/>
      </a:lt2>
      <a:accent1>
        <a:srgbClr val="365FAA"/>
      </a:accent1>
      <a:accent2>
        <a:srgbClr val="4472C4"/>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主题">
  <a:themeElements>
    <a:clrScheme name="论文蓝">
      <a:dk1>
        <a:srgbClr val="000000"/>
      </a:dk1>
      <a:lt1>
        <a:srgbClr val="FFFFFF"/>
      </a:lt1>
      <a:dk2>
        <a:srgbClr val="44546A"/>
      </a:dk2>
      <a:lt2>
        <a:srgbClr val="E7E6E6"/>
      </a:lt2>
      <a:accent1>
        <a:srgbClr val="365FAA"/>
      </a:accent1>
      <a:accent2>
        <a:srgbClr val="4472C4"/>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1111</TotalTime>
  <Words>2548</Words>
  <Application>Microsoft Office PowerPoint</Application>
  <PresentationFormat>全屏显示(4:3)</PresentationFormat>
  <Paragraphs>249</Paragraphs>
  <Slides>24</Slides>
  <Notes>12</Notes>
  <HiddenSlides>0</HiddenSlides>
  <MMClips>0</MMClips>
  <ScaleCrop>false</ScaleCrop>
  <HeadingPairs>
    <vt:vector size="8" baseType="variant">
      <vt:variant>
        <vt:lpstr>已用的字体</vt:lpstr>
      </vt:variant>
      <vt:variant>
        <vt:i4>12</vt:i4>
      </vt:variant>
      <vt:variant>
        <vt:lpstr>主题</vt:lpstr>
      </vt:variant>
      <vt:variant>
        <vt:i4>4</vt:i4>
      </vt:variant>
      <vt:variant>
        <vt:lpstr>嵌入 OLE 服务器</vt:lpstr>
      </vt:variant>
      <vt:variant>
        <vt:i4>2</vt:i4>
      </vt:variant>
      <vt:variant>
        <vt:lpstr>幻灯片标题</vt:lpstr>
      </vt:variant>
      <vt:variant>
        <vt:i4>24</vt:i4>
      </vt:variant>
    </vt:vector>
  </HeadingPairs>
  <TitlesOfParts>
    <vt:vector size="42" baseType="lpstr">
      <vt:lpstr>等线</vt:lpstr>
      <vt:lpstr>等线 Light</vt:lpstr>
      <vt:lpstr>黑体</vt:lpstr>
      <vt:lpstr>楷体</vt:lpstr>
      <vt:lpstr>宋体</vt:lpstr>
      <vt:lpstr>微软雅黑</vt:lpstr>
      <vt:lpstr>微软雅黑 Light</vt:lpstr>
      <vt:lpstr>Arial</vt:lpstr>
      <vt:lpstr>Calibri</vt:lpstr>
      <vt:lpstr>Calibri Light</vt:lpstr>
      <vt:lpstr>Times New Roman</vt:lpstr>
      <vt:lpstr>Wingdings</vt:lpstr>
      <vt:lpstr>Office 主题​​</vt:lpstr>
      <vt:lpstr>1_Office 主题</vt:lpstr>
      <vt:lpstr>2_Office 主题</vt:lpstr>
      <vt:lpstr>3_Office 主题</vt:lpstr>
      <vt:lpstr>Visio</vt:lpstr>
      <vt:lpstr>Equation</vt:lpstr>
      <vt:lpstr>PowerPoint 演示文稿</vt:lpstr>
      <vt:lpstr>PowerPoint 演示文稿</vt:lpstr>
      <vt:lpstr>1.选题背景及意义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hn</cp:lastModifiedBy>
  <cp:revision>160</cp:revision>
  <dcterms:created xsi:type="dcterms:W3CDTF">2017-11-25T10:41:00Z</dcterms:created>
  <dcterms:modified xsi:type="dcterms:W3CDTF">2017-12-14T11:42:22Z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