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801" r:id="rId2"/>
    <p:sldId id="807" r:id="rId3"/>
  </p:sldIdLst>
  <p:sldSz cx="11315700" cy="8001000"/>
  <p:notesSz cx="6797675" cy="9874250"/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sz="3800" b="1" kern="1200">
        <a:solidFill>
          <a:schemeClr val="tx2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800" b="1" kern="1200">
        <a:solidFill>
          <a:schemeClr val="tx2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800" b="1" kern="1200">
        <a:solidFill>
          <a:schemeClr val="tx2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800" b="1" kern="1200">
        <a:solidFill>
          <a:schemeClr val="tx2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800" b="1" kern="1200">
        <a:solidFill>
          <a:schemeClr val="tx2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3800" b="1" kern="1200">
        <a:solidFill>
          <a:schemeClr val="tx2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3800" b="1" kern="1200">
        <a:solidFill>
          <a:schemeClr val="tx2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3800" b="1" kern="1200">
        <a:solidFill>
          <a:schemeClr val="tx2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3800" b="1" kern="1200">
        <a:solidFill>
          <a:schemeClr val="tx2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0">
          <p15:clr>
            <a:srgbClr val="A4A3A4"/>
          </p15:clr>
        </p15:guide>
        <p15:guide id="2" pos="35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CC33"/>
    <a:srgbClr val="FF33CC"/>
    <a:srgbClr val="6600FF"/>
    <a:srgbClr val="CC0066"/>
    <a:srgbClr val="CCFF33"/>
    <a:srgbClr val="FFFF00"/>
    <a:srgbClr val="FFFF66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30" autoAdjust="0"/>
    <p:restoredTop sz="91767" autoAdjust="0"/>
  </p:normalViewPr>
  <p:slideViewPr>
    <p:cSldViewPr snapToObjects="1" showGuides="1">
      <p:cViewPr varScale="1">
        <p:scale>
          <a:sx n="92" d="100"/>
          <a:sy n="92" d="100"/>
        </p:scale>
        <p:origin x="936" y="84"/>
      </p:cViewPr>
      <p:guideLst>
        <p:guide orient="horz" pos="2520"/>
        <p:guide pos="35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24"/>
    </p:cViewPr>
  </p:sorterViewPr>
  <p:notesViewPr>
    <p:cSldViewPr snapToObjects="1" showGuides="1">
      <p:cViewPr varScale="1">
        <p:scale>
          <a:sx n="44" d="100"/>
          <a:sy n="44" d="100"/>
        </p:scale>
        <p:origin x="-918" y="-84"/>
      </p:cViewPr>
      <p:guideLst>
        <p:guide orient="horz" pos="311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2942256" y="9095743"/>
            <a:ext cx="913164" cy="381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1660" tIns="106638" rIns="211660" bIns="106638">
            <a:spAutoFit/>
          </a:bodyPr>
          <a:lstStyle/>
          <a:p>
            <a:pPr defTabSz="1641475" eaLnBrk="0" hangingPunct="0">
              <a:lnSpc>
                <a:spcPct val="90000"/>
              </a:lnSpc>
            </a:pPr>
            <a:r>
              <a:rPr lang="de-DE" altLang="zh-CN" sz="1200" b="0">
                <a:solidFill>
                  <a:schemeClr val="tx1"/>
                </a:solidFill>
                <a:latin typeface="Arial" charset="0"/>
              </a:rPr>
              <a:t>Page 0</a:t>
            </a:r>
            <a:endParaRPr lang="de-DE" altLang="zh-CN" sz="3300" b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675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4088" y="858838"/>
            <a:ext cx="4895850" cy="3460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11295" y="4920544"/>
            <a:ext cx="5775086" cy="41515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 noProof="0" smtClean="0"/>
              <a:t>Hauptteiltext</a:t>
            </a:r>
          </a:p>
          <a:p>
            <a:pPr lvl="1"/>
            <a:r>
              <a:rPr lang="de-DE" altLang="zh-CN" noProof="0" smtClean="0"/>
              <a:t>Zweite Ebene</a:t>
            </a:r>
          </a:p>
          <a:p>
            <a:pPr lvl="2"/>
            <a:r>
              <a:rPr lang="de-DE" altLang="zh-CN" noProof="0" smtClean="0"/>
              <a:t>Dritte Ebene</a:t>
            </a:r>
          </a:p>
          <a:p>
            <a:pPr lvl="3"/>
            <a:r>
              <a:rPr lang="de-DE" altLang="zh-CN" noProof="0" smtClean="0"/>
              <a:t>Vierte Ebene</a:t>
            </a:r>
          </a:p>
          <a:p>
            <a:pPr lvl="4"/>
            <a:r>
              <a:rPr lang="de-DE" altLang="zh-CN" noProof="0" smtClean="0"/>
              <a:t>Fünfte Ebene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5455924" y="9376826"/>
            <a:ext cx="732009" cy="258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6638" rIns="0" bIns="106638"/>
          <a:lstStyle/>
          <a:p>
            <a:pPr algn="r" defTabSz="1641475" eaLnBrk="0" hangingPunct="0">
              <a:lnSpc>
                <a:spcPct val="90000"/>
              </a:lnSpc>
            </a:pPr>
            <a:r>
              <a:rPr lang="de-DE" altLang="zh-CN" sz="1000" b="0">
                <a:solidFill>
                  <a:schemeClr val="tx1"/>
                </a:solidFill>
                <a:latin typeface="Arial" charset="0"/>
              </a:rPr>
              <a:t>Seite </a:t>
            </a:r>
            <a:fld id="{F3BABBED-5271-4DA5-A99C-D9CD1595E820}" type="slidenum">
              <a:rPr lang="de-DE" altLang="zh-CN" sz="1000" b="0">
                <a:solidFill>
                  <a:schemeClr val="tx1"/>
                </a:solidFill>
                <a:latin typeface="Arial" charset="0"/>
              </a:rPr>
              <a:pPr algn="r" defTabSz="1641475" eaLnBrk="0" hangingPunct="0">
                <a:lnSpc>
                  <a:spcPct val="90000"/>
                </a:lnSpc>
              </a:pPr>
              <a:t>‹#›</a:t>
            </a:fld>
            <a:endParaRPr lang="de-DE" altLang="zh-CN" sz="1000" b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2506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612900" rtl="0" eaLnBrk="0" fontAlgn="base" hangingPunct="0">
      <a:spcBef>
        <a:spcPct val="4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804863" indent="-388938" algn="l" defTabSz="1612900" rtl="0" eaLnBrk="0" fontAlgn="base" hangingPunct="0">
      <a:spcBef>
        <a:spcPct val="40000"/>
      </a:spcBef>
      <a:spcAft>
        <a:spcPct val="0"/>
      </a:spcAft>
      <a:buClr>
        <a:schemeClr val="tx2"/>
      </a:buClr>
      <a:buSzPct val="80000"/>
      <a:buFont typeface="Wingdings" pitchFamily="2" charset="2"/>
      <a:buChar char="q"/>
      <a:defRPr sz="10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1949450" algn="l" defTabSz="1612900" rtl="0" eaLnBrk="0" fontAlgn="base" hangingPunct="0">
      <a:spcBef>
        <a:spcPct val="4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2914650" algn="l" defTabSz="1612900" rtl="0" eaLnBrk="0" fontAlgn="base" hangingPunct="0">
      <a:spcBef>
        <a:spcPct val="4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3900488" algn="l" defTabSz="1612900" rtl="0" eaLnBrk="0" fontAlgn="base" hangingPunct="0">
      <a:spcBef>
        <a:spcPct val="4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14380" y="1928798"/>
            <a:ext cx="9617075" cy="1714500"/>
          </a:xfrm>
        </p:spPr>
        <p:txBody>
          <a:bodyPr/>
          <a:lstStyle>
            <a:lvl1pPr>
              <a:defRPr sz="5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29024" y="4533900"/>
            <a:ext cx="4071966" cy="2044700"/>
          </a:xfrm>
        </p:spPr>
        <p:txBody>
          <a:bodyPr/>
          <a:lstStyle>
            <a:lvl1pPr marL="0" indent="0" algn="ctr">
              <a:buNone/>
              <a:defRPr b="1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Rectangle 89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AF9B3FE7-D524-4C4E-AD52-3DAC62D1B21B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50077550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Blip>
                <a:blip r:embed="rId2"/>
              </a:buBlip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buClr>
                <a:srgbClr val="FF0000"/>
              </a:buClr>
              <a:buSzPct val="102000"/>
              <a:buFont typeface="Wingdings" pitchFamily="2" charset="2"/>
              <a:buChar char="Ø"/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buClr>
                <a:srgbClr val="FF0000"/>
              </a:buClr>
              <a:buFont typeface="Wingdings" pitchFamily="2" charset="2"/>
              <a:buChar char="ü"/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buClr>
                <a:srgbClr val="FF0000"/>
              </a:buClr>
              <a:buFont typeface="Wingdings" pitchFamily="2" charset="2"/>
              <a:buChar char="l"/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>
              <a:buClr>
                <a:srgbClr val="FF0000"/>
              </a:buCl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89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121900" y="7513638"/>
            <a:ext cx="10414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第</a:t>
            </a:r>
            <a:fld id="{C5ED84E0-D3B6-435B-85CC-7627E7D4C88C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240371561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556"/>
          <p:cNvSpPr>
            <a:spLocks noChangeShapeType="1"/>
          </p:cNvSpPr>
          <p:nvPr/>
        </p:nvSpPr>
        <p:spPr bwMode="auto">
          <a:xfrm>
            <a:off x="4445000" y="4052888"/>
            <a:ext cx="649288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Line 558"/>
          <p:cNvSpPr>
            <a:spLocks noChangeShapeType="1"/>
          </p:cNvSpPr>
          <p:nvPr/>
        </p:nvSpPr>
        <p:spPr bwMode="auto">
          <a:xfrm>
            <a:off x="4957763" y="3341688"/>
            <a:ext cx="178435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Line 559"/>
          <p:cNvSpPr>
            <a:spLocks noChangeShapeType="1"/>
          </p:cNvSpPr>
          <p:nvPr/>
        </p:nvSpPr>
        <p:spPr bwMode="auto">
          <a:xfrm>
            <a:off x="4943475" y="33734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Line 560"/>
          <p:cNvSpPr>
            <a:spLocks noChangeShapeType="1"/>
          </p:cNvSpPr>
          <p:nvPr/>
        </p:nvSpPr>
        <p:spPr bwMode="auto">
          <a:xfrm>
            <a:off x="4973638" y="3355975"/>
            <a:ext cx="1754187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" name="Line 585"/>
          <p:cNvSpPr>
            <a:spLocks noChangeShapeType="1"/>
          </p:cNvSpPr>
          <p:nvPr/>
        </p:nvSpPr>
        <p:spPr bwMode="auto">
          <a:xfrm>
            <a:off x="2630488" y="5367338"/>
            <a:ext cx="2614612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Rectangle 848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457200"/>
            <a:ext cx="9982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endParaRPr lang="de-DE" altLang="zh-CN" smtClean="0"/>
          </a:p>
        </p:txBody>
      </p:sp>
      <p:sp>
        <p:nvSpPr>
          <p:cNvPr id="1032" name="Rectangle 863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228600" y="1676400"/>
            <a:ext cx="105918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altLang="zh-CN" smtClean="0"/>
          </a:p>
        </p:txBody>
      </p:sp>
      <p:sp>
        <p:nvSpPr>
          <p:cNvPr id="1914" name="Rectangle 89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10700" y="7543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kumimoji="1" sz="1600"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第</a:t>
            </a:r>
            <a:fld id="{046404C1-1F8D-46A7-9E15-ACE6D545A2D2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defTabSz="725488" rtl="0" eaLnBrk="0" fontAlgn="base" hangingPunct="0">
        <a:lnSpc>
          <a:spcPts val="3138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725488" rtl="0" eaLnBrk="0" fontAlgn="base" hangingPunct="0">
        <a:lnSpc>
          <a:spcPts val="3138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宋体" pitchFamily="2" charset="-122"/>
        </a:defRPr>
      </a:lvl2pPr>
      <a:lvl3pPr algn="l" defTabSz="725488" rtl="0" eaLnBrk="0" fontAlgn="base" hangingPunct="0">
        <a:lnSpc>
          <a:spcPts val="3138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宋体" pitchFamily="2" charset="-122"/>
        </a:defRPr>
      </a:lvl3pPr>
      <a:lvl4pPr algn="l" defTabSz="725488" rtl="0" eaLnBrk="0" fontAlgn="base" hangingPunct="0">
        <a:lnSpc>
          <a:spcPts val="3138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宋体" pitchFamily="2" charset="-122"/>
        </a:defRPr>
      </a:lvl4pPr>
      <a:lvl5pPr algn="l" defTabSz="725488" rtl="0" eaLnBrk="0" fontAlgn="base" hangingPunct="0">
        <a:lnSpc>
          <a:spcPts val="3138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宋体" pitchFamily="2" charset="-122"/>
        </a:defRPr>
      </a:lvl5pPr>
      <a:lvl6pPr marL="457200" algn="l" defTabSz="725488" rtl="0" eaLnBrk="0" fontAlgn="base" hangingPunct="0">
        <a:lnSpc>
          <a:spcPts val="3138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宋体" pitchFamily="2" charset="-122"/>
        </a:defRPr>
      </a:lvl6pPr>
      <a:lvl7pPr marL="914400" algn="l" defTabSz="725488" rtl="0" eaLnBrk="0" fontAlgn="base" hangingPunct="0">
        <a:lnSpc>
          <a:spcPts val="3138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宋体" pitchFamily="2" charset="-122"/>
        </a:defRPr>
      </a:lvl7pPr>
      <a:lvl8pPr marL="1371600" algn="l" defTabSz="725488" rtl="0" eaLnBrk="0" fontAlgn="base" hangingPunct="0">
        <a:lnSpc>
          <a:spcPts val="3138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宋体" pitchFamily="2" charset="-122"/>
        </a:defRPr>
      </a:lvl8pPr>
      <a:lvl9pPr marL="1828800" algn="l" defTabSz="725488" rtl="0" eaLnBrk="0" fontAlgn="base" hangingPunct="0">
        <a:lnSpc>
          <a:spcPts val="3138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宋体" pitchFamily="2" charset="-122"/>
        </a:defRPr>
      </a:lvl9pPr>
    </p:titleStyle>
    <p:bodyStyle>
      <a:lvl1pPr marL="376238" indent="-376238" algn="l" defTabSz="1019175" rtl="0" eaLnBrk="0" fontAlgn="base" hangingPunct="0">
        <a:spcBef>
          <a:spcPct val="0"/>
        </a:spcBef>
        <a:spcAft>
          <a:spcPct val="30000"/>
        </a:spcAft>
        <a:buClr>
          <a:schemeClr val="tx2"/>
        </a:buClr>
        <a:buFont typeface="Wingdings" pitchFamily="2" charset="2"/>
        <a:buChar char="n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952500" indent="-387350" algn="l" defTabSz="1019175" rtl="0" eaLnBrk="0" fontAlgn="base" hangingPunct="0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</a:defRPr>
      </a:lvl2pPr>
      <a:lvl3pPr marL="1419225" indent="-277813" algn="l" defTabSz="1019175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100">
          <a:solidFill>
            <a:schemeClr val="tx1"/>
          </a:solidFill>
          <a:latin typeface="Arial" charset="0"/>
          <a:ea typeface="+mn-ea"/>
        </a:defRPr>
      </a:lvl3pPr>
      <a:lvl4pPr marL="1931988" indent="-276225" algn="l" defTabSz="1019175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482850" indent="-274638" algn="l" defTabSz="1019175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5pPr>
      <a:lvl6pPr marL="2940050" indent="-274638" algn="l" defTabSz="1019175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3397250" indent="-274638" algn="l" defTabSz="1019175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3854450" indent="-274638" algn="l" defTabSz="1019175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4311650" indent="-274638" algn="l" defTabSz="1019175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 descr="E:\2011jm\小图片\201106132152249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06"/>
          <a:stretch/>
        </p:blipFill>
        <p:spPr bwMode="auto">
          <a:xfrm>
            <a:off x="26218" y="1066904"/>
            <a:ext cx="11315700" cy="6317972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2417490" y="1984276"/>
            <a:ext cx="7272808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 smtClean="0"/>
              <a:t>201X</a:t>
            </a:r>
            <a:r>
              <a:rPr lang="zh-CN" altLang="en-US" dirty="0" smtClean="0"/>
              <a:t>级博士</a:t>
            </a:r>
            <a:r>
              <a:rPr lang="en-US" altLang="zh-CN" dirty="0" smtClean="0"/>
              <a:t>/</a:t>
            </a:r>
            <a:r>
              <a:rPr lang="zh-CN" altLang="en-US" dirty="0" smtClean="0"/>
              <a:t>硕士研究生中期考核答   辩   报   告</a:t>
            </a:r>
            <a:endParaRPr lang="zh-CN" altLang="en-US" dirty="0"/>
          </a:p>
        </p:txBody>
      </p:sp>
      <p:sp>
        <p:nvSpPr>
          <p:cNvPr id="3076" name="TextBox 2"/>
          <p:cNvSpPr txBox="1">
            <a:spLocks noChangeArrowheads="1"/>
          </p:cNvSpPr>
          <p:nvPr/>
        </p:nvSpPr>
        <p:spPr bwMode="auto">
          <a:xfrm>
            <a:off x="3281586" y="4991769"/>
            <a:ext cx="536458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800" dirty="0" smtClean="0"/>
              <a:t>报  告  人</a:t>
            </a:r>
            <a:r>
              <a:rPr lang="zh-CN" altLang="en-US" sz="2800" dirty="0"/>
              <a:t>：</a:t>
            </a:r>
            <a:r>
              <a:rPr lang="zh-CN" altLang="en-US" sz="2800" u="sng" dirty="0"/>
              <a:t>    </a:t>
            </a:r>
            <a:endParaRPr lang="en-US" altLang="zh-CN" sz="2800" u="sng" dirty="0" smtClean="0"/>
          </a:p>
          <a:p>
            <a:pPr algn="l" eaLnBrk="1" hangingPunct="1">
              <a:lnSpc>
                <a:spcPct val="150000"/>
              </a:lnSpc>
            </a:pPr>
            <a:r>
              <a:rPr lang="zh-CN" altLang="en-US" sz="2800" dirty="0" smtClean="0"/>
              <a:t>报告</a:t>
            </a:r>
            <a:r>
              <a:rPr lang="zh-CN" altLang="en-US" sz="2800" dirty="0"/>
              <a:t>时间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       </a:t>
            </a:r>
            <a:r>
              <a:rPr lang="zh-CN" altLang="en-US" sz="2800" dirty="0" smtClean="0"/>
              <a:t>年</a:t>
            </a:r>
            <a:r>
              <a:rPr lang="en-US" altLang="zh-CN" sz="2800" dirty="0" smtClean="0"/>
              <a:t>   </a:t>
            </a:r>
            <a:r>
              <a:rPr lang="zh-CN" altLang="en-US" sz="2800" dirty="0" smtClean="0"/>
              <a:t>月      </a:t>
            </a:r>
            <a:r>
              <a:rPr lang="zh-CN" altLang="en-US" sz="2800" dirty="0"/>
              <a:t>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9" name="Group 4"/>
          <p:cNvGrpSpPr>
            <a:grpSpLocks/>
          </p:cNvGrpSpPr>
          <p:nvPr/>
        </p:nvGrpSpPr>
        <p:grpSpPr bwMode="auto">
          <a:xfrm>
            <a:off x="1553395" y="2560335"/>
            <a:ext cx="9145016" cy="871537"/>
            <a:chOff x="1296" y="1824"/>
            <a:chExt cx="3084" cy="432"/>
          </a:xfrm>
        </p:grpSpPr>
        <p:sp>
          <p:nvSpPr>
            <p:cNvPr id="4123" name="AutoShape 5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77AE26"/>
                </a:gs>
                <a:gs pos="50000">
                  <a:srgbClr val="E2EED1"/>
                </a:gs>
                <a:gs pos="100000">
                  <a:srgbClr val="77AE26"/>
                </a:gs>
              </a:gsLst>
              <a:lin ang="5400000" scaled="1"/>
            </a:gradFill>
            <a:ln w="12700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zh-CN" altLang="en-US" sz="2400" b="0">
                <a:solidFill>
                  <a:srgbClr val="4D4D4D"/>
                </a:solidFill>
                <a:latin typeface="Arial" charset="0"/>
              </a:endParaRPr>
            </a:p>
          </p:txBody>
        </p:sp>
        <p:sp>
          <p:nvSpPr>
            <p:cNvPr id="4124" name="AutoShape 6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77AE26"/>
            </a:solidFill>
            <a:ln w="25400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endParaRPr lang="zh-CN" altLang="en-US" sz="2400" b="0">
                <a:solidFill>
                  <a:srgbClr val="4D4D4D"/>
                </a:solidFill>
                <a:latin typeface="Arial" charset="0"/>
              </a:endParaRPr>
            </a:p>
          </p:txBody>
        </p:sp>
        <p:sp>
          <p:nvSpPr>
            <p:cNvPr id="4125" name="Text Box 7"/>
            <p:cNvSpPr txBox="1">
              <a:spLocks noChangeArrowheads="1"/>
            </p:cNvSpPr>
            <p:nvPr/>
          </p:nvSpPr>
          <p:spPr bwMode="gray">
            <a:xfrm>
              <a:off x="1596" y="1916"/>
              <a:ext cx="2784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38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38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38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38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38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 dirty="0" smtClean="0">
                  <a:solidFill>
                    <a:srgbClr val="000000"/>
                  </a:solidFill>
                  <a:latin typeface="Arial" charset="0"/>
                </a:rPr>
                <a:t>个人基本情况</a:t>
              </a:r>
              <a:r>
                <a:rPr lang="zh-CN" altLang="en-US" sz="1600" dirty="0" smtClean="0">
                  <a:solidFill>
                    <a:srgbClr val="FF0000"/>
                  </a:solidFill>
                  <a:latin typeface="Arial" charset="0"/>
                </a:rPr>
                <a:t>（</a:t>
              </a:r>
              <a:r>
                <a:rPr lang="zh-CN" altLang="en-US" sz="1600" dirty="0" smtClean="0">
                  <a:solidFill>
                    <a:srgbClr val="FF0000"/>
                  </a:solidFill>
                  <a:latin typeface="Arial" charset="0"/>
                </a:rPr>
                <a:t>含学号、</a:t>
              </a:r>
              <a:r>
                <a:rPr lang="zh-CN" altLang="en-US" sz="1600" dirty="0" smtClean="0">
                  <a:solidFill>
                    <a:srgbClr val="FF0000"/>
                  </a:solidFill>
                  <a:latin typeface="Arial" charset="0"/>
                </a:rPr>
                <a:t>培养</a:t>
              </a:r>
              <a:r>
                <a:rPr lang="zh-CN" altLang="en-US" sz="1600" dirty="0" smtClean="0">
                  <a:solidFill>
                    <a:srgbClr val="FF0000"/>
                  </a:solidFill>
                  <a:latin typeface="Arial" charset="0"/>
                </a:rPr>
                <a:t>层次、前</a:t>
              </a:r>
              <a:r>
                <a:rPr lang="zh-CN" altLang="en-US" sz="1600" dirty="0">
                  <a:solidFill>
                    <a:srgbClr val="FF0000"/>
                  </a:solidFill>
                  <a:latin typeface="Arial" charset="0"/>
                </a:rPr>
                <a:t>置学历</a:t>
              </a:r>
              <a:r>
                <a:rPr lang="zh-CN" altLang="en-US" sz="1600" dirty="0" smtClean="0">
                  <a:solidFill>
                    <a:srgbClr val="FF0000"/>
                  </a:solidFill>
                  <a:latin typeface="Arial" charset="0"/>
                </a:rPr>
                <a:t>情况及学位课加权平均分等</a:t>
              </a:r>
              <a:r>
                <a:rPr lang="zh-CN" altLang="en-US" sz="1600" dirty="0" smtClean="0">
                  <a:solidFill>
                    <a:srgbClr val="FF0000"/>
                  </a:solidFill>
                  <a:latin typeface="Arial" charset="0"/>
                </a:rPr>
                <a:t>）</a:t>
              </a:r>
              <a:endParaRPr lang="en-US" altLang="zh-CN" sz="1600" dirty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4126" name="Text Box 8"/>
            <p:cNvSpPr txBox="1">
              <a:spLocks noChangeArrowheads="1"/>
            </p:cNvSpPr>
            <p:nvPr/>
          </p:nvSpPr>
          <p:spPr bwMode="gray">
            <a:xfrm>
              <a:off x="1393" y="1929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8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38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38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38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38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b="0" dirty="0">
                  <a:solidFill>
                    <a:srgbClr val="FFFFFF"/>
                  </a:solidFill>
                  <a:latin typeface="Arial" charset="0"/>
                </a:rPr>
                <a:t>1</a:t>
              </a:r>
            </a:p>
          </p:txBody>
        </p:sp>
      </p:grpSp>
      <p:grpSp>
        <p:nvGrpSpPr>
          <p:cNvPr id="4100" name="Group 9"/>
          <p:cNvGrpSpPr>
            <a:grpSpLocks/>
          </p:cNvGrpSpPr>
          <p:nvPr/>
        </p:nvGrpSpPr>
        <p:grpSpPr bwMode="auto">
          <a:xfrm>
            <a:off x="1553394" y="3602784"/>
            <a:ext cx="8928991" cy="945252"/>
            <a:chOff x="1296" y="1866"/>
            <a:chExt cx="3001" cy="349"/>
          </a:xfrm>
        </p:grpSpPr>
        <p:sp>
          <p:nvSpPr>
            <p:cNvPr id="4119" name="AutoShape 10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438ACB"/>
                </a:gs>
                <a:gs pos="50000">
                  <a:srgbClr val="D7E6F4"/>
                </a:gs>
                <a:gs pos="100000">
                  <a:srgbClr val="438ACB"/>
                </a:gs>
              </a:gsLst>
              <a:lin ang="5400000" scaled="1"/>
            </a:gradFill>
            <a:ln w="12700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zh-CN" altLang="en-US" sz="2400" b="0">
                <a:solidFill>
                  <a:srgbClr val="4D4D4D"/>
                </a:solidFill>
                <a:latin typeface="Arial" charset="0"/>
              </a:endParaRPr>
            </a:p>
          </p:txBody>
        </p:sp>
        <p:sp>
          <p:nvSpPr>
            <p:cNvPr id="4120" name="AutoShape 11"/>
            <p:cNvSpPr>
              <a:spLocks noChangeArrowheads="1"/>
            </p:cNvSpPr>
            <p:nvPr/>
          </p:nvSpPr>
          <p:spPr bwMode="gray">
            <a:xfrm>
              <a:off x="1296" y="1866"/>
              <a:ext cx="407" cy="341"/>
            </a:xfrm>
            <a:prstGeom prst="diamond">
              <a:avLst/>
            </a:prstGeom>
            <a:solidFill>
              <a:srgbClr val="438ACB"/>
            </a:solidFill>
            <a:ln w="25400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endParaRPr lang="zh-CN" altLang="en-US" sz="2400" b="0">
                <a:solidFill>
                  <a:srgbClr val="4D4D4D"/>
                </a:solidFill>
                <a:latin typeface="Arial" charset="0"/>
              </a:endParaRPr>
            </a:p>
          </p:txBody>
        </p:sp>
        <p:sp>
          <p:nvSpPr>
            <p:cNvPr id="4121" name="Text Box 12"/>
            <p:cNvSpPr txBox="1">
              <a:spLocks noChangeArrowheads="1"/>
            </p:cNvSpPr>
            <p:nvPr/>
          </p:nvSpPr>
          <p:spPr bwMode="gray">
            <a:xfrm>
              <a:off x="1728" y="1906"/>
              <a:ext cx="2569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38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38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38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38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38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zh-CN" altLang="zh-CN" sz="2400" dirty="0">
                  <a:solidFill>
                    <a:srgbClr val="000000"/>
                  </a:solidFill>
                  <a:latin typeface="Arial" charset="0"/>
                </a:rPr>
                <a:t>学位论文进展情况</a:t>
              </a:r>
              <a:r>
                <a:rPr lang="zh-CN" altLang="en-US" sz="1800" dirty="0">
                  <a:solidFill>
                    <a:srgbClr val="FF0000"/>
                  </a:solidFill>
                  <a:latin typeface="Arial" charset="0"/>
                </a:rPr>
                <a:t>（含开题报告大致</a:t>
              </a:r>
              <a:r>
                <a:rPr lang="zh-CN" altLang="en-US" sz="1800" dirty="0" smtClean="0">
                  <a:solidFill>
                    <a:srgbClr val="FF0000"/>
                  </a:solidFill>
                  <a:latin typeface="Arial" charset="0"/>
                </a:rPr>
                <a:t>内容、开题成绩、</a:t>
              </a:r>
              <a:r>
                <a:rPr lang="zh-CN" altLang="zh-CN" sz="1800" dirty="0" smtClean="0">
                  <a:solidFill>
                    <a:srgbClr val="FF0000"/>
                  </a:solidFill>
                  <a:latin typeface="Arial" charset="0"/>
                </a:rPr>
                <a:t>已</a:t>
              </a:r>
              <a:r>
                <a:rPr lang="zh-CN" altLang="zh-CN" sz="1800" dirty="0">
                  <a:solidFill>
                    <a:srgbClr val="FF0000"/>
                  </a:solidFill>
                  <a:latin typeface="Arial" charset="0"/>
                </a:rPr>
                <a:t>取得</a:t>
              </a:r>
              <a:r>
                <a:rPr lang="zh-CN" altLang="en-US" sz="1800" dirty="0">
                  <a:solidFill>
                    <a:srgbClr val="FF0000"/>
                  </a:solidFill>
                  <a:latin typeface="Arial" charset="0"/>
                </a:rPr>
                <a:t>的</a:t>
              </a:r>
              <a:r>
                <a:rPr lang="zh-CN" altLang="zh-CN" sz="1800" dirty="0">
                  <a:solidFill>
                    <a:srgbClr val="FF0000"/>
                  </a:solidFill>
                  <a:latin typeface="Arial" charset="0"/>
                </a:rPr>
                <a:t>阶段性成果</a:t>
              </a:r>
              <a:r>
                <a:rPr lang="zh-CN" altLang="en-US" sz="1800" dirty="0">
                  <a:solidFill>
                    <a:srgbClr val="FF0000"/>
                  </a:solidFill>
                  <a:latin typeface="Arial" charset="0"/>
                </a:rPr>
                <a:t>及</a:t>
              </a:r>
              <a:r>
                <a:rPr lang="zh-CN" altLang="zh-CN" sz="1800" dirty="0">
                  <a:solidFill>
                    <a:srgbClr val="FF0000"/>
                  </a:solidFill>
                  <a:latin typeface="Arial" charset="0"/>
                </a:rPr>
                <a:t>存在的</a:t>
              </a:r>
              <a:r>
                <a:rPr lang="zh-CN" altLang="zh-CN" sz="1800" dirty="0" smtClean="0">
                  <a:solidFill>
                    <a:srgbClr val="FF0000"/>
                  </a:solidFill>
                  <a:latin typeface="Arial" charset="0"/>
                </a:rPr>
                <a:t>问题</a:t>
              </a:r>
              <a:r>
                <a:rPr lang="zh-CN" altLang="en-US" sz="1800" dirty="0" smtClean="0">
                  <a:solidFill>
                    <a:srgbClr val="FF0000"/>
                  </a:solidFill>
                  <a:latin typeface="Arial" charset="0"/>
                </a:rPr>
                <a:t>等，博士需报告创新点）</a:t>
              </a:r>
              <a:endParaRPr lang="en-US" altLang="zh-CN" sz="1800" dirty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4122" name="Text Box 13"/>
            <p:cNvSpPr txBox="1">
              <a:spLocks noChangeArrowheads="1"/>
            </p:cNvSpPr>
            <p:nvPr/>
          </p:nvSpPr>
          <p:spPr bwMode="gray">
            <a:xfrm>
              <a:off x="1394" y="1927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8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38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38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38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38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b="0" dirty="0">
                  <a:solidFill>
                    <a:srgbClr val="FFFFFF"/>
                  </a:solidFill>
                  <a:latin typeface="Arial" charset="0"/>
                </a:rPr>
                <a:t>2</a:t>
              </a:r>
            </a:p>
          </p:txBody>
        </p:sp>
      </p:grpSp>
      <p:grpSp>
        <p:nvGrpSpPr>
          <p:cNvPr id="4101" name="Group 14"/>
          <p:cNvGrpSpPr>
            <a:grpSpLocks/>
          </p:cNvGrpSpPr>
          <p:nvPr/>
        </p:nvGrpSpPr>
        <p:grpSpPr bwMode="auto">
          <a:xfrm>
            <a:off x="1553393" y="4713139"/>
            <a:ext cx="9003371" cy="871537"/>
            <a:chOff x="1296" y="1824"/>
            <a:chExt cx="3026" cy="432"/>
          </a:xfrm>
        </p:grpSpPr>
        <p:sp>
          <p:nvSpPr>
            <p:cNvPr id="4115" name="AutoShape 15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449878"/>
                </a:gs>
                <a:gs pos="50000">
                  <a:srgbClr val="D7E9E2"/>
                </a:gs>
                <a:gs pos="100000">
                  <a:srgbClr val="449878"/>
                </a:gs>
              </a:gsLst>
              <a:lin ang="5400000" scaled="1"/>
            </a:gradFill>
            <a:ln w="12700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zh-CN" altLang="en-US" sz="2400" b="0">
                <a:solidFill>
                  <a:srgbClr val="4D4D4D"/>
                </a:solidFill>
                <a:latin typeface="Arial" charset="0"/>
              </a:endParaRPr>
            </a:p>
          </p:txBody>
        </p:sp>
        <p:sp>
          <p:nvSpPr>
            <p:cNvPr id="4116" name="AutoShape 16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449878"/>
            </a:solidFill>
            <a:ln w="25400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endParaRPr lang="zh-CN" altLang="en-US" sz="2400" b="0">
                <a:solidFill>
                  <a:srgbClr val="4D4D4D"/>
                </a:solidFill>
                <a:latin typeface="Arial" charset="0"/>
              </a:endParaRPr>
            </a:p>
          </p:txBody>
        </p:sp>
        <p:sp>
          <p:nvSpPr>
            <p:cNvPr id="4117" name="Text Box 17"/>
            <p:cNvSpPr txBox="1">
              <a:spLocks noChangeArrowheads="1"/>
            </p:cNvSpPr>
            <p:nvPr/>
          </p:nvSpPr>
          <p:spPr bwMode="gray">
            <a:xfrm>
              <a:off x="1730" y="1934"/>
              <a:ext cx="259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38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38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38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38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38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zh-CN" altLang="en-US" sz="2400" dirty="0">
                  <a:solidFill>
                    <a:srgbClr val="000000"/>
                  </a:solidFill>
                  <a:latin typeface="Arial" charset="0"/>
                </a:rPr>
                <a:t>已</a:t>
              </a:r>
              <a:r>
                <a:rPr lang="zh-CN" altLang="en-US" sz="2400" dirty="0" smtClean="0">
                  <a:solidFill>
                    <a:srgbClr val="000000"/>
                  </a:solidFill>
                  <a:latin typeface="Arial" charset="0"/>
                </a:rPr>
                <a:t>取得的科研成果</a:t>
              </a:r>
              <a:r>
                <a:rPr lang="zh-CN" altLang="en-US" sz="1800" dirty="0">
                  <a:solidFill>
                    <a:srgbClr val="FF0000"/>
                  </a:solidFill>
                  <a:latin typeface="Arial" charset="0"/>
                </a:rPr>
                <a:t>（已发表、待发表学术论文</a:t>
              </a:r>
              <a:r>
                <a:rPr lang="zh-CN" altLang="en-US" sz="1800" dirty="0" smtClean="0">
                  <a:solidFill>
                    <a:srgbClr val="FF0000"/>
                  </a:solidFill>
                  <a:latin typeface="Arial" charset="0"/>
                </a:rPr>
                <a:t>及</a:t>
              </a:r>
              <a:r>
                <a:rPr lang="zh-CN" altLang="en-US" sz="1800" smtClean="0">
                  <a:solidFill>
                    <a:srgbClr val="FF0000"/>
                  </a:solidFill>
                  <a:latin typeface="Arial" charset="0"/>
                </a:rPr>
                <a:t>发明专利情况</a:t>
              </a:r>
              <a:r>
                <a:rPr lang="zh-CN" altLang="en-US" sz="1800" dirty="0">
                  <a:solidFill>
                    <a:srgbClr val="FF0000"/>
                  </a:solidFill>
                  <a:latin typeface="Arial" charset="0"/>
                </a:rPr>
                <a:t>等</a:t>
              </a:r>
              <a:r>
                <a:rPr lang="zh-CN" altLang="en-US" sz="1800" dirty="0" smtClean="0">
                  <a:solidFill>
                    <a:srgbClr val="FF0000"/>
                  </a:solidFill>
                  <a:latin typeface="Arial" charset="0"/>
                </a:rPr>
                <a:t>）</a:t>
              </a:r>
              <a:endParaRPr lang="en-US" altLang="zh-CN" sz="1800" dirty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4118" name="Text Box 18"/>
            <p:cNvSpPr txBox="1">
              <a:spLocks noChangeArrowheads="1"/>
            </p:cNvSpPr>
            <p:nvPr/>
          </p:nvSpPr>
          <p:spPr bwMode="gray">
            <a:xfrm>
              <a:off x="1393" y="1932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8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38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38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38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38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b="0" dirty="0">
                  <a:solidFill>
                    <a:srgbClr val="FFFFFF"/>
                  </a:solidFill>
                  <a:latin typeface="Arial" charset="0"/>
                </a:rPr>
                <a:t>3</a:t>
              </a:r>
            </a:p>
          </p:txBody>
        </p:sp>
      </p:grpSp>
      <p:grpSp>
        <p:nvGrpSpPr>
          <p:cNvPr id="4102" name="Group 19"/>
          <p:cNvGrpSpPr>
            <a:grpSpLocks/>
          </p:cNvGrpSpPr>
          <p:nvPr/>
        </p:nvGrpSpPr>
        <p:grpSpPr bwMode="auto">
          <a:xfrm>
            <a:off x="1553394" y="5721249"/>
            <a:ext cx="9003373" cy="871539"/>
            <a:chOff x="1296" y="1824"/>
            <a:chExt cx="3026" cy="432"/>
          </a:xfrm>
        </p:grpSpPr>
        <p:sp>
          <p:nvSpPr>
            <p:cNvPr id="4111" name="AutoShape 20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0A8B0"/>
                </a:gs>
                <a:gs pos="50000">
                  <a:srgbClr val="E7EDEE"/>
                </a:gs>
                <a:gs pos="100000">
                  <a:srgbClr val="90A8B0"/>
                </a:gs>
              </a:gsLst>
              <a:lin ang="5400000" scaled="1"/>
            </a:gradFill>
            <a:ln w="12700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zh-CN" altLang="en-US" sz="2400" b="0">
                <a:solidFill>
                  <a:srgbClr val="4D4D4D"/>
                </a:solidFill>
                <a:latin typeface="Arial" charset="0"/>
              </a:endParaRPr>
            </a:p>
          </p:txBody>
        </p:sp>
        <p:sp>
          <p:nvSpPr>
            <p:cNvPr id="4112" name="AutoShape 2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90A8B0"/>
            </a:solidFill>
            <a:ln w="25400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endParaRPr lang="zh-CN" altLang="en-US" sz="2400" b="0">
                <a:solidFill>
                  <a:srgbClr val="4D4D4D"/>
                </a:solidFill>
                <a:latin typeface="Arial" charset="0"/>
              </a:endParaRPr>
            </a:p>
          </p:txBody>
        </p:sp>
        <p:sp>
          <p:nvSpPr>
            <p:cNvPr id="4113" name="Text Box 22"/>
            <p:cNvSpPr txBox="1">
              <a:spLocks noChangeArrowheads="1"/>
            </p:cNvSpPr>
            <p:nvPr/>
          </p:nvSpPr>
          <p:spPr bwMode="gray">
            <a:xfrm>
              <a:off x="1730" y="1935"/>
              <a:ext cx="259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38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38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38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38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38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zh-CN" altLang="zh-CN" sz="2400" dirty="0">
                  <a:solidFill>
                    <a:srgbClr val="000000"/>
                  </a:solidFill>
                  <a:latin typeface="Arial" charset="0"/>
                </a:rPr>
                <a:t>下一步工作计划和内容</a:t>
              </a:r>
              <a:r>
                <a:rPr lang="zh-CN" altLang="en-US" sz="1800" dirty="0">
                  <a:solidFill>
                    <a:srgbClr val="FF0000"/>
                  </a:solidFill>
                  <a:latin typeface="Arial" charset="0"/>
                </a:rPr>
                <a:t>（含</a:t>
              </a:r>
              <a:r>
                <a:rPr lang="zh-CN" altLang="zh-CN" sz="1800" dirty="0">
                  <a:solidFill>
                    <a:srgbClr val="FF0000"/>
                  </a:solidFill>
                  <a:latin typeface="Arial" charset="0"/>
                </a:rPr>
                <a:t>预计答辩时间</a:t>
              </a:r>
              <a:r>
                <a:rPr lang="zh-CN" altLang="en-US" sz="1800" dirty="0">
                  <a:solidFill>
                    <a:srgbClr val="FF0000"/>
                  </a:solidFill>
                  <a:latin typeface="Arial" charset="0"/>
                </a:rPr>
                <a:t>等</a:t>
              </a:r>
              <a:r>
                <a:rPr lang="zh-CN" altLang="en-US" sz="1800" dirty="0" smtClean="0">
                  <a:solidFill>
                    <a:srgbClr val="FF0000"/>
                  </a:solidFill>
                  <a:latin typeface="Arial" charset="0"/>
                </a:rPr>
                <a:t>）</a:t>
              </a:r>
              <a:endParaRPr lang="en-US" altLang="zh-CN" sz="1800" dirty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4114" name="Text Box 23"/>
            <p:cNvSpPr txBox="1">
              <a:spLocks noChangeArrowheads="1"/>
            </p:cNvSpPr>
            <p:nvPr/>
          </p:nvSpPr>
          <p:spPr bwMode="gray">
            <a:xfrm>
              <a:off x="1393" y="1933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8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38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38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38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38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8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b="0">
                  <a:solidFill>
                    <a:srgbClr val="FFFFFF"/>
                  </a:solidFill>
                  <a:latin typeface="Arial" charset="0"/>
                </a:rPr>
                <a:t>4</a:t>
              </a:r>
            </a:p>
          </p:txBody>
        </p:sp>
      </p:grpSp>
      <p:sp>
        <p:nvSpPr>
          <p:cNvPr id="4104" name="TextBox 70"/>
          <p:cNvSpPr txBox="1">
            <a:spLocks noChangeArrowheads="1"/>
          </p:cNvSpPr>
          <p:nvPr/>
        </p:nvSpPr>
        <p:spPr bwMode="auto">
          <a:xfrm>
            <a:off x="2776810" y="1522438"/>
            <a:ext cx="6121400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tx1"/>
                </a:solidFill>
              </a:rPr>
              <a:t>报告提要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ys">
  <a:themeElements>
    <a:clrScheme name="">
      <a:dk1>
        <a:srgbClr val="000000"/>
      </a:dk1>
      <a:lt1>
        <a:srgbClr val="FFFFFF"/>
      </a:lt1>
      <a:dk2>
        <a:srgbClr val="0000FF"/>
      </a:dk2>
      <a:lt2>
        <a:srgbClr val="919191"/>
      </a:lt2>
      <a:accent1>
        <a:srgbClr val="0091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C7FF"/>
      </a:accent5>
      <a:accent6>
        <a:srgbClr val="00E7E7"/>
      </a:accent6>
      <a:hlink>
        <a:srgbClr val="000000"/>
      </a:hlink>
      <a:folHlink>
        <a:srgbClr val="000000"/>
      </a:folHlink>
    </a:clrScheme>
    <a:fontScheme name="sys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376238" marR="0" indent="-376238" algn="l" defTabSz="1019175" rtl="0" eaLnBrk="0" fontAlgn="base" latinLnBrk="0" hangingPunct="0">
          <a:lnSpc>
            <a:spcPct val="90000"/>
          </a:lnSpc>
          <a:spcBef>
            <a:spcPct val="0"/>
          </a:spcBef>
          <a:spcAft>
            <a:spcPct val="30000"/>
          </a:spcAft>
          <a:buClr>
            <a:schemeClr val="tx2"/>
          </a:buClr>
          <a:buSzTx/>
          <a:buFont typeface="Wingdings" pitchFamily="2" charset="2"/>
          <a:buNone/>
          <a:tabLst/>
          <a:defRPr kumimoji="0" lang="de-DE" sz="3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376238" marR="0" indent="-376238" algn="l" defTabSz="1019175" rtl="0" eaLnBrk="0" fontAlgn="base" latinLnBrk="0" hangingPunct="0">
          <a:lnSpc>
            <a:spcPct val="90000"/>
          </a:lnSpc>
          <a:spcBef>
            <a:spcPct val="0"/>
          </a:spcBef>
          <a:spcAft>
            <a:spcPct val="30000"/>
          </a:spcAft>
          <a:buClr>
            <a:schemeClr val="tx2"/>
          </a:buClr>
          <a:buSzTx/>
          <a:buFont typeface="Wingdings" pitchFamily="2" charset="2"/>
          <a:buNone/>
          <a:tabLst/>
          <a:defRPr kumimoji="0" lang="de-DE" sz="3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sy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y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y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y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y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y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y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Settings\a\Application Data\Microsoft\Templates\sys.pot</Template>
  <TotalTime>14338</TotalTime>
  <Pages>1</Pages>
  <Words>112</Words>
  <Application>Microsoft Office PowerPoint</Application>
  <PresentationFormat>自定义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黑体</vt:lpstr>
      <vt:lpstr>宋体</vt:lpstr>
      <vt:lpstr>Arial</vt:lpstr>
      <vt:lpstr>Times New Roman</vt:lpstr>
      <vt:lpstr>Wingdings</vt:lpstr>
      <vt:lpstr>sys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欢迎您来中科院电工所深造</dc:title>
  <dc:creator>shy</dc:creator>
  <cp:lastModifiedBy>fable</cp:lastModifiedBy>
  <cp:revision>915</cp:revision>
  <cp:lastPrinted>2016-05-05T12:07:48Z</cp:lastPrinted>
  <dcterms:created xsi:type="dcterms:W3CDTF">2003-05-04T03:40:33Z</dcterms:created>
  <dcterms:modified xsi:type="dcterms:W3CDTF">2018-04-17T01:30:51Z</dcterms:modified>
</cp:coreProperties>
</file>