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801" r:id="rId2"/>
    <p:sldId id="807" r:id="rId3"/>
    <p:sldId id="808" r:id="rId4"/>
    <p:sldId id="833" r:id="rId5"/>
    <p:sldId id="837" r:id="rId6"/>
    <p:sldId id="820" r:id="rId7"/>
    <p:sldId id="821" r:id="rId8"/>
    <p:sldId id="823" r:id="rId9"/>
    <p:sldId id="838" r:id="rId10"/>
    <p:sldId id="825" r:id="rId11"/>
    <p:sldId id="829" r:id="rId12"/>
    <p:sldId id="830" r:id="rId13"/>
    <p:sldId id="831" r:id="rId14"/>
    <p:sldId id="811" r:id="rId15"/>
    <p:sldId id="812" r:id="rId16"/>
    <p:sldId id="814" r:id="rId17"/>
    <p:sldId id="824" r:id="rId18"/>
    <p:sldId id="834" r:id="rId19"/>
    <p:sldId id="839" r:id="rId20"/>
    <p:sldId id="835" r:id="rId21"/>
    <p:sldId id="818" r:id="rId22"/>
    <p:sldId id="840" r:id="rId23"/>
  </p:sldIdLst>
  <p:sldSz cx="11315700" cy="8001000"/>
  <p:notesSz cx="6797675" cy="9874250"/>
  <p:kinsoku lang="zh-CN" invalStChars="、。，．・：；？！゛゜ヽヾゝゞ々ー’”）〕］｝〉》」』】°‰′″℃￠％ぁぃぅぇぉっゃゅょゎァィゥェォッャュョヮヵヶ!%),.:;?]}｡｣､･ｧｨｩｪｫｬｭｮｯｰﾞﾟ" invalEndChars="‘“（〔［｛〈《「『【￥＄$([\{｢￡"/>
  <p:defaultTextStyle>
    <a:defPPr>
      <a:defRPr lang="de-DE"/>
    </a:defPPr>
    <a:lvl1pPr algn="ctr" rtl="0" fontAlgn="base">
      <a:spcBef>
        <a:spcPct val="0"/>
      </a:spcBef>
      <a:spcAft>
        <a:spcPct val="0"/>
      </a:spcAft>
      <a:defRPr sz="3800" b="1" kern="1200">
        <a:solidFill>
          <a:schemeClr val="tx2"/>
        </a:solidFill>
        <a:latin typeface="Times New Roman" pitchFamily="18" charset="0"/>
        <a:ea typeface="宋体" pitchFamily="2" charset="-122"/>
        <a:cs typeface="+mn-cs"/>
      </a:defRPr>
    </a:lvl1pPr>
    <a:lvl2pPr marL="457200" algn="ctr" rtl="0" fontAlgn="base">
      <a:spcBef>
        <a:spcPct val="0"/>
      </a:spcBef>
      <a:spcAft>
        <a:spcPct val="0"/>
      </a:spcAft>
      <a:defRPr sz="3800" b="1" kern="1200">
        <a:solidFill>
          <a:schemeClr val="tx2"/>
        </a:solidFill>
        <a:latin typeface="Times New Roman" pitchFamily="18" charset="0"/>
        <a:ea typeface="宋体" pitchFamily="2" charset="-122"/>
        <a:cs typeface="+mn-cs"/>
      </a:defRPr>
    </a:lvl2pPr>
    <a:lvl3pPr marL="914400" algn="ctr" rtl="0" fontAlgn="base">
      <a:spcBef>
        <a:spcPct val="0"/>
      </a:spcBef>
      <a:spcAft>
        <a:spcPct val="0"/>
      </a:spcAft>
      <a:defRPr sz="3800" b="1" kern="1200">
        <a:solidFill>
          <a:schemeClr val="tx2"/>
        </a:solidFill>
        <a:latin typeface="Times New Roman" pitchFamily="18" charset="0"/>
        <a:ea typeface="宋体" pitchFamily="2" charset="-122"/>
        <a:cs typeface="+mn-cs"/>
      </a:defRPr>
    </a:lvl3pPr>
    <a:lvl4pPr marL="1371600" algn="ctr" rtl="0" fontAlgn="base">
      <a:spcBef>
        <a:spcPct val="0"/>
      </a:spcBef>
      <a:spcAft>
        <a:spcPct val="0"/>
      </a:spcAft>
      <a:defRPr sz="3800" b="1" kern="1200">
        <a:solidFill>
          <a:schemeClr val="tx2"/>
        </a:solidFill>
        <a:latin typeface="Times New Roman" pitchFamily="18" charset="0"/>
        <a:ea typeface="宋体" pitchFamily="2" charset="-122"/>
        <a:cs typeface="+mn-cs"/>
      </a:defRPr>
    </a:lvl4pPr>
    <a:lvl5pPr marL="1828800" algn="ctr" rtl="0" fontAlgn="base">
      <a:spcBef>
        <a:spcPct val="0"/>
      </a:spcBef>
      <a:spcAft>
        <a:spcPct val="0"/>
      </a:spcAft>
      <a:defRPr sz="3800" b="1" kern="1200">
        <a:solidFill>
          <a:schemeClr val="tx2"/>
        </a:solidFill>
        <a:latin typeface="Times New Roman" pitchFamily="18" charset="0"/>
        <a:ea typeface="宋体" pitchFamily="2" charset="-122"/>
        <a:cs typeface="+mn-cs"/>
      </a:defRPr>
    </a:lvl5pPr>
    <a:lvl6pPr marL="2286000" algn="l" defTabSz="914400" rtl="0" eaLnBrk="1" latinLnBrk="0" hangingPunct="1">
      <a:defRPr sz="3800" b="1" kern="1200">
        <a:solidFill>
          <a:schemeClr val="tx2"/>
        </a:solidFill>
        <a:latin typeface="Times New Roman" pitchFamily="18" charset="0"/>
        <a:ea typeface="宋体" pitchFamily="2" charset="-122"/>
        <a:cs typeface="+mn-cs"/>
      </a:defRPr>
    </a:lvl6pPr>
    <a:lvl7pPr marL="2743200" algn="l" defTabSz="914400" rtl="0" eaLnBrk="1" latinLnBrk="0" hangingPunct="1">
      <a:defRPr sz="3800" b="1" kern="1200">
        <a:solidFill>
          <a:schemeClr val="tx2"/>
        </a:solidFill>
        <a:latin typeface="Times New Roman" pitchFamily="18" charset="0"/>
        <a:ea typeface="宋体" pitchFamily="2" charset="-122"/>
        <a:cs typeface="+mn-cs"/>
      </a:defRPr>
    </a:lvl7pPr>
    <a:lvl8pPr marL="3200400" algn="l" defTabSz="914400" rtl="0" eaLnBrk="1" latinLnBrk="0" hangingPunct="1">
      <a:defRPr sz="3800" b="1" kern="1200">
        <a:solidFill>
          <a:schemeClr val="tx2"/>
        </a:solidFill>
        <a:latin typeface="Times New Roman" pitchFamily="18" charset="0"/>
        <a:ea typeface="宋体" pitchFamily="2" charset="-122"/>
        <a:cs typeface="+mn-cs"/>
      </a:defRPr>
    </a:lvl8pPr>
    <a:lvl9pPr marL="3657600" algn="l" defTabSz="914400" rtl="0" eaLnBrk="1" latinLnBrk="0" hangingPunct="1">
      <a:defRPr sz="3800" b="1" kern="1200">
        <a:solidFill>
          <a:schemeClr val="tx2"/>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4153" userDrawn="1">
          <p15:clr>
            <a:srgbClr val="A4A3A4"/>
          </p15:clr>
        </p15:guide>
        <p15:guide id="2" pos="3564">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4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CCFF"/>
    <a:srgbClr val="33CC33"/>
    <a:srgbClr val="FF33CC"/>
    <a:srgbClr val="6600FF"/>
    <a:srgbClr val="CC0066"/>
    <a:srgbClr val="CCFF33"/>
    <a:srgbClr val="FFFF00"/>
    <a:srgbClr val="FFFF66"/>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75953" autoAdjust="0"/>
  </p:normalViewPr>
  <p:slideViewPr>
    <p:cSldViewPr snapToObjects="1" showGuides="1">
      <p:cViewPr varScale="1">
        <p:scale>
          <a:sx n="75" d="100"/>
          <a:sy n="75" d="100"/>
        </p:scale>
        <p:origin x="1986" y="66"/>
      </p:cViewPr>
      <p:guideLst>
        <p:guide orient="horz" pos="4153"/>
        <p:guide pos="35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924"/>
    </p:cViewPr>
  </p:sorterViewPr>
  <p:notesViewPr>
    <p:cSldViewPr snapToObjects="1" showGuides="1">
      <p:cViewPr varScale="1">
        <p:scale>
          <a:sx n="44" d="100"/>
          <a:sy n="44" d="100"/>
        </p:scale>
        <p:origin x="-918" y="-84"/>
      </p:cViewPr>
      <p:guideLst>
        <p:guide orient="horz" pos="3110"/>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2942256" y="9095743"/>
            <a:ext cx="913164" cy="38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211660" tIns="106638" rIns="211660" bIns="106638">
            <a:spAutoFit/>
          </a:bodyPr>
          <a:lstStyle/>
          <a:p>
            <a:pPr defTabSz="1641475" eaLnBrk="0" hangingPunct="0">
              <a:lnSpc>
                <a:spcPct val="90000"/>
              </a:lnSpc>
            </a:pPr>
            <a:r>
              <a:rPr lang="de-DE" altLang="zh-CN" sz="1200" b="0">
                <a:solidFill>
                  <a:schemeClr val="tx1"/>
                </a:solidFill>
                <a:latin typeface="Arial" charset="0"/>
              </a:rPr>
              <a:t>Page 0</a:t>
            </a:r>
            <a:endParaRPr lang="de-DE" altLang="zh-CN" sz="3300" b="0">
              <a:solidFill>
                <a:schemeClr val="tx1"/>
              </a:solidFill>
              <a:latin typeface="Arial" charset="0"/>
            </a:endParaRPr>
          </a:p>
        </p:txBody>
      </p:sp>
    </p:spTree>
    <p:extLst>
      <p:ext uri="{BB962C8B-B14F-4D97-AF65-F5344CB8AC3E}">
        <p14:creationId xmlns:p14="http://schemas.microsoft.com/office/powerpoint/2010/main" val="21776750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idx="2"/>
          </p:nvPr>
        </p:nvSpPr>
        <p:spPr bwMode="auto">
          <a:xfrm>
            <a:off x="954088" y="858838"/>
            <a:ext cx="4895850" cy="3460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p:cNvSpPr>
            <a:spLocks noGrp="1" noChangeArrowheads="1"/>
          </p:cNvSpPr>
          <p:nvPr>
            <p:ph type="body" sz="quarter" idx="3"/>
          </p:nvPr>
        </p:nvSpPr>
        <p:spPr bwMode="auto">
          <a:xfrm>
            <a:off x="511295" y="4920544"/>
            <a:ext cx="5775086" cy="4151512"/>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de-DE" altLang="zh-CN" noProof="0" smtClean="0"/>
              <a:t>Hauptteiltext</a:t>
            </a:r>
          </a:p>
          <a:p>
            <a:pPr lvl="1"/>
            <a:r>
              <a:rPr lang="de-DE" altLang="zh-CN" noProof="0" smtClean="0"/>
              <a:t>Zweite Ebene</a:t>
            </a:r>
          </a:p>
          <a:p>
            <a:pPr lvl="2"/>
            <a:r>
              <a:rPr lang="de-DE" altLang="zh-CN" noProof="0" smtClean="0"/>
              <a:t>Dritte Ebene</a:t>
            </a:r>
          </a:p>
          <a:p>
            <a:pPr lvl="3"/>
            <a:r>
              <a:rPr lang="de-DE" altLang="zh-CN" noProof="0" smtClean="0"/>
              <a:t>Vierte Ebene</a:t>
            </a:r>
          </a:p>
          <a:p>
            <a:pPr lvl="4"/>
            <a:r>
              <a:rPr lang="de-DE" altLang="zh-CN" noProof="0" smtClean="0"/>
              <a:t>Fünfte Ebene</a:t>
            </a:r>
          </a:p>
        </p:txBody>
      </p:sp>
      <p:sp>
        <p:nvSpPr>
          <p:cNvPr id="10244" name="Rectangle 4"/>
          <p:cNvSpPr>
            <a:spLocks noChangeArrowheads="1"/>
          </p:cNvSpPr>
          <p:nvPr/>
        </p:nvSpPr>
        <p:spPr bwMode="auto">
          <a:xfrm>
            <a:off x="5455924" y="9376826"/>
            <a:ext cx="732009" cy="258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106638" rIns="0" bIns="106638"/>
          <a:lstStyle/>
          <a:p>
            <a:pPr algn="r" defTabSz="1641475" eaLnBrk="0" hangingPunct="0">
              <a:lnSpc>
                <a:spcPct val="90000"/>
              </a:lnSpc>
            </a:pPr>
            <a:r>
              <a:rPr lang="de-DE" altLang="zh-CN" sz="1000" b="0">
                <a:solidFill>
                  <a:schemeClr val="tx1"/>
                </a:solidFill>
                <a:latin typeface="Arial" charset="0"/>
              </a:rPr>
              <a:t>Seite </a:t>
            </a:r>
            <a:fld id="{F3BABBED-5271-4DA5-A99C-D9CD1595E820}" type="slidenum">
              <a:rPr lang="de-DE" altLang="zh-CN" sz="1000" b="0">
                <a:solidFill>
                  <a:schemeClr val="tx1"/>
                </a:solidFill>
                <a:latin typeface="Arial" charset="0"/>
              </a:rPr>
              <a:pPr algn="r" defTabSz="1641475" eaLnBrk="0" hangingPunct="0">
                <a:lnSpc>
                  <a:spcPct val="90000"/>
                </a:lnSpc>
              </a:pPr>
              <a:t>‹#›</a:t>
            </a:fld>
            <a:endParaRPr lang="de-DE" altLang="zh-CN" sz="1000" b="0">
              <a:solidFill>
                <a:schemeClr val="tx1"/>
              </a:solidFill>
              <a:latin typeface="Arial" charset="0"/>
            </a:endParaRPr>
          </a:p>
        </p:txBody>
      </p:sp>
    </p:spTree>
    <p:extLst>
      <p:ext uri="{BB962C8B-B14F-4D97-AF65-F5344CB8AC3E}">
        <p14:creationId xmlns:p14="http://schemas.microsoft.com/office/powerpoint/2010/main" val="1844250620"/>
      </p:ext>
    </p:extLst>
  </p:cSld>
  <p:clrMap bg1="lt1" tx1="dk1" bg2="lt2" tx2="dk2" accent1="accent1" accent2="accent2" accent3="accent3" accent4="accent4" accent5="accent5" accent6="accent6" hlink="hlink" folHlink="folHlink"/>
  <p:notesStyle>
    <a:lvl1pPr algn="l" defTabSz="1612900" rtl="0" eaLnBrk="0" fontAlgn="base" hangingPunct="0">
      <a:spcBef>
        <a:spcPct val="40000"/>
      </a:spcBef>
      <a:spcAft>
        <a:spcPct val="0"/>
      </a:spcAft>
      <a:defRPr sz="1000" kern="1200">
        <a:solidFill>
          <a:schemeClr val="tx1"/>
        </a:solidFill>
        <a:latin typeface="Arial" charset="0"/>
        <a:ea typeface="宋体" pitchFamily="2" charset="-122"/>
        <a:cs typeface="+mn-cs"/>
      </a:defRPr>
    </a:lvl1pPr>
    <a:lvl2pPr marL="804863" indent="-388938" algn="l" defTabSz="1612900" rtl="0" eaLnBrk="0" fontAlgn="base" hangingPunct="0">
      <a:spcBef>
        <a:spcPct val="40000"/>
      </a:spcBef>
      <a:spcAft>
        <a:spcPct val="0"/>
      </a:spcAft>
      <a:buClr>
        <a:schemeClr val="tx2"/>
      </a:buClr>
      <a:buSzPct val="80000"/>
      <a:buFont typeface="Wingdings" pitchFamily="2" charset="2"/>
      <a:buChar char="q"/>
      <a:defRPr sz="1000" kern="1200">
        <a:solidFill>
          <a:schemeClr val="tx1"/>
        </a:solidFill>
        <a:latin typeface="Arial" charset="0"/>
        <a:ea typeface="宋体" pitchFamily="2" charset="-122"/>
        <a:cs typeface="+mn-cs"/>
      </a:defRPr>
    </a:lvl2pPr>
    <a:lvl3pPr marL="1949450" algn="l" defTabSz="1612900" rtl="0" eaLnBrk="0" fontAlgn="base" hangingPunct="0">
      <a:spcBef>
        <a:spcPct val="40000"/>
      </a:spcBef>
      <a:spcAft>
        <a:spcPct val="0"/>
      </a:spcAft>
      <a:defRPr sz="1000" kern="1200">
        <a:solidFill>
          <a:schemeClr val="tx1"/>
        </a:solidFill>
        <a:latin typeface="Arial" charset="0"/>
        <a:ea typeface="宋体" pitchFamily="2" charset="-122"/>
        <a:cs typeface="+mn-cs"/>
      </a:defRPr>
    </a:lvl3pPr>
    <a:lvl4pPr marL="2914650" algn="l" defTabSz="1612900" rtl="0" eaLnBrk="0" fontAlgn="base" hangingPunct="0">
      <a:spcBef>
        <a:spcPct val="40000"/>
      </a:spcBef>
      <a:spcAft>
        <a:spcPct val="0"/>
      </a:spcAft>
      <a:defRPr sz="1000" kern="1200">
        <a:solidFill>
          <a:schemeClr val="tx1"/>
        </a:solidFill>
        <a:latin typeface="Arial" charset="0"/>
        <a:ea typeface="宋体" pitchFamily="2" charset="-122"/>
        <a:cs typeface="+mn-cs"/>
      </a:defRPr>
    </a:lvl4pPr>
    <a:lvl5pPr marL="3900488" algn="l" defTabSz="1612900" rtl="0" eaLnBrk="0" fontAlgn="base" hangingPunct="0">
      <a:spcBef>
        <a:spcPct val="40000"/>
      </a:spcBef>
      <a:spcAft>
        <a:spcPct val="0"/>
      </a:spcAft>
      <a:defRPr sz="10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90416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1612900" rtl="0" eaLnBrk="0" fontAlgn="base" latinLnBrk="0" hangingPunct="0">
              <a:lnSpc>
                <a:spcPct val="100000"/>
              </a:lnSpc>
              <a:spcBef>
                <a:spcPct val="40000"/>
              </a:spcBef>
              <a:spcAft>
                <a:spcPct val="0"/>
              </a:spcAft>
              <a:buClrTx/>
              <a:buSzTx/>
              <a:buFontTx/>
              <a:buNone/>
              <a:tabLst/>
              <a:defRPr/>
            </a:pPr>
            <a:r>
              <a:rPr lang="zh-CN" altLang="zh-CN" dirty="0" smtClean="0">
                <a:latin typeface="Arial" panose="020B0604020202020204" pitchFamily="34" charset="0"/>
              </a:rPr>
              <a:t>柔性多状态开关可根据实际需要交换两侧</a:t>
            </a:r>
            <a:r>
              <a:rPr lang="en-US" altLang="zh-CN" dirty="0" smtClean="0">
                <a:latin typeface="Arial" panose="020B0604020202020204" pitchFamily="34" charset="0"/>
              </a:rPr>
              <a:t>VSC</a:t>
            </a:r>
            <a:r>
              <a:rPr lang="zh-CN" altLang="zh-CN" dirty="0" smtClean="0">
                <a:latin typeface="Arial" panose="020B0604020202020204" pitchFamily="34" charset="0"/>
              </a:rPr>
              <a:t>的外环控制目标，实现对有功、无功功率或交流侧端电压的准确控制。因此柔性多状态开关两侧控制需要相互协调，通常由一侧变流器维持直流电压稳定，另一侧调节传输有功的大小。</a:t>
            </a:r>
          </a:p>
          <a:p>
            <a:endParaRPr lang="zh-CN" altLang="en-US" dirty="0"/>
          </a:p>
        </p:txBody>
      </p:sp>
    </p:spTree>
    <p:extLst>
      <p:ext uri="{BB962C8B-B14F-4D97-AF65-F5344CB8AC3E}">
        <p14:creationId xmlns:p14="http://schemas.microsoft.com/office/powerpoint/2010/main" val="2173527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lang="zh-CN" altLang="en-US" kern="100" dirty="0" smtClean="0">
                <a:cs typeface="Times New Roman" panose="02020603050405020304" pitchFamily="18" charset="0"/>
              </a:rPr>
              <a:t>根据前面的拓扑结构和分析的控制策略，在</a:t>
            </a:r>
            <a:r>
              <a:rPr lang="en-US" altLang="zh-CN" kern="100" dirty="0" err="1" smtClean="0">
                <a:cs typeface="Times New Roman" panose="02020603050405020304" pitchFamily="18" charset="0"/>
              </a:rPr>
              <a:t>matlab</a:t>
            </a:r>
            <a:r>
              <a:rPr lang="zh-CN" altLang="en-US" kern="100" dirty="0" smtClean="0">
                <a:cs typeface="Times New Roman" panose="02020603050405020304" pitchFamily="18" charset="0"/>
              </a:rPr>
              <a:t>的</a:t>
            </a:r>
            <a:r>
              <a:rPr lang="en-US" altLang="zh-CN" kern="100" dirty="0" err="1" smtClean="0">
                <a:cs typeface="Times New Roman" panose="02020603050405020304" pitchFamily="18" charset="0"/>
              </a:rPr>
              <a:t>simulink</a:t>
            </a:r>
            <a:r>
              <a:rPr lang="zh-CN" altLang="en-US" kern="100" dirty="0" smtClean="0">
                <a:cs typeface="Times New Roman" panose="02020603050405020304" pitchFamily="18" charset="0"/>
              </a:rPr>
              <a:t>上搭建了柔性多状态开关的仿真模型。</a:t>
            </a:r>
            <a:endParaRPr lang="en-US" altLang="zh-CN" kern="100" dirty="0" smtClean="0">
              <a:cs typeface="Times New Roman" panose="02020603050405020304" pitchFamily="18" charset="0"/>
            </a:endParaRPr>
          </a:p>
          <a:p>
            <a:pPr>
              <a:defRPr/>
            </a:pPr>
            <a:r>
              <a:rPr lang="zh-CN" altLang="en-US" kern="100" dirty="0" smtClean="0">
                <a:cs typeface="Times New Roman" panose="02020603050405020304" pitchFamily="18" charset="0"/>
              </a:rPr>
              <a:t>柔性多状态开关包括</a:t>
            </a:r>
            <a:r>
              <a:rPr lang="en-US" altLang="zh-CN" kern="100" dirty="0" smtClean="0">
                <a:cs typeface="Times New Roman" panose="02020603050405020304" pitchFamily="18" charset="0"/>
              </a:rPr>
              <a:t>VSC1</a:t>
            </a:r>
            <a:r>
              <a:rPr lang="zh-CN" altLang="en-US" kern="100" dirty="0" smtClean="0">
                <a:cs typeface="Times New Roman" panose="02020603050405020304" pitchFamily="18" charset="0"/>
              </a:rPr>
              <a:t>和</a:t>
            </a:r>
            <a:r>
              <a:rPr lang="en-US" altLang="zh-CN" kern="100" dirty="0" smtClean="0">
                <a:cs typeface="Times New Roman" panose="02020603050405020304" pitchFamily="18" charset="0"/>
              </a:rPr>
              <a:t>VSC2</a:t>
            </a:r>
            <a:r>
              <a:rPr lang="zh-CN" altLang="en-US" kern="100" dirty="0" smtClean="0">
                <a:cs typeface="Times New Roman" panose="02020603050405020304" pitchFamily="18" charset="0"/>
              </a:rPr>
              <a:t>两个变流器。</a:t>
            </a:r>
            <a:endParaRPr lang="en-US" altLang="zh-CN" kern="100" dirty="0" smtClean="0">
              <a:cs typeface="Times New Roman" panose="02020603050405020304" pitchFamily="18" charset="0"/>
            </a:endParaRPr>
          </a:p>
          <a:p>
            <a:pPr>
              <a:defRPr/>
            </a:pPr>
            <a:r>
              <a:rPr lang="zh-CN" altLang="en-US" kern="100" dirty="0" smtClean="0">
                <a:cs typeface="Times New Roman" panose="02020603050405020304" pitchFamily="18" charset="0"/>
              </a:rPr>
              <a:t>左侧的</a:t>
            </a:r>
            <a:r>
              <a:rPr lang="en-US" altLang="zh-CN" kern="100" dirty="0" smtClean="0">
                <a:cs typeface="Times New Roman" panose="02020603050405020304" pitchFamily="18" charset="0"/>
              </a:rPr>
              <a:t>VSC1</a:t>
            </a:r>
            <a:r>
              <a:rPr lang="zh-CN" altLang="en-US" kern="100" dirty="0" smtClean="0">
                <a:cs typeface="Times New Roman" panose="02020603050405020304" pitchFamily="18" charset="0"/>
              </a:rPr>
              <a:t>：稳定直流母线电压以及控制左侧无功功率。</a:t>
            </a:r>
            <a:endParaRPr lang="en-US" altLang="zh-CN" kern="100" dirty="0" smtClean="0">
              <a:cs typeface="Times New Roman" panose="02020603050405020304" pitchFamily="18" charset="0"/>
            </a:endParaRPr>
          </a:p>
          <a:p>
            <a:pPr>
              <a:defRPr/>
            </a:pPr>
            <a:r>
              <a:rPr lang="zh-CN" altLang="en-US" kern="100" dirty="0" smtClean="0">
                <a:cs typeface="Times New Roman" panose="02020603050405020304" pitchFamily="18" charset="0"/>
              </a:rPr>
              <a:t>右侧的</a:t>
            </a:r>
            <a:r>
              <a:rPr lang="en-US" altLang="zh-CN" kern="100" dirty="0" smtClean="0">
                <a:cs typeface="Times New Roman" panose="02020603050405020304" pitchFamily="18" charset="0"/>
              </a:rPr>
              <a:t>VSC2</a:t>
            </a:r>
            <a:r>
              <a:rPr lang="zh-CN" altLang="en-US" kern="100" dirty="0" smtClean="0">
                <a:cs typeface="Times New Roman" panose="02020603050405020304" pitchFamily="18" charset="0"/>
              </a:rPr>
              <a:t>：实现对有功功率和无功功率的控制</a:t>
            </a:r>
            <a:endParaRPr lang="zh-CN" altLang="en-US" dirty="0" smtClean="0"/>
          </a:p>
          <a:p>
            <a:pPr>
              <a:defRPr/>
            </a:pPr>
            <a:r>
              <a:rPr lang="zh-CN" altLang="en-US" dirty="0" smtClean="0"/>
              <a:t>上面的部分主要是通过交流侧的电流电压计算出有功功率和无功功率的参考值。</a:t>
            </a:r>
          </a:p>
          <a:p>
            <a:endParaRPr lang="zh-CN" altLang="en-US" dirty="0"/>
          </a:p>
        </p:txBody>
      </p:sp>
    </p:spTree>
    <p:extLst>
      <p:ext uri="{BB962C8B-B14F-4D97-AF65-F5344CB8AC3E}">
        <p14:creationId xmlns:p14="http://schemas.microsoft.com/office/powerpoint/2010/main" val="1538833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已被电力系统自动化录用的文章为：</a:t>
            </a:r>
            <a:r>
              <a:rPr lang="zh-CN" altLang="en-US" sz="1000" b="0" dirty="0" smtClean="0">
                <a:solidFill>
                  <a:schemeClr val="tx1"/>
                </a:solidFill>
                <a:effectLst/>
              </a:rPr>
              <a:t>柔性多状态开关新型复合控制策略</a:t>
            </a:r>
            <a:endParaRPr lang="en-US" altLang="zh-CN" sz="1000" b="0" dirty="0" smtClean="0">
              <a:solidFill>
                <a:schemeClr val="tx1"/>
              </a:solidFill>
              <a:effectLst/>
            </a:endParaRPr>
          </a:p>
          <a:p>
            <a:r>
              <a:rPr lang="zh-CN" altLang="en-US" sz="1000" b="0" dirty="0" smtClean="0">
                <a:solidFill>
                  <a:schemeClr val="tx1"/>
                </a:solidFill>
                <a:effectLst/>
              </a:rPr>
              <a:t>完成初稿准备投稿的论文题目为：</a:t>
            </a:r>
            <a:r>
              <a:rPr lang="zh-CN" altLang="en-US" sz="1000" b="0" kern="0" dirty="0" smtClean="0">
                <a:solidFill>
                  <a:schemeClr val="tx1"/>
                </a:solidFill>
              </a:rPr>
              <a:t>柔性多状态开关的参数设计与配置</a:t>
            </a:r>
            <a:endParaRPr lang="zh-CN" altLang="en-US" dirty="0"/>
          </a:p>
        </p:txBody>
      </p:sp>
    </p:spTree>
    <p:extLst>
      <p:ext uri="{BB962C8B-B14F-4D97-AF65-F5344CB8AC3E}">
        <p14:creationId xmlns:p14="http://schemas.microsoft.com/office/powerpoint/2010/main" val="2455511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000" dirty="0" smtClean="0">
                <a:solidFill>
                  <a:srgbClr val="FF0000"/>
                </a:solidFill>
                <a:latin typeface="Arial" charset="0"/>
              </a:rPr>
              <a:t>已取得</a:t>
            </a:r>
            <a:r>
              <a:rPr lang="zh-CN" altLang="en-US" sz="1000" dirty="0" smtClean="0">
                <a:solidFill>
                  <a:srgbClr val="FF0000"/>
                </a:solidFill>
                <a:latin typeface="Arial" charset="0"/>
              </a:rPr>
              <a:t>的</a:t>
            </a:r>
            <a:r>
              <a:rPr lang="zh-CN" altLang="zh-CN" sz="1000" dirty="0" smtClean="0">
                <a:solidFill>
                  <a:srgbClr val="FF0000"/>
                </a:solidFill>
                <a:latin typeface="Arial" charset="0"/>
              </a:rPr>
              <a:t>阶段性成果</a:t>
            </a:r>
            <a:r>
              <a:rPr lang="zh-CN" altLang="en-US" sz="1000" dirty="0" smtClean="0">
                <a:solidFill>
                  <a:srgbClr val="FF0000"/>
                </a:solidFill>
                <a:latin typeface="Arial" charset="0"/>
              </a:rPr>
              <a:t>，重点讲</a:t>
            </a:r>
            <a:endParaRPr lang="zh-CN" altLang="en-US" dirty="0"/>
          </a:p>
        </p:txBody>
      </p:sp>
    </p:spTree>
    <p:extLst>
      <p:ext uri="{BB962C8B-B14F-4D97-AF65-F5344CB8AC3E}">
        <p14:creationId xmlns:p14="http://schemas.microsoft.com/office/powerpoint/2010/main" val="2822391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下面介绍以下课题研究的意义</a:t>
            </a:r>
            <a:endParaRPr lang="zh-CN" altLang="en-US" dirty="0"/>
          </a:p>
        </p:txBody>
      </p:sp>
    </p:spTree>
    <p:extLst>
      <p:ext uri="{BB962C8B-B14F-4D97-AF65-F5344CB8AC3E}">
        <p14:creationId xmlns:p14="http://schemas.microsoft.com/office/powerpoint/2010/main" val="2804871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52485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从开题到现在所取得的阶段性成果主要是以下四个方面，分别是</a:t>
            </a:r>
            <a:r>
              <a:rPr lang="en-US" altLang="zh-CN" dirty="0" smtClean="0"/>
              <a:t>1234</a:t>
            </a:r>
          </a:p>
          <a:p>
            <a:r>
              <a:rPr lang="zh-CN" altLang="en-US" dirty="0" smtClean="0"/>
              <a:t>下面对研究成果进行详细的介绍</a:t>
            </a:r>
            <a:endParaRPr lang="zh-CN" altLang="en-US" dirty="0"/>
          </a:p>
        </p:txBody>
      </p:sp>
    </p:spTree>
    <p:extLst>
      <p:ext uri="{BB962C8B-B14F-4D97-AF65-F5344CB8AC3E}">
        <p14:creationId xmlns:p14="http://schemas.microsoft.com/office/powerpoint/2010/main" val="2752534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在满足特定场合的应用需求情况下，采用不同的拓扑时，柔性多状态开关设备能实现的电压等级、容量范围以及运行效率、经济效益都不不同。本研究主要介绍两种典型的柔性多状态开关的拓扑结构。</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152032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000" kern="1200" dirty="0" smtClean="0">
                <a:solidFill>
                  <a:schemeClr val="tx1"/>
                </a:solidFill>
                <a:effectLst/>
                <a:latin typeface="Arial" charset="0"/>
                <a:ea typeface="宋体" pitchFamily="2" charset="-122"/>
                <a:cs typeface="+mn-cs"/>
              </a:rPr>
              <a:t>在柔性多状态开关接入方式方面，与馈线的连接方式考虑两端均为并联、一端串联一端并联、两端均为串联</a:t>
            </a:r>
            <a:r>
              <a:rPr lang="zh-CN" altLang="en-US" sz="1000" kern="1200" dirty="0" smtClean="0">
                <a:solidFill>
                  <a:schemeClr val="tx1"/>
                </a:solidFill>
                <a:effectLst/>
                <a:latin typeface="Arial" charset="0"/>
                <a:ea typeface="宋体" pitchFamily="2" charset="-122"/>
                <a:cs typeface="+mn-cs"/>
              </a:rPr>
              <a:t>的类型。</a:t>
            </a:r>
            <a:endParaRPr lang="zh-CN" altLang="en-US" dirty="0"/>
          </a:p>
        </p:txBody>
      </p:sp>
    </p:spTree>
    <p:extLst>
      <p:ext uri="{BB962C8B-B14F-4D97-AF65-F5344CB8AC3E}">
        <p14:creationId xmlns:p14="http://schemas.microsoft.com/office/powerpoint/2010/main" val="69818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1612900" rtl="0" eaLnBrk="0" fontAlgn="base" latinLnBrk="0" hangingPunct="0">
              <a:lnSpc>
                <a:spcPct val="100000"/>
              </a:lnSpc>
              <a:spcBef>
                <a:spcPct val="40000"/>
              </a:spcBef>
              <a:spcAft>
                <a:spcPct val="0"/>
              </a:spcAft>
              <a:buClrTx/>
              <a:buSzTx/>
              <a:buFontTx/>
              <a:buNone/>
              <a:tabLst/>
              <a:defRPr/>
            </a:pPr>
            <a:r>
              <a:rPr lang="zh-CN" altLang="zh-CN" sz="1000" kern="1200" dirty="0" smtClean="0">
                <a:solidFill>
                  <a:schemeClr val="tx1"/>
                </a:solidFill>
                <a:effectLst/>
                <a:latin typeface="Arial" charset="0"/>
                <a:ea typeface="宋体" pitchFamily="2" charset="-122"/>
                <a:cs typeface="+mn-cs"/>
              </a:rPr>
              <a:t>针对分布式电源的消纳、高供电可靠性等定制电力需求，不同配电网场景下柔性多状态开关接入系统的位置不同，所起到的作用也不尽相同。</a:t>
            </a:r>
          </a:p>
          <a:p>
            <a:endParaRPr lang="zh-CN" altLang="en-US" dirty="0"/>
          </a:p>
        </p:txBody>
      </p:sp>
    </p:spTree>
    <p:extLst>
      <p:ext uri="{BB962C8B-B14F-4D97-AF65-F5344CB8AC3E}">
        <p14:creationId xmlns:p14="http://schemas.microsoft.com/office/powerpoint/2010/main" val="2664013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latin typeface="Arial" panose="020B0604020202020204" pitchFamily="34" charset="0"/>
              </a:rPr>
              <a:t>1</a:t>
            </a:r>
            <a:r>
              <a:rPr lang="zh-CN" altLang="zh-CN" dirty="0" smtClean="0">
                <a:latin typeface="Arial" panose="020B0604020202020204" pitchFamily="34" charset="0"/>
              </a:rPr>
              <a:t>、图为背靠背电压源变流器</a:t>
            </a:r>
          </a:p>
          <a:p>
            <a:r>
              <a:rPr lang="zh-CN" altLang="zh-CN" dirty="0" smtClean="0">
                <a:latin typeface="Arial" panose="020B0604020202020204" pitchFamily="34" charset="0"/>
              </a:rPr>
              <a:t>此柔性多状态开关通过直流侧电容</a:t>
            </a:r>
            <a:r>
              <a:rPr lang="en-US" altLang="zh-CN" dirty="0" smtClean="0">
                <a:latin typeface="Arial" panose="020B0604020202020204" pitchFamily="34" charset="0"/>
              </a:rPr>
              <a:t>C</a:t>
            </a:r>
            <a:r>
              <a:rPr lang="zh-CN" altLang="zh-CN" dirty="0" smtClean="0">
                <a:latin typeface="Arial" panose="020B0604020202020204" pitchFamily="34" charset="0"/>
              </a:rPr>
              <a:t>将两个</a:t>
            </a:r>
            <a:r>
              <a:rPr lang="en-US" altLang="zh-CN" dirty="0" smtClean="0">
                <a:latin typeface="Arial" panose="020B0604020202020204" pitchFamily="34" charset="0"/>
              </a:rPr>
              <a:t>VSC </a:t>
            </a:r>
            <a:r>
              <a:rPr lang="zh-CN" altLang="zh-CN" dirty="0" smtClean="0">
                <a:latin typeface="Arial" panose="020B0604020202020204" pitchFamily="34" charset="0"/>
              </a:rPr>
              <a:t>以背靠背方式相连形成对称结构</a:t>
            </a:r>
            <a:endParaRPr lang="en-US" altLang="zh-CN" dirty="0" smtClean="0">
              <a:latin typeface="Arial" panose="020B0604020202020204" pitchFamily="34" charset="0"/>
            </a:endParaRPr>
          </a:p>
          <a:p>
            <a:r>
              <a:rPr lang="zh-CN" altLang="zh-CN" dirty="0" smtClean="0">
                <a:latin typeface="Arial" panose="020B0604020202020204" pitchFamily="34" charset="0"/>
              </a:rPr>
              <a:t>可以看出，有功功率的传输方向决定了变流器的工作状态，要保证功率平衡的传输，不能孤立的对两个</a:t>
            </a:r>
            <a:r>
              <a:rPr lang="en-US" altLang="zh-CN" dirty="0" smtClean="0">
                <a:latin typeface="Arial" panose="020B0604020202020204" pitchFamily="34" charset="0"/>
              </a:rPr>
              <a:t>VSC</a:t>
            </a:r>
            <a:r>
              <a:rPr lang="zh-CN" altLang="zh-CN" dirty="0" smtClean="0">
                <a:latin typeface="Arial" panose="020B0604020202020204" pitchFamily="34" charset="0"/>
              </a:rPr>
              <a:t>进行控制，必须将两端</a:t>
            </a:r>
            <a:r>
              <a:rPr lang="en-US" altLang="zh-CN" dirty="0" smtClean="0">
                <a:latin typeface="Arial" panose="020B0604020202020204" pitchFamily="34" charset="0"/>
              </a:rPr>
              <a:t>VSC</a:t>
            </a:r>
            <a:r>
              <a:rPr lang="zh-CN" altLang="zh-CN" dirty="0" smtClean="0">
                <a:latin typeface="Arial" panose="020B0604020202020204" pitchFamily="34" charset="0"/>
              </a:rPr>
              <a:t>的控制目标进行协调控制。而对于</a:t>
            </a:r>
            <a:r>
              <a:rPr lang="en-US" altLang="zh-CN" dirty="0" smtClean="0">
                <a:latin typeface="Arial" panose="020B0604020202020204" pitchFamily="34" charset="0"/>
              </a:rPr>
              <a:t>VSC</a:t>
            </a:r>
            <a:r>
              <a:rPr lang="zh-CN" altLang="zh-CN" dirty="0" smtClean="0">
                <a:latin typeface="Arial" panose="020B0604020202020204" pitchFamily="34" charset="0"/>
              </a:rPr>
              <a:t>与交流系统的无功功率的交换，因其不需要直流侧的参与，所以可以独立完成。</a:t>
            </a:r>
          </a:p>
          <a:p>
            <a:endParaRPr lang="zh-CN" altLang="en-US" dirty="0"/>
          </a:p>
        </p:txBody>
      </p:sp>
    </p:spTree>
    <p:extLst>
      <p:ext uri="{BB962C8B-B14F-4D97-AF65-F5344CB8AC3E}">
        <p14:creationId xmlns:p14="http://schemas.microsoft.com/office/powerpoint/2010/main" val="4235086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14380" y="1928798"/>
            <a:ext cx="9617075" cy="1714500"/>
          </a:xfrm>
        </p:spPr>
        <p:txBody>
          <a:bodyPr/>
          <a:lstStyle>
            <a:lvl1pPr>
              <a:defRPr sz="5400">
                <a:effectLst>
                  <a:outerShdw blurRad="38100" dist="38100" dir="2700000" algn="tl">
                    <a:srgbClr val="000000">
                      <a:alpha val="43137"/>
                    </a:srgbClr>
                  </a:outerShdw>
                </a:effectLst>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3729024" y="4533900"/>
            <a:ext cx="4071966" cy="2044700"/>
          </a:xfrm>
        </p:spPr>
        <p:txBody>
          <a:bodyPr/>
          <a:lstStyle>
            <a:lvl1pPr marL="0" indent="0" algn="ctr">
              <a:buNone/>
              <a:defRPr b="1"/>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smtClean="0"/>
              <a:t>单击此处编辑母版副标题样式</a:t>
            </a:r>
            <a:endParaRPr lang="zh-CN" altLang="en-US" dirty="0"/>
          </a:p>
        </p:txBody>
      </p:sp>
      <p:sp>
        <p:nvSpPr>
          <p:cNvPr id="4" name="Rectangle 890"/>
          <p:cNvSpPr>
            <a:spLocks noGrp="1" noChangeArrowheads="1"/>
          </p:cNvSpPr>
          <p:nvPr>
            <p:ph type="sldNum" sz="quarter" idx="10"/>
          </p:nvPr>
        </p:nvSpPr>
        <p:spPr>
          <a:ln/>
        </p:spPr>
        <p:txBody>
          <a:bodyPr/>
          <a:lstStyle>
            <a:lvl1pPr>
              <a:defRPr/>
            </a:lvl1pPr>
          </a:lstStyle>
          <a:p>
            <a:pPr>
              <a:defRPr/>
            </a:pPr>
            <a:r>
              <a:rPr lang="zh-CN" altLang="en-US"/>
              <a:t>第</a:t>
            </a:r>
            <a:fld id="{AF9B3FE7-D524-4C4E-AD52-3DAC62D1B21B}" type="slidenum">
              <a:rPr lang="zh-CN" altLang="en-US"/>
              <a:pPr>
                <a:defRPr/>
              </a:pPr>
              <a:t>‹#›</a:t>
            </a:fld>
            <a:r>
              <a:rPr lang="zh-CN" altLang="en-US"/>
              <a:t>页</a:t>
            </a:r>
          </a:p>
        </p:txBody>
      </p:sp>
    </p:spTree>
    <p:extLst>
      <p:ext uri="{BB962C8B-B14F-4D97-AF65-F5344CB8AC3E}">
        <p14:creationId xmlns:p14="http://schemas.microsoft.com/office/powerpoint/2010/main" val="150077550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effectLst>
                  <a:outerShdw blurRad="38100" dist="38100" dir="2700000" algn="tl">
                    <a:srgbClr val="000000">
                      <a:alpha val="43137"/>
                    </a:srgbClr>
                  </a:outerShdw>
                </a:effectLst>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FontTx/>
              <a:buBlip>
                <a:blip r:embed="rId2"/>
              </a:buBlip>
              <a:defRPr b="1">
                <a:effectLst>
                  <a:outerShdw blurRad="38100" dist="38100" dir="2700000" algn="tl">
                    <a:srgbClr val="000000">
                      <a:alpha val="43137"/>
                    </a:srgbClr>
                  </a:outerShdw>
                </a:effectLst>
              </a:defRPr>
            </a:lvl1pPr>
            <a:lvl2pPr>
              <a:buClr>
                <a:srgbClr val="FF0000"/>
              </a:buClr>
              <a:buSzPct val="102000"/>
              <a:buFont typeface="Wingdings" pitchFamily="2" charset="2"/>
              <a:buChar char="Ø"/>
              <a:defRPr b="1">
                <a:effectLst>
                  <a:outerShdw blurRad="38100" dist="38100" dir="2700000" algn="tl">
                    <a:srgbClr val="000000">
                      <a:alpha val="43137"/>
                    </a:srgbClr>
                  </a:outerShdw>
                </a:effectLst>
              </a:defRPr>
            </a:lvl2pPr>
            <a:lvl3pPr>
              <a:buClr>
                <a:srgbClr val="FF0000"/>
              </a:buClr>
              <a:buFont typeface="Wingdings" pitchFamily="2" charset="2"/>
              <a:buChar char="ü"/>
              <a:defRPr b="1">
                <a:effectLst>
                  <a:outerShdw blurRad="38100" dist="38100" dir="2700000" algn="tl">
                    <a:srgbClr val="000000">
                      <a:alpha val="43137"/>
                    </a:srgbClr>
                  </a:outerShdw>
                </a:effectLst>
              </a:defRPr>
            </a:lvl3pPr>
            <a:lvl4pPr>
              <a:buClr>
                <a:srgbClr val="FF0000"/>
              </a:buClr>
              <a:buFont typeface="Wingdings" pitchFamily="2" charset="2"/>
              <a:buChar char="l"/>
              <a:defRPr b="1">
                <a:effectLst>
                  <a:outerShdw blurRad="38100" dist="38100" dir="2700000" algn="tl">
                    <a:srgbClr val="000000">
                      <a:alpha val="43137"/>
                    </a:srgbClr>
                  </a:outerShdw>
                </a:effectLst>
              </a:defRPr>
            </a:lvl4pPr>
            <a:lvl5pPr>
              <a:buClr>
                <a:srgbClr val="FF0000"/>
              </a:buClr>
              <a:defRPr b="1">
                <a:effectLst>
                  <a:outerShdw blurRad="38100" dist="38100" dir="2700000" algn="tl">
                    <a:srgbClr val="000000">
                      <a:alpha val="43137"/>
                    </a:srgbClr>
                  </a:outerShdw>
                </a:effectLst>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890"/>
          <p:cNvSpPr>
            <a:spLocks noGrp="1" noChangeArrowheads="1"/>
          </p:cNvSpPr>
          <p:nvPr>
            <p:ph type="sldNum" sz="quarter" idx="10"/>
          </p:nvPr>
        </p:nvSpPr>
        <p:spPr>
          <a:xfrm>
            <a:off x="10121900" y="7513638"/>
            <a:ext cx="1041400" cy="457200"/>
          </a:xfrm>
        </p:spPr>
        <p:txBody>
          <a:bodyPr/>
          <a:lstStyle>
            <a:lvl1pPr>
              <a:defRPr>
                <a:solidFill>
                  <a:schemeClr val="bg1"/>
                </a:solidFill>
              </a:defRPr>
            </a:lvl1pPr>
          </a:lstStyle>
          <a:p>
            <a:pPr>
              <a:defRPr/>
            </a:pPr>
            <a:r>
              <a:rPr lang="zh-CN" altLang="en-US"/>
              <a:t>第</a:t>
            </a:r>
            <a:fld id="{C5ED84E0-D3B6-435B-85CC-7627E7D4C88C}" type="slidenum">
              <a:rPr lang="zh-CN" altLang="en-US"/>
              <a:pPr>
                <a:defRPr/>
              </a:pPr>
              <a:t>‹#›</a:t>
            </a:fld>
            <a:r>
              <a:rPr lang="zh-CN" altLang="en-US"/>
              <a:t>页</a:t>
            </a:r>
          </a:p>
        </p:txBody>
      </p:sp>
    </p:spTree>
    <p:extLst>
      <p:ext uri="{BB962C8B-B14F-4D97-AF65-F5344CB8AC3E}">
        <p14:creationId xmlns:p14="http://schemas.microsoft.com/office/powerpoint/2010/main" val="2403715618"/>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Line 556"/>
          <p:cNvSpPr>
            <a:spLocks noChangeShapeType="1"/>
          </p:cNvSpPr>
          <p:nvPr/>
        </p:nvSpPr>
        <p:spPr bwMode="auto">
          <a:xfrm>
            <a:off x="4445000" y="4052888"/>
            <a:ext cx="6492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a:p>
        </p:txBody>
      </p:sp>
      <p:sp>
        <p:nvSpPr>
          <p:cNvPr id="1027" name="Line 558"/>
          <p:cNvSpPr>
            <a:spLocks noChangeShapeType="1"/>
          </p:cNvSpPr>
          <p:nvPr/>
        </p:nvSpPr>
        <p:spPr bwMode="auto">
          <a:xfrm>
            <a:off x="4957763" y="3341688"/>
            <a:ext cx="17843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a:p>
        </p:txBody>
      </p:sp>
      <p:sp>
        <p:nvSpPr>
          <p:cNvPr id="1028" name="Line 559"/>
          <p:cNvSpPr>
            <a:spLocks noChangeShapeType="1"/>
          </p:cNvSpPr>
          <p:nvPr/>
        </p:nvSpPr>
        <p:spPr bwMode="auto">
          <a:xfrm>
            <a:off x="4943475" y="337343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a:p>
        </p:txBody>
      </p:sp>
      <p:sp>
        <p:nvSpPr>
          <p:cNvPr id="1029" name="Line 560"/>
          <p:cNvSpPr>
            <a:spLocks noChangeShapeType="1"/>
          </p:cNvSpPr>
          <p:nvPr/>
        </p:nvSpPr>
        <p:spPr bwMode="auto">
          <a:xfrm>
            <a:off x="4973638" y="3355975"/>
            <a:ext cx="175418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a:p>
        </p:txBody>
      </p:sp>
      <p:sp>
        <p:nvSpPr>
          <p:cNvPr id="1030" name="Line 585"/>
          <p:cNvSpPr>
            <a:spLocks noChangeShapeType="1"/>
          </p:cNvSpPr>
          <p:nvPr/>
        </p:nvSpPr>
        <p:spPr bwMode="auto">
          <a:xfrm>
            <a:off x="2630488" y="5367338"/>
            <a:ext cx="261461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a:p>
        </p:txBody>
      </p:sp>
      <p:sp>
        <p:nvSpPr>
          <p:cNvPr id="1031" name="Rectangle 848"/>
          <p:cNvSpPr>
            <a:spLocks noGrp="1" noChangeArrowheads="1"/>
          </p:cNvSpPr>
          <p:nvPr>
            <p:ph type="title"/>
          </p:nvPr>
        </p:nvSpPr>
        <p:spPr bwMode="auto">
          <a:xfrm>
            <a:off x="533400" y="457200"/>
            <a:ext cx="9982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endParaRPr lang="de-DE" altLang="zh-CN" smtClean="0"/>
          </a:p>
        </p:txBody>
      </p:sp>
      <p:sp>
        <p:nvSpPr>
          <p:cNvPr id="1032" name="Rectangle 863"/>
          <p:cNvSpPr>
            <a:spLocks noGrp="1" noChangeAspect="1" noChangeArrowheads="1"/>
          </p:cNvSpPr>
          <p:nvPr>
            <p:ph type="body" idx="1"/>
          </p:nvPr>
        </p:nvSpPr>
        <p:spPr bwMode="auto">
          <a:xfrm>
            <a:off x="228600" y="1676400"/>
            <a:ext cx="10591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endParaRPr lang="de-DE" altLang="zh-CN" smtClean="0"/>
          </a:p>
        </p:txBody>
      </p:sp>
      <p:sp>
        <p:nvSpPr>
          <p:cNvPr id="1914" name="Rectangle 890"/>
          <p:cNvSpPr>
            <a:spLocks noGrp="1" noChangeArrowheads="1"/>
          </p:cNvSpPr>
          <p:nvPr>
            <p:ph type="sldNum" sz="quarter" idx="4"/>
          </p:nvPr>
        </p:nvSpPr>
        <p:spPr bwMode="auto">
          <a:xfrm>
            <a:off x="9410700" y="7543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50000"/>
              </a:spcBef>
              <a:spcAft>
                <a:spcPct val="0"/>
              </a:spcAft>
              <a:buClrTx/>
              <a:buFontTx/>
              <a:buNone/>
              <a:defRPr kumimoji="1" sz="1600">
                <a:effectLst/>
                <a:latin typeface="Arial" charset="0"/>
              </a:defRPr>
            </a:lvl1pPr>
          </a:lstStyle>
          <a:p>
            <a:pPr>
              <a:defRPr/>
            </a:pPr>
            <a:r>
              <a:rPr lang="zh-CN" altLang="en-US"/>
              <a:t>第</a:t>
            </a:r>
            <a:fld id="{046404C1-1F8D-46A7-9E15-ACE6D545A2D2}" type="slidenum">
              <a:rPr lang="zh-CN" altLang="en-US"/>
              <a:pPr>
                <a:defRPr/>
              </a:pPr>
              <a:t>‹#›</a:t>
            </a:fld>
            <a:r>
              <a:rPr lang="zh-CN" altLang="en-US"/>
              <a:t>页</a:t>
            </a:r>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Lst>
  <p:transition/>
  <p:timing>
    <p:tnLst>
      <p:par>
        <p:cTn id="1" dur="indefinite" restart="never" nodeType="tmRoot"/>
      </p:par>
    </p:tnLst>
  </p:timing>
  <p:hf hdr="0" ftr="0" dt="0"/>
  <p:txStyles>
    <p:titleStyle>
      <a:lvl1pPr algn="l" defTabSz="725488" rtl="0" eaLnBrk="0" fontAlgn="base" hangingPunct="0">
        <a:lnSpc>
          <a:spcPts val="3138"/>
        </a:lnSpc>
        <a:spcBef>
          <a:spcPct val="0"/>
        </a:spcBef>
        <a:spcAft>
          <a:spcPct val="0"/>
        </a:spcAft>
        <a:defRPr sz="3200" b="1">
          <a:solidFill>
            <a:schemeClr val="tx2"/>
          </a:solidFill>
          <a:latin typeface="+mj-lt"/>
          <a:ea typeface="+mj-ea"/>
          <a:cs typeface="+mj-cs"/>
        </a:defRPr>
      </a:lvl1pPr>
      <a:lvl2pPr algn="l" defTabSz="725488" rtl="0" eaLnBrk="0" fontAlgn="base" hangingPunct="0">
        <a:lnSpc>
          <a:spcPts val="3138"/>
        </a:lnSpc>
        <a:spcBef>
          <a:spcPct val="0"/>
        </a:spcBef>
        <a:spcAft>
          <a:spcPct val="0"/>
        </a:spcAft>
        <a:defRPr sz="3200" b="1">
          <a:solidFill>
            <a:schemeClr val="tx2"/>
          </a:solidFill>
          <a:latin typeface="Times New Roman" charset="0"/>
          <a:ea typeface="宋体" pitchFamily="2" charset="-122"/>
        </a:defRPr>
      </a:lvl2pPr>
      <a:lvl3pPr algn="l" defTabSz="725488" rtl="0" eaLnBrk="0" fontAlgn="base" hangingPunct="0">
        <a:lnSpc>
          <a:spcPts val="3138"/>
        </a:lnSpc>
        <a:spcBef>
          <a:spcPct val="0"/>
        </a:spcBef>
        <a:spcAft>
          <a:spcPct val="0"/>
        </a:spcAft>
        <a:defRPr sz="3200" b="1">
          <a:solidFill>
            <a:schemeClr val="tx2"/>
          </a:solidFill>
          <a:latin typeface="Times New Roman" charset="0"/>
          <a:ea typeface="宋体" pitchFamily="2" charset="-122"/>
        </a:defRPr>
      </a:lvl3pPr>
      <a:lvl4pPr algn="l" defTabSz="725488" rtl="0" eaLnBrk="0" fontAlgn="base" hangingPunct="0">
        <a:lnSpc>
          <a:spcPts val="3138"/>
        </a:lnSpc>
        <a:spcBef>
          <a:spcPct val="0"/>
        </a:spcBef>
        <a:spcAft>
          <a:spcPct val="0"/>
        </a:spcAft>
        <a:defRPr sz="3200" b="1">
          <a:solidFill>
            <a:schemeClr val="tx2"/>
          </a:solidFill>
          <a:latin typeface="Times New Roman" charset="0"/>
          <a:ea typeface="宋体" pitchFamily="2" charset="-122"/>
        </a:defRPr>
      </a:lvl4pPr>
      <a:lvl5pPr algn="l" defTabSz="725488" rtl="0" eaLnBrk="0" fontAlgn="base" hangingPunct="0">
        <a:lnSpc>
          <a:spcPts val="3138"/>
        </a:lnSpc>
        <a:spcBef>
          <a:spcPct val="0"/>
        </a:spcBef>
        <a:spcAft>
          <a:spcPct val="0"/>
        </a:spcAft>
        <a:defRPr sz="3200" b="1">
          <a:solidFill>
            <a:schemeClr val="tx2"/>
          </a:solidFill>
          <a:latin typeface="Times New Roman" charset="0"/>
          <a:ea typeface="宋体" pitchFamily="2" charset="-122"/>
        </a:defRPr>
      </a:lvl5pPr>
      <a:lvl6pPr marL="457200" algn="l" defTabSz="725488" rtl="0" eaLnBrk="0" fontAlgn="base" hangingPunct="0">
        <a:lnSpc>
          <a:spcPts val="3138"/>
        </a:lnSpc>
        <a:spcBef>
          <a:spcPct val="0"/>
        </a:spcBef>
        <a:spcAft>
          <a:spcPct val="0"/>
        </a:spcAft>
        <a:defRPr sz="3200" b="1">
          <a:solidFill>
            <a:schemeClr val="tx2"/>
          </a:solidFill>
          <a:latin typeface="Times New Roman" charset="0"/>
          <a:ea typeface="宋体" pitchFamily="2" charset="-122"/>
        </a:defRPr>
      </a:lvl6pPr>
      <a:lvl7pPr marL="914400" algn="l" defTabSz="725488" rtl="0" eaLnBrk="0" fontAlgn="base" hangingPunct="0">
        <a:lnSpc>
          <a:spcPts val="3138"/>
        </a:lnSpc>
        <a:spcBef>
          <a:spcPct val="0"/>
        </a:spcBef>
        <a:spcAft>
          <a:spcPct val="0"/>
        </a:spcAft>
        <a:defRPr sz="3200" b="1">
          <a:solidFill>
            <a:schemeClr val="tx2"/>
          </a:solidFill>
          <a:latin typeface="Times New Roman" charset="0"/>
          <a:ea typeface="宋体" pitchFamily="2" charset="-122"/>
        </a:defRPr>
      </a:lvl7pPr>
      <a:lvl8pPr marL="1371600" algn="l" defTabSz="725488" rtl="0" eaLnBrk="0" fontAlgn="base" hangingPunct="0">
        <a:lnSpc>
          <a:spcPts val="3138"/>
        </a:lnSpc>
        <a:spcBef>
          <a:spcPct val="0"/>
        </a:spcBef>
        <a:spcAft>
          <a:spcPct val="0"/>
        </a:spcAft>
        <a:defRPr sz="3200" b="1">
          <a:solidFill>
            <a:schemeClr val="tx2"/>
          </a:solidFill>
          <a:latin typeface="Times New Roman" charset="0"/>
          <a:ea typeface="宋体" pitchFamily="2" charset="-122"/>
        </a:defRPr>
      </a:lvl8pPr>
      <a:lvl9pPr marL="1828800" algn="l" defTabSz="725488" rtl="0" eaLnBrk="0" fontAlgn="base" hangingPunct="0">
        <a:lnSpc>
          <a:spcPts val="3138"/>
        </a:lnSpc>
        <a:spcBef>
          <a:spcPct val="0"/>
        </a:spcBef>
        <a:spcAft>
          <a:spcPct val="0"/>
        </a:spcAft>
        <a:defRPr sz="3200" b="1">
          <a:solidFill>
            <a:schemeClr val="tx2"/>
          </a:solidFill>
          <a:latin typeface="Times New Roman" charset="0"/>
          <a:ea typeface="宋体" pitchFamily="2" charset="-122"/>
        </a:defRPr>
      </a:lvl9pPr>
    </p:titleStyle>
    <p:bodyStyle>
      <a:lvl1pPr marL="376238" indent="-376238" algn="l" defTabSz="1019175" rtl="0" eaLnBrk="0" fontAlgn="base" hangingPunct="0">
        <a:spcBef>
          <a:spcPct val="0"/>
        </a:spcBef>
        <a:spcAft>
          <a:spcPct val="30000"/>
        </a:spcAft>
        <a:buClr>
          <a:schemeClr val="tx2"/>
        </a:buClr>
        <a:buFont typeface="Wingdings" pitchFamily="2" charset="2"/>
        <a:buChar char="n"/>
        <a:defRPr sz="2800">
          <a:solidFill>
            <a:schemeClr val="tx2"/>
          </a:solidFill>
          <a:latin typeface="+mn-lt"/>
          <a:ea typeface="+mn-ea"/>
          <a:cs typeface="+mn-cs"/>
        </a:defRPr>
      </a:lvl1pPr>
      <a:lvl2pPr marL="952500" indent="-387350" algn="l" defTabSz="1019175" rtl="0" eaLnBrk="0" fontAlgn="base" hangingPunct="0">
        <a:spcBef>
          <a:spcPct val="0"/>
        </a:spcBef>
        <a:spcAft>
          <a:spcPct val="30000"/>
        </a:spcAft>
        <a:buClr>
          <a:schemeClr val="accent1"/>
        </a:buClr>
        <a:buFont typeface="Wingdings" pitchFamily="2" charset="2"/>
        <a:buChar char="n"/>
        <a:defRPr sz="2400">
          <a:solidFill>
            <a:schemeClr val="tx2"/>
          </a:solidFill>
          <a:latin typeface="+mn-lt"/>
          <a:ea typeface="+mn-ea"/>
        </a:defRPr>
      </a:lvl2pPr>
      <a:lvl3pPr marL="1419225" indent="-277813" algn="l" defTabSz="1019175" rtl="0" eaLnBrk="0" fontAlgn="base" hangingPunct="0">
        <a:spcBef>
          <a:spcPct val="20000"/>
        </a:spcBef>
        <a:spcAft>
          <a:spcPct val="0"/>
        </a:spcAft>
        <a:buClr>
          <a:schemeClr val="accent1"/>
        </a:buClr>
        <a:buFont typeface="Wingdings" pitchFamily="2" charset="2"/>
        <a:buChar char="n"/>
        <a:defRPr sz="2100">
          <a:solidFill>
            <a:schemeClr val="tx1"/>
          </a:solidFill>
          <a:latin typeface="Arial" charset="0"/>
          <a:ea typeface="+mn-ea"/>
        </a:defRPr>
      </a:lvl3pPr>
      <a:lvl4pPr marL="1931988" indent="-276225" algn="l" defTabSz="1019175" rtl="0" eaLnBrk="0" fontAlgn="base" hangingPunct="0">
        <a:spcBef>
          <a:spcPct val="20000"/>
        </a:spcBef>
        <a:spcAft>
          <a:spcPct val="0"/>
        </a:spcAft>
        <a:buChar char="–"/>
        <a:defRPr sz="2400">
          <a:solidFill>
            <a:schemeClr val="tx1"/>
          </a:solidFill>
          <a:latin typeface="+mn-lt"/>
          <a:ea typeface="+mn-ea"/>
        </a:defRPr>
      </a:lvl4pPr>
      <a:lvl5pPr marL="2482850" indent="-274638" algn="l" defTabSz="1019175" rtl="0" eaLnBrk="0" fontAlgn="base" hangingPunct="0">
        <a:spcBef>
          <a:spcPct val="20000"/>
        </a:spcBef>
        <a:spcAft>
          <a:spcPct val="0"/>
        </a:spcAft>
        <a:buChar char="»"/>
        <a:defRPr sz="2400">
          <a:solidFill>
            <a:schemeClr val="tx1"/>
          </a:solidFill>
          <a:latin typeface="+mn-lt"/>
          <a:ea typeface="+mn-ea"/>
        </a:defRPr>
      </a:lvl5pPr>
      <a:lvl6pPr marL="2940050" indent="-274638" algn="l" defTabSz="1019175" rtl="0" eaLnBrk="0" fontAlgn="base" hangingPunct="0">
        <a:spcBef>
          <a:spcPct val="20000"/>
        </a:spcBef>
        <a:spcAft>
          <a:spcPct val="0"/>
        </a:spcAft>
        <a:buChar char="»"/>
        <a:defRPr sz="2400">
          <a:solidFill>
            <a:schemeClr val="tx1"/>
          </a:solidFill>
          <a:latin typeface="+mn-lt"/>
          <a:ea typeface="+mn-ea"/>
        </a:defRPr>
      </a:lvl6pPr>
      <a:lvl7pPr marL="3397250" indent="-274638" algn="l" defTabSz="1019175" rtl="0" eaLnBrk="0" fontAlgn="base" hangingPunct="0">
        <a:spcBef>
          <a:spcPct val="20000"/>
        </a:spcBef>
        <a:spcAft>
          <a:spcPct val="0"/>
        </a:spcAft>
        <a:buChar char="»"/>
        <a:defRPr sz="2400">
          <a:solidFill>
            <a:schemeClr val="tx1"/>
          </a:solidFill>
          <a:latin typeface="+mn-lt"/>
          <a:ea typeface="+mn-ea"/>
        </a:defRPr>
      </a:lvl7pPr>
      <a:lvl8pPr marL="3854450" indent="-274638" algn="l" defTabSz="1019175" rtl="0" eaLnBrk="0" fontAlgn="base" hangingPunct="0">
        <a:spcBef>
          <a:spcPct val="20000"/>
        </a:spcBef>
        <a:spcAft>
          <a:spcPct val="0"/>
        </a:spcAft>
        <a:buChar char="»"/>
        <a:defRPr sz="2400">
          <a:solidFill>
            <a:schemeClr val="tx1"/>
          </a:solidFill>
          <a:latin typeface="+mn-lt"/>
          <a:ea typeface="+mn-ea"/>
        </a:defRPr>
      </a:lvl8pPr>
      <a:lvl9pPr marL="4311650" indent="-274638" algn="l" defTabSz="1019175" rtl="0" eaLnBrk="0" fontAlgn="base" hangingPunct="0">
        <a:spcBef>
          <a:spcPct val="20000"/>
        </a:spcBef>
        <a:spcAft>
          <a:spcPct val="0"/>
        </a:spcAft>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9.e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2.e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5.emf"/><Relationship Id="rId5" Type="http://schemas.openxmlformats.org/officeDocument/2006/relationships/oleObject" Target="../embeddings/oleObject8.bin"/><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6.wmf"/><Relationship Id="rId4"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7.wmf"/><Relationship Id="rId4" Type="http://schemas.openxmlformats.org/officeDocument/2006/relationships/oleObject" Target="../embeddings/oleObject10.bin"/></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gif"/><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77" name="Picture 5" descr="E:\2011jm\小图片\2011061321522493.jpg"/>
          <p:cNvPicPr>
            <a:picLocks noChangeAspect="1" noChangeArrowheads="1"/>
          </p:cNvPicPr>
          <p:nvPr/>
        </p:nvPicPr>
        <p:blipFill rotWithShape="1">
          <a:blip r:embed="rId3">
            <a:extLst>
              <a:ext uri="{28A0092B-C50C-407E-A947-70E740481C1C}">
                <a14:useLocalDpi xmlns:a14="http://schemas.microsoft.com/office/drawing/2010/main" val="0"/>
              </a:ext>
            </a:extLst>
          </a:blip>
          <a:srcRect b="19106"/>
          <a:stretch/>
        </p:blipFill>
        <p:spPr bwMode="auto">
          <a:xfrm>
            <a:off x="26218" y="1066904"/>
            <a:ext cx="11315700" cy="6317972"/>
          </a:xfrm>
          <a:prstGeom prst="rect">
            <a:avLst/>
          </a:prstGeom>
          <a:noFill/>
          <a:effectLst>
            <a:glow rad="127000">
              <a:schemeClr val="accent1">
                <a:alpha val="0"/>
              </a:schemeClr>
            </a:glow>
            <a:softEdge rad="63500"/>
          </a:effectLst>
          <a:extLst>
            <a:ext uri="{909E8E84-426E-40DD-AFC4-6F175D3DCCD1}">
              <a14:hiddenFill xmlns:a14="http://schemas.microsoft.com/office/drawing/2010/main">
                <a:solidFill>
                  <a:srgbClr val="FFFFFF"/>
                </a:solidFill>
              </a14:hiddenFill>
            </a:ext>
          </a:extLst>
        </p:spPr>
      </p:pic>
      <p:sp>
        <p:nvSpPr>
          <p:cNvPr id="3075" name="TextBox 1"/>
          <p:cNvSpPr txBox="1">
            <a:spLocks noChangeArrowheads="1"/>
          </p:cNvSpPr>
          <p:nvPr/>
        </p:nvSpPr>
        <p:spPr bwMode="auto">
          <a:xfrm>
            <a:off x="1913434" y="3822058"/>
            <a:ext cx="7812868"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zh-CN" altLang="en-US" sz="2400" dirty="0">
                <a:solidFill>
                  <a:srgbClr val="002060"/>
                </a:solidFill>
                <a:latin typeface="微软雅黑" panose="020B0503020204020204" pitchFamily="34" charset="-122"/>
                <a:ea typeface="微软雅黑" panose="020B0503020204020204" pitchFamily="34" charset="-122"/>
              </a:rPr>
              <a:t>论文题目：配网馈线互联柔性多状态开关的研究</a:t>
            </a:r>
            <a:endParaRPr lang="en-US" altLang="zh-CN" sz="2400" dirty="0">
              <a:solidFill>
                <a:srgbClr val="002060"/>
              </a:solidFill>
              <a:latin typeface="微软雅黑" panose="020B0503020204020204" pitchFamily="34" charset="-122"/>
              <a:ea typeface="微软雅黑" panose="020B0503020204020204" pitchFamily="34" charset="-122"/>
            </a:endParaRPr>
          </a:p>
          <a:p>
            <a:pPr eaLnBrk="1" hangingPunct="1"/>
            <a:endParaRPr lang="zh-CN" altLang="en-US" dirty="0"/>
          </a:p>
        </p:txBody>
      </p:sp>
      <p:sp>
        <p:nvSpPr>
          <p:cNvPr id="3076" name="TextBox 2"/>
          <p:cNvSpPr txBox="1">
            <a:spLocks noChangeArrowheads="1"/>
          </p:cNvSpPr>
          <p:nvPr/>
        </p:nvSpPr>
        <p:spPr bwMode="auto">
          <a:xfrm>
            <a:off x="3281586" y="4991769"/>
            <a:ext cx="536458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algn="l" eaLnBrk="1" hangingPunct="1">
              <a:lnSpc>
                <a:spcPct val="150000"/>
              </a:lnSpc>
            </a:pPr>
            <a:r>
              <a:rPr lang="zh-CN" altLang="en-US" sz="2800" dirty="0" smtClean="0">
                <a:solidFill>
                  <a:srgbClr val="002060"/>
                </a:solidFill>
              </a:rPr>
              <a:t>报  告  人</a:t>
            </a:r>
            <a:r>
              <a:rPr lang="zh-CN" altLang="en-US" sz="2800" dirty="0">
                <a:solidFill>
                  <a:srgbClr val="002060"/>
                </a:solidFill>
              </a:rPr>
              <a:t>：</a:t>
            </a:r>
            <a:r>
              <a:rPr lang="zh-CN" altLang="en-US" sz="2800" u="sng" dirty="0">
                <a:solidFill>
                  <a:srgbClr val="002060"/>
                </a:solidFill>
              </a:rPr>
              <a:t> 粟梦涵</a:t>
            </a:r>
            <a:r>
              <a:rPr lang="zh-CN" altLang="en-US" sz="2800" u="sng" dirty="0" smtClean="0">
                <a:solidFill>
                  <a:srgbClr val="002060"/>
                </a:solidFill>
              </a:rPr>
              <a:t>   </a:t>
            </a:r>
            <a:endParaRPr lang="en-US" altLang="zh-CN" sz="2800" u="sng" dirty="0" smtClean="0">
              <a:solidFill>
                <a:srgbClr val="002060"/>
              </a:solidFill>
            </a:endParaRPr>
          </a:p>
          <a:p>
            <a:pPr algn="l" eaLnBrk="1" hangingPunct="1">
              <a:lnSpc>
                <a:spcPct val="150000"/>
              </a:lnSpc>
            </a:pPr>
            <a:r>
              <a:rPr lang="zh-CN" altLang="en-US" sz="2800" dirty="0" smtClean="0">
                <a:solidFill>
                  <a:srgbClr val="002060"/>
                </a:solidFill>
              </a:rPr>
              <a:t>报告</a:t>
            </a:r>
            <a:r>
              <a:rPr lang="zh-CN" altLang="en-US" sz="2800" dirty="0">
                <a:solidFill>
                  <a:srgbClr val="002060"/>
                </a:solidFill>
              </a:rPr>
              <a:t>时间</a:t>
            </a:r>
            <a:r>
              <a:rPr lang="zh-CN" altLang="en-US" sz="2800" dirty="0" smtClean="0">
                <a:solidFill>
                  <a:srgbClr val="002060"/>
                </a:solidFill>
              </a:rPr>
              <a:t>：</a:t>
            </a:r>
            <a:r>
              <a:rPr lang="en-US" altLang="zh-CN" sz="2800" dirty="0" smtClean="0">
                <a:solidFill>
                  <a:srgbClr val="002060"/>
                </a:solidFill>
              </a:rPr>
              <a:t>2018</a:t>
            </a:r>
            <a:r>
              <a:rPr lang="zh-CN" altLang="en-US" sz="2800" dirty="0" smtClean="0">
                <a:solidFill>
                  <a:srgbClr val="002060"/>
                </a:solidFill>
              </a:rPr>
              <a:t>年</a:t>
            </a:r>
            <a:r>
              <a:rPr lang="en-US" altLang="zh-CN" sz="2800" dirty="0" smtClean="0">
                <a:solidFill>
                  <a:srgbClr val="002060"/>
                </a:solidFill>
              </a:rPr>
              <a:t> 5 </a:t>
            </a:r>
            <a:r>
              <a:rPr lang="zh-CN" altLang="en-US" sz="2800" dirty="0" smtClean="0">
                <a:solidFill>
                  <a:srgbClr val="002060"/>
                </a:solidFill>
              </a:rPr>
              <a:t>月 </a:t>
            </a:r>
            <a:r>
              <a:rPr lang="en-US" altLang="zh-CN" sz="2800" dirty="0" smtClean="0">
                <a:solidFill>
                  <a:srgbClr val="002060"/>
                </a:solidFill>
              </a:rPr>
              <a:t>16</a:t>
            </a:r>
            <a:r>
              <a:rPr lang="zh-CN" altLang="en-US" sz="2800" dirty="0" smtClean="0">
                <a:solidFill>
                  <a:srgbClr val="002060"/>
                </a:solidFill>
              </a:rPr>
              <a:t>日</a:t>
            </a:r>
            <a:endParaRPr lang="zh-CN" altLang="en-US" sz="2800" dirty="0">
              <a:solidFill>
                <a:srgbClr val="002060"/>
              </a:solidFill>
            </a:endParaRPr>
          </a:p>
        </p:txBody>
      </p:sp>
      <p:sp>
        <p:nvSpPr>
          <p:cNvPr id="5" name="TextBox 1"/>
          <p:cNvSpPr txBox="1">
            <a:spLocks noChangeArrowheads="1"/>
          </p:cNvSpPr>
          <p:nvPr/>
        </p:nvSpPr>
        <p:spPr bwMode="auto">
          <a:xfrm>
            <a:off x="1913434" y="2136676"/>
            <a:ext cx="8568952"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algn="l" eaLnBrk="1" hangingPunct="1"/>
            <a:r>
              <a:rPr lang="en-US" altLang="zh-CN" dirty="0" smtClean="0">
                <a:solidFill>
                  <a:srgbClr val="002060"/>
                </a:solidFill>
              </a:rPr>
              <a:t>2016</a:t>
            </a:r>
            <a:r>
              <a:rPr lang="zh-CN" altLang="en-US" dirty="0" smtClean="0">
                <a:solidFill>
                  <a:srgbClr val="002060"/>
                </a:solidFill>
              </a:rPr>
              <a:t>级硕士研究生中期考核答辩报告</a:t>
            </a:r>
            <a:endParaRPr lang="zh-CN" altLang="en-US" dirty="0">
              <a:solidFill>
                <a:srgbClr val="002060"/>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dirty="0" smtClean="0"/>
              <a:t>第</a:t>
            </a:r>
            <a:fld id="{C5ED84E0-D3B6-435B-85CC-7627E7D4C88C}" type="slidenum">
              <a:rPr lang="zh-CN" altLang="en-US" smtClean="0"/>
              <a:pPr>
                <a:defRPr/>
              </a:pPr>
              <a:t>10</a:t>
            </a:fld>
            <a:r>
              <a:rPr lang="zh-CN" altLang="en-US" dirty="0" smtClean="0"/>
              <a:t>页</a:t>
            </a:r>
            <a:endParaRPr lang="zh-CN" altLang="en-US" dirty="0"/>
          </a:p>
        </p:txBody>
      </p:sp>
      <p:sp>
        <p:nvSpPr>
          <p:cNvPr id="10" name="矩形 9"/>
          <p:cNvSpPr/>
          <p:nvPr/>
        </p:nvSpPr>
        <p:spPr>
          <a:xfrm>
            <a:off x="236317" y="1409088"/>
            <a:ext cx="5421533" cy="523220"/>
          </a:xfrm>
          <a:prstGeom prst="rect">
            <a:avLst/>
          </a:prstGeom>
        </p:spPr>
        <p:txBody>
          <a:bodyPr wrap="square">
            <a:spAutoFit/>
          </a:bodyPr>
          <a:lstStyle/>
          <a:p>
            <a:pPr>
              <a:defRPr/>
            </a:pPr>
            <a:r>
              <a:rPr lang="en-US" altLang="zh-CN" sz="2800" b="1" kern="100" dirty="0" smtClean="0">
                <a:solidFill>
                  <a:srgbClr val="C00000"/>
                </a:solidFill>
                <a:cs typeface="Times New Roman" panose="02020603050405020304" pitchFamily="18" charset="0"/>
              </a:rPr>
              <a:t>1</a:t>
            </a:r>
            <a:r>
              <a:rPr lang="zh-CN" altLang="en-US" sz="2800" b="1" kern="100" dirty="0" smtClean="0">
                <a:solidFill>
                  <a:srgbClr val="C00000"/>
                </a:solidFill>
                <a:cs typeface="Times New Roman" panose="02020603050405020304" pitchFamily="18" charset="0"/>
              </a:rPr>
              <a:t>、</a:t>
            </a:r>
            <a:r>
              <a:rPr lang="zh-CN" altLang="zh-CN" sz="2800" b="1" kern="100" dirty="0" smtClean="0">
                <a:solidFill>
                  <a:srgbClr val="C00000"/>
                </a:solidFill>
                <a:cs typeface="Times New Roman" panose="02020603050405020304" pitchFamily="18" charset="0"/>
              </a:rPr>
              <a:t>柔性</a:t>
            </a:r>
            <a:r>
              <a:rPr lang="zh-CN" altLang="zh-CN" sz="2800" b="1" kern="100" dirty="0">
                <a:solidFill>
                  <a:srgbClr val="C00000"/>
                </a:solidFill>
                <a:cs typeface="Times New Roman" panose="02020603050405020304" pitchFamily="18" charset="0"/>
              </a:rPr>
              <a:t>多</a:t>
            </a:r>
            <a:r>
              <a:rPr lang="zh-CN" altLang="zh-CN" sz="2800" b="1" kern="100" dirty="0" smtClean="0">
                <a:solidFill>
                  <a:srgbClr val="C00000"/>
                </a:solidFill>
                <a:cs typeface="Times New Roman" panose="02020603050405020304" pitchFamily="18" charset="0"/>
              </a:rPr>
              <a:t>状态</a:t>
            </a:r>
            <a:r>
              <a:rPr lang="zh-CN" altLang="en-US" sz="2800" kern="100" dirty="0" smtClean="0">
                <a:solidFill>
                  <a:srgbClr val="C00000"/>
                </a:solidFill>
                <a:cs typeface="Times New Roman" panose="02020603050405020304" pitchFamily="18" charset="0"/>
              </a:rPr>
              <a:t>开关的拓扑</a:t>
            </a:r>
            <a:r>
              <a:rPr lang="zh-CN" altLang="en-US" sz="2800" b="1" kern="100" dirty="0" smtClean="0">
                <a:solidFill>
                  <a:srgbClr val="C00000"/>
                </a:solidFill>
                <a:cs typeface="Times New Roman" panose="02020603050405020304" pitchFamily="18" charset="0"/>
              </a:rPr>
              <a:t>结构</a:t>
            </a:r>
            <a:endParaRPr lang="zh-CN" altLang="en-US" sz="2800" b="1" dirty="0">
              <a:solidFill>
                <a:srgbClr val="C00000"/>
              </a:solidFill>
            </a:endParaRPr>
          </a:p>
        </p:txBody>
      </p:sp>
      <p:sp>
        <p:nvSpPr>
          <p:cNvPr id="11" name="Rectangle 2"/>
          <p:cNvSpPr>
            <a:spLocks noChangeArrowheads="1"/>
          </p:cNvSpPr>
          <p:nvPr/>
        </p:nvSpPr>
        <p:spPr bwMode="auto">
          <a:xfrm>
            <a:off x="1157157" y="2392720"/>
            <a:ext cx="1278855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2270709290"/>
              </p:ext>
            </p:extLst>
          </p:nvPr>
        </p:nvGraphicFramePr>
        <p:xfrm>
          <a:off x="459242" y="2373951"/>
          <a:ext cx="4046457" cy="1441891"/>
        </p:xfrm>
        <a:graphic>
          <a:graphicData uri="http://schemas.openxmlformats.org/presentationml/2006/ole">
            <mc:AlternateContent xmlns:mc="http://schemas.openxmlformats.org/markup-compatibility/2006">
              <mc:Choice xmlns:v="urn:schemas-microsoft-com:vml" Requires="v">
                <p:oleObj spid="_x0000_s4188" name="Visio" r:id="rId4" imgW="5162630" imgH="2076514" progId="Visio.Drawing.15">
                  <p:embed/>
                </p:oleObj>
              </mc:Choice>
              <mc:Fallback>
                <p:oleObj name="Visio" r:id="rId4" imgW="5162630" imgH="2076514" progId="Visio.Drawing.15">
                  <p:embed/>
                  <p:pic>
                    <p:nvPicPr>
                      <p:cNvPr id="0" name="Object 1"/>
                      <p:cNvPicPr>
                        <a:picLocks noChangeAspect="1" noChangeArrowheads="1"/>
                      </p:cNvPicPr>
                      <p:nvPr/>
                    </p:nvPicPr>
                    <p:blipFill>
                      <a:blip r:embed="rId5"/>
                      <a:srcRect/>
                      <a:stretch>
                        <a:fillRect/>
                      </a:stretch>
                    </p:blipFill>
                    <p:spPr bwMode="auto">
                      <a:xfrm>
                        <a:off x="459242" y="2373951"/>
                        <a:ext cx="4046457" cy="1441891"/>
                      </a:xfrm>
                      <a:prstGeom prst="rect">
                        <a:avLst/>
                      </a:prstGeom>
                      <a:noFill/>
                    </p:spPr>
                  </p:pic>
                </p:oleObj>
              </mc:Fallback>
            </mc:AlternateContent>
          </a:graphicData>
        </a:graphic>
      </p:graphicFrame>
      <p:sp>
        <p:nvSpPr>
          <p:cNvPr id="13" name="矩形 12"/>
          <p:cNvSpPr/>
          <p:nvPr/>
        </p:nvSpPr>
        <p:spPr>
          <a:xfrm>
            <a:off x="311431" y="4509382"/>
            <a:ext cx="4974725" cy="2308324"/>
          </a:xfrm>
          <a:prstGeom prst="rect">
            <a:avLst/>
          </a:prstGeom>
        </p:spPr>
        <p:txBody>
          <a:bodyPr wrap="square">
            <a:spAutoFit/>
          </a:bodyPr>
          <a:lstStyle/>
          <a:p>
            <a:pPr algn="l">
              <a:defRPr/>
            </a:pPr>
            <a:r>
              <a:rPr lang="zh-CN" altLang="en-US" sz="1800" kern="100" dirty="0" smtClean="0">
                <a:solidFill>
                  <a:srgbClr val="002060"/>
                </a:solidFill>
                <a:cs typeface="Times New Roman" panose="02020603050405020304" pitchFamily="18" charset="0"/>
              </a:rPr>
              <a:t>       针对</a:t>
            </a:r>
            <a:r>
              <a:rPr lang="zh-CN" altLang="en-US" sz="1800" kern="100" dirty="0" smtClean="0">
                <a:solidFill>
                  <a:srgbClr val="C00000"/>
                </a:solidFill>
                <a:cs typeface="Times New Roman" panose="02020603050405020304" pitchFamily="18" charset="0"/>
              </a:rPr>
              <a:t>中压配电网的</a:t>
            </a:r>
            <a:r>
              <a:rPr lang="zh-CN" altLang="en-US" sz="1800" kern="100" dirty="0" smtClean="0">
                <a:solidFill>
                  <a:srgbClr val="002060"/>
                </a:solidFill>
                <a:cs typeface="Times New Roman" panose="02020603050405020304" pitchFamily="18" charset="0"/>
              </a:rPr>
              <a:t>应用场景，采用两电平变流器通过隔离升压变压器接入中压配电网馈线的方式实现馈线互联。</a:t>
            </a:r>
            <a:r>
              <a:rPr lang="zh-CN" altLang="en-US" sz="1800" kern="100" dirty="0">
                <a:solidFill>
                  <a:srgbClr val="002060"/>
                </a:solidFill>
                <a:cs typeface="Times New Roman" panose="02020603050405020304" pitchFamily="18" charset="0"/>
              </a:rPr>
              <a:t>隔离型升压变压器降低了对开关器件的要求，使得单个开关器件承受的电压应力大大降低，同时可通过开关器件并联方式实现装置容量的提升，但是由于隔离变压器的存在，增大了设备体积的同时，也提高了建设与维护成本。</a:t>
            </a:r>
            <a:endParaRPr lang="zh-CN" altLang="en-US" sz="1800" b="1" dirty="0">
              <a:solidFill>
                <a:srgbClr val="002060"/>
              </a:solidFill>
            </a:endParaRPr>
          </a:p>
        </p:txBody>
      </p:sp>
      <p:sp>
        <p:nvSpPr>
          <p:cNvPr id="14" name="矩形 13"/>
          <p:cNvSpPr/>
          <p:nvPr/>
        </p:nvSpPr>
        <p:spPr>
          <a:xfrm>
            <a:off x="1278633" y="3792725"/>
            <a:ext cx="2808311" cy="369332"/>
          </a:xfrm>
          <a:prstGeom prst="rect">
            <a:avLst/>
          </a:prstGeom>
        </p:spPr>
        <p:txBody>
          <a:bodyPr wrap="square">
            <a:spAutoFit/>
          </a:bodyPr>
          <a:lstStyle/>
          <a:p>
            <a:pPr>
              <a:defRPr/>
            </a:pPr>
            <a:r>
              <a:rPr lang="zh-CN" altLang="en-US" sz="1800" b="1" kern="100" dirty="0" smtClean="0">
                <a:solidFill>
                  <a:schemeClr val="tx1"/>
                </a:solidFill>
                <a:cs typeface="Times New Roman" panose="02020603050405020304" pitchFamily="18" charset="0"/>
              </a:rPr>
              <a:t>两电</a:t>
            </a:r>
            <a:r>
              <a:rPr lang="zh-CN" altLang="en-US" sz="1800" kern="100" dirty="0" smtClean="0">
                <a:solidFill>
                  <a:schemeClr val="tx1"/>
                </a:solidFill>
                <a:cs typeface="Times New Roman" panose="02020603050405020304" pitchFamily="18" charset="0"/>
              </a:rPr>
              <a:t>平馈线互联变流器</a:t>
            </a:r>
            <a:endParaRPr lang="zh-CN" altLang="en-US" sz="1800" b="1" dirty="0">
              <a:solidFill>
                <a:schemeClr val="tx1"/>
              </a:solidFill>
            </a:endParaRPr>
          </a:p>
        </p:txBody>
      </p:sp>
      <p:grpSp>
        <p:nvGrpSpPr>
          <p:cNvPr id="15" name="Group 9"/>
          <p:cNvGrpSpPr>
            <a:grpSpLocks/>
          </p:cNvGrpSpPr>
          <p:nvPr/>
        </p:nvGrpSpPr>
        <p:grpSpPr bwMode="auto">
          <a:xfrm>
            <a:off x="177644" y="404124"/>
            <a:ext cx="8890312" cy="945252"/>
            <a:chOff x="1296" y="1866"/>
            <a:chExt cx="2988" cy="349"/>
          </a:xfrm>
        </p:grpSpPr>
        <p:sp>
          <p:nvSpPr>
            <p:cNvPr id="16" name="AutoShape 10"/>
            <p:cNvSpPr>
              <a:spLocks noChangeArrowheads="1"/>
            </p:cNvSpPr>
            <p:nvPr/>
          </p:nvSpPr>
          <p:spPr bwMode="gray">
            <a:xfrm>
              <a:off x="1536" y="1899"/>
              <a:ext cx="2304" cy="288"/>
            </a:xfrm>
            <a:prstGeom prst="roundRect">
              <a:avLst>
                <a:gd name="adj" fmla="val 16667"/>
              </a:avLst>
            </a:prstGeom>
            <a:gradFill rotWithShape="1">
              <a:gsLst>
                <a:gs pos="0">
                  <a:srgbClr val="438ACB"/>
                </a:gs>
                <a:gs pos="50000">
                  <a:srgbClr val="D7E6F4"/>
                </a:gs>
                <a:gs pos="100000">
                  <a:srgbClr val="438ACB"/>
                </a:gs>
              </a:gsLst>
              <a:lin ang="5400000" scaled="1"/>
            </a:gradFill>
            <a:ln w="12700" algn="ctr">
              <a:solidFill>
                <a:srgbClr val="FFFFFF"/>
              </a:solidFill>
              <a:round/>
              <a:headEnd/>
              <a:tailEnd/>
            </a:ln>
          </p:spPr>
          <p:txBody>
            <a:bodyPr wrap="none" anchor="ctr"/>
            <a:lstStyle/>
            <a:p>
              <a:pPr algn="r"/>
              <a:endParaRPr lang="zh-CN" altLang="en-US" sz="2400" b="0">
                <a:solidFill>
                  <a:srgbClr val="4D4D4D"/>
                </a:solidFill>
                <a:latin typeface="Arial" charset="0"/>
              </a:endParaRPr>
            </a:p>
          </p:txBody>
        </p:sp>
        <p:sp>
          <p:nvSpPr>
            <p:cNvPr id="17" name="AutoShape 11"/>
            <p:cNvSpPr>
              <a:spLocks noChangeArrowheads="1"/>
            </p:cNvSpPr>
            <p:nvPr/>
          </p:nvSpPr>
          <p:spPr bwMode="gray">
            <a:xfrm>
              <a:off x="1296" y="1866"/>
              <a:ext cx="407" cy="341"/>
            </a:xfrm>
            <a:prstGeom prst="diamond">
              <a:avLst/>
            </a:prstGeom>
            <a:solidFill>
              <a:srgbClr val="438ACB"/>
            </a:solidFill>
            <a:ln w="25400" algn="ctr">
              <a:solidFill>
                <a:srgbClr val="FFFFFF"/>
              </a:solidFill>
              <a:miter lim="800000"/>
              <a:headEnd/>
              <a:tailEnd/>
            </a:ln>
          </p:spPr>
          <p:txBody>
            <a:bodyPr wrap="none" anchor="ctr"/>
            <a:lstStyle/>
            <a:p>
              <a:pPr algn="r"/>
              <a:endParaRPr lang="zh-CN" altLang="en-US" sz="2400" b="0">
                <a:solidFill>
                  <a:srgbClr val="4D4D4D"/>
                </a:solidFill>
                <a:latin typeface="Arial" charset="0"/>
              </a:endParaRPr>
            </a:p>
          </p:txBody>
        </p:sp>
        <p:sp>
          <p:nvSpPr>
            <p:cNvPr id="18" name="Text Box 12"/>
            <p:cNvSpPr txBox="1">
              <a:spLocks noChangeArrowheads="1"/>
            </p:cNvSpPr>
            <p:nvPr/>
          </p:nvSpPr>
          <p:spPr bwMode="gray">
            <a:xfrm>
              <a:off x="1715" y="1939"/>
              <a:ext cx="2569"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algn="l" eaLnBrk="1" hangingPunct="1"/>
              <a:r>
                <a:rPr lang="zh-CN" altLang="zh-CN" sz="2400" dirty="0">
                  <a:solidFill>
                    <a:srgbClr val="000000"/>
                  </a:solidFill>
                  <a:latin typeface="Arial" charset="0"/>
                </a:rPr>
                <a:t>学位论文进展</a:t>
              </a:r>
              <a:r>
                <a:rPr lang="zh-CN" altLang="zh-CN" sz="2400" dirty="0" smtClean="0">
                  <a:solidFill>
                    <a:srgbClr val="000000"/>
                  </a:solidFill>
                  <a:latin typeface="Arial" charset="0"/>
                </a:rPr>
                <a:t>情况</a:t>
              </a:r>
              <a:r>
                <a:rPr lang="en-US" altLang="zh-CN" sz="2400" dirty="0" smtClean="0">
                  <a:solidFill>
                    <a:srgbClr val="000000"/>
                  </a:solidFill>
                  <a:latin typeface="Arial" charset="0"/>
                </a:rPr>
                <a:t>——</a:t>
              </a:r>
              <a:r>
                <a:rPr lang="zh-CN" altLang="en-US" sz="2400" dirty="0" smtClean="0">
                  <a:solidFill>
                    <a:srgbClr val="C00000"/>
                  </a:solidFill>
                  <a:latin typeface="Arial" charset="0"/>
                </a:rPr>
                <a:t>已取得的阶段性成果</a:t>
              </a:r>
              <a:endParaRPr lang="en-US" altLang="zh-CN" sz="1800" dirty="0">
                <a:solidFill>
                  <a:srgbClr val="C00000"/>
                </a:solidFill>
                <a:latin typeface="Arial" charset="0"/>
              </a:endParaRPr>
            </a:p>
          </p:txBody>
        </p:sp>
        <p:sp>
          <p:nvSpPr>
            <p:cNvPr id="19" name="Text Box 13"/>
            <p:cNvSpPr txBox="1">
              <a:spLocks noChangeArrowheads="1"/>
            </p:cNvSpPr>
            <p:nvPr/>
          </p:nvSpPr>
          <p:spPr bwMode="gray">
            <a:xfrm>
              <a:off x="1394" y="192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en-US" altLang="zh-CN" sz="2400" b="0" dirty="0">
                  <a:solidFill>
                    <a:srgbClr val="FFFFFF"/>
                  </a:solidFill>
                  <a:latin typeface="Arial" charset="0"/>
                </a:rPr>
                <a:t>2</a:t>
              </a:r>
            </a:p>
          </p:txBody>
        </p:sp>
      </p:grpSp>
      <p:sp>
        <p:nvSpPr>
          <p:cNvPr id="2" name="圆角矩形 1"/>
          <p:cNvSpPr/>
          <p:nvPr/>
        </p:nvSpPr>
        <p:spPr bwMode="auto">
          <a:xfrm>
            <a:off x="177644" y="1993928"/>
            <a:ext cx="5264182" cy="5030908"/>
          </a:xfrm>
          <a:prstGeom prst="roundRect">
            <a:avLst/>
          </a:prstGeom>
          <a:noFill/>
          <a:ln w="38100" cap="flat" cmpd="sng" algn="ctr">
            <a:solidFill>
              <a:srgbClr val="0070C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376238" marR="0" indent="-376238" algn="l" defTabSz="1019175" rtl="0" eaLnBrk="0" fontAlgn="base" latinLnBrk="0" hangingPunct="0">
              <a:lnSpc>
                <a:spcPct val="90000"/>
              </a:lnSpc>
              <a:spcBef>
                <a:spcPct val="0"/>
              </a:spcBef>
              <a:spcAft>
                <a:spcPct val="30000"/>
              </a:spcAft>
              <a:buClr>
                <a:schemeClr val="tx2"/>
              </a:buClr>
              <a:buSzTx/>
              <a:buFont typeface="Wingdings" pitchFamily="2" charset="2"/>
              <a:buNone/>
              <a:tabLst/>
            </a:pPr>
            <a:endParaRPr kumimoji="0" lang="zh-CN" altLang="en-US" sz="3800" b="1" i="0" u="none" strike="noStrike" cap="none" normalizeH="0" baseline="0" smtClean="0">
              <a:ln>
                <a:noFill/>
              </a:ln>
              <a:solidFill>
                <a:schemeClr val="tx2"/>
              </a:solidFill>
              <a:effectLst/>
              <a:latin typeface="Times New Roman" charset="0"/>
              <a:ea typeface="宋体" pitchFamily="2" charset="-122"/>
            </a:endParaRPr>
          </a:p>
        </p:txBody>
      </p:sp>
      <p:cxnSp>
        <p:nvCxnSpPr>
          <p:cNvPr id="6" name="直接连接符 5"/>
          <p:cNvCxnSpPr/>
          <p:nvPr/>
        </p:nvCxnSpPr>
        <p:spPr bwMode="auto">
          <a:xfrm>
            <a:off x="177643" y="4383544"/>
            <a:ext cx="5264183" cy="0"/>
          </a:xfrm>
          <a:prstGeom prst="line">
            <a:avLst/>
          </a:prstGeom>
          <a:noFill/>
          <a:ln w="28575" cap="flat" cmpd="sng" algn="ctr">
            <a:solidFill>
              <a:srgbClr val="0070C0"/>
            </a:solidFill>
            <a:prstDash val="solid"/>
            <a:round/>
            <a:headEnd type="none" w="med" len="med"/>
            <a:tailEnd type="none" w="med" len="med"/>
          </a:ln>
          <a:effectLst/>
        </p:spPr>
      </p:cxnSp>
      <p:graphicFrame>
        <p:nvGraphicFramePr>
          <p:cNvPr id="20" name="对象 19"/>
          <p:cNvGraphicFramePr>
            <a:graphicFrameLocks noChangeAspect="1"/>
          </p:cNvGraphicFramePr>
          <p:nvPr>
            <p:extLst>
              <p:ext uri="{D42A27DB-BD31-4B8C-83A1-F6EECF244321}">
                <p14:modId xmlns:p14="http://schemas.microsoft.com/office/powerpoint/2010/main" val="113638068"/>
              </p:ext>
            </p:extLst>
          </p:nvPr>
        </p:nvGraphicFramePr>
        <p:xfrm>
          <a:off x="7016536" y="2080291"/>
          <a:ext cx="2949685" cy="1883534"/>
        </p:xfrm>
        <a:graphic>
          <a:graphicData uri="http://schemas.openxmlformats.org/presentationml/2006/ole">
            <mc:AlternateContent xmlns:mc="http://schemas.openxmlformats.org/markup-compatibility/2006">
              <mc:Choice xmlns:v="urn:schemas-microsoft-com:vml" Requires="v">
                <p:oleObj spid="_x0000_s4189" name="Visio" r:id="rId6" imgW="4419658" imgH="2819542" progId="Visio.Drawing.15">
                  <p:embed/>
                </p:oleObj>
              </mc:Choice>
              <mc:Fallback>
                <p:oleObj name="Visio" r:id="rId6" imgW="4419658" imgH="2819542" progId="Visio.Drawing.15">
                  <p:embed/>
                  <p:pic>
                    <p:nvPicPr>
                      <p:cNvPr id="12" name="对象 11"/>
                      <p:cNvPicPr>
                        <a:picLocks noChangeAspect="1" noChangeArrowheads="1"/>
                      </p:cNvPicPr>
                      <p:nvPr/>
                    </p:nvPicPr>
                    <p:blipFill>
                      <a:blip r:embed="rId7"/>
                      <a:srcRect/>
                      <a:stretch>
                        <a:fillRect/>
                      </a:stretch>
                    </p:blipFill>
                    <p:spPr bwMode="auto">
                      <a:xfrm>
                        <a:off x="7016536" y="2080291"/>
                        <a:ext cx="2949685" cy="1883534"/>
                      </a:xfrm>
                      <a:prstGeom prst="rect">
                        <a:avLst/>
                      </a:prstGeom>
                      <a:noFill/>
                      <a:extLst/>
                    </p:spPr>
                  </p:pic>
                </p:oleObj>
              </mc:Fallback>
            </mc:AlternateContent>
          </a:graphicData>
        </a:graphic>
      </p:graphicFrame>
      <p:sp>
        <p:nvSpPr>
          <p:cNvPr id="21" name="圆角矩形 20"/>
          <p:cNvSpPr/>
          <p:nvPr/>
        </p:nvSpPr>
        <p:spPr bwMode="auto">
          <a:xfrm>
            <a:off x="5743962" y="1932308"/>
            <a:ext cx="5256584" cy="5156000"/>
          </a:xfrm>
          <a:prstGeom prst="roundRect">
            <a:avLst/>
          </a:prstGeom>
          <a:noFill/>
          <a:ln w="38100" cap="flat" cmpd="sng" algn="ctr">
            <a:solidFill>
              <a:srgbClr val="0070C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376238" marR="0" indent="-376238" algn="l" defTabSz="1019175" rtl="0" eaLnBrk="0" fontAlgn="base" latinLnBrk="0" hangingPunct="0">
              <a:lnSpc>
                <a:spcPct val="90000"/>
              </a:lnSpc>
              <a:spcBef>
                <a:spcPct val="0"/>
              </a:spcBef>
              <a:spcAft>
                <a:spcPct val="30000"/>
              </a:spcAft>
              <a:buClr>
                <a:schemeClr val="tx2"/>
              </a:buClr>
              <a:buSzTx/>
              <a:buFont typeface="Wingdings" pitchFamily="2" charset="2"/>
              <a:buNone/>
              <a:tabLst/>
            </a:pPr>
            <a:endParaRPr kumimoji="0" lang="zh-CN" altLang="en-US" sz="3800" b="1" i="0" u="none" strike="noStrike" cap="none" normalizeH="0" baseline="0" smtClean="0">
              <a:ln>
                <a:noFill/>
              </a:ln>
              <a:solidFill>
                <a:schemeClr val="tx2"/>
              </a:solidFill>
              <a:effectLst/>
              <a:latin typeface="Times New Roman" charset="0"/>
              <a:ea typeface="宋体" pitchFamily="2" charset="-122"/>
            </a:endParaRPr>
          </a:p>
        </p:txBody>
      </p:sp>
      <p:sp>
        <p:nvSpPr>
          <p:cNvPr id="22" name="矩形 21"/>
          <p:cNvSpPr/>
          <p:nvPr/>
        </p:nvSpPr>
        <p:spPr>
          <a:xfrm>
            <a:off x="6063148" y="3982594"/>
            <a:ext cx="4856463" cy="369332"/>
          </a:xfrm>
          <a:prstGeom prst="rect">
            <a:avLst/>
          </a:prstGeom>
        </p:spPr>
        <p:txBody>
          <a:bodyPr wrap="square">
            <a:spAutoFit/>
          </a:bodyPr>
          <a:lstStyle/>
          <a:p>
            <a:pPr>
              <a:defRPr/>
            </a:pPr>
            <a:r>
              <a:rPr lang="en-US" altLang="zh-CN" sz="1800" b="1" dirty="0" smtClean="0">
                <a:solidFill>
                  <a:schemeClr val="tx1"/>
                </a:solidFill>
              </a:rPr>
              <a:t>MMC</a:t>
            </a:r>
            <a:r>
              <a:rPr lang="zh-CN" altLang="en-US" sz="1800" b="1" dirty="0" smtClean="0">
                <a:solidFill>
                  <a:schemeClr val="tx1"/>
                </a:solidFill>
              </a:rPr>
              <a:t>拓扑结构图</a:t>
            </a:r>
            <a:endParaRPr lang="zh-CN" altLang="en-US" sz="1800" b="1" dirty="0">
              <a:solidFill>
                <a:schemeClr val="tx1"/>
              </a:solidFill>
            </a:endParaRPr>
          </a:p>
        </p:txBody>
      </p:sp>
      <p:sp>
        <p:nvSpPr>
          <p:cNvPr id="24" name="矩形 23"/>
          <p:cNvSpPr/>
          <p:nvPr/>
        </p:nvSpPr>
        <p:spPr>
          <a:xfrm>
            <a:off x="5945881" y="4559122"/>
            <a:ext cx="4973729" cy="2246769"/>
          </a:xfrm>
          <a:prstGeom prst="rect">
            <a:avLst/>
          </a:prstGeom>
        </p:spPr>
        <p:txBody>
          <a:bodyPr wrap="square">
            <a:spAutoFit/>
          </a:bodyPr>
          <a:lstStyle/>
          <a:p>
            <a:pPr algn="l">
              <a:defRPr/>
            </a:pPr>
            <a:r>
              <a:rPr lang="en-US" altLang="zh-CN" sz="2000" kern="100" dirty="0">
                <a:solidFill>
                  <a:srgbClr val="002060"/>
                </a:solidFill>
                <a:cs typeface="Times New Roman" panose="02020603050405020304" pitchFamily="18" charset="0"/>
              </a:rPr>
              <a:t>MMC</a:t>
            </a:r>
            <a:r>
              <a:rPr lang="zh-CN" altLang="en-US" sz="2000" kern="100" dirty="0">
                <a:solidFill>
                  <a:srgbClr val="002060"/>
                </a:solidFill>
                <a:cs typeface="Times New Roman" panose="02020603050405020304" pitchFamily="18" charset="0"/>
              </a:rPr>
              <a:t>方案适用于</a:t>
            </a:r>
            <a:r>
              <a:rPr lang="zh-CN" altLang="en-US" sz="2000" kern="100" dirty="0">
                <a:solidFill>
                  <a:srgbClr val="C00000"/>
                </a:solidFill>
                <a:cs typeface="Times New Roman" panose="02020603050405020304" pitchFamily="18" charset="0"/>
              </a:rPr>
              <a:t>中压配电甚至高压直流输电等应用场合</a:t>
            </a:r>
            <a:r>
              <a:rPr lang="zh-CN" altLang="en-US" sz="2000" kern="100" dirty="0">
                <a:solidFill>
                  <a:srgbClr val="002060"/>
                </a:solidFill>
                <a:cs typeface="Times New Roman" panose="02020603050405020304" pitchFamily="18" charset="0"/>
              </a:rPr>
              <a:t>。</a:t>
            </a:r>
            <a:r>
              <a:rPr lang="en-US" altLang="zh-CN" sz="2000" kern="100" dirty="0">
                <a:solidFill>
                  <a:srgbClr val="002060"/>
                </a:solidFill>
                <a:cs typeface="Times New Roman" panose="02020603050405020304" pitchFamily="18" charset="0"/>
              </a:rPr>
              <a:t>MMC</a:t>
            </a:r>
            <a:r>
              <a:rPr lang="zh-CN" altLang="en-US" sz="2000" kern="100" dirty="0">
                <a:solidFill>
                  <a:srgbClr val="002060"/>
                </a:solidFill>
                <a:cs typeface="Times New Roman" panose="02020603050405020304" pitchFamily="18" charset="0"/>
              </a:rPr>
              <a:t>能通过公共直流侧实现中压配电网多区域的连接，增加了配电网构架由辐射型转向环网型的可行性。每组</a:t>
            </a:r>
            <a:r>
              <a:rPr lang="en-US" altLang="zh-CN" sz="2000" kern="100" dirty="0">
                <a:solidFill>
                  <a:srgbClr val="002060"/>
                </a:solidFill>
                <a:cs typeface="Times New Roman" panose="02020603050405020304" pitchFamily="18" charset="0"/>
              </a:rPr>
              <a:t>MMC</a:t>
            </a:r>
            <a:r>
              <a:rPr lang="zh-CN" altLang="en-US" sz="2000" kern="100" dirty="0">
                <a:solidFill>
                  <a:srgbClr val="002060"/>
                </a:solidFill>
                <a:cs typeface="Times New Roman" panose="02020603050405020304" pitchFamily="18" charset="0"/>
              </a:rPr>
              <a:t>由电抗器与多个模块串联的六个桥臂组成，避免了开关器件的直接串联，降低了对开关器件的要求。</a:t>
            </a:r>
            <a:endParaRPr lang="en-US" altLang="zh-CN" sz="2000" kern="100" dirty="0">
              <a:solidFill>
                <a:srgbClr val="002060"/>
              </a:solidFill>
              <a:cs typeface="Times New Roman" panose="02020603050405020304" pitchFamily="18" charset="0"/>
            </a:endParaRPr>
          </a:p>
        </p:txBody>
      </p:sp>
      <p:cxnSp>
        <p:nvCxnSpPr>
          <p:cNvPr id="28" name="直接连接符 27"/>
          <p:cNvCxnSpPr/>
          <p:nvPr/>
        </p:nvCxnSpPr>
        <p:spPr bwMode="auto">
          <a:xfrm>
            <a:off x="5736363" y="4383544"/>
            <a:ext cx="5264183" cy="0"/>
          </a:xfrm>
          <a:prstGeom prst="line">
            <a:avLst/>
          </a:prstGeom>
          <a:noFill/>
          <a:ln w="28575" cap="flat" cmpd="sng" algn="ctr">
            <a:solidFill>
              <a:srgbClr val="0070C0"/>
            </a:solidFill>
            <a:prstDash val="solid"/>
            <a:round/>
            <a:headEnd type="none" w="med" len="med"/>
            <a:tailEnd type="none" w="med" len="med"/>
          </a:ln>
          <a:effectLst/>
        </p:spPr>
      </p:cxnSp>
    </p:spTree>
    <p:extLst>
      <p:ext uri="{BB962C8B-B14F-4D97-AF65-F5344CB8AC3E}">
        <p14:creationId xmlns:p14="http://schemas.microsoft.com/office/powerpoint/2010/main" val="119549258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smtClean="0"/>
              <a:t>第</a:t>
            </a:r>
            <a:fld id="{C5ED84E0-D3B6-435B-85CC-7627E7D4C88C}" type="slidenum">
              <a:rPr lang="zh-CN" altLang="en-US" smtClean="0"/>
              <a:pPr>
                <a:defRPr/>
              </a:pPr>
              <a:t>11</a:t>
            </a:fld>
            <a:r>
              <a:rPr lang="zh-CN" altLang="en-US" smtClean="0"/>
              <a:t>页</a:t>
            </a:r>
            <a:endParaRPr lang="zh-CN" altLang="en-US"/>
          </a:p>
        </p:txBody>
      </p:sp>
      <p:sp>
        <p:nvSpPr>
          <p:cNvPr id="5" name="矩形 4"/>
          <p:cNvSpPr/>
          <p:nvPr/>
        </p:nvSpPr>
        <p:spPr>
          <a:xfrm>
            <a:off x="0" y="1583319"/>
            <a:ext cx="5997151" cy="523220"/>
          </a:xfrm>
          <a:prstGeom prst="rect">
            <a:avLst/>
          </a:prstGeom>
        </p:spPr>
        <p:txBody>
          <a:bodyPr wrap="square">
            <a:spAutoFit/>
          </a:bodyPr>
          <a:lstStyle/>
          <a:p>
            <a:pPr>
              <a:defRPr/>
            </a:pPr>
            <a:r>
              <a:rPr lang="en-US" altLang="zh-CN" sz="2800" kern="100" dirty="0">
                <a:solidFill>
                  <a:srgbClr val="C00000"/>
                </a:solidFill>
                <a:cs typeface="Times New Roman" panose="02020603050405020304" pitchFamily="18" charset="0"/>
              </a:rPr>
              <a:t>2</a:t>
            </a:r>
            <a:r>
              <a:rPr lang="zh-CN" altLang="en-US" sz="2800" b="1" kern="100" dirty="0" smtClean="0">
                <a:solidFill>
                  <a:srgbClr val="C00000"/>
                </a:solidFill>
                <a:cs typeface="Times New Roman" panose="02020603050405020304" pitchFamily="18" charset="0"/>
              </a:rPr>
              <a:t>、</a:t>
            </a:r>
            <a:r>
              <a:rPr lang="zh-CN" altLang="zh-CN" sz="2800" b="1" kern="100" dirty="0" smtClean="0">
                <a:solidFill>
                  <a:srgbClr val="C00000"/>
                </a:solidFill>
                <a:cs typeface="Times New Roman" panose="02020603050405020304" pitchFamily="18" charset="0"/>
              </a:rPr>
              <a:t>柔性</a:t>
            </a:r>
            <a:r>
              <a:rPr lang="zh-CN" altLang="zh-CN" sz="2800" b="1" kern="100" dirty="0">
                <a:solidFill>
                  <a:srgbClr val="C00000"/>
                </a:solidFill>
                <a:cs typeface="Times New Roman" panose="02020603050405020304" pitchFamily="18" charset="0"/>
              </a:rPr>
              <a:t>多</a:t>
            </a:r>
            <a:r>
              <a:rPr lang="zh-CN" altLang="zh-CN" sz="2800" b="1" kern="100" dirty="0" smtClean="0">
                <a:solidFill>
                  <a:srgbClr val="C00000"/>
                </a:solidFill>
                <a:cs typeface="Times New Roman" panose="02020603050405020304" pitchFamily="18" charset="0"/>
              </a:rPr>
              <a:t>状态</a:t>
            </a:r>
            <a:r>
              <a:rPr lang="zh-CN" altLang="en-US" sz="2800" kern="100" dirty="0" smtClean="0">
                <a:solidFill>
                  <a:srgbClr val="C00000"/>
                </a:solidFill>
                <a:cs typeface="Times New Roman" panose="02020603050405020304" pitchFamily="18" charset="0"/>
              </a:rPr>
              <a:t>开关的连接方式</a:t>
            </a:r>
            <a:endParaRPr lang="zh-CN" altLang="en-US" sz="2800" b="1" dirty="0">
              <a:solidFill>
                <a:srgbClr val="C00000"/>
              </a:solidFill>
            </a:endParaRPr>
          </a:p>
        </p:txBody>
      </p:sp>
      <p:sp>
        <p:nvSpPr>
          <p:cNvPr id="11" name="Rectangle 2"/>
          <p:cNvSpPr>
            <a:spLocks noChangeArrowheads="1"/>
          </p:cNvSpPr>
          <p:nvPr/>
        </p:nvSpPr>
        <p:spPr bwMode="auto">
          <a:xfrm>
            <a:off x="1625402" y="2502277"/>
            <a:ext cx="11315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153923091"/>
              </p:ext>
            </p:extLst>
          </p:nvPr>
        </p:nvGraphicFramePr>
        <p:xfrm>
          <a:off x="1035854" y="2219514"/>
          <a:ext cx="8722206" cy="2877155"/>
        </p:xfrm>
        <a:graphic>
          <a:graphicData uri="http://schemas.openxmlformats.org/presentationml/2006/ole">
            <mc:AlternateContent xmlns:mc="http://schemas.openxmlformats.org/markup-compatibility/2006">
              <mc:Choice xmlns:v="urn:schemas-microsoft-com:vml" Requires="v">
                <p:oleObj spid="_x0000_s8253" name="Visio" r:id="rId4" imgW="7191314" imgH="2895651" progId="Visio.Drawing.15">
                  <p:embed/>
                </p:oleObj>
              </mc:Choice>
              <mc:Fallback>
                <p:oleObj name="Visio" r:id="rId4" imgW="7191314" imgH="2895651" progId="Visio.Drawing.15">
                  <p:embed/>
                  <p:pic>
                    <p:nvPicPr>
                      <p:cNvPr id="0" name="Object 1"/>
                      <p:cNvPicPr>
                        <a:picLocks noChangeAspect="1" noChangeArrowheads="1"/>
                      </p:cNvPicPr>
                      <p:nvPr/>
                    </p:nvPicPr>
                    <p:blipFill>
                      <a:blip r:embed="rId5"/>
                      <a:srcRect/>
                      <a:stretch>
                        <a:fillRect/>
                      </a:stretch>
                    </p:blipFill>
                    <p:spPr bwMode="auto">
                      <a:xfrm>
                        <a:off x="1035854" y="2219514"/>
                        <a:ext cx="8722206" cy="2877155"/>
                      </a:xfrm>
                      <a:prstGeom prst="rect">
                        <a:avLst/>
                      </a:prstGeom>
                      <a:noFill/>
                    </p:spPr>
                  </p:pic>
                </p:oleObj>
              </mc:Fallback>
            </mc:AlternateContent>
          </a:graphicData>
        </a:graphic>
      </p:graphicFrame>
      <p:sp>
        <p:nvSpPr>
          <p:cNvPr id="15" name="矩形 14"/>
          <p:cNvSpPr/>
          <p:nvPr/>
        </p:nvSpPr>
        <p:spPr>
          <a:xfrm>
            <a:off x="2968725" y="4629180"/>
            <a:ext cx="4856463" cy="369332"/>
          </a:xfrm>
          <a:prstGeom prst="rect">
            <a:avLst/>
          </a:prstGeom>
        </p:spPr>
        <p:txBody>
          <a:bodyPr wrap="square">
            <a:spAutoFit/>
          </a:bodyPr>
          <a:lstStyle/>
          <a:p>
            <a:pPr>
              <a:defRPr/>
            </a:pPr>
            <a:r>
              <a:rPr lang="zh-CN" altLang="en-US" sz="1800" b="1" dirty="0" smtClean="0">
                <a:solidFill>
                  <a:schemeClr val="tx1"/>
                </a:solidFill>
              </a:rPr>
              <a:t>柔性多状态开关与馈线的连接方式示意图</a:t>
            </a:r>
            <a:endParaRPr lang="zh-CN" altLang="en-US" sz="1800" b="1" dirty="0">
              <a:solidFill>
                <a:schemeClr val="tx1"/>
              </a:solidFill>
            </a:endParaRPr>
          </a:p>
        </p:txBody>
      </p:sp>
      <p:grpSp>
        <p:nvGrpSpPr>
          <p:cNvPr id="13" name="Group 9"/>
          <p:cNvGrpSpPr>
            <a:grpSpLocks/>
          </p:cNvGrpSpPr>
          <p:nvPr/>
        </p:nvGrpSpPr>
        <p:grpSpPr bwMode="auto">
          <a:xfrm>
            <a:off x="177644" y="404124"/>
            <a:ext cx="8083995" cy="945252"/>
            <a:chOff x="1296" y="1866"/>
            <a:chExt cx="2717" cy="349"/>
          </a:xfrm>
        </p:grpSpPr>
        <p:sp>
          <p:nvSpPr>
            <p:cNvPr id="14" name="AutoShape 10"/>
            <p:cNvSpPr>
              <a:spLocks noChangeArrowheads="1"/>
            </p:cNvSpPr>
            <p:nvPr/>
          </p:nvSpPr>
          <p:spPr bwMode="gray">
            <a:xfrm>
              <a:off x="1536" y="1899"/>
              <a:ext cx="2304" cy="288"/>
            </a:xfrm>
            <a:prstGeom prst="roundRect">
              <a:avLst>
                <a:gd name="adj" fmla="val 16667"/>
              </a:avLst>
            </a:prstGeom>
            <a:gradFill rotWithShape="1">
              <a:gsLst>
                <a:gs pos="0">
                  <a:srgbClr val="438ACB"/>
                </a:gs>
                <a:gs pos="50000">
                  <a:srgbClr val="D7E6F4"/>
                </a:gs>
                <a:gs pos="100000">
                  <a:srgbClr val="438ACB"/>
                </a:gs>
              </a:gsLst>
              <a:lin ang="5400000" scaled="1"/>
            </a:gradFill>
            <a:ln w="12700" algn="ctr">
              <a:solidFill>
                <a:srgbClr val="FFFFFF"/>
              </a:solidFill>
              <a:round/>
              <a:headEnd/>
              <a:tailEnd/>
            </a:ln>
          </p:spPr>
          <p:txBody>
            <a:bodyPr wrap="none" anchor="ctr"/>
            <a:lstStyle/>
            <a:p>
              <a:pPr algn="r"/>
              <a:endParaRPr lang="zh-CN" altLang="en-US" sz="2400" b="0">
                <a:solidFill>
                  <a:srgbClr val="4D4D4D"/>
                </a:solidFill>
                <a:latin typeface="Arial" charset="0"/>
              </a:endParaRPr>
            </a:p>
          </p:txBody>
        </p:sp>
        <p:sp>
          <p:nvSpPr>
            <p:cNvPr id="17" name="AutoShape 11"/>
            <p:cNvSpPr>
              <a:spLocks noChangeArrowheads="1"/>
            </p:cNvSpPr>
            <p:nvPr/>
          </p:nvSpPr>
          <p:spPr bwMode="gray">
            <a:xfrm>
              <a:off x="1296" y="1866"/>
              <a:ext cx="407" cy="341"/>
            </a:xfrm>
            <a:prstGeom prst="diamond">
              <a:avLst/>
            </a:prstGeom>
            <a:solidFill>
              <a:srgbClr val="438ACB"/>
            </a:solidFill>
            <a:ln w="25400" algn="ctr">
              <a:solidFill>
                <a:srgbClr val="FFFFFF"/>
              </a:solidFill>
              <a:miter lim="800000"/>
              <a:headEnd/>
              <a:tailEnd/>
            </a:ln>
          </p:spPr>
          <p:txBody>
            <a:bodyPr wrap="none" anchor="ctr"/>
            <a:lstStyle/>
            <a:p>
              <a:pPr algn="r"/>
              <a:endParaRPr lang="zh-CN" altLang="en-US" sz="2400" b="0">
                <a:solidFill>
                  <a:srgbClr val="4D4D4D"/>
                </a:solidFill>
                <a:latin typeface="Arial" charset="0"/>
              </a:endParaRPr>
            </a:p>
          </p:txBody>
        </p:sp>
        <p:sp>
          <p:nvSpPr>
            <p:cNvPr id="18" name="Text Box 12"/>
            <p:cNvSpPr txBox="1">
              <a:spLocks noChangeArrowheads="1"/>
            </p:cNvSpPr>
            <p:nvPr/>
          </p:nvSpPr>
          <p:spPr bwMode="gray">
            <a:xfrm>
              <a:off x="1444" y="1950"/>
              <a:ext cx="2569"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zh-CN" altLang="zh-CN" sz="2400" dirty="0">
                  <a:solidFill>
                    <a:srgbClr val="000000"/>
                  </a:solidFill>
                  <a:latin typeface="Arial" charset="0"/>
                </a:rPr>
                <a:t>学位论文进展</a:t>
              </a:r>
              <a:r>
                <a:rPr lang="zh-CN" altLang="zh-CN" sz="2400" dirty="0" smtClean="0">
                  <a:solidFill>
                    <a:srgbClr val="000000"/>
                  </a:solidFill>
                  <a:latin typeface="Arial" charset="0"/>
                </a:rPr>
                <a:t>情况</a:t>
              </a:r>
              <a:r>
                <a:rPr lang="en-US" altLang="zh-CN" sz="2400" dirty="0" smtClean="0">
                  <a:solidFill>
                    <a:srgbClr val="000000"/>
                  </a:solidFill>
                  <a:latin typeface="Arial" charset="0"/>
                </a:rPr>
                <a:t>——</a:t>
              </a:r>
              <a:r>
                <a:rPr lang="zh-CN" altLang="en-US" sz="2400" dirty="0">
                  <a:solidFill>
                    <a:srgbClr val="C00000"/>
                  </a:solidFill>
                  <a:latin typeface="Arial" charset="0"/>
                </a:rPr>
                <a:t>已取得的阶段性成果</a:t>
              </a:r>
              <a:endParaRPr lang="en-US" altLang="zh-CN" sz="2400" dirty="0">
                <a:solidFill>
                  <a:srgbClr val="C00000"/>
                </a:solidFill>
                <a:latin typeface="Arial" charset="0"/>
              </a:endParaRPr>
            </a:p>
          </p:txBody>
        </p:sp>
        <p:sp>
          <p:nvSpPr>
            <p:cNvPr id="19" name="Text Box 13"/>
            <p:cNvSpPr txBox="1">
              <a:spLocks noChangeArrowheads="1"/>
            </p:cNvSpPr>
            <p:nvPr/>
          </p:nvSpPr>
          <p:spPr bwMode="gray">
            <a:xfrm>
              <a:off x="1394" y="192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en-US" altLang="zh-CN" sz="2400" b="0" dirty="0">
                  <a:solidFill>
                    <a:srgbClr val="FFFFFF"/>
                  </a:solidFill>
                  <a:latin typeface="Arial" charset="0"/>
                </a:rPr>
                <a:t>2</a:t>
              </a:r>
            </a:p>
          </p:txBody>
        </p:sp>
      </p:grpSp>
      <p:grpSp>
        <p:nvGrpSpPr>
          <p:cNvPr id="20" name="组合 19">
            <a:extLst>
              <a:ext uri="{FF2B5EF4-FFF2-40B4-BE49-F238E27FC236}">
                <a16:creationId xmlns:a16="http://schemas.microsoft.com/office/drawing/2014/main" id="{144BF70B-8358-443A-8C72-DCC11B7A194C}"/>
              </a:ext>
            </a:extLst>
          </p:cNvPr>
          <p:cNvGrpSpPr/>
          <p:nvPr/>
        </p:nvGrpSpPr>
        <p:grpSpPr>
          <a:xfrm>
            <a:off x="210141" y="5142758"/>
            <a:ext cx="2620065" cy="2173659"/>
            <a:chOff x="9264352" y="2159751"/>
            <a:chExt cx="2822965" cy="4077560"/>
          </a:xfrm>
        </p:grpSpPr>
        <p:sp>
          <p:nvSpPr>
            <p:cNvPr id="21" name="矩形 20">
              <a:extLst>
                <a:ext uri="{FF2B5EF4-FFF2-40B4-BE49-F238E27FC236}">
                  <a16:creationId xmlns:a16="http://schemas.microsoft.com/office/drawing/2014/main" id="{983045BC-C97B-4469-81FA-4932B42B8982}"/>
                </a:ext>
              </a:extLst>
            </p:cNvPr>
            <p:cNvSpPr/>
            <p:nvPr/>
          </p:nvSpPr>
          <p:spPr bwMode="auto">
            <a:xfrm>
              <a:off x="9264353" y="2198202"/>
              <a:ext cx="2808312" cy="4039109"/>
            </a:xfrm>
            <a:prstGeom prst="rect">
              <a:avLst/>
            </a:prstGeom>
            <a:solidFill>
              <a:srgbClr val="FFFFFF"/>
            </a:solidFill>
            <a:ln w="25400" cap="flat" cmpd="sng" algn="ctr">
              <a:solidFill>
                <a:srgbClr val="4F81BD"/>
              </a:solidFill>
              <a:prstDash val="soli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868" tIns="42434" rIns="84868" bIns="42434" numCol="1" rtlCol="0" anchor="t" anchorCtr="0" compatLnSpc="1">
              <a:prstTxWarp prst="textNoShape">
                <a:avLst/>
              </a:prstTxWarp>
            </a:bodyPr>
            <a:lstStyle/>
            <a:p>
              <a:pPr marL="0" marR="0" lvl="0" indent="0" algn="l" defTabSz="914400" eaLnBrk="0" fontAlgn="auto" latinLnBrk="0" hangingPunct="0">
                <a:lnSpc>
                  <a:spcPct val="100000"/>
                </a:lnSpc>
                <a:spcBef>
                  <a:spcPts val="0"/>
                </a:spcBef>
                <a:spcAft>
                  <a:spcPts val="0"/>
                </a:spcAft>
                <a:buClrTx/>
                <a:buSzTx/>
                <a:buFont typeface="Arial" pitchFamily="34" charset="0"/>
                <a:buNone/>
                <a:tabLst/>
                <a:defRPr/>
              </a:pPr>
              <a:endParaRPr kumimoji="0" lang="zh-CN" altLang="en-US" sz="1671" b="0" i="0" u="none" strike="noStrike" kern="0" cap="none" spc="0" normalizeH="0" baseline="0" noProof="0">
                <a:ln>
                  <a:noFill/>
                </a:ln>
                <a:solidFill>
                  <a:srgbClr val="000000"/>
                </a:solidFill>
                <a:effectLst/>
                <a:uLnTx/>
                <a:uFillTx/>
                <a:latin typeface="Calibri" pitchFamily="34" charset="0"/>
                <a:ea typeface="微软雅黑"/>
                <a:cs typeface="+mn-cs"/>
              </a:endParaRPr>
            </a:p>
          </p:txBody>
        </p:sp>
        <p:sp>
          <p:nvSpPr>
            <p:cNvPr id="22" name="TextBox 12">
              <a:extLst>
                <a:ext uri="{FF2B5EF4-FFF2-40B4-BE49-F238E27FC236}">
                  <a16:creationId xmlns:a16="http://schemas.microsoft.com/office/drawing/2014/main" id="{89A17C19-7BA1-4AB3-B165-E8322D9151CE}"/>
                </a:ext>
              </a:extLst>
            </p:cNvPr>
            <p:cNvSpPr txBox="1"/>
            <p:nvPr/>
          </p:nvSpPr>
          <p:spPr>
            <a:xfrm>
              <a:off x="9264352" y="2159751"/>
              <a:ext cx="2822965" cy="542793"/>
            </a:xfrm>
            <a:prstGeom prst="rect">
              <a:avLst/>
            </a:prstGeom>
            <a:solidFill>
              <a:srgbClr val="4F81BD"/>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FFFFFF"/>
                  </a:solidFill>
                  <a:effectLst/>
                  <a:uLnTx/>
                  <a:uFillTx/>
                  <a:latin typeface="微软雅黑"/>
                  <a:ea typeface="微软雅黑"/>
                </a:rPr>
                <a:t>并联型设备的连接方式的特点</a:t>
              </a:r>
              <a:endParaRPr kumimoji="0" lang="zh-CN" altLang="en-US" sz="1400" b="0" i="0" u="none" strike="noStrike" kern="0" cap="none" spc="0" normalizeH="0" baseline="0" noProof="0" dirty="0">
                <a:ln>
                  <a:noFill/>
                </a:ln>
                <a:solidFill>
                  <a:srgbClr val="FFFFFF"/>
                </a:solidFill>
                <a:effectLst/>
                <a:uLnTx/>
                <a:uFillTx/>
                <a:latin typeface="微软雅黑"/>
                <a:ea typeface="微软雅黑"/>
              </a:endParaRPr>
            </a:p>
          </p:txBody>
        </p:sp>
      </p:grpSp>
      <p:sp>
        <p:nvSpPr>
          <p:cNvPr id="2" name="矩形 1"/>
          <p:cNvSpPr/>
          <p:nvPr/>
        </p:nvSpPr>
        <p:spPr>
          <a:xfrm>
            <a:off x="207708" y="5559010"/>
            <a:ext cx="2615699" cy="1477328"/>
          </a:xfrm>
          <a:prstGeom prst="rect">
            <a:avLst/>
          </a:prstGeom>
        </p:spPr>
        <p:txBody>
          <a:bodyPr wrap="square">
            <a:spAutoFit/>
          </a:bodyPr>
          <a:lstStyle/>
          <a:p>
            <a:pPr algn="l">
              <a:defRPr/>
            </a:pPr>
            <a:r>
              <a:rPr lang="zh-CN" altLang="en-US" sz="1800" kern="100" dirty="0" smtClean="0">
                <a:solidFill>
                  <a:srgbClr val="002060"/>
                </a:solidFill>
                <a:cs typeface="Times New Roman" panose="02020603050405020304" pitchFamily="18" charset="0"/>
              </a:rPr>
              <a:t>潮流</a:t>
            </a:r>
            <a:r>
              <a:rPr lang="zh-CN" altLang="en-US" sz="1800" kern="100" dirty="0">
                <a:solidFill>
                  <a:srgbClr val="002060"/>
                </a:solidFill>
                <a:cs typeface="Times New Roman" panose="02020603050405020304" pitchFamily="18" charset="0"/>
              </a:rPr>
              <a:t>调节能力较弱，可扩展性强，适用于多条配电馈线互联时，通过无功功率控制，改善末端电能质量；</a:t>
            </a:r>
            <a:endParaRPr lang="en-US" altLang="zh-CN" sz="1800" kern="100" dirty="0">
              <a:solidFill>
                <a:srgbClr val="002060"/>
              </a:solidFill>
              <a:cs typeface="Times New Roman" panose="02020603050405020304" pitchFamily="18" charset="0"/>
            </a:endParaRPr>
          </a:p>
        </p:txBody>
      </p:sp>
      <p:grpSp>
        <p:nvGrpSpPr>
          <p:cNvPr id="23" name="组合 22">
            <a:extLst>
              <a:ext uri="{FF2B5EF4-FFF2-40B4-BE49-F238E27FC236}">
                <a16:creationId xmlns:a16="http://schemas.microsoft.com/office/drawing/2014/main" id="{144BF70B-8358-443A-8C72-DCC11B7A194C}"/>
              </a:ext>
            </a:extLst>
          </p:cNvPr>
          <p:cNvGrpSpPr/>
          <p:nvPr/>
        </p:nvGrpSpPr>
        <p:grpSpPr>
          <a:xfrm>
            <a:off x="4217690" y="5153006"/>
            <a:ext cx="2620065" cy="2173659"/>
            <a:chOff x="9264352" y="2159751"/>
            <a:chExt cx="2822965" cy="4077560"/>
          </a:xfrm>
        </p:grpSpPr>
        <p:sp>
          <p:nvSpPr>
            <p:cNvPr id="24" name="矩形 23">
              <a:extLst>
                <a:ext uri="{FF2B5EF4-FFF2-40B4-BE49-F238E27FC236}">
                  <a16:creationId xmlns:a16="http://schemas.microsoft.com/office/drawing/2014/main" id="{983045BC-C97B-4469-81FA-4932B42B8982}"/>
                </a:ext>
              </a:extLst>
            </p:cNvPr>
            <p:cNvSpPr/>
            <p:nvPr/>
          </p:nvSpPr>
          <p:spPr bwMode="auto">
            <a:xfrm>
              <a:off x="9264353" y="2198202"/>
              <a:ext cx="2808312" cy="4039109"/>
            </a:xfrm>
            <a:prstGeom prst="rect">
              <a:avLst/>
            </a:prstGeom>
            <a:solidFill>
              <a:srgbClr val="FFFFFF"/>
            </a:solidFill>
            <a:ln w="25400" cap="flat" cmpd="sng" algn="ctr">
              <a:solidFill>
                <a:srgbClr val="C00000"/>
              </a:solidFill>
              <a:prstDash val="soli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868" tIns="42434" rIns="84868" bIns="42434" numCol="1" rtlCol="0" anchor="t" anchorCtr="0" compatLnSpc="1">
              <a:prstTxWarp prst="textNoShape">
                <a:avLst/>
              </a:prstTxWarp>
            </a:bodyPr>
            <a:lstStyle/>
            <a:p>
              <a:pPr marL="0" marR="0" lvl="0" indent="0" algn="l" defTabSz="914400" eaLnBrk="0" fontAlgn="auto" latinLnBrk="0" hangingPunct="0">
                <a:lnSpc>
                  <a:spcPct val="100000"/>
                </a:lnSpc>
                <a:spcBef>
                  <a:spcPts val="0"/>
                </a:spcBef>
                <a:spcAft>
                  <a:spcPts val="0"/>
                </a:spcAft>
                <a:buClrTx/>
                <a:buSzTx/>
                <a:buFont typeface="Arial" pitchFamily="34" charset="0"/>
                <a:buNone/>
                <a:tabLst/>
                <a:defRPr/>
              </a:pPr>
              <a:endParaRPr kumimoji="0" lang="zh-CN" altLang="en-US" sz="1671" b="0" i="0" u="none" strike="noStrike" kern="0" cap="none" spc="0" normalizeH="0" baseline="0" noProof="0">
                <a:ln>
                  <a:noFill/>
                </a:ln>
                <a:solidFill>
                  <a:srgbClr val="000000"/>
                </a:solidFill>
                <a:effectLst/>
                <a:uLnTx/>
                <a:uFillTx/>
                <a:latin typeface="Calibri" pitchFamily="34" charset="0"/>
                <a:ea typeface="微软雅黑"/>
                <a:cs typeface="+mn-cs"/>
              </a:endParaRPr>
            </a:p>
          </p:txBody>
        </p:sp>
        <p:sp>
          <p:nvSpPr>
            <p:cNvPr id="25" name="TextBox 12">
              <a:extLst>
                <a:ext uri="{FF2B5EF4-FFF2-40B4-BE49-F238E27FC236}">
                  <a16:creationId xmlns:a16="http://schemas.microsoft.com/office/drawing/2014/main" id="{89A17C19-7BA1-4AB3-B165-E8322D9151CE}"/>
                </a:ext>
              </a:extLst>
            </p:cNvPr>
            <p:cNvSpPr txBox="1"/>
            <p:nvPr/>
          </p:nvSpPr>
          <p:spPr>
            <a:xfrm>
              <a:off x="9264352" y="2159751"/>
              <a:ext cx="2822965" cy="981507"/>
            </a:xfrm>
            <a:prstGeom prst="rect">
              <a:avLst/>
            </a:prstGeom>
            <a:solidFill>
              <a:srgbClr val="C00000"/>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FFFFFF"/>
                  </a:solidFill>
                  <a:effectLst/>
                  <a:uLnTx/>
                  <a:uFillTx/>
                  <a:latin typeface="微软雅黑"/>
                  <a:ea typeface="微软雅黑"/>
                </a:rPr>
                <a:t>一端并联一端串联设备的连接方式的特点</a:t>
              </a:r>
              <a:endParaRPr kumimoji="0" lang="zh-CN" altLang="en-US" sz="1400" b="0" i="0" u="none" strike="noStrike" kern="0" cap="none" spc="0" normalizeH="0" baseline="0" noProof="0" dirty="0">
                <a:ln>
                  <a:noFill/>
                </a:ln>
                <a:solidFill>
                  <a:srgbClr val="FFFFFF"/>
                </a:solidFill>
                <a:effectLst/>
                <a:uLnTx/>
                <a:uFillTx/>
                <a:latin typeface="微软雅黑"/>
                <a:ea typeface="微软雅黑"/>
              </a:endParaRPr>
            </a:p>
          </p:txBody>
        </p:sp>
      </p:grpSp>
      <p:sp>
        <p:nvSpPr>
          <p:cNvPr id="3" name="矩形 2"/>
          <p:cNvSpPr/>
          <p:nvPr/>
        </p:nvSpPr>
        <p:spPr>
          <a:xfrm>
            <a:off x="4264442" y="5624283"/>
            <a:ext cx="2448272" cy="1754326"/>
          </a:xfrm>
          <a:prstGeom prst="rect">
            <a:avLst/>
          </a:prstGeom>
        </p:spPr>
        <p:txBody>
          <a:bodyPr wrap="square">
            <a:spAutoFit/>
          </a:bodyPr>
          <a:lstStyle/>
          <a:p>
            <a:pPr algn="l">
              <a:defRPr/>
            </a:pPr>
            <a:r>
              <a:rPr lang="zh-CN" altLang="en-US" sz="1800" kern="100" dirty="0">
                <a:solidFill>
                  <a:srgbClr val="002060"/>
                </a:solidFill>
                <a:cs typeface="Times New Roman" panose="02020603050405020304" pitchFamily="18" charset="0"/>
              </a:rPr>
              <a:t>适用于大型中压配电网间的柔性互联，实现负荷均衡</a:t>
            </a:r>
            <a:endParaRPr lang="en-US" altLang="zh-CN" sz="1800" kern="100" dirty="0">
              <a:solidFill>
                <a:srgbClr val="002060"/>
              </a:solidFill>
              <a:cs typeface="Times New Roman" panose="02020603050405020304" pitchFamily="18" charset="0"/>
            </a:endParaRPr>
          </a:p>
          <a:p>
            <a:pPr algn="l">
              <a:defRPr/>
            </a:pPr>
            <a:r>
              <a:rPr lang="zh-CN" altLang="en-US" sz="1800" kern="100" dirty="0">
                <a:solidFill>
                  <a:srgbClr val="002060"/>
                </a:solidFill>
                <a:cs typeface="Times New Roman" panose="02020603050405020304" pitchFamily="18" charset="0"/>
              </a:rPr>
              <a:t>可再生能源消纳、电压调节、线损调节等多功能综合优化。</a:t>
            </a:r>
            <a:endParaRPr lang="en-US" altLang="zh-CN" sz="1800" kern="100" dirty="0">
              <a:solidFill>
                <a:srgbClr val="002060"/>
              </a:solidFill>
              <a:cs typeface="Times New Roman" panose="02020603050405020304" pitchFamily="18" charset="0"/>
            </a:endParaRPr>
          </a:p>
        </p:txBody>
      </p:sp>
      <p:grpSp>
        <p:nvGrpSpPr>
          <p:cNvPr id="29" name="组合 28">
            <a:extLst>
              <a:ext uri="{FF2B5EF4-FFF2-40B4-BE49-F238E27FC236}">
                <a16:creationId xmlns:a16="http://schemas.microsoft.com/office/drawing/2014/main" id="{144BF70B-8358-443A-8C72-DCC11B7A194C}"/>
              </a:ext>
            </a:extLst>
          </p:cNvPr>
          <p:cNvGrpSpPr/>
          <p:nvPr/>
        </p:nvGrpSpPr>
        <p:grpSpPr>
          <a:xfrm>
            <a:off x="8047935" y="5096669"/>
            <a:ext cx="2620065" cy="2173659"/>
            <a:chOff x="9264352" y="2159751"/>
            <a:chExt cx="2822965" cy="4077560"/>
          </a:xfrm>
        </p:grpSpPr>
        <p:sp>
          <p:nvSpPr>
            <p:cNvPr id="30" name="矩形 29">
              <a:extLst>
                <a:ext uri="{FF2B5EF4-FFF2-40B4-BE49-F238E27FC236}">
                  <a16:creationId xmlns:a16="http://schemas.microsoft.com/office/drawing/2014/main" id="{983045BC-C97B-4469-81FA-4932B42B8982}"/>
                </a:ext>
              </a:extLst>
            </p:cNvPr>
            <p:cNvSpPr/>
            <p:nvPr/>
          </p:nvSpPr>
          <p:spPr bwMode="auto">
            <a:xfrm>
              <a:off x="9264353" y="2198202"/>
              <a:ext cx="2808312" cy="4039109"/>
            </a:xfrm>
            <a:prstGeom prst="rect">
              <a:avLst/>
            </a:prstGeom>
            <a:solidFill>
              <a:srgbClr val="FFFFFF"/>
            </a:solidFill>
            <a:ln w="25400" cap="flat" cmpd="sng" algn="ctr">
              <a:solidFill>
                <a:srgbClr val="4F81BD"/>
              </a:solidFill>
              <a:prstDash val="soli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868" tIns="42434" rIns="84868" bIns="42434" numCol="1" rtlCol="0" anchor="t" anchorCtr="0" compatLnSpc="1">
              <a:prstTxWarp prst="textNoShape">
                <a:avLst/>
              </a:prstTxWarp>
            </a:bodyPr>
            <a:lstStyle/>
            <a:p>
              <a:pPr marL="0" marR="0" lvl="0" indent="0" algn="l" defTabSz="914400" eaLnBrk="0" fontAlgn="auto" latinLnBrk="0" hangingPunct="0">
                <a:lnSpc>
                  <a:spcPct val="100000"/>
                </a:lnSpc>
                <a:spcBef>
                  <a:spcPts val="0"/>
                </a:spcBef>
                <a:spcAft>
                  <a:spcPts val="0"/>
                </a:spcAft>
                <a:buClrTx/>
                <a:buSzTx/>
                <a:buFont typeface="Arial" pitchFamily="34" charset="0"/>
                <a:buNone/>
                <a:tabLst/>
                <a:defRPr/>
              </a:pPr>
              <a:endParaRPr kumimoji="0" lang="zh-CN" altLang="en-US" sz="1671" b="0" i="0" u="none" strike="noStrike" kern="0" cap="none" spc="0" normalizeH="0" baseline="0" noProof="0">
                <a:ln>
                  <a:noFill/>
                </a:ln>
                <a:solidFill>
                  <a:srgbClr val="000000"/>
                </a:solidFill>
                <a:effectLst/>
                <a:uLnTx/>
                <a:uFillTx/>
                <a:latin typeface="Calibri" pitchFamily="34" charset="0"/>
                <a:ea typeface="微软雅黑"/>
                <a:cs typeface="+mn-cs"/>
              </a:endParaRPr>
            </a:p>
          </p:txBody>
        </p:sp>
        <p:sp>
          <p:nvSpPr>
            <p:cNvPr id="31" name="TextBox 12">
              <a:extLst>
                <a:ext uri="{FF2B5EF4-FFF2-40B4-BE49-F238E27FC236}">
                  <a16:creationId xmlns:a16="http://schemas.microsoft.com/office/drawing/2014/main" id="{89A17C19-7BA1-4AB3-B165-E8322D9151CE}"/>
                </a:ext>
              </a:extLst>
            </p:cNvPr>
            <p:cNvSpPr txBox="1"/>
            <p:nvPr/>
          </p:nvSpPr>
          <p:spPr>
            <a:xfrm>
              <a:off x="9264352" y="2159751"/>
              <a:ext cx="2822965" cy="577358"/>
            </a:xfrm>
            <a:prstGeom prst="rect">
              <a:avLst/>
            </a:prstGeom>
            <a:solidFill>
              <a:srgbClr val="FFC000"/>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400" b="0" kern="0" dirty="0">
                  <a:solidFill>
                    <a:srgbClr val="FFFFFF"/>
                  </a:solidFill>
                  <a:latin typeface="微软雅黑"/>
                  <a:ea typeface="微软雅黑"/>
                </a:rPr>
                <a:t>串联型</a:t>
              </a:r>
              <a:r>
                <a:rPr kumimoji="0" lang="zh-CN" altLang="en-US" sz="1400" b="0" i="0" u="none" strike="noStrike" kern="0" cap="none" spc="0" normalizeH="0" baseline="0" noProof="0" dirty="0" smtClean="0">
                  <a:ln>
                    <a:noFill/>
                  </a:ln>
                  <a:solidFill>
                    <a:srgbClr val="FFFFFF"/>
                  </a:solidFill>
                  <a:effectLst/>
                  <a:uLnTx/>
                  <a:uFillTx/>
                  <a:latin typeface="微软雅黑"/>
                  <a:ea typeface="微软雅黑"/>
                </a:rPr>
                <a:t>设备的连接方式的特点</a:t>
              </a:r>
              <a:endParaRPr kumimoji="0" lang="zh-CN" altLang="en-US" sz="1400" b="0" i="0" u="none" strike="noStrike" kern="0" cap="none" spc="0" normalizeH="0" baseline="0" noProof="0" dirty="0">
                <a:ln>
                  <a:noFill/>
                </a:ln>
                <a:solidFill>
                  <a:srgbClr val="FFFFFF"/>
                </a:solidFill>
                <a:effectLst/>
                <a:uLnTx/>
                <a:uFillTx/>
                <a:latin typeface="微软雅黑"/>
                <a:ea typeface="微软雅黑"/>
              </a:endParaRPr>
            </a:p>
          </p:txBody>
        </p:sp>
      </p:grpSp>
      <p:sp>
        <p:nvSpPr>
          <p:cNvPr id="16" name="矩形 15"/>
          <p:cNvSpPr/>
          <p:nvPr/>
        </p:nvSpPr>
        <p:spPr>
          <a:xfrm>
            <a:off x="8073336" y="5404068"/>
            <a:ext cx="2520280" cy="1785104"/>
          </a:xfrm>
          <a:prstGeom prst="rect">
            <a:avLst/>
          </a:prstGeom>
        </p:spPr>
        <p:txBody>
          <a:bodyPr wrap="square">
            <a:spAutoFit/>
          </a:bodyPr>
          <a:lstStyle/>
          <a:p>
            <a:pPr algn="l">
              <a:defRPr/>
            </a:pPr>
            <a:r>
              <a:rPr lang="zh-CN" altLang="en-US" sz="1800" kern="100" dirty="0" smtClean="0">
                <a:solidFill>
                  <a:srgbClr val="002060"/>
                </a:solidFill>
                <a:cs typeface="Times New Roman" panose="02020603050405020304" pitchFamily="18" charset="0"/>
              </a:rPr>
              <a:t>成本</a:t>
            </a:r>
            <a:r>
              <a:rPr lang="zh-CN" altLang="en-US" sz="1800" kern="100" dirty="0">
                <a:solidFill>
                  <a:srgbClr val="002060"/>
                </a:solidFill>
                <a:cs typeface="Times New Roman" panose="02020603050405020304" pitchFamily="18" charset="0"/>
              </a:rPr>
              <a:t>最具优势，适用于小容量有功调节的场合，如配电馈线间的负荷均衡，可再生能源的本地自消纳等等；</a:t>
            </a:r>
            <a:endParaRPr lang="en-US" altLang="zh-CN" sz="1800" kern="100" dirty="0">
              <a:solidFill>
                <a:srgbClr val="002060"/>
              </a:solidFill>
              <a:cs typeface="Times New Roman" panose="02020603050405020304" pitchFamily="18" charset="0"/>
            </a:endParaRPr>
          </a:p>
          <a:p>
            <a:pPr algn="l">
              <a:defRPr/>
            </a:pPr>
            <a:endParaRPr lang="zh-CN" altLang="en-US" sz="2000" b="1" dirty="0">
              <a:solidFill>
                <a:srgbClr val="FF0000"/>
              </a:solidFill>
            </a:endParaRPr>
          </a:p>
        </p:txBody>
      </p:sp>
      <p:sp>
        <p:nvSpPr>
          <p:cNvPr id="6" name="加号 5"/>
          <p:cNvSpPr/>
          <p:nvPr/>
        </p:nvSpPr>
        <p:spPr bwMode="auto">
          <a:xfrm>
            <a:off x="3137570" y="5624283"/>
            <a:ext cx="889218" cy="877163"/>
          </a:xfrm>
          <a:prstGeom prst="mathPlus">
            <a:avLst/>
          </a:prstGeom>
          <a:solidFill>
            <a:srgbClr val="0070C0"/>
          </a:solidFill>
          <a:ln w="12700"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376238" marR="0" indent="-376238" algn="l" defTabSz="1019175" rtl="0" eaLnBrk="0" fontAlgn="base" latinLnBrk="0" hangingPunct="0">
              <a:lnSpc>
                <a:spcPct val="90000"/>
              </a:lnSpc>
              <a:spcBef>
                <a:spcPct val="0"/>
              </a:spcBef>
              <a:spcAft>
                <a:spcPct val="30000"/>
              </a:spcAft>
              <a:buClr>
                <a:schemeClr val="tx2"/>
              </a:buClr>
              <a:buSzTx/>
              <a:buFont typeface="Wingdings" pitchFamily="2" charset="2"/>
              <a:buNone/>
              <a:tabLst/>
            </a:pPr>
            <a:endParaRPr kumimoji="0" lang="zh-CN" altLang="en-US" sz="3800" b="1" i="0" u="none" strike="noStrike" cap="none" normalizeH="0" baseline="0" smtClean="0">
              <a:ln>
                <a:noFill/>
              </a:ln>
              <a:solidFill>
                <a:schemeClr val="tx2"/>
              </a:solidFill>
              <a:effectLst/>
              <a:latin typeface="Times New Roman" charset="0"/>
              <a:ea typeface="宋体" pitchFamily="2" charset="-122"/>
            </a:endParaRPr>
          </a:p>
        </p:txBody>
      </p:sp>
      <p:sp>
        <p:nvSpPr>
          <p:cNvPr id="26" name="加号 25"/>
          <p:cNvSpPr/>
          <p:nvPr/>
        </p:nvSpPr>
        <p:spPr bwMode="auto">
          <a:xfrm>
            <a:off x="6935970" y="5604062"/>
            <a:ext cx="889218" cy="877163"/>
          </a:xfrm>
          <a:prstGeom prst="mathPlus">
            <a:avLst/>
          </a:prstGeom>
          <a:solidFill>
            <a:srgbClr val="0070C0"/>
          </a:solidFill>
          <a:ln w="12700"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376238" marR="0" indent="-376238" algn="l" defTabSz="1019175" rtl="0" eaLnBrk="0" fontAlgn="base" latinLnBrk="0" hangingPunct="0">
              <a:lnSpc>
                <a:spcPct val="90000"/>
              </a:lnSpc>
              <a:spcBef>
                <a:spcPct val="0"/>
              </a:spcBef>
              <a:spcAft>
                <a:spcPct val="30000"/>
              </a:spcAft>
              <a:buClr>
                <a:schemeClr val="tx2"/>
              </a:buClr>
              <a:buSzTx/>
              <a:buFont typeface="Wingdings" pitchFamily="2" charset="2"/>
              <a:buNone/>
              <a:tabLst/>
            </a:pPr>
            <a:endParaRPr kumimoji="0" lang="zh-CN" altLang="en-US" sz="3800" b="1" i="0" u="none" strike="noStrike" cap="none" normalizeH="0" baseline="0" smtClean="0">
              <a:ln>
                <a:noFill/>
              </a:ln>
              <a:solidFill>
                <a:schemeClr val="tx2"/>
              </a:solidFill>
              <a:effectLst/>
              <a:latin typeface="Times New Roman" charset="0"/>
              <a:ea typeface="宋体" pitchFamily="2" charset="-122"/>
            </a:endParaRPr>
          </a:p>
        </p:txBody>
      </p:sp>
    </p:spTree>
    <p:extLst>
      <p:ext uri="{BB962C8B-B14F-4D97-AF65-F5344CB8AC3E}">
        <p14:creationId xmlns:p14="http://schemas.microsoft.com/office/powerpoint/2010/main" val="219380644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smtClean="0"/>
              <a:t>第</a:t>
            </a:r>
            <a:fld id="{C5ED84E0-D3B6-435B-85CC-7627E7D4C88C}" type="slidenum">
              <a:rPr lang="zh-CN" altLang="en-US" smtClean="0"/>
              <a:pPr>
                <a:defRPr/>
              </a:pPr>
              <a:t>12</a:t>
            </a:fld>
            <a:r>
              <a:rPr lang="zh-CN" altLang="en-US" smtClean="0"/>
              <a:t>页</a:t>
            </a:r>
            <a:endParaRPr lang="zh-CN" altLang="en-US"/>
          </a:p>
        </p:txBody>
      </p:sp>
      <p:sp>
        <p:nvSpPr>
          <p:cNvPr id="16" name="矩形 15"/>
          <p:cNvSpPr/>
          <p:nvPr/>
        </p:nvSpPr>
        <p:spPr>
          <a:xfrm>
            <a:off x="-174798" y="1563846"/>
            <a:ext cx="9145016" cy="523220"/>
          </a:xfrm>
          <a:prstGeom prst="rect">
            <a:avLst/>
          </a:prstGeom>
        </p:spPr>
        <p:txBody>
          <a:bodyPr wrap="square">
            <a:spAutoFit/>
          </a:bodyPr>
          <a:lstStyle/>
          <a:p>
            <a:pPr>
              <a:defRPr/>
            </a:pPr>
            <a:r>
              <a:rPr lang="en-US" altLang="zh-CN" sz="2800" b="1" kern="100" dirty="0" smtClean="0">
                <a:solidFill>
                  <a:srgbClr val="C00000"/>
                </a:solidFill>
                <a:cs typeface="Times New Roman" panose="02020603050405020304" pitchFamily="18" charset="0"/>
              </a:rPr>
              <a:t>2</a:t>
            </a:r>
            <a:r>
              <a:rPr lang="zh-CN" altLang="en-US" sz="2800" b="1" kern="100" dirty="0" smtClean="0">
                <a:solidFill>
                  <a:srgbClr val="C00000"/>
                </a:solidFill>
                <a:cs typeface="Times New Roman" panose="02020603050405020304" pitchFamily="18" charset="0"/>
              </a:rPr>
              <a:t>、</a:t>
            </a:r>
            <a:r>
              <a:rPr lang="zh-CN" altLang="zh-CN" sz="2800" b="1" kern="100" dirty="0" smtClean="0">
                <a:solidFill>
                  <a:srgbClr val="C00000"/>
                </a:solidFill>
                <a:cs typeface="Times New Roman" panose="02020603050405020304" pitchFamily="18" charset="0"/>
              </a:rPr>
              <a:t>柔性</a:t>
            </a:r>
            <a:r>
              <a:rPr lang="zh-CN" altLang="zh-CN" sz="2800" b="1" kern="100" dirty="0">
                <a:solidFill>
                  <a:srgbClr val="C00000"/>
                </a:solidFill>
                <a:cs typeface="Times New Roman" panose="02020603050405020304" pitchFamily="18" charset="0"/>
              </a:rPr>
              <a:t>多</a:t>
            </a:r>
            <a:r>
              <a:rPr lang="zh-CN" altLang="zh-CN" sz="2800" b="1" kern="100" dirty="0" smtClean="0">
                <a:solidFill>
                  <a:srgbClr val="C00000"/>
                </a:solidFill>
                <a:cs typeface="Times New Roman" panose="02020603050405020304" pitchFamily="18" charset="0"/>
              </a:rPr>
              <a:t>状态</a:t>
            </a:r>
            <a:r>
              <a:rPr lang="zh-CN" altLang="en-US" sz="2800" kern="100" dirty="0" smtClean="0">
                <a:solidFill>
                  <a:srgbClr val="C00000"/>
                </a:solidFill>
                <a:cs typeface="Times New Roman" panose="02020603050405020304" pitchFamily="18" charset="0"/>
              </a:rPr>
              <a:t>开关的接入配电网馈线位置</a:t>
            </a:r>
            <a:r>
              <a:rPr lang="en-US" altLang="zh-CN" sz="2800" kern="100" dirty="0" smtClean="0">
                <a:solidFill>
                  <a:srgbClr val="C00000"/>
                </a:solidFill>
                <a:cs typeface="Times New Roman" panose="02020603050405020304" pitchFamily="18" charset="0"/>
              </a:rPr>
              <a:t>—</a:t>
            </a:r>
            <a:r>
              <a:rPr lang="zh-CN" altLang="en-US" sz="2800" kern="100" dirty="0" smtClean="0">
                <a:solidFill>
                  <a:srgbClr val="002060"/>
                </a:solidFill>
                <a:cs typeface="Times New Roman" panose="02020603050405020304" pitchFamily="18" charset="0"/>
              </a:rPr>
              <a:t>首端位置</a:t>
            </a:r>
            <a:endParaRPr lang="zh-CN" altLang="en-US" sz="2800" b="1" dirty="0">
              <a:solidFill>
                <a:srgbClr val="002060"/>
              </a:solidFill>
            </a:endParaRPr>
          </a:p>
        </p:txBody>
      </p:sp>
      <p:sp>
        <p:nvSpPr>
          <p:cNvPr id="17" name="Rectangle 2"/>
          <p:cNvSpPr>
            <a:spLocks noChangeArrowheads="1"/>
          </p:cNvSpPr>
          <p:nvPr/>
        </p:nvSpPr>
        <p:spPr bwMode="auto">
          <a:xfrm>
            <a:off x="833314" y="2087066"/>
            <a:ext cx="11315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2233456196"/>
              </p:ext>
            </p:extLst>
          </p:nvPr>
        </p:nvGraphicFramePr>
        <p:xfrm>
          <a:off x="1770095" y="2087066"/>
          <a:ext cx="2694479" cy="2828601"/>
        </p:xfrm>
        <a:graphic>
          <a:graphicData uri="http://schemas.openxmlformats.org/presentationml/2006/ole">
            <mc:AlternateContent xmlns:mc="http://schemas.openxmlformats.org/markup-compatibility/2006">
              <mc:Choice xmlns:v="urn:schemas-microsoft-com:vml" Requires="v">
                <p:oleObj spid="_x0000_s9326" name="Visio" r:id="rId4" imgW="3381371" imgH="3267165" progId="Visio.Drawing.15">
                  <p:embed/>
                </p:oleObj>
              </mc:Choice>
              <mc:Fallback>
                <p:oleObj name="Visio" r:id="rId4" imgW="3381371" imgH="3267165" progId="Visio.Drawing.15">
                  <p:embed/>
                  <p:pic>
                    <p:nvPicPr>
                      <p:cNvPr id="0" name="Object 1"/>
                      <p:cNvPicPr>
                        <a:picLocks noChangeAspect="1" noChangeArrowheads="1"/>
                      </p:cNvPicPr>
                      <p:nvPr/>
                    </p:nvPicPr>
                    <p:blipFill>
                      <a:blip r:embed="rId5"/>
                      <a:srcRect/>
                      <a:stretch>
                        <a:fillRect/>
                      </a:stretch>
                    </p:blipFill>
                    <p:spPr bwMode="auto">
                      <a:xfrm>
                        <a:off x="1770095" y="2087066"/>
                        <a:ext cx="2694479" cy="2828601"/>
                      </a:xfrm>
                      <a:prstGeom prst="rect">
                        <a:avLst/>
                      </a:prstGeom>
                      <a:noFill/>
                    </p:spPr>
                  </p:pic>
                </p:oleObj>
              </mc:Fallback>
            </mc:AlternateContent>
          </a:graphicData>
        </a:graphic>
      </p:graphicFrame>
      <p:sp>
        <p:nvSpPr>
          <p:cNvPr id="19" name="Rectangle 4"/>
          <p:cNvSpPr>
            <a:spLocks noChangeArrowheads="1"/>
          </p:cNvSpPr>
          <p:nvPr/>
        </p:nvSpPr>
        <p:spPr bwMode="auto">
          <a:xfrm flipV="1">
            <a:off x="4289697" y="2944267"/>
            <a:ext cx="131608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3" name="矩形 22"/>
          <p:cNvSpPr/>
          <p:nvPr/>
        </p:nvSpPr>
        <p:spPr>
          <a:xfrm>
            <a:off x="590183" y="5000305"/>
            <a:ext cx="5054305" cy="369332"/>
          </a:xfrm>
          <a:prstGeom prst="rect">
            <a:avLst/>
          </a:prstGeom>
        </p:spPr>
        <p:txBody>
          <a:bodyPr wrap="square">
            <a:spAutoFit/>
          </a:bodyPr>
          <a:lstStyle/>
          <a:p>
            <a:pPr>
              <a:defRPr/>
            </a:pPr>
            <a:r>
              <a:rPr lang="zh-CN" altLang="en-US" sz="1800" b="1" dirty="0" smtClean="0">
                <a:solidFill>
                  <a:schemeClr val="tx1"/>
                </a:solidFill>
              </a:rPr>
              <a:t>柔性多状态开关接入配电网馈线首端位置示意图</a:t>
            </a:r>
            <a:endParaRPr lang="zh-CN" altLang="en-US" sz="1800" b="1" dirty="0">
              <a:solidFill>
                <a:schemeClr val="tx1"/>
              </a:solidFill>
            </a:endParaRPr>
          </a:p>
        </p:txBody>
      </p:sp>
      <p:sp>
        <p:nvSpPr>
          <p:cNvPr id="25" name="Rectangle 13"/>
          <p:cNvSpPr>
            <a:spLocks noChangeArrowheads="1"/>
          </p:cNvSpPr>
          <p:nvPr/>
        </p:nvSpPr>
        <p:spPr bwMode="auto">
          <a:xfrm>
            <a:off x="5896665" y="2806606"/>
            <a:ext cx="87076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6" name="对象 25"/>
          <p:cNvGraphicFramePr>
            <a:graphicFrameLocks noChangeAspect="1"/>
          </p:cNvGraphicFramePr>
          <p:nvPr>
            <p:extLst>
              <p:ext uri="{D42A27DB-BD31-4B8C-83A1-F6EECF244321}">
                <p14:modId xmlns:p14="http://schemas.microsoft.com/office/powerpoint/2010/main" val="3859114098"/>
              </p:ext>
            </p:extLst>
          </p:nvPr>
        </p:nvGraphicFramePr>
        <p:xfrm>
          <a:off x="6937507" y="2134468"/>
          <a:ext cx="3312993" cy="2811685"/>
        </p:xfrm>
        <a:graphic>
          <a:graphicData uri="http://schemas.openxmlformats.org/presentationml/2006/ole">
            <mc:AlternateContent xmlns:mc="http://schemas.openxmlformats.org/markup-compatibility/2006">
              <mc:Choice xmlns:v="urn:schemas-microsoft-com:vml" Requires="v">
                <p:oleObj spid="_x0000_s9327" name="Visio" r:id="rId6" imgW="5324341" imgH="4505428" progId="Visio.Drawing.15">
                  <p:embed/>
                </p:oleObj>
              </mc:Choice>
              <mc:Fallback>
                <p:oleObj name="Visio" r:id="rId6" imgW="5324341" imgH="4505428" progId="Visio.Drawing.15">
                  <p:embed/>
                  <p:pic>
                    <p:nvPicPr>
                      <p:cNvPr id="0" name="Object 12"/>
                      <p:cNvPicPr>
                        <a:picLocks noChangeAspect="1" noChangeArrowheads="1"/>
                      </p:cNvPicPr>
                      <p:nvPr/>
                    </p:nvPicPr>
                    <p:blipFill>
                      <a:blip r:embed="rId7"/>
                      <a:srcRect/>
                      <a:stretch>
                        <a:fillRect/>
                      </a:stretch>
                    </p:blipFill>
                    <p:spPr bwMode="auto">
                      <a:xfrm>
                        <a:off x="6937507" y="2134468"/>
                        <a:ext cx="3312993" cy="2811685"/>
                      </a:xfrm>
                      <a:prstGeom prst="rect">
                        <a:avLst/>
                      </a:prstGeom>
                      <a:noFill/>
                    </p:spPr>
                  </p:pic>
                </p:oleObj>
              </mc:Fallback>
            </mc:AlternateContent>
          </a:graphicData>
        </a:graphic>
      </p:graphicFrame>
      <p:sp>
        <p:nvSpPr>
          <p:cNvPr id="20" name="矩形 19"/>
          <p:cNvSpPr/>
          <p:nvPr/>
        </p:nvSpPr>
        <p:spPr>
          <a:xfrm>
            <a:off x="6066850" y="5000305"/>
            <a:ext cx="5054305" cy="369332"/>
          </a:xfrm>
          <a:prstGeom prst="rect">
            <a:avLst/>
          </a:prstGeom>
        </p:spPr>
        <p:txBody>
          <a:bodyPr wrap="square">
            <a:spAutoFit/>
          </a:bodyPr>
          <a:lstStyle/>
          <a:p>
            <a:pPr>
              <a:defRPr/>
            </a:pPr>
            <a:r>
              <a:rPr lang="zh-CN" altLang="en-US" sz="1800" b="1" dirty="0" smtClean="0">
                <a:solidFill>
                  <a:schemeClr val="tx1"/>
                </a:solidFill>
              </a:rPr>
              <a:t>柔性变电站接入系统示意图</a:t>
            </a:r>
            <a:endParaRPr lang="zh-CN" altLang="en-US" sz="1800" b="1" dirty="0">
              <a:solidFill>
                <a:schemeClr val="tx1"/>
              </a:solidFill>
            </a:endParaRPr>
          </a:p>
        </p:txBody>
      </p:sp>
      <p:sp>
        <p:nvSpPr>
          <p:cNvPr id="21" name="矩形 20"/>
          <p:cNvSpPr/>
          <p:nvPr/>
        </p:nvSpPr>
        <p:spPr>
          <a:xfrm>
            <a:off x="839369" y="5732956"/>
            <a:ext cx="9145016" cy="1631216"/>
          </a:xfrm>
          <a:prstGeom prst="rect">
            <a:avLst/>
          </a:prstGeom>
        </p:spPr>
        <p:txBody>
          <a:bodyPr wrap="square">
            <a:spAutoFit/>
          </a:bodyPr>
          <a:lstStyle/>
          <a:p>
            <a:pPr algn="l">
              <a:defRPr/>
            </a:pPr>
            <a:r>
              <a:rPr lang="zh-CN" altLang="en-US" sz="2000" kern="100" dirty="0" smtClean="0">
                <a:solidFill>
                  <a:srgbClr val="002060"/>
                </a:solidFill>
                <a:cs typeface="Times New Roman" panose="02020603050405020304" pitchFamily="18" charset="0"/>
              </a:rPr>
              <a:t>         接入</a:t>
            </a:r>
            <a:r>
              <a:rPr lang="zh-CN" altLang="en-US" sz="2000" kern="100" dirty="0" smtClean="0">
                <a:solidFill>
                  <a:srgbClr val="C00000"/>
                </a:solidFill>
                <a:cs typeface="Times New Roman" panose="02020603050405020304" pitchFamily="18" charset="0"/>
              </a:rPr>
              <a:t>首端位置</a:t>
            </a:r>
            <a:r>
              <a:rPr lang="zh-CN" altLang="en-US" sz="2000" kern="100" dirty="0" smtClean="0">
                <a:solidFill>
                  <a:srgbClr val="002060"/>
                </a:solidFill>
                <a:cs typeface="Times New Roman" panose="02020603050405020304" pitchFamily="18" charset="0"/>
              </a:rPr>
              <a:t>时主要起到的是</a:t>
            </a:r>
            <a:r>
              <a:rPr lang="zh-CN" altLang="en-US" sz="2000" kern="100" dirty="0" smtClean="0">
                <a:solidFill>
                  <a:srgbClr val="C00000"/>
                </a:solidFill>
                <a:cs typeface="Times New Roman" panose="02020603050405020304" pitchFamily="18" charset="0"/>
              </a:rPr>
              <a:t>柔性变电站的</a:t>
            </a:r>
            <a:r>
              <a:rPr lang="zh-CN" altLang="en-US" sz="2000" kern="100" dirty="0" smtClean="0">
                <a:solidFill>
                  <a:srgbClr val="002060"/>
                </a:solidFill>
                <a:cs typeface="Times New Roman" panose="02020603050405020304" pitchFamily="18" charset="0"/>
              </a:rPr>
              <a:t>作用，不仅能够灵活应对分布式电源并网引起的双向潮流问题，实现分布式能源柔性接入和高效利用，提升配电网的可靠性，最大程度消耗可再生能源。还能实现负荷不间断转供，降低配网短路电流水平，实现配电网故障隔离，提高配电网供电能力和可靠性。</a:t>
            </a:r>
            <a:endParaRPr lang="en-US" altLang="zh-CN" sz="2000" kern="100" dirty="0" smtClean="0">
              <a:solidFill>
                <a:srgbClr val="002060"/>
              </a:solidFill>
              <a:cs typeface="Times New Roman" panose="02020603050405020304" pitchFamily="18" charset="0"/>
            </a:endParaRPr>
          </a:p>
          <a:p>
            <a:pPr algn="l">
              <a:defRPr/>
            </a:pPr>
            <a:endParaRPr lang="zh-CN" altLang="en-US" sz="2000" b="1" dirty="0">
              <a:solidFill>
                <a:srgbClr val="FF0000"/>
              </a:solidFill>
            </a:endParaRPr>
          </a:p>
        </p:txBody>
      </p:sp>
      <p:grpSp>
        <p:nvGrpSpPr>
          <p:cNvPr id="22" name="Group 9"/>
          <p:cNvGrpSpPr>
            <a:grpSpLocks/>
          </p:cNvGrpSpPr>
          <p:nvPr/>
        </p:nvGrpSpPr>
        <p:grpSpPr bwMode="auto">
          <a:xfrm>
            <a:off x="61848" y="422275"/>
            <a:ext cx="8140527" cy="945252"/>
            <a:chOff x="1296" y="1866"/>
            <a:chExt cx="2736" cy="349"/>
          </a:xfrm>
        </p:grpSpPr>
        <p:sp>
          <p:nvSpPr>
            <p:cNvPr id="24" name="AutoShape 10"/>
            <p:cNvSpPr>
              <a:spLocks noChangeArrowheads="1"/>
            </p:cNvSpPr>
            <p:nvPr/>
          </p:nvSpPr>
          <p:spPr bwMode="gray">
            <a:xfrm>
              <a:off x="1536" y="1899"/>
              <a:ext cx="2304" cy="288"/>
            </a:xfrm>
            <a:prstGeom prst="roundRect">
              <a:avLst>
                <a:gd name="adj" fmla="val 16667"/>
              </a:avLst>
            </a:prstGeom>
            <a:gradFill rotWithShape="1">
              <a:gsLst>
                <a:gs pos="0">
                  <a:srgbClr val="438ACB"/>
                </a:gs>
                <a:gs pos="50000">
                  <a:srgbClr val="D7E6F4"/>
                </a:gs>
                <a:gs pos="100000">
                  <a:srgbClr val="438ACB"/>
                </a:gs>
              </a:gsLst>
              <a:lin ang="5400000" scaled="1"/>
            </a:gradFill>
            <a:ln w="12700" algn="ctr">
              <a:solidFill>
                <a:srgbClr val="FFFFFF"/>
              </a:solidFill>
              <a:round/>
              <a:headEnd/>
              <a:tailEnd/>
            </a:ln>
          </p:spPr>
          <p:txBody>
            <a:bodyPr wrap="none" anchor="ctr"/>
            <a:lstStyle/>
            <a:p>
              <a:pPr algn="r"/>
              <a:endParaRPr lang="zh-CN" altLang="en-US" sz="2400" b="0">
                <a:solidFill>
                  <a:srgbClr val="4D4D4D"/>
                </a:solidFill>
                <a:latin typeface="Arial" charset="0"/>
              </a:endParaRPr>
            </a:p>
          </p:txBody>
        </p:sp>
        <p:sp>
          <p:nvSpPr>
            <p:cNvPr id="27" name="AutoShape 11"/>
            <p:cNvSpPr>
              <a:spLocks noChangeArrowheads="1"/>
            </p:cNvSpPr>
            <p:nvPr/>
          </p:nvSpPr>
          <p:spPr bwMode="gray">
            <a:xfrm>
              <a:off x="1296" y="1866"/>
              <a:ext cx="407" cy="341"/>
            </a:xfrm>
            <a:prstGeom prst="diamond">
              <a:avLst/>
            </a:prstGeom>
            <a:solidFill>
              <a:srgbClr val="438ACB"/>
            </a:solidFill>
            <a:ln w="25400" algn="ctr">
              <a:solidFill>
                <a:srgbClr val="FFFFFF"/>
              </a:solidFill>
              <a:miter lim="800000"/>
              <a:headEnd/>
              <a:tailEnd/>
            </a:ln>
          </p:spPr>
          <p:txBody>
            <a:bodyPr wrap="none" anchor="ctr"/>
            <a:lstStyle/>
            <a:p>
              <a:pPr algn="r"/>
              <a:endParaRPr lang="zh-CN" altLang="en-US" sz="2400" b="0">
                <a:solidFill>
                  <a:srgbClr val="4D4D4D"/>
                </a:solidFill>
                <a:latin typeface="Arial" charset="0"/>
              </a:endParaRPr>
            </a:p>
          </p:txBody>
        </p:sp>
        <p:sp>
          <p:nvSpPr>
            <p:cNvPr id="28" name="Text Box 12"/>
            <p:cNvSpPr txBox="1">
              <a:spLocks noChangeArrowheads="1"/>
            </p:cNvSpPr>
            <p:nvPr/>
          </p:nvSpPr>
          <p:spPr bwMode="gray">
            <a:xfrm>
              <a:off x="1463" y="1936"/>
              <a:ext cx="2569"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zh-CN" altLang="zh-CN" sz="2400" dirty="0">
                  <a:solidFill>
                    <a:srgbClr val="000000"/>
                  </a:solidFill>
                  <a:latin typeface="Arial" charset="0"/>
                </a:rPr>
                <a:t>学位论文进展</a:t>
              </a:r>
              <a:r>
                <a:rPr lang="zh-CN" altLang="zh-CN" sz="2400" dirty="0" smtClean="0">
                  <a:solidFill>
                    <a:srgbClr val="000000"/>
                  </a:solidFill>
                  <a:latin typeface="Arial" charset="0"/>
                </a:rPr>
                <a:t>情况</a:t>
              </a:r>
              <a:r>
                <a:rPr lang="en-US" altLang="zh-CN" sz="2400" dirty="0" smtClean="0">
                  <a:solidFill>
                    <a:srgbClr val="000000"/>
                  </a:solidFill>
                  <a:latin typeface="Arial" charset="0"/>
                </a:rPr>
                <a:t>——</a:t>
              </a:r>
              <a:r>
                <a:rPr lang="zh-CN" altLang="en-US" sz="2400" dirty="0">
                  <a:solidFill>
                    <a:srgbClr val="C00000"/>
                  </a:solidFill>
                  <a:latin typeface="Arial" charset="0"/>
                </a:rPr>
                <a:t>已取得的阶段性成果</a:t>
              </a:r>
              <a:endParaRPr lang="en-US" altLang="zh-CN" sz="2400" dirty="0">
                <a:solidFill>
                  <a:srgbClr val="C00000"/>
                </a:solidFill>
                <a:latin typeface="Arial" charset="0"/>
              </a:endParaRPr>
            </a:p>
          </p:txBody>
        </p:sp>
        <p:sp>
          <p:nvSpPr>
            <p:cNvPr id="29" name="Text Box 13"/>
            <p:cNvSpPr txBox="1">
              <a:spLocks noChangeArrowheads="1"/>
            </p:cNvSpPr>
            <p:nvPr/>
          </p:nvSpPr>
          <p:spPr bwMode="gray">
            <a:xfrm>
              <a:off x="1394" y="192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en-US" altLang="zh-CN" sz="2400" b="0" dirty="0">
                  <a:solidFill>
                    <a:srgbClr val="FFFFFF"/>
                  </a:solidFill>
                  <a:latin typeface="Arial" charset="0"/>
                </a:rPr>
                <a:t>2</a:t>
              </a:r>
            </a:p>
          </p:txBody>
        </p:sp>
      </p:grpSp>
    </p:spTree>
    <p:extLst>
      <p:ext uri="{BB962C8B-B14F-4D97-AF65-F5344CB8AC3E}">
        <p14:creationId xmlns:p14="http://schemas.microsoft.com/office/powerpoint/2010/main" val="355897505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smtClean="0"/>
              <a:t>第</a:t>
            </a:r>
            <a:fld id="{C5ED84E0-D3B6-435B-85CC-7627E7D4C88C}" type="slidenum">
              <a:rPr lang="zh-CN" altLang="en-US" smtClean="0"/>
              <a:pPr>
                <a:defRPr/>
              </a:pPr>
              <a:t>13</a:t>
            </a:fld>
            <a:r>
              <a:rPr lang="zh-CN" altLang="en-US" smtClean="0"/>
              <a:t>页</a:t>
            </a:r>
            <a:endParaRPr lang="zh-CN" altLang="en-US"/>
          </a:p>
        </p:txBody>
      </p:sp>
      <p:sp>
        <p:nvSpPr>
          <p:cNvPr id="10" name="矩形 9"/>
          <p:cNvSpPr/>
          <p:nvPr/>
        </p:nvSpPr>
        <p:spPr>
          <a:xfrm>
            <a:off x="50800" y="1536972"/>
            <a:ext cx="10873208" cy="523220"/>
          </a:xfrm>
          <a:prstGeom prst="rect">
            <a:avLst/>
          </a:prstGeom>
        </p:spPr>
        <p:txBody>
          <a:bodyPr wrap="square">
            <a:spAutoFit/>
          </a:bodyPr>
          <a:lstStyle/>
          <a:p>
            <a:pPr>
              <a:defRPr/>
            </a:pPr>
            <a:r>
              <a:rPr lang="en-US" altLang="zh-CN" sz="2800" kern="100" dirty="0">
                <a:solidFill>
                  <a:srgbClr val="C00000"/>
                </a:solidFill>
                <a:cs typeface="Times New Roman" panose="02020603050405020304" pitchFamily="18" charset="0"/>
              </a:rPr>
              <a:t>3</a:t>
            </a:r>
            <a:r>
              <a:rPr lang="zh-CN" altLang="en-US" sz="2800" b="1" kern="100" dirty="0" smtClean="0">
                <a:solidFill>
                  <a:srgbClr val="C00000"/>
                </a:solidFill>
                <a:cs typeface="Times New Roman" panose="02020603050405020304" pitchFamily="18" charset="0"/>
              </a:rPr>
              <a:t>、</a:t>
            </a:r>
            <a:r>
              <a:rPr lang="zh-CN" altLang="zh-CN" sz="2800" b="1" kern="100" dirty="0" smtClean="0">
                <a:solidFill>
                  <a:srgbClr val="C00000"/>
                </a:solidFill>
                <a:cs typeface="Times New Roman" panose="02020603050405020304" pitchFamily="18" charset="0"/>
              </a:rPr>
              <a:t>柔性</a:t>
            </a:r>
            <a:r>
              <a:rPr lang="zh-CN" altLang="zh-CN" sz="2800" b="1" kern="100" dirty="0">
                <a:solidFill>
                  <a:srgbClr val="C00000"/>
                </a:solidFill>
                <a:cs typeface="Times New Roman" panose="02020603050405020304" pitchFamily="18" charset="0"/>
              </a:rPr>
              <a:t>多</a:t>
            </a:r>
            <a:r>
              <a:rPr lang="zh-CN" altLang="zh-CN" sz="2800" b="1" kern="100" dirty="0" smtClean="0">
                <a:solidFill>
                  <a:srgbClr val="C00000"/>
                </a:solidFill>
                <a:cs typeface="Times New Roman" panose="02020603050405020304" pitchFamily="18" charset="0"/>
              </a:rPr>
              <a:t>状态</a:t>
            </a:r>
            <a:r>
              <a:rPr lang="zh-CN" altLang="en-US" sz="2800" kern="100" dirty="0" smtClean="0">
                <a:solidFill>
                  <a:srgbClr val="C00000"/>
                </a:solidFill>
                <a:cs typeface="Times New Roman" panose="02020603050405020304" pitchFamily="18" charset="0"/>
              </a:rPr>
              <a:t>开关的接入配电网馈线位置</a:t>
            </a:r>
            <a:r>
              <a:rPr lang="en-US" altLang="zh-CN" sz="2800" kern="100" dirty="0" smtClean="0">
                <a:solidFill>
                  <a:srgbClr val="C00000"/>
                </a:solidFill>
                <a:cs typeface="Times New Roman" panose="02020603050405020304" pitchFamily="18" charset="0"/>
              </a:rPr>
              <a:t>—</a:t>
            </a:r>
            <a:r>
              <a:rPr lang="zh-CN" altLang="en-US" sz="2800" kern="100" dirty="0" smtClean="0">
                <a:solidFill>
                  <a:srgbClr val="002060"/>
                </a:solidFill>
                <a:cs typeface="Times New Roman" panose="02020603050405020304" pitchFamily="18" charset="0"/>
              </a:rPr>
              <a:t>中间位置和末端位置</a:t>
            </a:r>
            <a:endParaRPr lang="zh-CN" altLang="en-US" sz="2800" b="1" dirty="0">
              <a:solidFill>
                <a:srgbClr val="002060"/>
              </a:solidFill>
            </a:endParaRPr>
          </a:p>
        </p:txBody>
      </p:sp>
      <p:sp>
        <p:nvSpPr>
          <p:cNvPr id="11" name="Rectangle 2"/>
          <p:cNvSpPr>
            <a:spLocks noChangeArrowheads="1"/>
          </p:cNvSpPr>
          <p:nvPr/>
        </p:nvSpPr>
        <p:spPr bwMode="auto">
          <a:xfrm>
            <a:off x="479104" y="2344315"/>
            <a:ext cx="13527615" cy="51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2053620877"/>
              </p:ext>
            </p:extLst>
          </p:nvPr>
        </p:nvGraphicFramePr>
        <p:xfrm>
          <a:off x="1105026" y="2269456"/>
          <a:ext cx="3960440" cy="3315300"/>
        </p:xfrm>
        <a:graphic>
          <a:graphicData uri="http://schemas.openxmlformats.org/presentationml/2006/ole">
            <mc:AlternateContent xmlns:mc="http://schemas.openxmlformats.org/markup-compatibility/2006">
              <mc:Choice xmlns:v="urn:schemas-microsoft-com:vml" Requires="v">
                <p:oleObj spid="_x0000_s10320" name="Visio" r:id="rId3" imgW="2952801" imgH="2467142" progId="Visio.Drawing.15">
                  <p:embed/>
                </p:oleObj>
              </mc:Choice>
              <mc:Fallback>
                <p:oleObj name="Visio" r:id="rId3" imgW="2952801" imgH="2467142"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5026" y="2269456"/>
                        <a:ext cx="3960440" cy="3315300"/>
                      </a:xfrm>
                      <a:prstGeom prst="rect">
                        <a:avLst/>
                      </a:prstGeom>
                      <a:noFill/>
                    </p:spPr>
                  </p:pic>
                </p:oleObj>
              </mc:Fallback>
            </mc:AlternateContent>
          </a:graphicData>
        </a:graphic>
      </p:graphicFrame>
      <p:sp>
        <p:nvSpPr>
          <p:cNvPr id="13" name="矩形 12"/>
          <p:cNvSpPr/>
          <p:nvPr/>
        </p:nvSpPr>
        <p:spPr>
          <a:xfrm>
            <a:off x="562676" y="5551693"/>
            <a:ext cx="5036739" cy="369332"/>
          </a:xfrm>
          <a:prstGeom prst="rect">
            <a:avLst/>
          </a:prstGeom>
        </p:spPr>
        <p:txBody>
          <a:bodyPr wrap="square">
            <a:spAutoFit/>
          </a:bodyPr>
          <a:lstStyle/>
          <a:p>
            <a:pPr>
              <a:defRPr/>
            </a:pPr>
            <a:r>
              <a:rPr lang="zh-CN" altLang="en-US" sz="1800" b="1" dirty="0" smtClean="0">
                <a:solidFill>
                  <a:schemeClr val="tx1"/>
                </a:solidFill>
              </a:rPr>
              <a:t>柔性多状态开关接入配电网馈线中间位置示意图</a:t>
            </a:r>
            <a:endParaRPr lang="zh-CN" altLang="en-US" sz="1800" b="1" dirty="0">
              <a:solidFill>
                <a:schemeClr val="tx1"/>
              </a:solidFill>
            </a:endParaRPr>
          </a:p>
        </p:txBody>
      </p:sp>
      <p:sp>
        <p:nvSpPr>
          <p:cNvPr id="14" name="矩形 13"/>
          <p:cNvSpPr/>
          <p:nvPr/>
        </p:nvSpPr>
        <p:spPr>
          <a:xfrm>
            <a:off x="996923" y="6136478"/>
            <a:ext cx="4176646" cy="1508105"/>
          </a:xfrm>
          <a:prstGeom prst="rect">
            <a:avLst/>
          </a:prstGeom>
        </p:spPr>
        <p:txBody>
          <a:bodyPr wrap="square">
            <a:spAutoFit/>
          </a:bodyPr>
          <a:lstStyle>
            <a:defPPr>
              <a:defRPr lang="de-DE"/>
            </a:defPPr>
            <a:lvl1pPr algn="ctr" rtl="0" fontAlgn="base">
              <a:spcBef>
                <a:spcPct val="0"/>
              </a:spcBef>
              <a:spcAft>
                <a:spcPct val="0"/>
              </a:spcAft>
              <a:defRPr sz="3800" b="1" kern="1200">
                <a:solidFill>
                  <a:schemeClr val="tx2"/>
                </a:solidFill>
                <a:latin typeface="Times New Roman" pitchFamily="18" charset="0"/>
                <a:ea typeface="宋体" pitchFamily="2" charset="-122"/>
                <a:cs typeface="+mn-cs"/>
              </a:defRPr>
            </a:lvl1pPr>
            <a:lvl2pPr marL="457200" algn="ctr" rtl="0" fontAlgn="base">
              <a:spcBef>
                <a:spcPct val="0"/>
              </a:spcBef>
              <a:spcAft>
                <a:spcPct val="0"/>
              </a:spcAft>
              <a:defRPr sz="3800" b="1" kern="1200">
                <a:solidFill>
                  <a:schemeClr val="tx2"/>
                </a:solidFill>
                <a:latin typeface="Times New Roman" pitchFamily="18" charset="0"/>
                <a:ea typeface="宋体" pitchFamily="2" charset="-122"/>
                <a:cs typeface="+mn-cs"/>
              </a:defRPr>
            </a:lvl2pPr>
            <a:lvl3pPr marL="914400" algn="ctr" rtl="0" fontAlgn="base">
              <a:spcBef>
                <a:spcPct val="0"/>
              </a:spcBef>
              <a:spcAft>
                <a:spcPct val="0"/>
              </a:spcAft>
              <a:defRPr sz="3800" b="1" kern="1200">
                <a:solidFill>
                  <a:schemeClr val="tx2"/>
                </a:solidFill>
                <a:latin typeface="Times New Roman" pitchFamily="18" charset="0"/>
                <a:ea typeface="宋体" pitchFamily="2" charset="-122"/>
                <a:cs typeface="+mn-cs"/>
              </a:defRPr>
            </a:lvl3pPr>
            <a:lvl4pPr marL="1371600" algn="ctr" rtl="0" fontAlgn="base">
              <a:spcBef>
                <a:spcPct val="0"/>
              </a:spcBef>
              <a:spcAft>
                <a:spcPct val="0"/>
              </a:spcAft>
              <a:defRPr sz="3800" b="1" kern="1200">
                <a:solidFill>
                  <a:schemeClr val="tx2"/>
                </a:solidFill>
                <a:latin typeface="Times New Roman" pitchFamily="18" charset="0"/>
                <a:ea typeface="宋体" pitchFamily="2" charset="-122"/>
                <a:cs typeface="+mn-cs"/>
              </a:defRPr>
            </a:lvl4pPr>
            <a:lvl5pPr marL="1828800" algn="ctr" rtl="0" fontAlgn="base">
              <a:spcBef>
                <a:spcPct val="0"/>
              </a:spcBef>
              <a:spcAft>
                <a:spcPct val="0"/>
              </a:spcAft>
              <a:defRPr sz="3800" b="1" kern="1200">
                <a:solidFill>
                  <a:schemeClr val="tx2"/>
                </a:solidFill>
                <a:latin typeface="Times New Roman" pitchFamily="18" charset="0"/>
                <a:ea typeface="宋体" pitchFamily="2" charset="-122"/>
                <a:cs typeface="+mn-cs"/>
              </a:defRPr>
            </a:lvl5pPr>
            <a:lvl6pPr marL="2286000" algn="l" defTabSz="914400" rtl="0" eaLnBrk="1" latinLnBrk="0" hangingPunct="1">
              <a:defRPr sz="3800" b="1" kern="1200">
                <a:solidFill>
                  <a:schemeClr val="tx2"/>
                </a:solidFill>
                <a:latin typeface="Times New Roman" pitchFamily="18" charset="0"/>
                <a:ea typeface="宋体" pitchFamily="2" charset="-122"/>
                <a:cs typeface="+mn-cs"/>
              </a:defRPr>
            </a:lvl6pPr>
            <a:lvl7pPr marL="2743200" algn="l" defTabSz="914400" rtl="0" eaLnBrk="1" latinLnBrk="0" hangingPunct="1">
              <a:defRPr sz="3800" b="1" kern="1200">
                <a:solidFill>
                  <a:schemeClr val="tx2"/>
                </a:solidFill>
                <a:latin typeface="Times New Roman" pitchFamily="18" charset="0"/>
                <a:ea typeface="宋体" pitchFamily="2" charset="-122"/>
                <a:cs typeface="+mn-cs"/>
              </a:defRPr>
            </a:lvl7pPr>
            <a:lvl8pPr marL="3200400" algn="l" defTabSz="914400" rtl="0" eaLnBrk="1" latinLnBrk="0" hangingPunct="1">
              <a:defRPr sz="3800" b="1" kern="1200">
                <a:solidFill>
                  <a:schemeClr val="tx2"/>
                </a:solidFill>
                <a:latin typeface="Times New Roman" pitchFamily="18" charset="0"/>
                <a:ea typeface="宋体" pitchFamily="2" charset="-122"/>
                <a:cs typeface="+mn-cs"/>
              </a:defRPr>
            </a:lvl8pPr>
            <a:lvl9pPr marL="3657600" algn="l" defTabSz="914400" rtl="0" eaLnBrk="1" latinLnBrk="0" hangingPunct="1">
              <a:defRPr sz="3800" b="1" kern="1200">
                <a:solidFill>
                  <a:schemeClr val="tx2"/>
                </a:solidFill>
                <a:latin typeface="Times New Roman" pitchFamily="18" charset="0"/>
                <a:ea typeface="宋体" pitchFamily="2" charset="-122"/>
                <a:cs typeface="+mn-cs"/>
              </a:defRPr>
            </a:lvl9pPr>
          </a:lstStyle>
          <a:p>
            <a:pPr algn="l">
              <a:defRPr/>
            </a:pPr>
            <a:r>
              <a:rPr lang="zh-CN" altLang="en-US" sz="1800" dirty="0" smtClean="0">
                <a:solidFill>
                  <a:srgbClr val="002060"/>
                </a:solidFill>
              </a:rPr>
              <a:t>        接入</a:t>
            </a:r>
            <a:r>
              <a:rPr lang="zh-CN" altLang="zh-CN" sz="1800" dirty="0" smtClean="0">
                <a:solidFill>
                  <a:srgbClr val="C00000"/>
                </a:solidFill>
              </a:rPr>
              <a:t>中间</a:t>
            </a:r>
            <a:r>
              <a:rPr lang="zh-CN" altLang="zh-CN" sz="1800" dirty="0">
                <a:solidFill>
                  <a:srgbClr val="C00000"/>
                </a:solidFill>
              </a:rPr>
              <a:t>位置</a:t>
            </a:r>
            <a:r>
              <a:rPr lang="zh-CN" altLang="zh-CN" sz="1800" dirty="0">
                <a:solidFill>
                  <a:srgbClr val="002060"/>
                </a:solidFill>
              </a:rPr>
              <a:t>时，在部分场合取代联络开关或者分段开关，所能起到的主要作用是</a:t>
            </a:r>
            <a:r>
              <a:rPr lang="zh-CN" altLang="zh-CN" sz="1800" dirty="0">
                <a:solidFill>
                  <a:srgbClr val="C00000"/>
                </a:solidFill>
              </a:rPr>
              <a:t>潮流转供、故障隔离以及供电恢复</a:t>
            </a:r>
            <a:r>
              <a:rPr lang="zh-CN" altLang="zh-CN" sz="1800" dirty="0" smtClean="0">
                <a:solidFill>
                  <a:srgbClr val="C00000"/>
                </a:solidFill>
              </a:rPr>
              <a:t>。</a:t>
            </a:r>
            <a:endParaRPr lang="en-US" altLang="zh-CN" sz="2000" kern="100" dirty="0" smtClean="0">
              <a:solidFill>
                <a:srgbClr val="C00000"/>
              </a:solidFill>
              <a:cs typeface="Times New Roman" panose="02020603050405020304" pitchFamily="18" charset="0"/>
            </a:endParaRPr>
          </a:p>
          <a:p>
            <a:pPr algn="l">
              <a:defRPr/>
            </a:pPr>
            <a:endParaRPr lang="zh-CN" altLang="en-US" sz="2000" b="1" dirty="0"/>
          </a:p>
        </p:txBody>
      </p:sp>
      <p:grpSp>
        <p:nvGrpSpPr>
          <p:cNvPr id="15" name="Group 9"/>
          <p:cNvGrpSpPr>
            <a:grpSpLocks/>
          </p:cNvGrpSpPr>
          <p:nvPr/>
        </p:nvGrpSpPr>
        <p:grpSpPr bwMode="auto">
          <a:xfrm>
            <a:off x="177644" y="404124"/>
            <a:ext cx="7953080" cy="945252"/>
            <a:chOff x="1296" y="1866"/>
            <a:chExt cx="2673" cy="349"/>
          </a:xfrm>
        </p:grpSpPr>
        <p:sp>
          <p:nvSpPr>
            <p:cNvPr id="16" name="AutoShape 10"/>
            <p:cNvSpPr>
              <a:spLocks noChangeArrowheads="1"/>
            </p:cNvSpPr>
            <p:nvPr/>
          </p:nvSpPr>
          <p:spPr bwMode="gray">
            <a:xfrm>
              <a:off x="1494" y="1909"/>
              <a:ext cx="2304" cy="288"/>
            </a:xfrm>
            <a:prstGeom prst="roundRect">
              <a:avLst>
                <a:gd name="adj" fmla="val 16667"/>
              </a:avLst>
            </a:prstGeom>
            <a:gradFill rotWithShape="1">
              <a:gsLst>
                <a:gs pos="0">
                  <a:srgbClr val="438ACB"/>
                </a:gs>
                <a:gs pos="50000">
                  <a:srgbClr val="D7E6F4"/>
                </a:gs>
                <a:gs pos="100000">
                  <a:srgbClr val="438ACB"/>
                </a:gs>
              </a:gsLst>
              <a:lin ang="5400000" scaled="1"/>
            </a:gradFill>
            <a:ln w="12700" algn="ctr">
              <a:solidFill>
                <a:srgbClr val="FFFFFF"/>
              </a:solidFill>
              <a:round/>
              <a:headEnd/>
              <a:tailEnd/>
            </a:ln>
          </p:spPr>
          <p:txBody>
            <a:bodyPr wrap="none" anchor="ctr"/>
            <a:lstStyle/>
            <a:p>
              <a:pPr algn="r"/>
              <a:endParaRPr lang="zh-CN" altLang="en-US" sz="2400" b="0">
                <a:solidFill>
                  <a:srgbClr val="4D4D4D"/>
                </a:solidFill>
                <a:latin typeface="Arial" charset="0"/>
              </a:endParaRPr>
            </a:p>
          </p:txBody>
        </p:sp>
        <p:sp>
          <p:nvSpPr>
            <p:cNvPr id="17" name="AutoShape 11"/>
            <p:cNvSpPr>
              <a:spLocks noChangeArrowheads="1"/>
            </p:cNvSpPr>
            <p:nvPr/>
          </p:nvSpPr>
          <p:spPr bwMode="gray">
            <a:xfrm>
              <a:off x="1296" y="1866"/>
              <a:ext cx="407" cy="341"/>
            </a:xfrm>
            <a:prstGeom prst="diamond">
              <a:avLst/>
            </a:prstGeom>
            <a:solidFill>
              <a:srgbClr val="438ACB"/>
            </a:solidFill>
            <a:ln w="25400" algn="ctr">
              <a:solidFill>
                <a:srgbClr val="FFFFFF"/>
              </a:solidFill>
              <a:miter lim="800000"/>
              <a:headEnd/>
              <a:tailEnd/>
            </a:ln>
          </p:spPr>
          <p:txBody>
            <a:bodyPr wrap="none" anchor="ctr"/>
            <a:lstStyle/>
            <a:p>
              <a:pPr algn="r"/>
              <a:endParaRPr lang="zh-CN" altLang="en-US" sz="2400" b="0">
                <a:solidFill>
                  <a:srgbClr val="4D4D4D"/>
                </a:solidFill>
                <a:latin typeface="Arial" charset="0"/>
              </a:endParaRPr>
            </a:p>
          </p:txBody>
        </p:sp>
        <p:sp>
          <p:nvSpPr>
            <p:cNvPr id="18" name="Text Box 12"/>
            <p:cNvSpPr txBox="1">
              <a:spLocks noChangeArrowheads="1"/>
            </p:cNvSpPr>
            <p:nvPr/>
          </p:nvSpPr>
          <p:spPr bwMode="gray">
            <a:xfrm>
              <a:off x="1400" y="1949"/>
              <a:ext cx="2569"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zh-CN" altLang="zh-CN" sz="2400" dirty="0">
                  <a:solidFill>
                    <a:srgbClr val="000000"/>
                  </a:solidFill>
                  <a:latin typeface="Arial" charset="0"/>
                </a:rPr>
                <a:t>学位论文进展</a:t>
              </a:r>
              <a:r>
                <a:rPr lang="zh-CN" altLang="zh-CN" sz="2400" dirty="0" smtClean="0">
                  <a:solidFill>
                    <a:srgbClr val="000000"/>
                  </a:solidFill>
                  <a:latin typeface="Arial" charset="0"/>
                </a:rPr>
                <a:t>情况</a:t>
              </a:r>
              <a:r>
                <a:rPr lang="en-US" altLang="zh-CN" sz="2400" dirty="0" smtClean="0">
                  <a:solidFill>
                    <a:srgbClr val="000000"/>
                  </a:solidFill>
                  <a:latin typeface="Arial" charset="0"/>
                </a:rPr>
                <a:t>——</a:t>
              </a:r>
              <a:r>
                <a:rPr lang="zh-CN" altLang="en-US" sz="2400" dirty="0">
                  <a:solidFill>
                    <a:srgbClr val="C00000"/>
                  </a:solidFill>
                  <a:latin typeface="Arial" charset="0"/>
                </a:rPr>
                <a:t>已取得的阶段性成果</a:t>
              </a:r>
              <a:endParaRPr lang="en-US" altLang="zh-CN" sz="2400" dirty="0">
                <a:solidFill>
                  <a:srgbClr val="C00000"/>
                </a:solidFill>
                <a:latin typeface="Arial" charset="0"/>
              </a:endParaRPr>
            </a:p>
          </p:txBody>
        </p:sp>
        <p:sp>
          <p:nvSpPr>
            <p:cNvPr id="19" name="Text Box 13"/>
            <p:cNvSpPr txBox="1">
              <a:spLocks noChangeArrowheads="1"/>
            </p:cNvSpPr>
            <p:nvPr/>
          </p:nvSpPr>
          <p:spPr bwMode="gray">
            <a:xfrm>
              <a:off x="1394" y="192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en-US" altLang="zh-CN" sz="2400" b="0" dirty="0">
                  <a:solidFill>
                    <a:srgbClr val="FFFFFF"/>
                  </a:solidFill>
                  <a:latin typeface="Arial" charset="0"/>
                </a:rPr>
                <a:t>2</a:t>
              </a:r>
            </a:p>
          </p:txBody>
        </p:sp>
      </p:grpSp>
      <p:graphicFrame>
        <p:nvGraphicFramePr>
          <p:cNvPr id="20" name="对象 19"/>
          <p:cNvGraphicFramePr>
            <a:graphicFrameLocks noChangeAspect="1"/>
          </p:cNvGraphicFramePr>
          <p:nvPr>
            <p:extLst>
              <p:ext uri="{D42A27DB-BD31-4B8C-83A1-F6EECF244321}">
                <p14:modId xmlns:p14="http://schemas.microsoft.com/office/powerpoint/2010/main" val="2806383172"/>
              </p:ext>
            </p:extLst>
          </p:nvPr>
        </p:nvGraphicFramePr>
        <p:xfrm>
          <a:off x="7051419" y="2244858"/>
          <a:ext cx="2813011" cy="3286880"/>
        </p:xfrm>
        <a:graphic>
          <a:graphicData uri="http://schemas.openxmlformats.org/presentationml/2006/ole">
            <mc:AlternateContent xmlns:mc="http://schemas.openxmlformats.org/markup-compatibility/2006">
              <mc:Choice xmlns:v="urn:schemas-microsoft-com:vml" Requires="v">
                <p:oleObj spid="_x0000_s10321" name="Visio" r:id="rId5" imgW="2476341" imgH="3600450" progId="Visio.Drawing.15">
                  <p:embed/>
                </p:oleObj>
              </mc:Choice>
              <mc:Fallback>
                <p:oleObj name="Visio" r:id="rId5" imgW="2476341" imgH="3600450" progId="Visio.Drawing.15">
                  <p:embed/>
                  <p:pic>
                    <p:nvPicPr>
                      <p:cNvPr id="12" name="对象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51419" y="2244858"/>
                        <a:ext cx="2813011" cy="3286880"/>
                      </a:xfrm>
                      <a:prstGeom prst="rect">
                        <a:avLst/>
                      </a:prstGeom>
                      <a:noFill/>
                    </p:spPr>
                  </p:pic>
                </p:oleObj>
              </mc:Fallback>
            </mc:AlternateContent>
          </a:graphicData>
        </a:graphic>
      </p:graphicFrame>
      <p:sp>
        <p:nvSpPr>
          <p:cNvPr id="21" name="矩形 20"/>
          <p:cNvSpPr/>
          <p:nvPr/>
        </p:nvSpPr>
        <p:spPr>
          <a:xfrm>
            <a:off x="6669979" y="5878309"/>
            <a:ext cx="3921274" cy="1354217"/>
          </a:xfrm>
          <a:prstGeom prst="rect">
            <a:avLst/>
          </a:prstGeom>
        </p:spPr>
        <p:txBody>
          <a:bodyPr wrap="square">
            <a:spAutoFit/>
          </a:bodyPr>
          <a:lstStyle>
            <a:defPPr>
              <a:defRPr lang="de-DE"/>
            </a:defPPr>
            <a:lvl1pPr algn="ctr" rtl="0" fontAlgn="base">
              <a:spcBef>
                <a:spcPct val="0"/>
              </a:spcBef>
              <a:spcAft>
                <a:spcPct val="0"/>
              </a:spcAft>
              <a:defRPr sz="3800" b="1" kern="1200">
                <a:solidFill>
                  <a:schemeClr val="tx2"/>
                </a:solidFill>
                <a:latin typeface="Times New Roman" pitchFamily="18" charset="0"/>
                <a:ea typeface="宋体" pitchFamily="2" charset="-122"/>
                <a:cs typeface="+mn-cs"/>
              </a:defRPr>
            </a:lvl1pPr>
            <a:lvl2pPr marL="457200" algn="ctr" rtl="0" fontAlgn="base">
              <a:spcBef>
                <a:spcPct val="0"/>
              </a:spcBef>
              <a:spcAft>
                <a:spcPct val="0"/>
              </a:spcAft>
              <a:defRPr sz="3800" b="1" kern="1200">
                <a:solidFill>
                  <a:schemeClr val="tx2"/>
                </a:solidFill>
                <a:latin typeface="Times New Roman" pitchFamily="18" charset="0"/>
                <a:ea typeface="宋体" pitchFamily="2" charset="-122"/>
                <a:cs typeface="+mn-cs"/>
              </a:defRPr>
            </a:lvl2pPr>
            <a:lvl3pPr marL="914400" algn="ctr" rtl="0" fontAlgn="base">
              <a:spcBef>
                <a:spcPct val="0"/>
              </a:spcBef>
              <a:spcAft>
                <a:spcPct val="0"/>
              </a:spcAft>
              <a:defRPr sz="3800" b="1" kern="1200">
                <a:solidFill>
                  <a:schemeClr val="tx2"/>
                </a:solidFill>
                <a:latin typeface="Times New Roman" pitchFamily="18" charset="0"/>
                <a:ea typeface="宋体" pitchFamily="2" charset="-122"/>
                <a:cs typeface="+mn-cs"/>
              </a:defRPr>
            </a:lvl3pPr>
            <a:lvl4pPr marL="1371600" algn="ctr" rtl="0" fontAlgn="base">
              <a:spcBef>
                <a:spcPct val="0"/>
              </a:spcBef>
              <a:spcAft>
                <a:spcPct val="0"/>
              </a:spcAft>
              <a:defRPr sz="3800" b="1" kern="1200">
                <a:solidFill>
                  <a:schemeClr val="tx2"/>
                </a:solidFill>
                <a:latin typeface="Times New Roman" pitchFamily="18" charset="0"/>
                <a:ea typeface="宋体" pitchFamily="2" charset="-122"/>
                <a:cs typeface="+mn-cs"/>
              </a:defRPr>
            </a:lvl4pPr>
            <a:lvl5pPr marL="1828800" algn="ctr" rtl="0" fontAlgn="base">
              <a:spcBef>
                <a:spcPct val="0"/>
              </a:spcBef>
              <a:spcAft>
                <a:spcPct val="0"/>
              </a:spcAft>
              <a:defRPr sz="3800" b="1" kern="1200">
                <a:solidFill>
                  <a:schemeClr val="tx2"/>
                </a:solidFill>
                <a:latin typeface="Times New Roman" pitchFamily="18" charset="0"/>
                <a:ea typeface="宋体" pitchFamily="2" charset="-122"/>
                <a:cs typeface="+mn-cs"/>
              </a:defRPr>
            </a:lvl5pPr>
            <a:lvl6pPr marL="2286000" algn="l" defTabSz="914400" rtl="0" eaLnBrk="1" latinLnBrk="0" hangingPunct="1">
              <a:defRPr sz="3800" b="1" kern="1200">
                <a:solidFill>
                  <a:schemeClr val="tx2"/>
                </a:solidFill>
                <a:latin typeface="Times New Roman" pitchFamily="18" charset="0"/>
                <a:ea typeface="宋体" pitchFamily="2" charset="-122"/>
                <a:cs typeface="+mn-cs"/>
              </a:defRPr>
            </a:lvl6pPr>
            <a:lvl7pPr marL="2743200" algn="l" defTabSz="914400" rtl="0" eaLnBrk="1" latinLnBrk="0" hangingPunct="1">
              <a:defRPr sz="3800" b="1" kern="1200">
                <a:solidFill>
                  <a:schemeClr val="tx2"/>
                </a:solidFill>
                <a:latin typeface="Times New Roman" pitchFamily="18" charset="0"/>
                <a:ea typeface="宋体" pitchFamily="2" charset="-122"/>
                <a:cs typeface="+mn-cs"/>
              </a:defRPr>
            </a:lvl7pPr>
            <a:lvl8pPr marL="3200400" algn="l" defTabSz="914400" rtl="0" eaLnBrk="1" latinLnBrk="0" hangingPunct="1">
              <a:defRPr sz="3800" b="1" kern="1200">
                <a:solidFill>
                  <a:schemeClr val="tx2"/>
                </a:solidFill>
                <a:latin typeface="Times New Roman" pitchFamily="18" charset="0"/>
                <a:ea typeface="宋体" pitchFamily="2" charset="-122"/>
                <a:cs typeface="+mn-cs"/>
              </a:defRPr>
            </a:lvl8pPr>
            <a:lvl9pPr marL="3657600" algn="l" defTabSz="914400" rtl="0" eaLnBrk="1" latinLnBrk="0" hangingPunct="1">
              <a:defRPr sz="3800" b="1" kern="1200">
                <a:solidFill>
                  <a:schemeClr val="tx2"/>
                </a:solidFill>
                <a:latin typeface="Times New Roman" pitchFamily="18" charset="0"/>
                <a:ea typeface="宋体" pitchFamily="2" charset="-122"/>
                <a:cs typeface="+mn-cs"/>
              </a:defRPr>
            </a:lvl9pPr>
          </a:lstStyle>
          <a:p>
            <a:pPr algn="l">
              <a:defRPr/>
            </a:pPr>
            <a:r>
              <a:rPr lang="zh-CN" altLang="en-US" sz="3600" dirty="0" smtClean="0">
                <a:solidFill>
                  <a:srgbClr val="002060"/>
                </a:solidFill>
              </a:rPr>
              <a:t>   </a:t>
            </a:r>
            <a:r>
              <a:rPr lang="zh-CN" altLang="en-US" sz="1800" dirty="0" smtClean="0">
                <a:solidFill>
                  <a:srgbClr val="002060"/>
                </a:solidFill>
              </a:rPr>
              <a:t>接入</a:t>
            </a:r>
            <a:r>
              <a:rPr lang="zh-CN" altLang="zh-CN" sz="1800" dirty="0">
                <a:solidFill>
                  <a:srgbClr val="C00000"/>
                </a:solidFill>
              </a:rPr>
              <a:t>末端</a:t>
            </a:r>
            <a:r>
              <a:rPr lang="zh-CN" altLang="zh-CN" sz="1800" dirty="0">
                <a:solidFill>
                  <a:srgbClr val="002060"/>
                </a:solidFill>
              </a:rPr>
              <a:t>时，所起到的作用主要是</a:t>
            </a:r>
            <a:r>
              <a:rPr lang="zh-CN" altLang="zh-CN" sz="1800" dirty="0">
                <a:solidFill>
                  <a:srgbClr val="C00000"/>
                </a:solidFill>
              </a:rPr>
              <a:t>潮流转供，电能质量治理，分布式发电平抑等作用</a:t>
            </a:r>
            <a:r>
              <a:rPr lang="zh-CN" altLang="zh-CN" sz="2800" dirty="0" smtClean="0">
                <a:solidFill>
                  <a:srgbClr val="002060"/>
                </a:solidFill>
              </a:rPr>
              <a:t>。</a:t>
            </a:r>
            <a:endParaRPr lang="zh-CN" altLang="en-US" sz="3600" b="1" dirty="0">
              <a:solidFill>
                <a:srgbClr val="002060"/>
              </a:solidFill>
            </a:endParaRPr>
          </a:p>
        </p:txBody>
      </p:sp>
      <p:sp>
        <p:nvSpPr>
          <p:cNvPr id="22" name="矩形 21"/>
          <p:cNvSpPr/>
          <p:nvPr/>
        </p:nvSpPr>
        <p:spPr>
          <a:xfrm>
            <a:off x="6112247" y="5518852"/>
            <a:ext cx="5036739" cy="369332"/>
          </a:xfrm>
          <a:prstGeom prst="rect">
            <a:avLst/>
          </a:prstGeom>
        </p:spPr>
        <p:txBody>
          <a:bodyPr wrap="square">
            <a:spAutoFit/>
          </a:bodyPr>
          <a:lstStyle>
            <a:defPPr>
              <a:defRPr lang="de-DE"/>
            </a:defPPr>
            <a:lvl1pPr algn="ctr" rtl="0" fontAlgn="base">
              <a:spcBef>
                <a:spcPct val="0"/>
              </a:spcBef>
              <a:spcAft>
                <a:spcPct val="0"/>
              </a:spcAft>
              <a:defRPr sz="3800" b="1" kern="1200">
                <a:solidFill>
                  <a:schemeClr val="tx2"/>
                </a:solidFill>
                <a:latin typeface="Times New Roman" pitchFamily="18" charset="0"/>
                <a:ea typeface="宋体" pitchFamily="2" charset="-122"/>
                <a:cs typeface="+mn-cs"/>
              </a:defRPr>
            </a:lvl1pPr>
            <a:lvl2pPr marL="457200" algn="ctr" rtl="0" fontAlgn="base">
              <a:spcBef>
                <a:spcPct val="0"/>
              </a:spcBef>
              <a:spcAft>
                <a:spcPct val="0"/>
              </a:spcAft>
              <a:defRPr sz="3800" b="1" kern="1200">
                <a:solidFill>
                  <a:schemeClr val="tx2"/>
                </a:solidFill>
                <a:latin typeface="Times New Roman" pitchFamily="18" charset="0"/>
                <a:ea typeface="宋体" pitchFamily="2" charset="-122"/>
                <a:cs typeface="+mn-cs"/>
              </a:defRPr>
            </a:lvl2pPr>
            <a:lvl3pPr marL="914400" algn="ctr" rtl="0" fontAlgn="base">
              <a:spcBef>
                <a:spcPct val="0"/>
              </a:spcBef>
              <a:spcAft>
                <a:spcPct val="0"/>
              </a:spcAft>
              <a:defRPr sz="3800" b="1" kern="1200">
                <a:solidFill>
                  <a:schemeClr val="tx2"/>
                </a:solidFill>
                <a:latin typeface="Times New Roman" pitchFamily="18" charset="0"/>
                <a:ea typeface="宋体" pitchFamily="2" charset="-122"/>
                <a:cs typeface="+mn-cs"/>
              </a:defRPr>
            </a:lvl3pPr>
            <a:lvl4pPr marL="1371600" algn="ctr" rtl="0" fontAlgn="base">
              <a:spcBef>
                <a:spcPct val="0"/>
              </a:spcBef>
              <a:spcAft>
                <a:spcPct val="0"/>
              </a:spcAft>
              <a:defRPr sz="3800" b="1" kern="1200">
                <a:solidFill>
                  <a:schemeClr val="tx2"/>
                </a:solidFill>
                <a:latin typeface="Times New Roman" pitchFamily="18" charset="0"/>
                <a:ea typeface="宋体" pitchFamily="2" charset="-122"/>
                <a:cs typeface="+mn-cs"/>
              </a:defRPr>
            </a:lvl4pPr>
            <a:lvl5pPr marL="1828800" algn="ctr" rtl="0" fontAlgn="base">
              <a:spcBef>
                <a:spcPct val="0"/>
              </a:spcBef>
              <a:spcAft>
                <a:spcPct val="0"/>
              </a:spcAft>
              <a:defRPr sz="3800" b="1" kern="1200">
                <a:solidFill>
                  <a:schemeClr val="tx2"/>
                </a:solidFill>
                <a:latin typeface="Times New Roman" pitchFamily="18" charset="0"/>
                <a:ea typeface="宋体" pitchFamily="2" charset="-122"/>
                <a:cs typeface="+mn-cs"/>
              </a:defRPr>
            </a:lvl5pPr>
            <a:lvl6pPr marL="2286000" algn="l" defTabSz="914400" rtl="0" eaLnBrk="1" latinLnBrk="0" hangingPunct="1">
              <a:defRPr sz="3800" b="1" kern="1200">
                <a:solidFill>
                  <a:schemeClr val="tx2"/>
                </a:solidFill>
                <a:latin typeface="Times New Roman" pitchFamily="18" charset="0"/>
                <a:ea typeface="宋体" pitchFamily="2" charset="-122"/>
                <a:cs typeface="+mn-cs"/>
              </a:defRPr>
            </a:lvl6pPr>
            <a:lvl7pPr marL="2743200" algn="l" defTabSz="914400" rtl="0" eaLnBrk="1" latinLnBrk="0" hangingPunct="1">
              <a:defRPr sz="3800" b="1" kern="1200">
                <a:solidFill>
                  <a:schemeClr val="tx2"/>
                </a:solidFill>
                <a:latin typeface="Times New Roman" pitchFamily="18" charset="0"/>
                <a:ea typeface="宋体" pitchFamily="2" charset="-122"/>
                <a:cs typeface="+mn-cs"/>
              </a:defRPr>
            </a:lvl7pPr>
            <a:lvl8pPr marL="3200400" algn="l" defTabSz="914400" rtl="0" eaLnBrk="1" latinLnBrk="0" hangingPunct="1">
              <a:defRPr sz="3800" b="1" kern="1200">
                <a:solidFill>
                  <a:schemeClr val="tx2"/>
                </a:solidFill>
                <a:latin typeface="Times New Roman" pitchFamily="18" charset="0"/>
                <a:ea typeface="宋体" pitchFamily="2" charset="-122"/>
                <a:cs typeface="+mn-cs"/>
              </a:defRPr>
            </a:lvl8pPr>
            <a:lvl9pPr marL="3657600" algn="l" defTabSz="914400" rtl="0" eaLnBrk="1" latinLnBrk="0" hangingPunct="1">
              <a:defRPr sz="3800" b="1" kern="1200">
                <a:solidFill>
                  <a:schemeClr val="tx2"/>
                </a:solidFill>
                <a:latin typeface="Times New Roman" pitchFamily="18" charset="0"/>
                <a:ea typeface="宋体" pitchFamily="2" charset="-122"/>
                <a:cs typeface="+mn-cs"/>
              </a:defRPr>
            </a:lvl9pPr>
          </a:lstStyle>
          <a:p>
            <a:pPr>
              <a:defRPr/>
            </a:pPr>
            <a:r>
              <a:rPr lang="zh-CN" altLang="en-US" sz="1800" b="1" dirty="0" smtClean="0">
                <a:solidFill>
                  <a:schemeClr val="tx1"/>
                </a:solidFill>
              </a:rPr>
              <a:t>柔性多状态开关接入配电网馈线末端位置示意图</a:t>
            </a:r>
            <a:endParaRPr lang="zh-CN" altLang="en-US" sz="1800" b="1" dirty="0">
              <a:solidFill>
                <a:schemeClr val="tx1"/>
              </a:solidFill>
            </a:endParaRPr>
          </a:p>
        </p:txBody>
      </p:sp>
      <p:cxnSp>
        <p:nvCxnSpPr>
          <p:cNvPr id="3" name="直接连接符 2"/>
          <p:cNvCxnSpPr/>
          <p:nvPr/>
        </p:nvCxnSpPr>
        <p:spPr bwMode="auto">
          <a:xfrm>
            <a:off x="-14534" y="6007687"/>
            <a:ext cx="11315700" cy="0"/>
          </a:xfrm>
          <a:prstGeom prst="line">
            <a:avLst/>
          </a:prstGeom>
          <a:noFill/>
          <a:ln w="12700" cap="flat" cmpd="sng" algn="ctr">
            <a:solidFill>
              <a:schemeClr val="tx1"/>
            </a:solidFill>
            <a:prstDash val="solid"/>
            <a:round/>
            <a:headEnd type="none" w="med" len="med"/>
            <a:tailEnd type="none" w="med" len="med"/>
          </a:ln>
          <a:effectLst/>
        </p:spPr>
      </p:cxnSp>
      <p:cxnSp>
        <p:nvCxnSpPr>
          <p:cNvPr id="6" name="直接连接符 5"/>
          <p:cNvCxnSpPr/>
          <p:nvPr/>
        </p:nvCxnSpPr>
        <p:spPr bwMode="auto">
          <a:xfrm>
            <a:off x="5657850" y="2060192"/>
            <a:ext cx="0" cy="5248534"/>
          </a:xfrm>
          <a:prstGeom prst="line">
            <a:avLst/>
          </a:prstGeom>
          <a:noFill/>
          <a:ln w="127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97912417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smtClean="0"/>
              <a:t>第</a:t>
            </a:r>
            <a:fld id="{C5ED84E0-D3B6-435B-85CC-7627E7D4C88C}" type="slidenum">
              <a:rPr lang="zh-CN" altLang="en-US" smtClean="0"/>
              <a:pPr>
                <a:defRPr/>
              </a:pPr>
              <a:t>14</a:t>
            </a:fld>
            <a:r>
              <a:rPr lang="zh-CN" altLang="en-US" smtClean="0"/>
              <a:t>页</a:t>
            </a:r>
            <a:endParaRPr lang="zh-CN" altLang="en-US"/>
          </a:p>
        </p:txBody>
      </p:sp>
      <p:sp>
        <p:nvSpPr>
          <p:cNvPr id="11" name="灯片编号占位符 3"/>
          <p:cNvSpPr txBox="1">
            <a:spLocks/>
          </p:cNvSpPr>
          <p:nvPr/>
        </p:nvSpPr>
        <p:spPr bwMode="auto">
          <a:xfrm>
            <a:off x="9474200" y="7456488"/>
            <a:ext cx="10414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de-DE"/>
            </a:defPPr>
            <a:lvl1pPr algn="r" rtl="0" eaLnBrk="1" fontAlgn="base" hangingPunct="1">
              <a:lnSpc>
                <a:spcPct val="100000"/>
              </a:lnSpc>
              <a:spcBef>
                <a:spcPct val="50000"/>
              </a:spcBef>
              <a:spcAft>
                <a:spcPct val="0"/>
              </a:spcAft>
              <a:buClrTx/>
              <a:buFontTx/>
              <a:buNone/>
              <a:defRPr kumimoji="1" sz="2800" b="1" kern="1200">
                <a:solidFill>
                  <a:schemeClr val="tx2"/>
                </a:solidFill>
                <a:effectLst/>
                <a:latin typeface="Times New Roman" panose="02020603050405020304" pitchFamily="18" charset="0"/>
                <a:ea typeface="宋体" panose="02010600030101010101" pitchFamily="2" charset="-122"/>
                <a:cs typeface="+mn-cs"/>
              </a:defRPr>
            </a:lvl1pPr>
            <a:lvl2pPr marL="742950" indent="-285750" algn="ctr" rtl="0" fontAlgn="base">
              <a:spcBef>
                <a:spcPct val="0"/>
              </a:spcBef>
              <a:spcAft>
                <a:spcPct val="0"/>
              </a:spcAft>
              <a:defRPr sz="2800" b="1" kern="1200">
                <a:solidFill>
                  <a:schemeClr val="tx2"/>
                </a:solidFill>
                <a:latin typeface="Times New Roman" panose="02020603050405020304" pitchFamily="18" charset="0"/>
                <a:ea typeface="宋体" panose="02010600030101010101" pitchFamily="2" charset="-122"/>
                <a:cs typeface="+mn-cs"/>
              </a:defRPr>
            </a:lvl2pPr>
            <a:lvl3pPr marL="1143000" indent="-228600" algn="ctr" rtl="0" fontAlgn="base">
              <a:spcBef>
                <a:spcPct val="0"/>
              </a:spcBef>
              <a:spcAft>
                <a:spcPct val="0"/>
              </a:spcAft>
              <a:defRPr sz="2800" b="1" kern="1200">
                <a:solidFill>
                  <a:schemeClr val="tx2"/>
                </a:solidFill>
                <a:latin typeface="Times New Roman" panose="02020603050405020304" pitchFamily="18" charset="0"/>
                <a:ea typeface="宋体" panose="02010600030101010101" pitchFamily="2" charset="-122"/>
                <a:cs typeface="+mn-cs"/>
              </a:defRPr>
            </a:lvl3pPr>
            <a:lvl4pPr marL="1600200" indent="-228600" algn="ctr" rtl="0" fontAlgn="base">
              <a:spcBef>
                <a:spcPct val="0"/>
              </a:spcBef>
              <a:spcAft>
                <a:spcPct val="0"/>
              </a:spcAft>
              <a:defRPr sz="2800" b="1" kern="1200">
                <a:solidFill>
                  <a:schemeClr val="tx2"/>
                </a:solidFill>
                <a:latin typeface="Times New Roman" panose="02020603050405020304" pitchFamily="18" charset="0"/>
                <a:ea typeface="宋体" panose="02010600030101010101" pitchFamily="2" charset="-122"/>
                <a:cs typeface="+mn-cs"/>
              </a:defRPr>
            </a:lvl4pPr>
            <a:lvl5pPr marL="2057400" indent="-228600" algn="ctr" rtl="0" fontAlgn="base">
              <a:spcBef>
                <a:spcPct val="0"/>
              </a:spcBef>
              <a:spcAft>
                <a:spcPct val="0"/>
              </a:spcAft>
              <a:defRPr sz="2800" b="1" kern="1200">
                <a:solidFill>
                  <a:schemeClr val="tx2"/>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2800" b="1" kern="1200">
                <a:solidFill>
                  <a:schemeClr val="tx2"/>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2800" b="1" kern="1200">
                <a:solidFill>
                  <a:schemeClr val="tx2"/>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2800" b="1" kern="1200">
                <a:solidFill>
                  <a:schemeClr val="tx2"/>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2800" b="1" kern="1200">
                <a:solidFill>
                  <a:schemeClr val="tx2"/>
                </a:solidFill>
                <a:latin typeface="Times New Roman" panose="02020603050405020304" pitchFamily="18" charset="0"/>
                <a:ea typeface="宋体" panose="02010600030101010101" pitchFamily="2" charset="-122"/>
                <a:cs typeface="+mn-cs"/>
              </a:defRPr>
            </a:lvl9pPr>
          </a:lstStyle>
          <a:p>
            <a:r>
              <a:rPr lang="zh-CN" altLang="en-US" sz="1600" smtClean="0">
                <a:solidFill>
                  <a:schemeClr val="bg1"/>
                </a:solidFill>
                <a:latin typeface="Arial" panose="020B0604020202020204" pitchFamily="34" charset="0"/>
              </a:rPr>
              <a:t>第</a:t>
            </a:r>
            <a:fld id="{D5F70A83-EEDA-435E-9306-CF9F1DFBDFB5}" type="slidenum">
              <a:rPr lang="zh-CN" altLang="en-US" sz="1600" smtClean="0">
                <a:solidFill>
                  <a:schemeClr val="bg1"/>
                </a:solidFill>
                <a:latin typeface="Arial" panose="020B0604020202020204" pitchFamily="34" charset="0"/>
              </a:rPr>
              <a:pPr/>
              <a:t>14</a:t>
            </a:fld>
            <a:r>
              <a:rPr lang="zh-CN" altLang="en-US" sz="1600" smtClean="0">
                <a:solidFill>
                  <a:schemeClr val="bg1"/>
                </a:solidFill>
                <a:latin typeface="Arial" panose="020B0604020202020204" pitchFamily="34" charset="0"/>
              </a:rPr>
              <a:t>页</a:t>
            </a:r>
          </a:p>
        </p:txBody>
      </p:sp>
      <p:sp>
        <p:nvSpPr>
          <p:cNvPr id="12" name="矩形 11"/>
          <p:cNvSpPr/>
          <p:nvPr/>
        </p:nvSpPr>
        <p:spPr>
          <a:xfrm>
            <a:off x="-235740" y="1620334"/>
            <a:ext cx="10230640" cy="584775"/>
          </a:xfrm>
          <a:prstGeom prst="rect">
            <a:avLst/>
          </a:prstGeom>
        </p:spPr>
        <p:txBody>
          <a:bodyPr wrap="square">
            <a:spAutoFit/>
          </a:bodyPr>
          <a:lstStyle/>
          <a:p>
            <a:pPr>
              <a:defRPr/>
            </a:pPr>
            <a:r>
              <a:rPr lang="en-US" altLang="zh-CN" sz="3200" kern="100" dirty="0">
                <a:solidFill>
                  <a:srgbClr val="C00000"/>
                </a:solidFill>
                <a:cs typeface="Times New Roman" panose="02020603050405020304" pitchFamily="18" charset="0"/>
              </a:rPr>
              <a:t>4</a:t>
            </a:r>
            <a:r>
              <a:rPr lang="zh-CN" altLang="en-US" sz="3200" b="1" kern="100" dirty="0" smtClean="0">
                <a:solidFill>
                  <a:srgbClr val="C00000"/>
                </a:solidFill>
                <a:cs typeface="Times New Roman" panose="02020603050405020304" pitchFamily="18" charset="0"/>
              </a:rPr>
              <a:t>、</a:t>
            </a:r>
            <a:r>
              <a:rPr lang="zh-CN" altLang="zh-CN" sz="3200" b="1" kern="100" dirty="0" smtClean="0">
                <a:solidFill>
                  <a:srgbClr val="C00000"/>
                </a:solidFill>
                <a:cs typeface="Times New Roman" panose="02020603050405020304" pitchFamily="18" charset="0"/>
              </a:rPr>
              <a:t>柔性</a:t>
            </a:r>
            <a:r>
              <a:rPr lang="zh-CN" altLang="zh-CN" sz="3200" b="1" kern="100" dirty="0">
                <a:solidFill>
                  <a:srgbClr val="C00000"/>
                </a:solidFill>
                <a:cs typeface="Times New Roman" panose="02020603050405020304" pitchFamily="18" charset="0"/>
              </a:rPr>
              <a:t>多状态</a:t>
            </a:r>
            <a:r>
              <a:rPr lang="zh-CN" altLang="zh-CN" sz="3200" b="1" kern="100" dirty="0" smtClean="0">
                <a:solidFill>
                  <a:srgbClr val="C00000"/>
                </a:solidFill>
                <a:cs typeface="Times New Roman" panose="02020603050405020304" pitchFamily="18" charset="0"/>
              </a:rPr>
              <a:t>开关</a:t>
            </a:r>
            <a:r>
              <a:rPr lang="zh-CN" altLang="en-US" sz="3200" b="1" kern="100" dirty="0" smtClean="0">
                <a:solidFill>
                  <a:srgbClr val="C00000"/>
                </a:solidFill>
                <a:cs typeface="Times New Roman" panose="02020603050405020304" pitchFamily="18" charset="0"/>
              </a:rPr>
              <a:t>馈线潮流流向控制理论基础</a:t>
            </a:r>
            <a:endParaRPr lang="zh-CN" altLang="en-US" sz="3200" b="1" dirty="0">
              <a:solidFill>
                <a:srgbClr val="C00000"/>
              </a:solidFill>
            </a:endParaRPr>
          </a:p>
        </p:txBody>
      </p:sp>
      <p:sp>
        <p:nvSpPr>
          <p:cNvPr id="13" name="Rectangle 2"/>
          <p:cNvSpPr>
            <a:spLocks noChangeArrowheads="1"/>
          </p:cNvSpPr>
          <p:nvPr/>
        </p:nvSpPr>
        <p:spPr bwMode="auto">
          <a:xfrm>
            <a:off x="2309813" y="3495675"/>
            <a:ext cx="113157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defRPr sz="2800">
                <a:solidFill>
                  <a:schemeClr val="tx2"/>
                </a:solidFill>
                <a:latin typeface="Times New Roman" panose="02020603050405020304" pitchFamily="18" charset="0"/>
                <a:ea typeface="宋体" panose="02010600030101010101" pitchFamily="2" charset="-122"/>
              </a:defRPr>
            </a:lvl1pPr>
            <a:lvl2pPr marL="742950" indent="-285750">
              <a:defRPr sz="2800">
                <a:solidFill>
                  <a:schemeClr val="tx2"/>
                </a:solidFill>
                <a:latin typeface="Times New Roman" panose="02020603050405020304" pitchFamily="18" charset="0"/>
                <a:ea typeface="宋体" panose="02010600030101010101" pitchFamily="2" charset="-122"/>
              </a:defRPr>
            </a:lvl2pPr>
            <a:lvl3pPr marL="1143000" indent="-228600">
              <a:defRPr sz="2800">
                <a:solidFill>
                  <a:schemeClr val="tx2"/>
                </a:solidFill>
                <a:latin typeface="Times New Roman" panose="02020603050405020304" pitchFamily="18" charset="0"/>
                <a:ea typeface="宋体" panose="02010600030101010101" pitchFamily="2" charset="-122"/>
              </a:defRPr>
            </a:lvl3pPr>
            <a:lvl4pPr marL="1600200" indent="-228600">
              <a:defRPr sz="2800">
                <a:solidFill>
                  <a:schemeClr val="tx2"/>
                </a:solidFill>
                <a:latin typeface="Times New Roman" panose="02020603050405020304" pitchFamily="18" charset="0"/>
                <a:ea typeface="宋体" panose="02010600030101010101" pitchFamily="2" charset="-122"/>
              </a:defRPr>
            </a:lvl4pPr>
            <a:lvl5pPr marL="2057400" indent="-228600">
              <a:defRPr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14" name="对象 9"/>
          <p:cNvGraphicFramePr>
            <a:graphicFrameLocks noChangeAspect="1"/>
          </p:cNvGraphicFramePr>
          <p:nvPr>
            <p:extLst>
              <p:ext uri="{D42A27DB-BD31-4B8C-83A1-F6EECF244321}">
                <p14:modId xmlns:p14="http://schemas.microsoft.com/office/powerpoint/2010/main" val="2230585018"/>
              </p:ext>
            </p:extLst>
          </p:nvPr>
        </p:nvGraphicFramePr>
        <p:xfrm>
          <a:off x="716298" y="2077282"/>
          <a:ext cx="6885768" cy="3384550"/>
        </p:xfrm>
        <a:graphic>
          <a:graphicData uri="http://schemas.openxmlformats.org/presentationml/2006/ole">
            <mc:AlternateContent xmlns:mc="http://schemas.openxmlformats.org/markup-compatibility/2006">
              <mc:Choice xmlns:v="urn:schemas-microsoft-com:vml" Requires="v">
                <p:oleObj spid="_x0000_s1097" name="Visio" r:id="rId4" imgW="7676615" imgH="4267858" progId="Visio.Drawing.15">
                  <p:embed/>
                </p:oleObj>
              </mc:Choice>
              <mc:Fallback>
                <p:oleObj name="Visio" r:id="rId4" imgW="7676615" imgH="4267858" progId="Visio.Drawing.15">
                  <p:embed/>
                  <p:pic>
                    <p:nvPicPr>
                      <p:cNvPr id="47110" name="对象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98" y="2077282"/>
                        <a:ext cx="6885768" cy="3384550"/>
                      </a:xfrm>
                      <a:prstGeom prst="rect">
                        <a:avLst/>
                      </a:prstGeom>
                      <a:noFill/>
                      <a:ln>
                        <a:noFill/>
                      </a:ln>
                      <a:extLst/>
                    </p:spPr>
                  </p:pic>
                </p:oleObj>
              </mc:Fallback>
            </mc:AlternateContent>
          </a:graphicData>
        </a:graphic>
      </p:graphicFrame>
      <p:sp>
        <p:nvSpPr>
          <p:cNvPr id="15" name="矩形 2"/>
          <p:cNvSpPr>
            <a:spLocks noChangeArrowheads="1"/>
          </p:cNvSpPr>
          <p:nvPr/>
        </p:nvSpPr>
        <p:spPr bwMode="auto">
          <a:xfrm>
            <a:off x="716298" y="5823447"/>
            <a:ext cx="986509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2"/>
                </a:solidFill>
                <a:latin typeface="Times New Roman" panose="02020603050405020304" pitchFamily="18" charset="0"/>
                <a:ea typeface="宋体" panose="02010600030101010101" pitchFamily="2" charset="-122"/>
              </a:defRPr>
            </a:lvl1pPr>
            <a:lvl2pPr marL="742950" indent="-285750">
              <a:defRPr sz="2800">
                <a:solidFill>
                  <a:schemeClr val="tx2"/>
                </a:solidFill>
                <a:latin typeface="Times New Roman" panose="02020603050405020304" pitchFamily="18" charset="0"/>
                <a:ea typeface="宋体" panose="02010600030101010101" pitchFamily="2" charset="-122"/>
              </a:defRPr>
            </a:lvl2pPr>
            <a:lvl3pPr marL="1143000" indent="-228600">
              <a:defRPr sz="2800">
                <a:solidFill>
                  <a:schemeClr val="tx2"/>
                </a:solidFill>
                <a:latin typeface="Times New Roman" panose="02020603050405020304" pitchFamily="18" charset="0"/>
                <a:ea typeface="宋体" panose="02010600030101010101" pitchFamily="2" charset="-122"/>
              </a:defRPr>
            </a:lvl3pPr>
            <a:lvl4pPr marL="1600200" indent="-228600">
              <a:defRPr sz="2800">
                <a:solidFill>
                  <a:schemeClr val="tx2"/>
                </a:solidFill>
                <a:latin typeface="Times New Roman" panose="02020603050405020304" pitchFamily="18" charset="0"/>
                <a:ea typeface="宋体" panose="02010600030101010101" pitchFamily="2" charset="-122"/>
              </a:defRPr>
            </a:lvl4pPr>
            <a:lvl5pPr marL="2057400" indent="-228600">
              <a:defRPr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9pPr>
          </a:lstStyle>
          <a:p>
            <a:pPr algn="l"/>
            <a:r>
              <a:rPr lang="zh-CN" altLang="zh-CN" sz="2200" dirty="0" smtClean="0">
                <a:solidFill>
                  <a:srgbClr val="002060"/>
                </a:solidFill>
                <a:latin typeface="Arial" panose="020B0604020202020204" pitchFamily="34" charset="0"/>
              </a:rPr>
              <a:t>背靠背</a:t>
            </a:r>
            <a:r>
              <a:rPr lang="en-US" altLang="zh-CN" sz="2200" dirty="0">
                <a:solidFill>
                  <a:srgbClr val="002060"/>
                </a:solidFill>
                <a:latin typeface="Arial" panose="020B0604020202020204" pitchFamily="34" charset="0"/>
              </a:rPr>
              <a:t>VSC</a:t>
            </a:r>
            <a:r>
              <a:rPr lang="zh-CN" altLang="zh-CN" sz="2200" dirty="0">
                <a:solidFill>
                  <a:srgbClr val="002060"/>
                </a:solidFill>
                <a:latin typeface="Arial" panose="020B0604020202020204" pitchFamily="34" charset="0"/>
              </a:rPr>
              <a:t>系统两侧连接交流系统时，其作用主要</a:t>
            </a:r>
            <a:r>
              <a:rPr lang="zh-CN" altLang="zh-CN" sz="2200" dirty="0" smtClean="0">
                <a:solidFill>
                  <a:srgbClr val="002060"/>
                </a:solidFill>
                <a:latin typeface="Arial" panose="020B0604020202020204" pitchFamily="34" charset="0"/>
              </a:rPr>
              <a:t>是</a:t>
            </a:r>
            <a:r>
              <a:rPr lang="zh-CN" altLang="en-US" sz="2200" dirty="0" smtClean="0">
                <a:solidFill>
                  <a:srgbClr val="002060"/>
                </a:solidFill>
                <a:latin typeface="Arial" panose="020B0604020202020204" pitchFamily="34" charset="0"/>
              </a:rPr>
              <a:t>：</a:t>
            </a:r>
            <a:r>
              <a:rPr lang="zh-CN" altLang="zh-CN" sz="2200" dirty="0" smtClean="0">
                <a:solidFill>
                  <a:srgbClr val="C00000"/>
                </a:solidFill>
                <a:latin typeface="Arial" panose="020B0604020202020204" pitchFamily="34" charset="0"/>
              </a:rPr>
              <a:t>能够</a:t>
            </a:r>
            <a:r>
              <a:rPr lang="zh-CN" altLang="zh-CN" sz="2200" dirty="0">
                <a:solidFill>
                  <a:srgbClr val="C00000"/>
                </a:solidFill>
                <a:latin typeface="Arial" panose="020B0604020202020204" pitchFamily="34" charset="0"/>
              </a:rPr>
              <a:t>迅速完成有功功率和无功功率的交换，通过对</a:t>
            </a:r>
            <a:r>
              <a:rPr lang="en-US" altLang="zh-CN" sz="2200" dirty="0">
                <a:solidFill>
                  <a:srgbClr val="C00000"/>
                </a:solidFill>
                <a:latin typeface="Arial" panose="020B0604020202020204" pitchFamily="34" charset="0"/>
              </a:rPr>
              <a:t>VSC</a:t>
            </a:r>
            <a:r>
              <a:rPr lang="zh-CN" altLang="zh-CN" sz="2200" dirty="0">
                <a:solidFill>
                  <a:srgbClr val="C00000"/>
                </a:solidFill>
                <a:latin typeface="Arial" panose="020B0604020202020204" pitchFamily="34" charset="0"/>
              </a:rPr>
              <a:t>的运行状态的控制来实现能量的双向</a:t>
            </a:r>
            <a:r>
              <a:rPr lang="zh-CN" altLang="zh-CN" sz="2200" dirty="0" smtClean="0">
                <a:solidFill>
                  <a:srgbClr val="C00000"/>
                </a:solidFill>
                <a:latin typeface="Arial" panose="020B0604020202020204" pitchFamily="34" charset="0"/>
              </a:rPr>
              <a:t>流动</a:t>
            </a:r>
            <a:r>
              <a:rPr lang="zh-CN" altLang="en-US" sz="2200" dirty="0" smtClean="0">
                <a:solidFill>
                  <a:srgbClr val="C00000"/>
                </a:solidFill>
                <a:latin typeface="Arial" panose="020B0604020202020204" pitchFamily="34" charset="0"/>
              </a:rPr>
              <a:t>。</a:t>
            </a:r>
            <a:endParaRPr lang="zh-CN" altLang="zh-CN" sz="2200" dirty="0">
              <a:solidFill>
                <a:srgbClr val="C00000"/>
              </a:solidFill>
              <a:latin typeface="Arial" panose="020B0604020202020204" pitchFamily="34" charset="0"/>
            </a:endParaRPr>
          </a:p>
        </p:txBody>
      </p:sp>
      <p:grpSp>
        <p:nvGrpSpPr>
          <p:cNvPr id="16" name="Group 9"/>
          <p:cNvGrpSpPr>
            <a:grpSpLocks/>
          </p:cNvGrpSpPr>
          <p:nvPr/>
        </p:nvGrpSpPr>
        <p:grpSpPr bwMode="auto">
          <a:xfrm>
            <a:off x="177644" y="404124"/>
            <a:ext cx="8890312" cy="945252"/>
            <a:chOff x="1296" y="1866"/>
            <a:chExt cx="2988" cy="349"/>
          </a:xfrm>
        </p:grpSpPr>
        <p:sp>
          <p:nvSpPr>
            <p:cNvPr id="17" name="AutoShape 10"/>
            <p:cNvSpPr>
              <a:spLocks noChangeArrowheads="1"/>
            </p:cNvSpPr>
            <p:nvPr/>
          </p:nvSpPr>
          <p:spPr bwMode="gray">
            <a:xfrm>
              <a:off x="1536" y="1899"/>
              <a:ext cx="2304" cy="288"/>
            </a:xfrm>
            <a:prstGeom prst="roundRect">
              <a:avLst>
                <a:gd name="adj" fmla="val 16667"/>
              </a:avLst>
            </a:prstGeom>
            <a:gradFill rotWithShape="1">
              <a:gsLst>
                <a:gs pos="0">
                  <a:srgbClr val="438ACB"/>
                </a:gs>
                <a:gs pos="50000">
                  <a:srgbClr val="D7E6F4"/>
                </a:gs>
                <a:gs pos="100000">
                  <a:srgbClr val="438ACB"/>
                </a:gs>
              </a:gsLst>
              <a:lin ang="5400000" scaled="1"/>
            </a:gradFill>
            <a:ln w="12700" algn="ctr">
              <a:solidFill>
                <a:srgbClr val="FFFFFF"/>
              </a:solidFill>
              <a:round/>
              <a:headEnd/>
              <a:tailEnd/>
            </a:ln>
          </p:spPr>
          <p:txBody>
            <a:bodyPr wrap="none" anchor="ctr"/>
            <a:lstStyle/>
            <a:p>
              <a:pPr algn="r"/>
              <a:endParaRPr lang="zh-CN" altLang="en-US" sz="2400" b="0">
                <a:solidFill>
                  <a:srgbClr val="4D4D4D"/>
                </a:solidFill>
                <a:latin typeface="Arial" charset="0"/>
              </a:endParaRPr>
            </a:p>
          </p:txBody>
        </p:sp>
        <p:sp>
          <p:nvSpPr>
            <p:cNvPr id="18" name="AutoShape 11"/>
            <p:cNvSpPr>
              <a:spLocks noChangeArrowheads="1"/>
            </p:cNvSpPr>
            <p:nvPr/>
          </p:nvSpPr>
          <p:spPr bwMode="gray">
            <a:xfrm>
              <a:off x="1296" y="1866"/>
              <a:ext cx="407" cy="341"/>
            </a:xfrm>
            <a:prstGeom prst="diamond">
              <a:avLst/>
            </a:prstGeom>
            <a:solidFill>
              <a:srgbClr val="438ACB"/>
            </a:solidFill>
            <a:ln w="25400" algn="ctr">
              <a:solidFill>
                <a:srgbClr val="FFFFFF"/>
              </a:solidFill>
              <a:miter lim="800000"/>
              <a:headEnd/>
              <a:tailEnd/>
            </a:ln>
          </p:spPr>
          <p:txBody>
            <a:bodyPr wrap="none" anchor="ctr"/>
            <a:lstStyle/>
            <a:p>
              <a:pPr algn="r"/>
              <a:endParaRPr lang="zh-CN" altLang="en-US" sz="2400" b="0">
                <a:solidFill>
                  <a:srgbClr val="4D4D4D"/>
                </a:solidFill>
                <a:latin typeface="Arial" charset="0"/>
              </a:endParaRPr>
            </a:p>
          </p:txBody>
        </p:sp>
        <p:sp>
          <p:nvSpPr>
            <p:cNvPr id="19" name="Text Box 12"/>
            <p:cNvSpPr txBox="1">
              <a:spLocks noChangeArrowheads="1"/>
            </p:cNvSpPr>
            <p:nvPr/>
          </p:nvSpPr>
          <p:spPr bwMode="gray">
            <a:xfrm>
              <a:off x="1715" y="1939"/>
              <a:ext cx="2569"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algn="l" eaLnBrk="1" hangingPunct="1"/>
              <a:r>
                <a:rPr lang="zh-CN" altLang="zh-CN" sz="2400" dirty="0">
                  <a:solidFill>
                    <a:srgbClr val="000000"/>
                  </a:solidFill>
                  <a:latin typeface="Arial" charset="0"/>
                </a:rPr>
                <a:t>学位论文进展</a:t>
              </a:r>
              <a:r>
                <a:rPr lang="zh-CN" altLang="zh-CN" sz="2400" dirty="0" smtClean="0">
                  <a:solidFill>
                    <a:srgbClr val="000000"/>
                  </a:solidFill>
                  <a:latin typeface="Arial" charset="0"/>
                </a:rPr>
                <a:t>情况</a:t>
              </a:r>
              <a:r>
                <a:rPr lang="en-US" altLang="zh-CN" sz="2400" dirty="0" smtClean="0">
                  <a:solidFill>
                    <a:srgbClr val="000000"/>
                  </a:solidFill>
                  <a:latin typeface="Arial" charset="0"/>
                </a:rPr>
                <a:t>——</a:t>
              </a:r>
              <a:r>
                <a:rPr lang="zh-CN" altLang="en-US" sz="2400" dirty="0" smtClean="0">
                  <a:solidFill>
                    <a:srgbClr val="FF0000"/>
                  </a:solidFill>
                  <a:latin typeface="Arial" charset="0"/>
                </a:rPr>
                <a:t>已取得的阶段性成果</a:t>
              </a:r>
              <a:endParaRPr lang="en-US" altLang="zh-CN" sz="1800" dirty="0">
                <a:solidFill>
                  <a:srgbClr val="FF0000"/>
                </a:solidFill>
                <a:latin typeface="Arial" charset="0"/>
              </a:endParaRPr>
            </a:p>
          </p:txBody>
        </p:sp>
        <p:sp>
          <p:nvSpPr>
            <p:cNvPr id="20" name="Text Box 13"/>
            <p:cNvSpPr txBox="1">
              <a:spLocks noChangeArrowheads="1"/>
            </p:cNvSpPr>
            <p:nvPr/>
          </p:nvSpPr>
          <p:spPr bwMode="gray">
            <a:xfrm>
              <a:off x="1394" y="192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en-US" altLang="zh-CN" sz="2400" b="0" dirty="0">
                  <a:solidFill>
                    <a:srgbClr val="FFFFFF"/>
                  </a:solidFill>
                  <a:latin typeface="Arial" charset="0"/>
                </a:rPr>
                <a:t>2</a:t>
              </a:r>
            </a:p>
          </p:txBody>
        </p:sp>
      </p:grpSp>
      <p:sp>
        <p:nvSpPr>
          <p:cNvPr id="2" name="矩形 1"/>
          <p:cNvSpPr/>
          <p:nvPr/>
        </p:nvSpPr>
        <p:spPr>
          <a:xfrm>
            <a:off x="7725399" y="3006226"/>
            <a:ext cx="3379259" cy="1938992"/>
          </a:xfrm>
          <a:prstGeom prst="rect">
            <a:avLst/>
          </a:prstGeom>
        </p:spPr>
        <p:txBody>
          <a:bodyPr wrap="square">
            <a:spAutoFit/>
          </a:bodyPr>
          <a:lstStyle/>
          <a:p>
            <a:pPr algn="l"/>
            <a:r>
              <a:rPr lang="en-US" altLang="zh-CN" sz="2000" dirty="0">
                <a:solidFill>
                  <a:srgbClr val="002060"/>
                </a:solidFill>
                <a:latin typeface="Arial" panose="020B0604020202020204" pitchFamily="34" charset="0"/>
              </a:rPr>
              <a:t>C</a:t>
            </a:r>
            <a:r>
              <a:rPr lang="zh-CN" altLang="en-US" sz="2000" dirty="0">
                <a:solidFill>
                  <a:srgbClr val="002060"/>
                </a:solidFill>
                <a:latin typeface="Arial" panose="020B0604020202020204" pitchFamily="34" charset="0"/>
              </a:rPr>
              <a:t>：</a:t>
            </a:r>
            <a:r>
              <a:rPr lang="zh-CN" altLang="zh-CN" sz="2000" dirty="0">
                <a:solidFill>
                  <a:srgbClr val="002060"/>
                </a:solidFill>
                <a:latin typeface="Arial" panose="020B0604020202020204" pitchFamily="34" charset="0"/>
              </a:rPr>
              <a:t>用于提供直流电压支撑与减少直流侧纹波</a:t>
            </a:r>
            <a:endParaRPr lang="en-US" altLang="zh-CN" sz="2000" dirty="0">
              <a:solidFill>
                <a:srgbClr val="002060"/>
              </a:solidFill>
              <a:latin typeface="Arial" panose="020B0604020202020204" pitchFamily="34" charset="0"/>
            </a:endParaRPr>
          </a:p>
          <a:p>
            <a:pPr algn="l"/>
            <a:r>
              <a:rPr lang="en-US" altLang="zh-CN" sz="2000" dirty="0">
                <a:solidFill>
                  <a:srgbClr val="002060"/>
                </a:solidFill>
                <a:latin typeface="Arial" panose="020B0604020202020204" pitchFamily="34" charset="0"/>
              </a:rPr>
              <a:t>L</a:t>
            </a:r>
            <a:r>
              <a:rPr lang="zh-CN" altLang="en-US" sz="2000" dirty="0">
                <a:solidFill>
                  <a:srgbClr val="002060"/>
                </a:solidFill>
                <a:latin typeface="Arial" panose="020B0604020202020204" pitchFamily="34" charset="0"/>
              </a:rPr>
              <a:t>：</a:t>
            </a:r>
            <a:r>
              <a:rPr lang="zh-CN" altLang="zh-CN" sz="2000" dirty="0">
                <a:solidFill>
                  <a:srgbClr val="002060"/>
                </a:solidFill>
                <a:latin typeface="Arial" panose="020B0604020202020204" pitchFamily="34" charset="0"/>
              </a:rPr>
              <a:t>用于滤除变流器输出电流谐波，通常</a:t>
            </a:r>
            <a:r>
              <a:rPr lang="zh-CN" altLang="en-US" sz="2000" dirty="0">
                <a:solidFill>
                  <a:srgbClr val="002060"/>
                </a:solidFill>
                <a:latin typeface="Arial" panose="020B0604020202020204" pitchFamily="34" charset="0"/>
              </a:rPr>
              <a:t>相等</a:t>
            </a:r>
            <a:r>
              <a:rPr lang="en-US" altLang="zh-CN" sz="2000" dirty="0">
                <a:solidFill>
                  <a:srgbClr val="002060"/>
                </a:solidFill>
                <a:latin typeface="Arial" panose="020B0604020202020204" pitchFamily="34" charset="0"/>
              </a:rPr>
              <a:t> </a:t>
            </a:r>
          </a:p>
          <a:p>
            <a:pPr algn="l"/>
            <a:r>
              <a:rPr lang="en-US" altLang="zh-CN" sz="2000" dirty="0">
                <a:solidFill>
                  <a:srgbClr val="002060"/>
                </a:solidFill>
                <a:latin typeface="Arial" panose="020B0604020202020204" pitchFamily="34" charset="0"/>
              </a:rPr>
              <a:t>R</a:t>
            </a:r>
            <a:r>
              <a:rPr lang="zh-CN" altLang="en-US" sz="2000" dirty="0">
                <a:solidFill>
                  <a:srgbClr val="002060"/>
                </a:solidFill>
                <a:latin typeface="Arial" panose="020B0604020202020204" pitchFamily="34" charset="0"/>
              </a:rPr>
              <a:t>：</a:t>
            </a:r>
            <a:r>
              <a:rPr lang="zh-CN" altLang="zh-CN" sz="2000" dirty="0">
                <a:solidFill>
                  <a:srgbClr val="002060"/>
                </a:solidFill>
                <a:latin typeface="Arial" panose="020B0604020202020204" pitchFamily="34" charset="0"/>
              </a:rPr>
              <a:t>为变流器与相应线路损耗的等效电阻</a:t>
            </a:r>
            <a:r>
              <a:rPr lang="zh-CN" altLang="en-US" sz="2000" dirty="0">
                <a:solidFill>
                  <a:srgbClr val="002060"/>
                </a:solidFill>
                <a:latin typeface="Arial" panose="020B0604020202020204" pitchFamily="34" charset="0"/>
              </a:rPr>
              <a:t>。</a:t>
            </a:r>
            <a:r>
              <a:rPr lang="zh-CN" altLang="zh-CN" sz="2000" dirty="0">
                <a:solidFill>
                  <a:srgbClr val="002060"/>
                </a:solidFill>
                <a:latin typeface="Arial" panose="020B0604020202020204" pitchFamily="34" charset="0"/>
              </a:rPr>
              <a:t> </a:t>
            </a:r>
            <a:endParaRPr lang="en-US" altLang="zh-CN" sz="2000" dirty="0">
              <a:solidFill>
                <a:srgbClr val="002060"/>
              </a:solidFill>
              <a:latin typeface="Arial" panose="020B0604020202020204" pitchFamily="34" charset="0"/>
            </a:endParaRPr>
          </a:p>
        </p:txBody>
      </p:sp>
    </p:spTree>
    <p:extLst>
      <p:ext uri="{BB962C8B-B14F-4D97-AF65-F5344CB8AC3E}">
        <p14:creationId xmlns:p14="http://schemas.microsoft.com/office/powerpoint/2010/main" val="17607448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smtClean="0"/>
              <a:t>第</a:t>
            </a:r>
            <a:fld id="{C5ED84E0-D3B6-435B-85CC-7627E7D4C88C}" type="slidenum">
              <a:rPr lang="zh-CN" altLang="en-US" smtClean="0"/>
              <a:pPr>
                <a:defRPr/>
              </a:pPr>
              <a:t>15</a:t>
            </a:fld>
            <a:r>
              <a:rPr lang="zh-CN" altLang="en-US" smtClean="0"/>
              <a:t>页</a:t>
            </a:r>
            <a:endParaRPr lang="zh-CN" altLang="en-US"/>
          </a:p>
        </p:txBody>
      </p:sp>
      <p:sp>
        <p:nvSpPr>
          <p:cNvPr id="15" name="灯片编号占位符 3"/>
          <p:cNvSpPr txBox="1">
            <a:spLocks/>
          </p:cNvSpPr>
          <p:nvPr/>
        </p:nvSpPr>
        <p:spPr bwMode="auto">
          <a:xfrm>
            <a:off x="9474200" y="7456488"/>
            <a:ext cx="10414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de-DE"/>
            </a:defPPr>
            <a:lvl1pPr algn="r" rtl="0" eaLnBrk="1" fontAlgn="base" hangingPunct="1">
              <a:lnSpc>
                <a:spcPct val="100000"/>
              </a:lnSpc>
              <a:spcBef>
                <a:spcPct val="50000"/>
              </a:spcBef>
              <a:spcAft>
                <a:spcPct val="0"/>
              </a:spcAft>
              <a:buClrTx/>
              <a:buFontTx/>
              <a:buNone/>
              <a:defRPr kumimoji="1" sz="2800" b="1" kern="1200">
                <a:solidFill>
                  <a:schemeClr val="tx2"/>
                </a:solidFill>
                <a:effectLst/>
                <a:latin typeface="Times New Roman" panose="02020603050405020304" pitchFamily="18" charset="0"/>
                <a:ea typeface="宋体" panose="02010600030101010101" pitchFamily="2" charset="-122"/>
                <a:cs typeface="+mn-cs"/>
              </a:defRPr>
            </a:lvl1pPr>
            <a:lvl2pPr marL="742950" indent="-285750" algn="ctr" rtl="0" fontAlgn="base">
              <a:spcBef>
                <a:spcPct val="0"/>
              </a:spcBef>
              <a:spcAft>
                <a:spcPct val="0"/>
              </a:spcAft>
              <a:defRPr sz="2800" b="1" kern="1200">
                <a:solidFill>
                  <a:schemeClr val="tx2"/>
                </a:solidFill>
                <a:latin typeface="Times New Roman" panose="02020603050405020304" pitchFamily="18" charset="0"/>
                <a:ea typeface="宋体" panose="02010600030101010101" pitchFamily="2" charset="-122"/>
                <a:cs typeface="+mn-cs"/>
              </a:defRPr>
            </a:lvl2pPr>
            <a:lvl3pPr marL="1143000" indent="-228600" algn="ctr" rtl="0" fontAlgn="base">
              <a:spcBef>
                <a:spcPct val="0"/>
              </a:spcBef>
              <a:spcAft>
                <a:spcPct val="0"/>
              </a:spcAft>
              <a:defRPr sz="2800" b="1" kern="1200">
                <a:solidFill>
                  <a:schemeClr val="tx2"/>
                </a:solidFill>
                <a:latin typeface="Times New Roman" panose="02020603050405020304" pitchFamily="18" charset="0"/>
                <a:ea typeface="宋体" panose="02010600030101010101" pitchFamily="2" charset="-122"/>
                <a:cs typeface="+mn-cs"/>
              </a:defRPr>
            </a:lvl3pPr>
            <a:lvl4pPr marL="1600200" indent="-228600" algn="ctr" rtl="0" fontAlgn="base">
              <a:spcBef>
                <a:spcPct val="0"/>
              </a:spcBef>
              <a:spcAft>
                <a:spcPct val="0"/>
              </a:spcAft>
              <a:defRPr sz="2800" b="1" kern="1200">
                <a:solidFill>
                  <a:schemeClr val="tx2"/>
                </a:solidFill>
                <a:latin typeface="Times New Roman" panose="02020603050405020304" pitchFamily="18" charset="0"/>
                <a:ea typeface="宋体" panose="02010600030101010101" pitchFamily="2" charset="-122"/>
                <a:cs typeface="+mn-cs"/>
              </a:defRPr>
            </a:lvl4pPr>
            <a:lvl5pPr marL="2057400" indent="-228600" algn="ctr" rtl="0" fontAlgn="base">
              <a:spcBef>
                <a:spcPct val="0"/>
              </a:spcBef>
              <a:spcAft>
                <a:spcPct val="0"/>
              </a:spcAft>
              <a:defRPr sz="2800" b="1" kern="1200">
                <a:solidFill>
                  <a:schemeClr val="tx2"/>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2800" b="1" kern="1200">
                <a:solidFill>
                  <a:schemeClr val="tx2"/>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2800" b="1" kern="1200">
                <a:solidFill>
                  <a:schemeClr val="tx2"/>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2800" b="1" kern="1200">
                <a:solidFill>
                  <a:schemeClr val="tx2"/>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2800" b="1" kern="1200">
                <a:solidFill>
                  <a:schemeClr val="tx2"/>
                </a:solidFill>
                <a:latin typeface="Times New Roman" panose="02020603050405020304" pitchFamily="18" charset="0"/>
                <a:ea typeface="宋体" panose="02010600030101010101" pitchFamily="2" charset="-122"/>
                <a:cs typeface="+mn-cs"/>
              </a:defRPr>
            </a:lvl9pPr>
          </a:lstStyle>
          <a:p>
            <a:r>
              <a:rPr lang="zh-CN" altLang="en-US" sz="1600" smtClean="0">
                <a:solidFill>
                  <a:schemeClr val="bg1"/>
                </a:solidFill>
                <a:latin typeface="Arial" panose="020B0604020202020204" pitchFamily="34" charset="0"/>
              </a:rPr>
              <a:t>第</a:t>
            </a:r>
            <a:fld id="{3526CC1F-2911-459E-8AE3-61857BE57E44}" type="slidenum">
              <a:rPr lang="zh-CN" altLang="en-US" sz="1600" smtClean="0">
                <a:solidFill>
                  <a:schemeClr val="bg1"/>
                </a:solidFill>
                <a:latin typeface="Arial" panose="020B0604020202020204" pitchFamily="34" charset="0"/>
              </a:rPr>
              <a:pPr/>
              <a:t>15</a:t>
            </a:fld>
            <a:r>
              <a:rPr lang="zh-CN" altLang="en-US" sz="1600" smtClean="0">
                <a:solidFill>
                  <a:schemeClr val="bg1"/>
                </a:solidFill>
                <a:latin typeface="Arial" panose="020B0604020202020204" pitchFamily="34" charset="0"/>
              </a:rPr>
              <a:t>页</a:t>
            </a:r>
          </a:p>
        </p:txBody>
      </p:sp>
      <p:sp>
        <p:nvSpPr>
          <p:cNvPr id="16" name="Rectangle 2"/>
          <p:cNvSpPr>
            <a:spLocks noChangeArrowheads="1"/>
          </p:cNvSpPr>
          <p:nvPr/>
        </p:nvSpPr>
        <p:spPr bwMode="auto">
          <a:xfrm>
            <a:off x="2705100" y="2632075"/>
            <a:ext cx="113157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defRPr sz="2800">
                <a:solidFill>
                  <a:schemeClr val="tx2"/>
                </a:solidFill>
                <a:latin typeface="Times New Roman" panose="02020603050405020304" pitchFamily="18" charset="0"/>
                <a:ea typeface="宋体" panose="02010600030101010101" pitchFamily="2" charset="-122"/>
              </a:defRPr>
            </a:lvl1pPr>
            <a:lvl2pPr marL="742950" indent="-285750">
              <a:defRPr sz="2800">
                <a:solidFill>
                  <a:schemeClr val="tx2"/>
                </a:solidFill>
                <a:latin typeface="Times New Roman" panose="02020603050405020304" pitchFamily="18" charset="0"/>
                <a:ea typeface="宋体" panose="02010600030101010101" pitchFamily="2" charset="-122"/>
              </a:defRPr>
            </a:lvl2pPr>
            <a:lvl3pPr marL="1143000" indent="-228600">
              <a:defRPr sz="2800">
                <a:solidFill>
                  <a:schemeClr val="tx2"/>
                </a:solidFill>
                <a:latin typeface="Times New Roman" panose="02020603050405020304" pitchFamily="18" charset="0"/>
                <a:ea typeface="宋体" panose="02010600030101010101" pitchFamily="2" charset="-122"/>
              </a:defRPr>
            </a:lvl3pPr>
            <a:lvl4pPr marL="1600200" indent="-228600">
              <a:defRPr sz="2800">
                <a:solidFill>
                  <a:schemeClr val="tx2"/>
                </a:solidFill>
                <a:latin typeface="Times New Roman" panose="02020603050405020304" pitchFamily="18" charset="0"/>
                <a:ea typeface="宋体" panose="02010600030101010101" pitchFamily="2" charset="-122"/>
              </a:defRPr>
            </a:lvl4pPr>
            <a:lvl5pPr marL="2057400" indent="-228600">
              <a:defRPr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17" name="对象 5"/>
          <p:cNvGraphicFramePr>
            <a:graphicFrameLocks noChangeAspect="1"/>
          </p:cNvGraphicFramePr>
          <p:nvPr/>
        </p:nvGraphicFramePr>
        <p:xfrm>
          <a:off x="1100138" y="2560638"/>
          <a:ext cx="5486400" cy="3968750"/>
        </p:xfrm>
        <a:graphic>
          <a:graphicData uri="http://schemas.openxmlformats.org/presentationml/2006/ole">
            <mc:AlternateContent xmlns:mc="http://schemas.openxmlformats.org/markup-compatibility/2006">
              <mc:Choice xmlns:v="urn:schemas-microsoft-com:vml" Requires="v">
                <p:oleObj spid="_x0000_s2110" name="Visio" r:id="rId4" imgW="7434684" imgH="5661183" progId="Visio.Drawing.15">
                  <p:embed/>
                </p:oleObj>
              </mc:Choice>
              <mc:Fallback>
                <p:oleObj name="Visio" r:id="rId4" imgW="7434684" imgH="5661183" progId="Visio.Drawing.15">
                  <p:embed/>
                  <p:pic>
                    <p:nvPicPr>
                      <p:cNvPr id="49156"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0138" y="2560638"/>
                        <a:ext cx="5486400"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矩形 17"/>
          <p:cNvSpPr/>
          <p:nvPr/>
        </p:nvSpPr>
        <p:spPr>
          <a:xfrm>
            <a:off x="1528555" y="1692276"/>
            <a:ext cx="4825359" cy="461665"/>
          </a:xfrm>
          <a:prstGeom prst="rect">
            <a:avLst/>
          </a:prstGeom>
        </p:spPr>
        <p:txBody>
          <a:bodyPr wrap="none">
            <a:spAutoFit/>
          </a:bodyPr>
          <a:lstStyle/>
          <a:p>
            <a:pPr>
              <a:defRPr/>
            </a:pPr>
            <a:r>
              <a:rPr lang="zh-CN" altLang="zh-CN" sz="2400" dirty="0">
                <a:solidFill>
                  <a:srgbClr val="C00000"/>
                </a:solidFill>
                <a:latin typeface="Arial" charset="0"/>
              </a:rPr>
              <a:t>柔性多状态开关</a:t>
            </a:r>
            <a:r>
              <a:rPr lang="zh-CN" altLang="en-US" sz="2400" dirty="0">
                <a:solidFill>
                  <a:srgbClr val="C00000"/>
                </a:solidFill>
                <a:latin typeface="Arial" charset="0"/>
              </a:rPr>
              <a:t>双闭环控制系统：</a:t>
            </a:r>
          </a:p>
        </p:txBody>
      </p:sp>
      <p:sp>
        <p:nvSpPr>
          <p:cNvPr id="20" name="矩形 1"/>
          <p:cNvSpPr>
            <a:spLocks noChangeArrowheads="1"/>
          </p:cNvSpPr>
          <p:nvPr/>
        </p:nvSpPr>
        <p:spPr bwMode="auto">
          <a:xfrm>
            <a:off x="7242175" y="2466975"/>
            <a:ext cx="3155950"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2"/>
                </a:solidFill>
                <a:latin typeface="Times New Roman" panose="02020603050405020304" pitchFamily="18" charset="0"/>
                <a:ea typeface="宋体" panose="02010600030101010101" pitchFamily="2" charset="-122"/>
              </a:defRPr>
            </a:lvl1pPr>
            <a:lvl2pPr marL="742950" indent="-285750">
              <a:defRPr sz="2800">
                <a:solidFill>
                  <a:schemeClr val="tx2"/>
                </a:solidFill>
                <a:latin typeface="Times New Roman" panose="02020603050405020304" pitchFamily="18" charset="0"/>
                <a:ea typeface="宋体" panose="02010600030101010101" pitchFamily="2" charset="-122"/>
              </a:defRPr>
            </a:lvl2pPr>
            <a:lvl3pPr marL="1143000" indent="-228600">
              <a:defRPr sz="2800">
                <a:solidFill>
                  <a:schemeClr val="tx2"/>
                </a:solidFill>
                <a:latin typeface="Times New Roman" panose="02020603050405020304" pitchFamily="18" charset="0"/>
                <a:ea typeface="宋体" panose="02010600030101010101" pitchFamily="2" charset="-122"/>
              </a:defRPr>
            </a:lvl3pPr>
            <a:lvl4pPr marL="1600200" indent="-228600">
              <a:defRPr sz="2800">
                <a:solidFill>
                  <a:schemeClr val="tx2"/>
                </a:solidFill>
                <a:latin typeface="Times New Roman" panose="02020603050405020304" pitchFamily="18" charset="0"/>
                <a:ea typeface="宋体" panose="02010600030101010101" pitchFamily="2" charset="-122"/>
              </a:defRPr>
            </a:lvl4pPr>
            <a:lvl5pPr marL="2057400" indent="-228600">
              <a:defRPr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9pPr>
          </a:lstStyle>
          <a:p>
            <a:pPr algn="l"/>
            <a:r>
              <a:rPr lang="zh-CN" altLang="zh-CN" sz="2200" b="1" dirty="0">
                <a:solidFill>
                  <a:srgbClr val="C00000"/>
                </a:solidFill>
                <a:latin typeface="Arial" panose="020B0604020202020204" pitchFamily="34" charset="0"/>
              </a:rPr>
              <a:t>各外环</a:t>
            </a:r>
            <a:r>
              <a:rPr lang="zh-CN" altLang="en-US" sz="2200" b="1" dirty="0">
                <a:solidFill>
                  <a:srgbClr val="002060"/>
                </a:solidFill>
                <a:latin typeface="Arial" panose="020B0604020202020204" pitchFamily="34" charset="0"/>
              </a:rPr>
              <a:t>：</a:t>
            </a:r>
            <a:r>
              <a:rPr lang="zh-CN" altLang="zh-CN" sz="2200" dirty="0">
                <a:solidFill>
                  <a:srgbClr val="002060"/>
                </a:solidFill>
                <a:latin typeface="Arial" panose="020B0604020202020204" pitchFamily="34" charset="0"/>
              </a:rPr>
              <a:t>依据柔性多状态开关上层控制目标确定其网侧电流</a:t>
            </a:r>
            <a:r>
              <a:rPr lang="zh-CN" altLang="zh-CN" sz="2200" dirty="0" smtClean="0">
                <a:solidFill>
                  <a:srgbClr val="002060"/>
                </a:solidFill>
                <a:latin typeface="Arial" panose="020B0604020202020204" pitchFamily="34" charset="0"/>
              </a:rPr>
              <a:t>的分量</a:t>
            </a:r>
            <a:r>
              <a:rPr lang="zh-CN" altLang="zh-CN" sz="2200" dirty="0">
                <a:solidFill>
                  <a:srgbClr val="002060"/>
                </a:solidFill>
                <a:latin typeface="Arial" panose="020B0604020202020204" pitchFamily="34" charset="0"/>
              </a:rPr>
              <a:t>参考值。</a:t>
            </a:r>
            <a:endParaRPr lang="en-US" altLang="zh-CN" sz="2200" dirty="0">
              <a:solidFill>
                <a:srgbClr val="002060"/>
              </a:solidFill>
              <a:latin typeface="Arial" panose="020B0604020202020204" pitchFamily="34" charset="0"/>
            </a:endParaRPr>
          </a:p>
          <a:p>
            <a:pPr algn="l"/>
            <a:r>
              <a:rPr lang="zh-CN" altLang="zh-CN" sz="2200" b="1" dirty="0">
                <a:solidFill>
                  <a:srgbClr val="C00000"/>
                </a:solidFill>
                <a:latin typeface="Arial" panose="020B0604020202020204" pitchFamily="34" charset="0"/>
              </a:rPr>
              <a:t>内环</a:t>
            </a:r>
            <a:r>
              <a:rPr lang="zh-CN" altLang="en-US" sz="2200" b="1" dirty="0">
                <a:solidFill>
                  <a:srgbClr val="C00000"/>
                </a:solidFill>
                <a:latin typeface="Arial" panose="020B0604020202020204" pitchFamily="34" charset="0"/>
              </a:rPr>
              <a:t>：</a:t>
            </a:r>
            <a:r>
              <a:rPr lang="zh-CN" altLang="zh-CN" sz="2200" dirty="0">
                <a:solidFill>
                  <a:srgbClr val="002060"/>
                </a:solidFill>
                <a:latin typeface="Arial" panose="020B0604020202020204" pitchFamily="34" charset="0"/>
              </a:rPr>
              <a:t>用于控制</a:t>
            </a:r>
            <a:r>
              <a:rPr lang="en-US" altLang="zh-CN" sz="2200" dirty="0">
                <a:solidFill>
                  <a:srgbClr val="002060"/>
                </a:solidFill>
                <a:latin typeface="Arial" panose="020B0604020202020204" pitchFamily="34" charset="0"/>
              </a:rPr>
              <a:t>VSC</a:t>
            </a:r>
            <a:r>
              <a:rPr lang="zh-CN" altLang="zh-CN" sz="2200" dirty="0">
                <a:solidFill>
                  <a:srgbClr val="002060"/>
                </a:solidFill>
                <a:latin typeface="Arial" panose="020B0604020202020204" pitchFamily="34" charset="0"/>
              </a:rPr>
              <a:t>输出调制电压，通过对调制电压基波分量的准确控制，使得柔性多状态开关实际输出电流能够快送跟踪外环给定参考值，从而实现相应的控制目标。</a:t>
            </a:r>
          </a:p>
          <a:p>
            <a:endParaRPr lang="zh-CN" altLang="en-US" sz="2200" dirty="0">
              <a:latin typeface="Arial" panose="020B0604020202020204" pitchFamily="34" charset="0"/>
            </a:endParaRPr>
          </a:p>
        </p:txBody>
      </p:sp>
      <p:grpSp>
        <p:nvGrpSpPr>
          <p:cNvPr id="13" name="Group 9"/>
          <p:cNvGrpSpPr>
            <a:grpSpLocks/>
          </p:cNvGrpSpPr>
          <p:nvPr/>
        </p:nvGrpSpPr>
        <p:grpSpPr bwMode="auto">
          <a:xfrm>
            <a:off x="177644" y="404124"/>
            <a:ext cx="7935228" cy="945252"/>
            <a:chOff x="1296" y="1866"/>
            <a:chExt cx="2667" cy="349"/>
          </a:xfrm>
        </p:grpSpPr>
        <p:sp>
          <p:nvSpPr>
            <p:cNvPr id="14" name="AutoShape 10"/>
            <p:cNvSpPr>
              <a:spLocks noChangeArrowheads="1"/>
            </p:cNvSpPr>
            <p:nvPr/>
          </p:nvSpPr>
          <p:spPr bwMode="gray">
            <a:xfrm>
              <a:off x="1536" y="1899"/>
              <a:ext cx="2304" cy="288"/>
            </a:xfrm>
            <a:prstGeom prst="roundRect">
              <a:avLst>
                <a:gd name="adj" fmla="val 16667"/>
              </a:avLst>
            </a:prstGeom>
            <a:gradFill rotWithShape="1">
              <a:gsLst>
                <a:gs pos="0">
                  <a:srgbClr val="438ACB"/>
                </a:gs>
                <a:gs pos="50000">
                  <a:srgbClr val="D7E6F4"/>
                </a:gs>
                <a:gs pos="100000">
                  <a:srgbClr val="438ACB"/>
                </a:gs>
              </a:gsLst>
              <a:lin ang="5400000" scaled="1"/>
            </a:gradFill>
            <a:ln w="12700" algn="ctr">
              <a:solidFill>
                <a:srgbClr val="FFFFFF"/>
              </a:solidFill>
              <a:round/>
              <a:headEnd/>
              <a:tailEnd/>
            </a:ln>
          </p:spPr>
          <p:txBody>
            <a:bodyPr wrap="none" anchor="ctr"/>
            <a:lstStyle/>
            <a:p>
              <a:pPr algn="r"/>
              <a:endParaRPr lang="zh-CN" altLang="en-US" sz="2400" b="0">
                <a:solidFill>
                  <a:srgbClr val="4D4D4D"/>
                </a:solidFill>
                <a:latin typeface="Arial" charset="0"/>
              </a:endParaRPr>
            </a:p>
          </p:txBody>
        </p:sp>
        <p:sp>
          <p:nvSpPr>
            <p:cNvPr id="19" name="AutoShape 11"/>
            <p:cNvSpPr>
              <a:spLocks noChangeArrowheads="1"/>
            </p:cNvSpPr>
            <p:nvPr/>
          </p:nvSpPr>
          <p:spPr bwMode="gray">
            <a:xfrm>
              <a:off x="1296" y="1866"/>
              <a:ext cx="407" cy="341"/>
            </a:xfrm>
            <a:prstGeom prst="diamond">
              <a:avLst/>
            </a:prstGeom>
            <a:solidFill>
              <a:srgbClr val="438ACB"/>
            </a:solidFill>
            <a:ln w="25400" algn="ctr">
              <a:solidFill>
                <a:srgbClr val="FFFFFF"/>
              </a:solidFill>
              <a:miter lim="800000"/>
              <a:headEnd/>
              <a:tailEnd/>
            </a:ln>
          </p:spPr>
          <p:txBody>
            <a:bodyPr wrap="none" anchor="ctr"/>
            <a:lstStyle/>
            <a:p>
              <a:pPr algn="r"/>
              <a:endParaRPr lang="zh-CN" altLang="en-US" sz="2400" b="0">
                <a:solidFill>
                  <a:srgbClr val="4D4D4D"/>
                </a:solidFill>
                <a:latin typeface="Arial" charset="0"/>
              </a:endParaRPr>
            </a:p>
          </p:txBody>
        </p:sp>
        <p:sp>
          <p:nvSpPr>
            <p:cNvPr id="21" name="Text Box 12"/>
            <p:cNvSpPr txBox="1">
              <a:spLocks noChangeArrowheads="1"/>
            </p:cNvSpPr>
            <p:nvPr/>
          </p:nvSpPr>
          <p:spPr bwMode="gray">
            <a:xfrm>
              <a:off x="1394" y="1939"/>
              <a:ext cx="2569"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zh-CN" altLang="zh-CN" sz="2400" dirty="0">
                  <a:solidFill>
                    <a:srgbClr val="000000"/>
                  </a:solidFill>
                  <a:latin typeface="Arial" charset="0"/>
                </a:rPr>
                <a:t>学位论文进展</a:t>
              </a:r>
              <a:r>
                <a:rPr lang="zh-CN" altLang="zh-CN" sz="2400" dirty="0" smtClean="0">
                  <a:solidFill>
                    <a:srgbClr val="000000"/>
                  </a:solidFill>
                  <a:latin typeface="Arial" charset="0"/>
                </a:rPr>
                <a:t>情况</a:t>
              </a:r>
              <a:r>
                <a:rPr lang="en-US" altLang="zh-CN" sz="2400" dirty="0" smtClean="0">
                  <a:solidFill>
                    <a:srgbClr val="000000"/>
                  </a:solidFill>
                  <a:latin typeface="Arial" charset="0"/>
                </a:rPr>
                <a:t>——</a:t>
              </a:r>
              <a:r>
                <a:rPr lang="zh-CN" altLang="en-US" sz="2400" dirty="0">
                  <a:solidFill>
                    <a:srgbClr val="C00000"/>
                  </a:solidFill>
                  <a:latin typeface="Arial" charset="0"/>
                </a:rPr>
                <a:t>已取得的阶段性成果</a:t>
              </a:r>
              <a:endParaRPr lang="en-US" altLang="zh-CN" sz="2400" dirty="0">
                <a:solidFill>
                  <a:srgbClr val="C00000"/>
                </a:solidFill>
                <a:latin typeface="Arial" charset="0"/>
              </a:endParaRPr>
            </a:p>
          </p:txBody>
        </p:sp>
        <p:sp>
          <p:nvSpPr>
            <p:cNvPr id="22" name="Text Box 13"/>
            <p:cNvSpPr txBox="1">
              <a:spLocks noChangeArrowheads="1"/>
            </p:cNvSpPr>
            <p:nvPr/>
          </p:nvSpPr>
          <p:spPr bwMode="gray">
            <a:xfrm>
              <a:off x="1394" y="192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en-US" altLang="zh-CN" sz="2400" b="0" dirty="0">
                  <a:solidFill>
                    <a:srgbClr val="FFFFFF"/>
                  </a:solidFill>
                  <a:latin typeface="Arial" charset="0"/>
                </a:rPr>
                <a:t>2</a:t>
              </a:r>
            </a:p>
          </p:txBody>
        </p:sp>
      </p:grpSp>
    </p:spTree>
    <p:extLst>
      <p:ext uri="{BB962C8B-B14F-4D97-AF65-F5344CB8AC3E}">
        <p14:creationId xmlns:p14="http://schemas.microsoft.com/office/powerpoint/2010/main" val="17636246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smtClean="0"/>
              <a:t>第</a:t>
            </a:r>
            <a:fld id="{C5ED84E0-D3B6-435B-85CC-7627E7D4C88C}" type="slidenum">
              <a:rPr lang="zh-CN" altLang="en-US" smtClean="0"/>
              <a:pPr>
                <a:defRPr/>
              </a:pPr>
              <a:t>16</a:t>
            </a:fld>
            <a:r>
              <a:rPr lang="zh-CN" altLang="en-US" smtClean="0"/>
              <a:t>页</a:t>
            </a:r>
            <a:endParaRPr lang="zh-CN" altLang="en-US"/>
          </a:p>
        </p:txBody>
      </p:sp>
      <p:grpSp>
        <p:nvGrpSpPr>
          <p:cNvPr id="12" name="Group 9"/>
          <p:cNvGrpSpPr>
            <a:grpSpLocks/>
          </p:cNvGrpSpPr>
          <p:nvPr/>
        </p:nvGrpSpPr>
        <p:grpSpPr bwMode="auto">
          <a:xfrm>
            <a:off x="177644" y="404124"/>
            <a:ext cx="8890312" cy="945252"/>
            <a:chOff x="1296" y="1866"/>
            <a:chExt cx="2988" cy="349"/>
          </a:xfrm>
        </p:grpSpPr>
        <p:sp>
          <p:nvSpPr>
            <p:cNvPr id="13" name="AutoShape 10"/>
            <p:cNvSpPr>
              <a:spLocks noChangeArrowheads="1"/>
            </p:cNvSpPr>
            <p:nvPr/>
          </p:nvSpPr>
          <p:spPr bwMode="gray">
            <a:xfrm>
              <a:off x="1536" y="1899"/>
              <a:ext cx="2304" cy="288"/>
            </a:xfrm>
            <a:prstGeom prst="roundRect">
              <a:avLst>
                <a:gd name="adj" fmla="val 16667"/>
              </a:avLst>
            </a:prstGeom>
            <a:gradFill rotWithShape="1">
              <a:gsLst>
                <a:gs pos="0">
                  <a:srgbClr val="438ACB"/>
                </a:gs>
                <a:gs pos="50000">
                  <a:srgbClr val="D7E6F4"/>
                </a:gs>
                <a:gs pos="100000">
                  <a:srgbClr val="438ACB"/>
                </a:gs>
              </a:gsLst>
              <a:lin ang="5400000" scaled="1"/>
            </a:gradFill>
            <a:ln w="12700" algn="ctr">
              <a:solidFill>
                <a:srgbClr val="FFFFFF"/>
              </a:solidFill>
              <a:round/>
              <a:headEnd/>
              <a:tailEnd/>
            </a:ln>
          </p:spPr>
          <p:txBody>
            <a:bodyPr wrap="none" anchor="ctr"/>
            <a:lstStyle/>
            <a:p>
              <a:pPr algn="r"/>
              <a:endParaRPr lang="zh-CN" altLang="en-US" sz="2400" b="0">
                <a:solidFill>
                  <a:srgbClr val="4D4D4D"/>
                </a:solidFill>
                <a:latin typeface="Arial" charset="0"/>
              </a:endParaRPr>
            </a:p>
          </p:txBody>
        </p:sp>
        <p:sp>
          <p:nvSpPr>
            <p:cNvPr id="14" name="AutoShape 11"/>
            <p:cNvSpPr>
              <a:spLocks noChangeArrowheads="1"/>
            </p:cNvSpPr>
            <p:nvPr/>
          </p:nvSpPr>
          <p:spPr bwMode="gray">
            <a:xfrm>
              <a:off x="1296" y="1866"/>
              <a:ext cx="407" cy="341"/>
            </a:xfrm>
            <a:prstGeom prst="diamond">
              <a:avLst/>
            </a:prstGeom>
            <a:solidFill>
              <a:srgbClr val="438ACB"/>
            </a:solidFill>
            <a:ln w="25400" algn="ctr">
              <a:solidFill>
                <a:srgbClr val="FFFFFF"/>
              </a:solidFill>
              <a:miter lim="800000"/>
              <a:headEnd/>
              <a:tailEnd/>
            </a:ln>
          </p:spPr>
          <p:txBody>
            <a:bodyPr wrap="none" anchor="ctr"/>
            <a:lstStyle/>
            <a:p>
              <a:pPr algn="r"/>
              <a:endParaRPr lang="zh-CN" altLang="en-US" sz="2400" b="0">
                <a:solidFill>
                  <a:srgbClr val="4D4D4D"/>
                </a:solidFill>
                <a:latin typeface="Arial" charset="0"/>
              </a:endParaRPr>
            </a:p>
          </p:txBody>
        </p:sp>
        <p:sp>
          <p:nvSpPr>
            <p:cNvPr id="15" name="Text Box 12"/>
            <p:cNvSpPr txBox="1">
              <a:spLocks noChangeArrowheads="1"/>
            </p:cNvSpPr>
            <p:nvPr/>
          </p:nvSpPr>
          <p:spPr bwMode="gray">
            <a:xfrm>
              <a:off x="1715" y="1939"/>
              <a:ext cx="2569"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algn="l" eaLnBrk="1" hangingPunct="1"/>
              <a:r>
                <a:rPr lang="zh-CN" altLang="zh-CN" sz="2400" dirty="0">
                  <a:solidFill>
                    <a:srgbClr val="000000"/>
                  </a:solidFill>
                  <a:latin typeface="Arial" charset="0"/>
                </a:rPr>
                <a:t>学位论文进展</a:t>
              </a:r>
              <a:r>
                <a:rPr lang="zh-CN" altLang="zh-CN" sz="2400" dirty="0" smtClean="0">
                  <a:solidFill>
                    <a:srgbClr val="000000"/>
                  </a:solidFill>
                  <a:latin typeface="Arial" charset="0"/>
                </a:rPr>
                <a:t>情况</a:t>
              </a:r>
              <a:r>
                <a:rPr lang="en-US" altLang="zh-CN" sz="2400" dirty="0" smtClean="0">
                  <a:solidFill>
                    <a:srgbClr val="000000"/>
                  </a:solidFill>
                  <a:latin typeface="Arial" charset="0"/>
                </a:rPr>
                <a:t>——</a:t>
              </a:r>
              <a:r>
                <a:rPr lang="zh-CN" altLang="en-US" sz="2400" dirty="0" smtClean="0">
                  <a:solidFill>
                    <a:srgbClr val="C00000"/>
                  </a:solidFill>
                  <a:latin typeface="Arial" charset="0"/>
                </a:rPr>
                <a:t>已取得的阶段性成果</a:t>
              </a:r>
              <a:endParaRPr lang="en-US" altLang="zh-CN" sz="1800" dirty="0">
                <a:solidFill>
                  <a:srgbClr val="C00000"/>
                </a:solidFill>
                <a:latin typeface="Arial" charset="0"/>
              </a:endParaRPr>
            </a:p>
          </p:txBody>
        </p:sp>
        <p:sp>
          <p:nvSpPr>
            <p:cNvPr id="16" name="Text Box 13"/>
            <p:cNvSpPr txBox="1">
              <a:spLocks noChangeArrowheads="1"/>
            </p:cNvSpPr>
            <p:nvPr/>
          </p:nvSpPr>
          <p:spPr bwMode="gray">
            <a:xfrm>
              <a:off x="1394" y="192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en-US" altLang="zh-CN" sz="2400" b="0" dirty="0">
                  <a:solidFill>
                    <a:srgbClr val="FFFFFF"/>
                  </a:solidFill>
                  <a:latin typeface="Arial" charset="0"/>
                </a:rPr>
                <a:t>2</a:t>
              </a:r>
            </a:p>
          </p:txBody>
        </p:sp>
      </p:grpSp>
      <p:grpSp>
        <p:nvGrpSpPr>
          <p:cNvPr id="21" name="组合 20">
            <a:extLst>
              <a:ext uri="{FF2B5EF4-FFF2-40B4-BE49-F238E27FC236}">
                <a16:creationId xmlns:a16="http://schemas.microsoft.com/office/drawing/2014/main" id="{144BF70B-8358-443A-8C72-DCC11B7A194C}"/>
              </a:ext>
            </a:extLst>
          </p:cNvPr>
          <p:cNvGrpSpPr/>
          <p:nvPr/>
        </p:nvGrpSpPr>
        <p:grpSpPr>
          <a:xfrm>
            <a:off x="319994" y="1479501"/>
            <a:ext cx="4983903" cy="4037894"/>
            <a:chOff x="9255676" y="2198202"/>
            <a:chExt cx="2816989" cy="4039109"/>
          </a:xfrm>
        </p:grpSpPr>
        <p:sp>
          <p:nvSpPr>
            <p:cNvPr id="22" name="矩形 21">
              <a:extLst>
                <a:ext uri="{FF2B5EF4-FFF2-40B4-BE49-F238E27FC236}">
                  <a16:creationId xmlns:a16="http://schemas.microsoft.com/office/drawing/2014/main" id="{983045BC-C97B-4469-81FA-4932B42B8982}"/>
                </a:ext>
              </a:extLst>
            </p:cNvPr>
            <p:cNvSpPr/>
            <p:nvPr/>
          </p:nvSpPr>
          <p:spPr bwMode="auto">
            <a:xfrm>
              <a:off x="9264353" y="2198202"/>
              <a:ext cx="2808312" cy="4039109"/>
            </a:xfrm>
            <a:prstGeom prst="rect">
              <a:avLst/>
            </a:prstGeom>
            <a:solidFill>
              <a:srgbClr val="FFFFFF"/>
            </a:solidFill>
            <a:ln w="25400" cap="flat" cmpd="sng" algn="ctr">
              <a:solidFill>
                <a:srgbClr val="4F81BD"/>
              </a:solidFill>
              <a:prstDash val="soli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868" tIns="42434" rIns="84868" bIns="42434" numCol="1" rtlCol="0" anchor="t" anchorCtr="0" compatLnSpc="1">
              <a:prstTxWarp prst="textNoShape">
                <a:avLst/>
              </a:prstTxWarp>
            </a:bodyPr>
            <a:lstStyle/>
            <a:p>
              <a:pPr marL="0" marR="0" lvl="0" indent="0" algn="l" defTabSz="914400" eaLnBrk="0" fontAlgn="auto" latinLnBrk="0" hangingPunct="0">
                <a:lnSpc>
                  <a:spcPct val="100000"/>
                </a:lnSpc>
                <a:spcBef>
                  <a:spcPts val="0"/>
                </a:spcBef>
                <a:spcAft>
                  <a:spcPts val="0"/>
                </a:spcAft>
                <a:buClrTx/>
                <a:buSzTx/>
                <a:buFont typeface="Arial" pitchFamily="34" charset="0"/>
                <a:buNone/>
                <a:tabLst/>
                <a:defRPr/>
              </a:pPr>
              <a:endParaRPr kumimoji="0" lang="zh-CN" altLang="en-US" sz="1671" b="0" i="0" u="none" strike="noStrike" kern="0" cap="none" spc="0" normalizeH="0" baseline="0" noProof="0">
                <a:ln>
                  <a:noFill/>
                </a:ln>
                <a:solidFill>
                  <a:srgbClr val="000000"/>
                </a:solidFill>
                <a:effectLst/>
                <a:uLnTx/>
                <a:uFillTx/>
                <a:latin typeface="Calibri" pitchFamily="34" charset="0"/>
                <a:ea typeface="微软雅黑"/>
                <a:cs typeface="+mn-cs"/>
              </a:endParaRPr>
            </a:p>
          </p:txBody>
        </p:sp>
        <p:sp>
          <p:nvSpPr>
            <p:cNvPr id="23" name="TextBox 12">
              <a:extLst>
                <a:ext uri="{FF2B5EF4-FFF2-40B4-BE49-F238E27FC236}">
                  <a16:creationId xmlns:a16="http://schemas.microsoft.com/office/drawing/2014/main" id="{89A17C19-7BA1-4AB3-B165-E8322D9151CE}"/>
                </a:ext>
              </a:extLst>
            </p:cNvPr>
            <p:cNvSpPr txBox="1"/>
            <p:nvPr/>
          </p:nvSpPr>
          <p:spPr>
            <a:xfrm>
              <a:off x="9255676" y="2198202"/>
              <a:ext cx="2808311" cy="345705"/>
            </a:xfrm>
            <a:prstGeom prst="rect">
              <a:avLst/>
            </a:prstGeom>
            <a:solidFill>
              <a:srgbClr val="4F81BD"/>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85" b="0" i="0" u="none" strike="noStrike" kern="0" cap="none" spc="0" normalizeH="0" baseline="0" noProof="0" dirty="0" smtClean="0">
                  <a:ln>
                    <a:noFill/>
                  </a:ln>
                  <a:solidFill>
                    <a:srgbClr val="FFFFFF"/>
                  </a:solidFill>
                  <a:effectLst/>
                  <a:uLnTx/>
                  <a:uFillTx/>
                  <a:latin typeface="微软雅黑"/>
                  <a:ea typeface="微软雅黑"/>
                </a:rPr>
                <a:t>柔性多状态开关的仿真</a:t>
              </a:r>
              <a:endParaRPr kumimoji="0" lang="zh-CN" altLang="en-US" sz="1485" b="0" i="0" u="none" strike="noStrike" kern="0" cap="none" spc="0" normalizeH="0" baseline="0" noProof="0" dirty="0">
                <a:ln>
                  <a:noFill/>
                </a:ln>
                <a:solidFill>
                  <a:srgbClr val="FFFFFF"/>
                </a:solidFill>
                <a:effectLst/>
                <a:uLnTx/>
                <a:uFillTx/>
                <a:latin typeface="微软雅黑"/>
                <a:ea typeface="微软雅黑"/>
              </a:endParaRPr>
            </a:p>
          </p:txBody>
        </p:sp>
      </p:grpSp>
      <p:pic>
        <p:nvPicPr>
          <p:cNvPr id="1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344" y="1921275"/>
            <a:ext cx="4819934" cy="3565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 name="组合 23">
            <a:extLst>
              <a:ext uri="{FF2B5EF4-FFF2-40B4-BE49-F238E27FC236}">
                <a16:creationId xmlns:a16="http://schemas.microsoft.com/office/drawing/2014/main" id="{83569A06-25A8-4E23-AE6F-EC6FA923D12B}"/>
              </a:ext>
            </a:extLst>
          </p:cNvPr>
          <p:cNvGrpSpPr/>
          <p:nvPr/>
        </p:nvGrpSpPr>
        <p:grpSpPr>
          <a:xfrm>
            <a:off x="5421222" y="1479500"/>
            <a:ext cx="5742078" cy="4037895"/>
            <a:chOff x="9264353" y="2198202"/>
            <a:chExt cx="2808312" cy="4039109"/>
          </a:xfrm>
        </p:grpSpPr>
        <p:sp>
          <p:nvSpPr>
            <p:cNvPr id="25" name="矩形 24">
              <a:extLst>
                <a:ext uri="{FF2B5EF4-FFF2-40B4-BE49-F238E27FC236}">
                  <a16:creationId xmlns:a16="http://schemas.microsoft.com/office/drawing/2014/main" id="{417249FA-96D6-4D2C-89A3-0732AA9C68F8}"/>
                </a:ext>
              </a:extLst>
            </p:cNvPr>
            <p:cNvSpPr/>
            <p:nvPr/>
          </p:nvSpPr>
          <p:spPr bwMode="auto">
            <a:xfrm>
              <a:off x="9264353" y="2198202"/>
              <a:ext cx="2808312" cy="4039109"/>
            </a:xfrm>
            <a:prstGeom prst="rect">
              <a:avLst/>
            </a:prstGeom>
            <a:solidFill>
              <a:srgbClr val="FFFFFF"/>
            </a:solidFill>
            <a:ln w="25400" cap="flat" cmpd="sng" algn="ctr">
              <a:solidFill>
                <a:srgbClr val="C00000"/>
              </a:solidFill>
              <a:prstDash val="soli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868" tIns="42434" rIns="84868" bIns="42434" numCol="1" rtlCol="0" anchor="t" anchorCtr="0" compatLnSpc="1">
              <a:prstTxWarp prst="textNoShape">
                <a:avLst/>
              </a:prstTxWarp>
            </a:bodyPr>
            <a:lstStyle/>
            <a:p>
              <a:pPr marL="0" marR="0" lvl="0" indent="0" algn="l" defTabSz="914400" eaLnBrk="0" fontAlgn="auto" latinLnBrk="0" hangingPunct="0">
                <a:lnSpc>
                  <a:spcPct val="100000"/>
                </a:lnSpc>
                <a:spcBef>
                  <a:spcPts val="0"/>
                </a:spcBef>
                <a:spcAft>
                  <a:spcPts val="0"/>
                </a:spcAft>
                <a:buClrTx/>
                <a:buSzTx/>
                <a:buFont typeface="Arial" pitchFamily="34" charset="0"/>
                <a:buNone/>
                <a:tabLst/>
                <a:defRPr/>
              </a:pPr>
              <a:endParaRPr kumimoji="0" lang="zh-CN" altLang="en-US" sz="1671" b="0" i="0" u="none" strike="noStrike" kern="0" cap="none" spc="0" normalizeH="0" baseline="0" noProof="0">
                <a:ln>
                  <a:noFill/>
                </a:ln>
                <a:solidFill>
                  <a:srgbClr val="000000"/>
                </a:solidFill>
                <a:effectLst/>
                <a:uLnTx/>
                <a:uFillTx/>
                <a:latin typeface="Calibri" pitchFamily="34" charset="0"/>
                <a:ea typeface="微软雅黑"/>
                <a:cs typeface="+mn-cs"/>
              </a:endParaRPr>
            </a:p>
          </p:txBody>
        </p:sp>
        <p:sp>
          <p:nvSpPr>
            <p:cNvPr id="26" name="TextBox 12">
              <a:extLst>
                <a:ext uri="{FF2B5EF4-FFF2-40B4-BE49-F238E27FC236}">
                  <a16:creationId xmlns:a16="http://schemas.microsoft.com/office/drawing/2014/main" id="{6ECC392A-67B5-48D2-BBB0-C11C334F1BD2}"/>
                </a:ext>
              </a:extLst>
            </p:cNvPr>
            <p:cNvSpPr txBox="1"/>
            <p:nvPr/>
          </p:nvSpPr>
          <p:spPr>
            <a:xfrm>
              <a:off x="9264353" y="2204864"/>
              <a:ext cx="2808311" cy="260836"/>
            </a:xfrm>
            <a:prstGeom prst="rect">
              <a:avLst/>
            </a:prstGeom>
            <a:solidFill>
              <a:srgbClr val="C00000"/>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485" b="0" kern="0" dirty="0" smtClean="0">
                  <a:solidFill>
                    <a:srgbClr val="FFFFFF"/>
                  </a:solidFill>
                  <a:latin typeface="微软雅黑"/>
                  <a:ea typeface="微软雅黑"/>
                </a:rPr>
                <a:t>仿真结果</a:t>
              </a:r>
              <a:endParaRPr kumimoji="0" lang="zh-CN" altLang="en-US" sz="1485" b="0" i="0" u="none" strike="noStrike" kern="0" cap="none" spc="0" normalizeH="0" baseline="0" noProof="0" dirty="0">
                <a:ln>
                  <a:noFill/>
                </a:ln>
                <a:solidFill>
                  <a:srgbClr val="FFFFFF"/>
                </a:solidFill>
                <a:effectLst/>
                <a:uLnTx/>
                <a:uFillTx/>
                <a:latin typeface="微软雅黑"/>
                <a:ea typeface="微软雅黑"/>
              </a:endParaRPr>
            </a:p>
          </p:txBody>
        </p:sp>
      </p:grpSp>
      <p:pic>
        <p:nvPicPr>
          <p:cNvPr id="18" name="图片 16" descr="C:\Users\dell\AppData\Local\Temp\1510649567(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00108" y="1921274"/>
            <a:ext cx="2575944" cy="1987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 descr="151081892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6865" y="1792465"/>
            <a:ext cx="2528081" cy="2244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5472006" y="4163468"/>
            <a:ext cx="5760640" cy="1323439"/>
          </a:xfrm>
          <a:prstGeom prst="rect">
            <a:avLst/>
          </a:prstGeom>
        </p:spPr>
        <p:txBody>
          <a:bodyPr wrap="square">
            <a:spAutoFit/>
          </a:bodyPr>
          <a:lstStyle/>
          <a:p>
            <a:pPr algn="l">
              <a:defRPr/>
            </a:pPr>
            <a:r>
              <a:rPr lang="zh-CN" altLang="en-US" sz="2000" kern="100" dirty="0">
                <a:solidFill>
                  <a:srgbClr val="002060"/>
                </a:solidFill>
                <a:cs typeface="Times New Roman" panose="02020603050405020304" pitchFamily="18" charset="0"/>
              </a:rPr>
              <a:t>图为</a:t>
            </a:r>
            <a:r>
              <a:rPr lang="zh-CN" altLang="zh-CN" sz="2000" kern="100" dirty="0">
                <a:solidFill>
                  <a:srgbClr val="002060"/>
                </a:solidFill>
                <a:cs typeface="Times New Roman" panose="02020603050405020304" pitchFamily="18" charset="0"/>
              </a:rPr>
              <a:t>柔性多状态开关的</a:t>
            </a:r>
            <a:r>
              <a:rPr lang="en-US" altLang="zh-CN" sz="2000" kern="100" dirty="0">
                <a:solidFill>
                  <a:srgbClr val="002060"/>
                </a:solidFill>
              </a:rPr>
              <a:t>VSC1</a:t>
            </a:r>
            <a:r>
              <a:rPr lang="zh-CN" altLang="zh-CN" sz="2000" kern="100" dirty="0" smtClean="0">
                <a:solidFill>
                  <a:srgbClr val="002060"/>
                </a:solidFill>
                <a:cs typeface="Times New Roman" panose="02020603050405020304" pitchFamily="18" charset="0"/>
              </a:rPr>
              <a:t>侧</a:t>
            </a:r>
            <a:r>
              <a:rPr lang="zh-CN" altLang="en-US" sz="2000" kern="100" dirty="0">
                <a:solidFill>
                  <a:srgbClr val="002060"/>
                </a:solidFill>
                <a:cs typeface="Times New Roman" panose="02020603050405020304" pitchFamily="18" charset="0"/>
              </a:rPr>
              <a:t>和</a:t>
            </a:r>
            <a:r>
              <a:rPr lang="en-US" altLang="zh-CN" sz="2000" kern="100" dirty="0" smtClean="0">
                <a:solidFill>
                  <a:srgbClr val="002060"/>
                </a:solidFill>
                <a:cs typeface="Times New Roman" panose="02020603050405020304" pitchFamily="18" charset="0"/>
              </a:rPr>
              <a:t>VSC2</a:t>
            </a:r>
            <a:r>
              <a:rPr lang="zh-CN" altLang="en-US" sz="2000" kern="100" dirty="0">
                <a:solidFill>
                  <a:srgbClr val="002060"/>
                </a:solidFill>
                <a:cs typeface="Times New Roman" panose="02020603050405020304" pitchFamily="18" charset="0"/>
              </a:rPr>
              <a:t>的</a:t>
            </a:r>
            <a:r>
              <a:rPr lang="en-US" altLang="zh-CN" sz="2000" kern="100" dirty="0">
                <a:solidFill>
                  <a:srgbClr val="002060"/>
                </a:solidFill>
              </a:rPr>
              <a:t>PQ</a:t>
            </a:r>
            <a:r>
              <a:rPr lang="zh-CN" altLang="zh-CN" sz="2000" kern="100" dirty="0">
                <a:solidFill>
                  <a:srgbClr val="002060"/>
                </a:solidFill>
                <a:cs typeface="Times New Roman" panose="02020603050405020304" pitchFamily="18" charset="0"/>
              </a:rPr>
              <a:t>控制</a:t>
            </a:r>
            <a:r>
              <a:rPr lang="zh-CN" altLang="zh-CN" sz="2000" kern="100" dirty="0" smtClean="0">
                <a:solidFill>
                  <a:srgbClr val="002060"/>
                </a:solidFill>
                <a:cs typeface="Times New Roman" panose="02020603050405020304" pitchFamily="18" charset="0"/>
              </a:rPr>
              <a:t>传输的</a:t>
            </a:r>
            <a:r>
              <a:rPr lang="zh-CN" altLang="zh-CN" sz="2000" kern="100" dirty="0">
                <a:solidFill>
                  <a:srgbClr val="002060"/>
                </a:solidFill>
                <a:cs typeface="Times New Roman" panose="02020603050405020304" pitchFamily="18" charset="0"/>
              </a:rPr>
              <a:t>有功功率和无功功率响应的曲线</a:t>
            </a:r>
            <a:r>
              <a:rPr lang="zh-CN" altLang="zh-CN" sz="2000" kern="100" dirty="0" smtClean="0">
                <a:solidFill>
                  <a:srgbClr val="002060"/>
                </a:solidFill>
                <a:cs typeface="Times New Roman" panose="02020603050405020304" pitchFamily="18" charset="0"/>
              </a:rPr>
              <a:t>。</a:t>
            </a:r>
            <a:endParaRPr lang="en-US" altLang="zh-CN" sz="2000" kern="100" dirty="0" smtClean="0">
              <a:solidFill>
                <a:srgbClr val="002060"/>
              </a:solidFill>
              <a:cs typeface="Times New Roman" panose="02020603050405020304" pitchFamily="18" charset="0"/>
            </a:endParaRPr>
          </a:p>
          <a:p>
            <a:pPr algn="l">
              <a:defRPr/>
            </a:pPr>
            <a:r>
              <a:rPr lang="zh-CN" altLang="en-US" sz="2000" kern="100" dirty="0" smtClean="0">
                <a:solidFill>
                  <a:srgbClr val="C00000"/>
                </a:solidFill>
                <a:cs typeface="Times New Roman" panose="02020603050405020304" pitchFamily="18" charset="0"/>
              </a:rPr>
              <a:t>由图可见，两者的动态响应特性响应良好，能够准确的跟踪外部指令！</a:t>
            </a:r>
            <a:endParaRPr lang="zh-CN" altLang="en-US" sz="2000" dirty="0">
              <a:solidFill>
                <a:srgbClr val="C00000"/>
              </a:solidFill>
            </a:endParaRPr>
          </a:p>
        </p:txBody>
      </p:sp>
      <p:sp>
        <p:nvSpPr>
          <p:cNvPr id="20" name="矩形 19"/>
          <p:cNvSpPr/>
          <p:nvPr/>
        </p:nvSpPr>
        <p:spPr>
          <a:xfrm>
            <a:off x="1329631" y="5404079"/>
            <a:ext cx="9986069" cy="1754326"/>
          </a:xfrm>
          <a:prstGeom prst="rect">
            <a:avLst/>
          </a:prstGeom>
        </p:spPr>
        <p:txBody>
          <a:bodyPr wrap="square">
            <a:spAutoFit/>
          </a:bodyPr>
          <a:lstStyle>
            <a:defPPr>
              <a:defRPr lang="de-DE"/>
            </a:defPPr>
            <a:lvl1pPr algn="ctr" rtl="0" fontAlgn="base">
              <a:spcBef>
                <a:spcPct val="0"/>
              </a:spcBef>
              <a:spcAft>
                <a:spcPct val="0"/>
              </a:spcAft>
              <a:defRPr sz="3800" b="1" kern="1200">
                <a:solidFill>
                  <a:schemeClr val="tx2"/>
                </a:solidFill>
                <a:latin typeface="Times New Roman" pitchFamily="18" charset="0"/>
                <a:ea typeface="宋体" pitchFamily="2" charset="-122"/>
                <a:cs typeface="+mn-cs"/>
              </a:defRPr>
            </a:lvl1pPr>
            <a:lvl2pPr marL="457200" algn="ctr" rtl="0" fontAlgn="base">
              <a:spcBef>
                <a:spcPct val="0"/>
              </a:spcBef>
              <a:spcAft>
                <a:spcPct val="0"/>
              </a:spcAft>
              <a:defRPr sz="3800" b="1" kern="1200">
                <a:solidFill>
                  <a:schemeClr val="tx2"/>
                </a:solidFill>
                <a:latin typeface="Times New Roman" pitchFamily="18" charset="0"/>
                <a:ea typeface="宋体" pitchFamily="2" charset="-122"/>
                <a:cs typeface="+mn-cs"/>
              </a:defRPr>
            </a:lvl2pPr>
            <a:lvl3pPr marL="914400" algn="ctr" rtl="0" fontAlgn="base">
              <a:spcBef>
                <a:spcPct val="0"/>
              </a:spcBef>
              <a:spcAft>
                <a:spcPct val="0"/>
              </a:spcAft>
              <a:defRPr sz="3800" b="1" kern="1200">
                <a:solidFill>
                  <a:schemeClr val="tx2"/>
                </a:solidFill>
                <a:latin typeface="Times New Roman" pitchFamily="18" charset="0"/>
                <a:ea typeface="宋体" pitchFamily="2" charset="-122"/>
                <a:cs typeface="+mn-cs"/>
              </a:defRPr>
            </a:lvl3pPr>
            <a:lvl4pPr marL="1371600" algn="ctr" rtl="0" fontAlgn="base">
              <a:spcBef>
                <a:spcPct val="0"/>
              </a:spcBef>
              <a:spcAft>
                <a:spcPct val="0"/>
              </a:spcAft>
              <a:defRPr sz="3800" b="1" kern="1200">
                <a:solidFill>
                  <a:schemeClr val="tx2"/>
                </a:solidFill>
                <a:latin typeface="Times New Roman" pitchFamily="18" charset="0"/>
                <a:ea typeface="宋体" pitchFamily="2" charset="-122"/>
                <a:cs typeface="+mn-cs"/>
              </a:defRPr>
            </a:lvl4pPr>
            <a:lvl5pPr marL="1828800" algn="ctr" rtl="0" fontAlgn="base">
              <a:spcBef>
                <a:spcPct val="0"/>
              </a:spcBef>
              <a:spcAft>
                <a:spcPct val="0"/>
              </a:spcAft>
              <a:defRPr sz="3800" b="1" kern="1200">
                <a:solidFill>
                  <a:schemeClr val="tx2"/>
                </a:solidFill>
                <a:latin typeface="Times New Roman" pitchFamily="18" charset="0"/>
                <a:ea typeface="宋体" pitchFamily="2" charset="-122"/>
                <a:cs typeface="+mn-cs"/>
              </a:defRPr>
            </a:lvl5pPr>
            <a:lvl6pPr marL="2286000" algn="l" defTabSz="914400" rtl="0" eaLnBrk="1" latinLnBrk="0" hangingPunct="1">
              <a:defRPr sz="3800" b="1" kern="1200">
                <a:solidFill>
                  <a:schemeClr val="tx2"/>
                </a:solidFill>
                <a:latin typeface="Times New Roman" pitchFamily="18" charset="0"/>
                <a:ea typeface="宋体" pitchFamily="2" charset="-122"/>
                <a:cs typeface="+mn-cs"/>
              </a:defRPr>
            </a:lvl6pPr>
            <a:lvl7pPr marL="2743200" algn="l" defTabSz="914400" rtl="0" eaLnBrk="1" latinLnBrk="0" hangingPunct="1">
              <a:defRPr sz="3800" b="1" kern="1200">
                <a:solidFill>
                  <a:schemeClr val="tx2"/>
                </a:solidFill>
                <a:latin typeface="Times New Roman" pitchFamily="18" charset="0"/>
                <a:ea typeface="宋体" pitchFamily="2" charset="-122"/>
                <a:cs typeface="+mn-cs"/>
              </a:defRPr>
            </a:lvl7pPr>
            <a:lvl8pPr marL="3200400" algn="l" defTabSz="914400" rtl="0" eaLnBrk="1" latinLnBrk="0" hangingPunct="1">
              <a:defRPr sz="3800" b="1" kern="1200">
                <a:solidFill>
                  <a:schemeClr val="tx2"/>
                </a:solidFill>
                <a:latin typeface="Times New Roman" pitchFamily="18" charset="0"/>
                <a:ea typeface="宋体" pitchFamily="2" charset="-122"/>
                <a:cs typeface="+mn-cs"/>
              </a:defRPr>
            </a:lvl8pPr>
            <a:lvl9pPr marL="3657600" algn="l" defTabSz="914400" rtl="0" eaLnBrk="1" latinLnBrk="0" hangingPunct="1">
              <a:defRPr sz="3800" b="1" kern="1200">
                <a:solidFill>
                  <a:schemeClr val="tx2"/>
                </a:solidFill>
                <a:latin typeface="Times New Roman" pitchFamily="18" charset="0"/>
                <a:ea typeface="宋体" pitchFamily="2" charset="-122"/>
                <a:cs typeface="+mn-cs"/>
              </a:defRPr>
            </a:lvl9pPr>
          </a:lstStyle>
          <a:p>
            <a:pPr>
              <a:defRPr/>
            </a:pPr>
            <a:endParaRPr lang="en-US" altLang="zh-CN" sz="2800" dirty="0">
              <a:solidFill>
                <a:srgbClr val="002060"/>
              </a:solidFill>
            </a:endParaRPr>
          </a:p>
          <a:p>
            <a:pPr algn="l">
              <a:defRPr/>
            </a:pPr>
            <a:r>
              <a:rPr lang="zh-CN" altLang="zh-CN" sz="2000" dirty="0">
                <a:solidFill>
                  <a:srgbClr val="002060"/>
                </a:solidFill>
              </a:rPr>
              <a:t>（</a:t>
            </a:r>
            <a:r>
              <a:rPr lang="en-US" altLang="zh-CN" sz="2000" dirty="0">
                <a:solidFill>
                  <a:srgbClr val="002060"/>
                </a:solidFill>
              </a:rPr>
              <a:t>1</a:t>
            </a:r>
            <a:r>
              <a:rPr lang="zh-CN" altLang="zh-CN" sz="2000" dirty="0">
                <a:solidFill>
                  <a:srgbClr val="002060"/>
                </a:solidFill>
              </a:rPr>
              <a:t>）柔性多状态开关能够准确的控制其所传输的有功功率，可以有效地调节馈线负载比重，改善馈线间的负荷平衡</a:t>
            </a:r>
            <a:r>
              <a:rPr lang="zh-CN" altLang="zh-CN" sz="2000" dirty="0" smtClean="0">
                <a:solidFill>
                  <a:srgbClr val="002060"/>
                </a:solidFill>
              </a:rPr>
              <a:t>；</a:t>
            </a:r>
            <a:endParaRPr lang="en-US" altLang="zh-CN" sz="2000" dirty="0">
              <a:solidFill>
                <a:srgbClr val="002060"/>
              </a:solidFill>
            </a:endParaRPr>
          </a:p>
          <a:p>
            <a:pPr algn="l">
              <a:defRPr/>
            </a:pPr>
            <a:r>
              <a:rPr lang="zh-CN" altLang="zh-CN" sz="2000" dirty="0">
                <a:solidFill>
                  <a:srgbClr val="002060"/>
                </a:solidFill>
              </a:rPr>
              <a:t>（</a:t>
            </a:r>
            <a:r>
              <a:rPr lang="en-US" altLang="zh-CN" sz="2000" dirty="0">
                <a:solidFill>
                  <a:srgbClr val="002060"/>
                </a:solidFill>
              </a:rPr>
              <a:t>2</a:t>
            </a:r>
            <a:r>
              <a:rPr lang="zh-CN" altLang="zh-CN" sz="2000" dirty="0">
                <a:solidFill>
                  <a:srgbClr val="002060"/>
                </a:solidFill>
              </a:rPr>
              <a:t>）柔性多状态开关两侧变流器皆可四象限运行，能控制其吸收或发出系统所需无功功率，可为系统提供灵活的无功补偿。</a:t>
            </a:r>
            <a:endParaRPr lang="zh-CN" altLang="en-US" sz="2000" dirty="0">
              <a:solidFill>
                <a:srgbClr val="002060"/>
              </a:solidFill>
            </a:endParaRPr>
          </a:p>
        </p:txBody>
      </p:sp>
      <p:sp>
        <p:nvSpPr>
          <p:cNvPr id="2" name="右箭头 1"/>
          <p:cNvSpPr/>
          <p:nvPr/>
        </p:nvSpPr>
        <p:spPr bwMode="auto">
          <a:xfrm>
            <a:off x="783125" y="6293113"/>
            <a:ext cx="437906" cy="432048"/>
          </a:xfrm>
          <a:prstGeom prst="rightArrow">
            <a:avLst/>
          </a:prstGeom>
          <a:solidFill>
            <a:srgbClr val="FF0000"/>
          </a:solidFill>
          <a:ln w="12700"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376238" marR="0" indent="-376238" algn="l" defTabSz="1019175" rtl="0" eaLnBrk="0" fontAlgn="base" latinLnBrk="0" hangingPunct="0">
              <a:lnSpc>
                <a:spcPct val="90000"/>
              </a:lnSpc>
              <a:spcBef>
                <a:spcPct val="0"/>
              </a:spcBef>
              <a:spcAft>
                <a:spcPct val="30000"/>
              </a:spcAft>
              <a:buClr>
                <a:schemeClr val="tx2"/>
              </a:buClr>
              <a:buSzTx/>
              <a:buFont typeface="Wingdings" pitchFamily="2" charset="2"/>
              <a:buNone/>
              <a:tabLst/>
            </a:pPr>
            <a:endParaRPr kumimoji="0" lang="zh-CN" altLang="en-US" sz="3800" b="1" i="0" u="none" strike="noStrike" cap="none" normalizeH="0" baseline="0" smtClean="0">
              <a:ln>
                <a:noFill/>
              </a:ln>
              <a:solidFill>
                <a:schemeClr val="tx2"/>
              </a:solidFill>
              <a:effectLst/>
              <a:latin typeface="Times New Roman" charset="0"/>
              <a:ea typeface="宋体" pitchFamily="2" charset="-122"/>
            </a:endParaRPr>
          </a:p>
        </p:txBody>
      </p:sp>
      <p:sp>
        <p:nvSpPr>
          <p:cNvPr id="3" name="左大括号 2"/>
          <p:cNvSpPr/>
          <p:nvPr/>
        </p:nvSpPr>
        <p:spPr bwMode="auto">
          <a:xfrm>
            <a:off x="1268536" y="5872627"/>
            <a:ext cx="154302" cy="1273020"/>
          </a:xfrm>
          <a:prstGeom prst="leftBrace">
            <a:avLst/>
          </a:prstGeom>
          <a:noFill/>
          <a:ln w="12700" cap="flat" cmpd="sng" algn="ctr">
            <a:solidFill>
              <a:srgbClr val="00206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376238" marR="0" indent="-376238" algn="l" defTabSz="1019175" rtl="0" eaLnBrk="0" fontAlgn="base" latinLnBrk="0" hangingPunct="0">
              <a:lnSpc>
                <a:spcPct val="90000"/>
              </a:lnSpc>
              <a:spcBef>
                <a:spcPct val="0"/>
              </a:spcBef>
              <a:spcAft>
                <a:spcPct val="30000"/>
              </a:spcAft>
              <a:buClr>
                <a:schemeClr val="tx2"/>
              </a:buClr>
              <a:buSzTx/>
              <a:buFont typeface="Wingdings" pitchFamily="2" charset="2"/>
              <a:buNone/>
              <a:tabLst/>
            </a:pPr>
            <a:endParaRPr kumimoji="0" lang="zh-CN" altLang="en-US" sz="3800" b="1" i="0" u="none" strike="noStrike" cap="none" normalizeH="0" baseline="0" smtClean="0">
              <a:ln>
                <a:noFill/>
              </a:ln>
              <a:solidFill>
                <a:schemeClr val="tx2"/>
              </a:solidFill>
              <a:effectLst/>
              <a:latin typeface="Times New Roman" charset="0"/>
              <a:ea typeface="宋体" pitchFamily="2" charset="-122"/>
            </a:endParaRPr>
          </a:p>
        </p:txBody>
      </p:sp>
      <p:sp>
        <p:nvSpPr>
          <p:cNvPr id="27" name="标题 1"/>
          <p:cNvSpPr>
            <a:spLocks noGrp="1"/>
          </p:cNvSpPr>
          <p:nvPr>
            <p:ph type="title"/>
          </p:nvPr>
        </p:nvSpPr>
        <p:spPr>
          <a:xfrm>
            <a:off x="119008" y="6247617"/>
            <a:ext cx="515938" cy="690541"/>
          </a:xfrm>
        </p:spPr>
        <p:txBody>
          <a:bodyPr/>
          <a:lstStyle/>
          <a:p>
            <a:pPr>
              <a:defRPr/>
            </a:pPr>
            <a:r>
              <a:rPr lang="zh-CN" altLang="en-US" sz="2000" dirty="0" smtClean="0">
                <a:solidFill>
                  <a:srgbClr val="002060"/>
                </a:solidFill>
              </a:rPr>
              <a:t>仿真结论</a:t>
            </a:r>
            <a:endParaRPr lang="zh-CN" altLang="en-US" sz="2000" dirty="0">
              <a:solidFill>
                <a:srgbClr val="002060"/>
              </a:solidFill>
            </a:endParaRPr>
          </a:p>
        </p:txBody>
      </p:sp>
    </p:spTree>
    <p:extLst>
      <p:ext uri="{BB962C8B-B14F-4D97-AF65-F5344CB8AC3E}">
        <p14:creationId xmlns:p14="http://schemas.microsoft.com/office/powerpoint/2010/main" val="275472207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smtClean="0"/>
              <a:t>第</a:t>
            </a:r>
            <a:fld id="{C5ED84E0-D3B6-435B-85CC-7627E7D4C88C}" type="slidenum">
              <a:rPr lang="zh-CN" altLang="en-US" smtClean="0"/>
              <a:pPr>
                <a:defRPr/>
              </a:pPr>
              <a:t>17</a:t>
            </a:fld>
            <a:r>
              <a:rPr lang="zh-CN" altLang="en-US" smtClean="0"/>
              <a:t>页</a:t>
            </a:r>
            <a:endParaRPr lang="zh-CN" altLang="en-US"/>
          </a:p>
        </p:txBody>
      </p:sp>
      <p:grpSp>
        <p:nvGrpSpPr>
          <p:cNvPr id="5" name="Group 9"/>
          <p:cNvGrpSpPr>
            <a:grpSpLocks/>
          </p:cNvGrpSpPr>
          <p:nvPr/>
        </p:nvGrpSpPr>
        <p:grpSpPr bwMode="auto">
          <a:xfrm>
            <a:off x="232766" y="544116"/>
            <a:ext cx="8890312" cy="945252"/>
            <a:chOff x="1296" y="1866"/>
            <a:chExt cx="2988" cy="349"/>
          </a:xfrm>
        </p:grpSpPr>
        <p:sp>
          <p:nvSpPr>
            <p:cNvPr id="6" name="AutoShape 10"/>
            <p:cNvSpPr>
              <a:spLocks noChangeArrowheads="1"/>
            </p:cNvSpPr>
            <p:nvPr/>
          </p:nvSpPr>
          <p:spPr bwMode="gray">
            <a:xfrm>
              <a:off x="1536" y="1899"/>
              <a:ext cx="2116" cy="288"/>
            </a:xfrm>
            <a:prstGeom prst="roundRect">
              <a:avLst>
                <a:gd name="adj" fmla="val 16667"/>
              </a:avLst>
            </a:prstGeom>
            <a:gradFill rotWithShape="1">
              <a:gsLst>
                <a:gs pos="0">
                  <a:srgbClr val="438ACB"/>
                </a:gs>
                <a:gs pos="50000">
                  <a:srgbClr val="D7E6F4"/>
                </a:gs>
                <a:gs pos="100000">
                  <a:srgbClr val="438ACB"/>
                </a:gs>
              </a:gsLst>
              <a:lin ang="5400000" scaled="1"/>
            </a:gradFill>
            <a:ln w="12700" algn="ctr">
              <a:solidFill>
                <a:srgbClr val="FFFFFF"/>
              </a:solidFill>
              <a:round/>
              <a:headEnd/>
              <a:tailEnd/>
            </a:ln>
          </p:spPr>
          <p:txBody>
            <a:bodyPr wrap="none" anchor="ctr"/>
            <a:lstStyle/>
            <a:p>
              <a:pPr algn="r"/>
              <a:endParaRPr lang="zh-CN" altLang="en-US" sz="2400" b="0">
                <a:solidFill>
                  <a:srgbClr val="4D4D4D"/>
                </a:solidFill>
                <a:latin typeface="Arial" charset="0"/>
              </a:endParaRPr>
            </a:p>
          </p:txBody>
        </p:sp>
        <p:sp>
          <p:nvSpPr>
            <p:cNvPr id="7" name="AutoShape 11"/>
            <p:cNvSpPr>
              <a:spLocks noChangeArrowheads="1"/>
            </p:cNvSpPr>
            <p:nvPr/>
          </p:nvSpPr>
          <p:spPr bwMode="gray">
            <a:xfrm>
              <a:off x="1296" y="1866"/>
              <a:ext cx="407" cy="341"/>
            </a:xfrm>
            <a:prstGeom prst="diamond">
              <a:avLst/>
            </a:prstGeom>
            <a:solidFill>
              <a:srgbClr val="438ACB"/>
            </a:solidFill>
            <a:ln w="25400" algn="ctr">
              <a:solidFill>
                <a:srgbClr val="FFFFFF"/>
              </a:solidFill>
              <a:miter lim="800000"/>
              <a:headEnd/>
              <a:tailEnd/>
            </a:ln>
          </p:spPr>
          <p:txBody>
            <a:bodyPr wrap="none" anchor="ctr"/>
            <a:lstStyle/>
            <a:p>
              <a:pPr algn="r"/>
              <a:endParaRPr lang="zh-CN" altLang="en-US" sz="2400" b="0">
                <a:solidFill>
                  <a:srgbClr val="4D4D4D"/>
                </a:solidFill>
                <a:latin typeface="Arial" charset="0"/>
              </a:endParaRPr>
            </a:p>
          </p:txBody>
        </p:sp>
        <p:sp>
          <p:nvSpPr>
            <p:cNvPr id="8" name="Text Box 12"/>
            <p:cNvSpPr txBox="1">
              <a:spLocks noChangeArrowheads="1"/>
            </p:cNvSpPr>
            <p:nvPr/>
          </p:nvSpPr>
          <p:spPr bwMode="gray">
            <a:xfrm>
              <a:off x="1715" y="1939"/>
              <a:ext cx="2569"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algn="l" eaLnBrk="1" hangingPunct="1"/>
              <a:r>
                <a:rPr lang="zh-CN" altLang="zh-CN" sz="2400" dirty="0">
                  <a:solidFill>
                    <a:srgbClr val="000000"/>
                  </a:solidFill>
                  <a:latin typeface="Arial" charset="0"/>
                </a:rPr>
                <a:t>学位论文进展</a:t>
              </a:r>
              <a:r>
                <a:rPr lang="zh-CN" altLang="zh-CN" sz="2400" dirty="0" smtClean="0">
                  <a:solidFill>
                    <a:srgbClr val="000000"/>
                  </a:solidFill>
                  <a:latin typeface="Arial" charset="0"/>
                </a:rPr>
                <a:t>情况</a:t>
              </a:r>
              <a:r>
                <a:rPr lang="en-US" altLang="zh-CN" sz="2400" dirty="0" smtClean="0">
                  <a:solidFill>
                    <a:srgbClr val="000000"/>
                  </a:solidFill>
                  <a:latin typeface="Arial" charset="0"/>
                </a:rPr>
                <a:t>——</a:t>
              </a:r>
              <a:r>
                <a:rPr lang="zh-CN" altLang="en-US" sz="2400" dirty="0" smtClean="0">
                  <a:solidFill>
                    <a:srgbClr val="C00000"/>
                  </a:solidFill>
                  <a:latin typeface="Arial" charset="0"/>
                </a:rPr>
                <a:t>目前存在的问题</a:t>
              </a:r>
              <a:endParaRPr lang="en-US" altLang="zh-CN" sz="1800" dirty="0">
                <a:solidFill>
                  <a:srgbClr val="C00000"/>
                </a:solidFill>
                <a:latin typeface="Arial" charset="0"/>
              </a:endParaRPr>
            </a:p>
          </p:txBody>
        </p:sp>
        <p:sp>
          <p:nvSpPr>
            <p:cNvPr id="9" name="Text Box 13"/>
            <p:cNvSpPr txBox="1">
              <a:spLocks noChangeArrowheads="1"/>
            </p:cNvSpPr>
            <p:nvPr/>
          </p:nvSpPr>
          <p:spPr bwMode="gray">
            <a:xfrm>
              <a:off x="1394" y="192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en-US" altLang="zh-CN" sz="2400" b="0" dirty="0">
                  <a:solidFill>
                    <a:srgbClr val="FFFFFF"/>
                  </a:solidFill>
                  <a:latin typeface="Arial" charset="0"/>
                </a:rPr>
                <a:t>2</a:t>
              </a:r>
            </a:p>
          </p:txBody>
        </p:sp>
      </p:grpSp>
      <p:sp>
        <p:nvSpPr>
          <p:cNvPr id="10" name="标题 1"/>
          <p:cNvSpPr>
            <a:spLocks noGrp="1"/>
          </p:cNvSpPr>
          <p:nvPr>
            <p:ph type="title"/>
          </p:nvPr>
        </p:nvSpPr>
        <p:spPr>
          <a:xfrm>
            <a:off x="401266" y="1682591"/>
            <a:ext cx="3684290" cy="690541"/>
          </a:xfrm>
        </p:spPr>
        <p:txBody>
          <a:bodyPr/>
          <a:lstStyle/>
          <a:p>
            <a:pPr>
              <a:defRPr/>
            </a:pPr>
            <a:r>
              <a:rPr lang="zh-CN" altLang="en-US" dirty="0" smtClean="0">
                <a:solidFill>
                  <a:srgbClr val="002060"/>
                </a:solidFill>
              </a:rPr>
              <a:t>目前存在的问题：</a:t>
            </a:r>
            <a:endParaRPr lang="zh-CN" altLang="en-US" dirty="0">
              <a:solidFill>
                <a:srgbClr val="002060"/>
              </a:solidFill>
            </a:endParaRPr>
          </a:p>
        </p:txBody>
      </p:sp>
      <p:sp>
        <p:nvSpPr>
          <p:cNvPr id="11" name="矩形 10"/>
          <p:cNvSpPr/>
          <p:nvPr/>
        </p:nvSpPr>
        <p:spPr>
          <a:xfrm>
            <a:off x="666750" y="2704356"/>
            <a:ext cx="9982200" cy="3046988"/>
          </a:xfrm>
          <a:prstGeom prst="rect">
            <a:avLst/>
          </a:prstGeom>
        </p:spPr>
        <p:txBody>
          <a:bodyPr>
            <a:spAutoFit/>
          </a:bodyPr>
          <a:lstStyle/>
          <a:p>
            <a:pPr algn="l">
              <a:defRPr/>
            </a:pPr>
            <a:r>
              <a:rPr lang="en-US" altLang="zh-CN" sz="3200" dirty="0" smtClean="0">
                <a:solidFill>
                  <a:srgbClr val="002060"/>
                </a:solidFill>
              </a:rPr>
              <a:t>1</a:t>
            </a:r>
            <a:r>
              <a:rPr lang="zh-CN" altLang="en-US" sz="3200" dirty="0" smtClean="0">
                <a:solidFill>
                  <a:srgbClr val="002060"/>
                </a:solidFill>
              </a:rPr>
              <a:t>、仿真模型有待完善，针对柔性多状态开关的潮流翻转仿真需要进一步研究。</a:t>
            </a:r>
            <a:endParaRPr lang="en-US" altLang="zh-CN" sz="3200" dirty="0" smtClean="0">
              <a:solidFill>
                <a:srgbClr val="002060"/>
              </a:solidFill>
            </a:endParaRPr>
          </a:p>
          <a:p>
            <a:pPr algn="l">
              <a:defRPr/>
            </a:pPr>
            <a:endParaRPr lang="en-US" altLang="zh-CN" sz="3200" dirty="0">
              <a:solidFill>
                <a:srgbClr val="002060"/>
              </a:solidFill>
            </a:endParaRPr>
          </a:p>
          <a:p>
            <a:pPr algn="l">
              <a:defRPr/>
            </a:pPr>
            <a:endParaRPr lang="en-US" altLang="zh-CN" sz="3200" dirty="0" smtClean="0">
              <a:solidFill>
                <a:srgbClr val="002060"/>
              </a:solidFill>
            </a:endParaRPr>
          </a:p>
          <a:p>
            <a:pPr algn="l">
              <a:defRPr/>
            </a:pPr>
            <a:r>
              <a:rPr lang="en-US" altLang="zh-CN" sz="3200" dirty="0" smtClean="0">
                <a:solidFill>
                  <a:srgbClr val="002060"/>
                </a:solidFill>
              </a:rPr>
              <a:t>2</a:t>
            </a:r>
            <a:r>
              <a:rPr lang="zh-CN" altLang="en-US" sz="3200" dirty="0" smtClean="0">
                <a:solidFill>
                  <a:srgbClr val="002060"/>
                </a:solidFill>
              </a:rPr>
              <a:t>、对于柔性多状态开关的拓扑结构导致样机体积较大，需要进一步探索创新。</a:t>
            </a:r>
            <a:endParaRPr lang="en-US" altLang="zh-CN" sz="3200" dirty="0" smtClean="0">
              <a:solidFill>
                <a:srgbClr val="002060"/>
              </a:solidFill>
            </a:endParaRPr>
          </a:p>
        </p:txBody>
      </p:sp>
      <p:sp>
        <p:nvSpPr>
          <p:cNvPr id="2" name="圆角矩形 1"/>
          <p:cNvSpPr/>
          <p:nvPr/>
        </p:nvSpPr>
        <p:spPr bwMode="auto">
          <a:xfrm>
            <a:off x="524349" y="2638079"/>
            <a:ext cx="10534101" cy="324036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376238" marR="0" indent="-376238" algn="l" defTabSz="1019175" rtl="0" eaLnBrk="0" fontAlgn="base" latinLnBrk="0" hangingPunct="0">
              <a:lnSpc>
                <a:spcPct val="90000"/>
              </a:lnSpc>
              <a:spcBef>
                <a:spcPct val="0"/>
              </a:spcBef>
              <a:spcAft>
                <a:spcPct val="30000"/>
              </a:spcAft>
              <a:buClr>
                <a:schemeClr val="tx2"/>
              </a:buClr>
              <a:buSzTx/>
              <a:buFont typeface="Wingdings" pitchFamily="2" charset="2"/>
              <a:buNone/>
              <a:tabLst/>
            </a:pPr>
            <a:endParaRPr kumimoji="0" lang="zh-CN" altLang="en-US" sz="3800" b="1" i="0" u="none" strike="noStrike" cap="none" normalizeH="0" baseline="0" smtClean="0">
              <a:ln>
                <a:noFill/>
              </a:ln>
              <a:solidFill>
                <a:schemeClr val="tx2"/>
              </a:solidFill>
              <a:effectLst/>
              <a:latin typeface="Times New Roman" charset="0"/>
              <a:ea typeface="宋体" pitchFamily="2" charset="-122"/>
            </a:endParaRPr>
          </a:p>
        </p:txBody>
      </p:sp>
    </p:spTree>
    <p:extLst>
      <p:ext uri="{BB962C8B-B14F-4D97-AF65-F5344CB8AC3E}">
        <p14:creationId xmlns:p14="http://schemas.microsoft.com/office/powerpoint/2010/main" val="142815343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9" name="Group 4"/>
          <p:cNvGrpSpPr>
            <a:grpSpLocks/>
          </p:cNvGrpSpPr>
          <p:nvPr/>
        </p:nvGrpSpPr>
        <p:grpSpPr bwMode="auto">
          <a:xfrm>
            <a:off x="3317747" y="2481655"/>
            <a:ext cx="4680206" cy="871537"/>
            <a:chOff x="1296" y="1824"/>
            <a:chExt cx="1457" cy="432"/>
          </a:xfrm>
        </p:grpSpPr>
        <p:sp>
          <p:nvSpPr>
            <p:cNvPr id="4123" name="AutoShape 5"/>
            <p:cNvSpPr>
              <a:spLocks noChangeArrowheads="1"/>
            </p:cNvSpPr>
            <p:nvPr/>
          </p:nvSpPr>
          <p:spPr bwMode="gray">
            <a:xfrm>
              <a:off x="1536" y="1899"/>
              <a:ext cx="1169" cy="288"/>
            </a:xfrm>
            <a:prstGeom prst="roundRect">
              <a:avLst>
                <a:gd name="adj" fmla="val 16667"/>
              </a:avLst>
            </a:prstGeom>
            <a:gradFill rotWithShape="1">
              <a:gsLst>
                <a:gs pos="0">
                  <a:srgbClr val="77AE26"/>
                </a:gs>
                <a:gs pos="50000">
                  <a:srgbClr val="E2EED1"/>
                </a:gs>
                <a:gs pos="100000">
                  <a:srgbClr val="77AE26"/>
                </a:gs>
              </a:gsLst>
              <a:lin ang="5400000" scaled="1"/>
            </a:gradFill>
            <a:ln w="12700" algn="ctr">
              <a:solidFill>
                <a:srgbClr val="FFFFFF"/>
              </a:solidFill>
              <a:round/>
              <a:headEnd/>
              <a:tailEnd/>
            </a:ln>
          </p:spPr>
          <p:txBody>
            <a:bodyPr wrap="none" anchor="ctr"/>
            <a:lstStyle/>
            <a:p>
              <a:pPr algn="r"/>
              <a:endParaRPr lang="zh-CN" altLang="en-US" sz="2400" b="0">
                <a:solidFill>
                  <a:srgbClr val="4D4D4D"/>
                </a:solidFill>
                <a:latin typeface="Arial" charset="0"/>
              </a:endParaRPr>
            </a:p>
          </p:txBody>
        </p:sp>
        <p:sp>
          <p:nvSpPr>
            <p:cNvPr id="4124" name="AutoShape 6"/>
            <p:cNvSpPr>
              <a:spLocks noChangeArrowheads="1"/>
            </p:cNvSpPr>
            <p:nvPr/>
          </p:nvSpPr>
          <p:spPr bwMode="gray">
            <a:xfrm>
              <a:off x="1296" y="1824"/>
              <a:ext cx="432" cy="432"/>
            </a:xfrm>
            <a:prstGeom prst="diamond">
              <a:avLst/>
            </a:prstGeom>
            <a:solidFill>
              <a:srgbClr val="77AE26"/>
            </a:solidFill>
            <a:ln w="25400" algn="ctr">
              <a:solidFill>
                <a:srgbClr val="FFFFFF"/>
              </a:solidFill>
              <a:miter lim="800000"/>
              <a:headEnd/>
              <a:tailEnd/>
            </a:ln>
          </p:spPr>
          <p:txBody>
            <a:bodyPr wrap="none" anchor="ctr"/>
            <a:lstStyle/>
            <a:p>
              <a:pPr algn="r"/>
              <a:endParaRPr lang="zh-CN" altLang="en-US" sz="2400" b="0">
                <a:solidFill>
                  <a:srgbClr val="4D4D4D"/>
                </a:solidFill>
                <a:latin typeface="Arial" charset="0"/>
              </a:endParaRPr>
            </a:p>
          </p:txBody>
        </p:sp>
        <p:sp>
          <p:nvSpPr>
            <p:cNvPr id="4125" name="Text Box 7"/>
            <p:cNvSpPr txBox="1">
              <a:spLocks noChangeArrowheads="1"/>
            </p:cNvSpPr>
            <p:nvPr/>
          </p:nvSpPr>
          <p:spPr bwMode="gray">
            <a:xfrm>
              <a:off x="1557" y="1916"/>
              <a:ext cx="119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zh-CN" altLang="en-US" sz="2400" dirty="0" smtClean="0">
                  <a:solidFill>
                    <a:srgbClr val="000000"/>
                  </a:solidFill>
                  <a:latin typeface="Arial" charset="0"/>
                </a:rPr>
                <a:t>个人基本情况</a:t>
              </a:r>
              <a:endParaRPr lang="en-US" altLang="zh-CN" sz="1600" dirty="0">
                <a:solidFill>
                  <a:srgbClr val="FF0000"/>
                </a:solidFill>
                <a:latin typeface="Arial" charset="0"/>
              </a:endParaRPr>
            </a:p>
          </p:txBody>
        </p:sp>
        <p:sp>
          <p:nvSpPr>
            <p:cNvPr id="4126" name="Text Box 8"/>
            <p:cNvSpPr txBox="1">
              <a:spLocks noChangeArrowheads="1"/>
            </p:cNvSpPr>
            <p:nvPr/>
          </p:nvSpPr>
          <p:spPr bwMode="gray">
            <a:xfrm>
              <a:off x="1393" y="1929"/>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en-US" altLang="zh-CN" sz="2400" b="0" dirty="0">
                  <a:solidFill>
                    <a:srgbClr val="FFFFFF"/>
                  </a:solidFill>
                  <a:latin typeface="Arial" charset="0"/>
                </a:rPr>
                <a:t>1</a:t>
              </a:r>
            </a:p>
          </p:txBody>
        </p:sp>
      </p:grpSp>
      <p:grpSp>
        <p:nvGrpSpPr>
          <p:cNvPr id="4100" name="Group 9"/>
          <p:cNvGrpSpPr>
            <a:grpSpLocks/>
          </p:cNvGrpSpPr>
          <p:nvPr/>
        </p:nvGrpSpPr>
        <p:grpSpPr bwMode="auto">
          <a:xfrm>
            <a:off x="3317746" y="3524104"/>
            <a:ext cx="4537391" cy="945252"/>
            <a:chOff x="1296" y="1866"/>
            <a:chExt cx="1525" cy="349"/>
          </a:xfrm>
        </p:grpSpPr>
        <p:sp>
          <p:nvSpPr>
            <p:cNvPr id="4119" name="AutoShape 10"/>
            <p:cNvSpPr>
              <a:spLocks noChangeArrowheads="1"/>
            </p:cNvSpPr>
            <p:nvPr/>
          </p:nvSpPr>
          <p:spPr bwMode="gray">
            <a:xfrm>
              <a:off x="1536" y="1899"/>
              <a:ext cx="1285" cy="219"/>
            </a:xfrm>
            <a:prstGeom prst="roundRect">
              <a:avLst>
                <a:gd name="adj" fmla="val 16667"/>
              </a:avLst>
            </a:prstGeom>
            <a:gradFill rotWithShape="1">
              <a:gsLst>
                <a:gs pos="0">
                  <a:srgbClr val="438ACB"/>
                </a:gs>
                <a:gs pos="50000">
                  <a:srgbClr val="D7E6F4"/>
                </a:gs>
                <a:gs pos="100000">
                  <a:srgbClr val="438ACB"/>
                </a:gs>
              </a:gsLst>
              <a:lin ang="5400000" scaled="1"/>
            </a:gradFill>
            <a:ln w="12700" algn="ctr">
              <a:solidFill>
                <a:srgbClr val="FFFFFF"/>
              </a:solidFill>
              <a:round/>
              <a:headEnd/>
              <a:tailEnd/>
            </a:ln>
          </p:spPr>
          <p:txBody>
            <a:bodyPr wrap="none" anchor="ctr"/>
            <a:lstStyle/>
            <a:p>
              <a:pPr algn="r"/>
              <a:endParaRPr lang="zh-CN" altLang="en-US" sz="2400" b="0">
                <a:solidFill>
                  <a:srgbClr val="4D4D4D"/>
                </a:solidFill>
                <a:latin typeface="Arial" charset="0"/>
              </a:endParaRPr>
            </a:p>
          </p:txBody>
        </p:sp>
        <p:sp>
          <p:nvSpPr>
            <p:cNvPr id="4120" name="AutoShape 11"/>
            <p:cNvSpPr>
              <a:spLocks noChangeArrowheads="1"/>
            </p:cNvSpPr>
            <p:nvPr/>
          </p:nvSpPr>
          <p:spPr bwMode="gray">
            <a:xfrm>
              <a:off x="1296" y="1866"/>
              <a:ext cx="407" cy="341"/>
            </a:xfrm>
            <a:prstGeom prst="diamond">
              <a:avLst/>
            </a:prstGeom>
            <a:solidFill>
              <a:srgbClr val="438ACB"/>
            </a:solidFill>
            <a:ln w="25400" algn="ctr">
              <a:solidFill>
                <a:srgbClr val="FFFFFF"/>
              </a:solidFill>
              <a:miter lim="800000"/>
              <a:headEnd/>
              <a:tailEnd/>
            </a:ln>
          </p:spPr>
          <p:txBody>
            <a:bodyPr wrap="none" anchor="ctr"/>
            <a:lstStyle/>
            <a:p>
              <a:pPr algn="r"/>
              <a:endParaRPr lang="zh-CN" altLang="en-US" sz="2400" b="0">
                <a:solidFill>
                  <a:srgbClr val="4D4D4D"/>
                </a:solidFill>
                <a:latin typeface="Arial" charset="0"/>
              </a:endParaRPr>
            </a:p>
          </p:txBody>
        </p:sp>
        <p:sp>
          <p:nvSpPr>
            <p:cNvPr id="4121" name="Text Box 12"/>
            <p:cNvSpPr txBox="1">
              <a:spLocks noChangeArrowheads="1"/>
            </p:cNvSpPr>
            <p:nvPr/>
          </p:nvSpPr>
          <p:spPr bwMode="gray">
            <a:xfrm>
              <a:off x="1728" y="1906"/>
              <a:ext cx="899"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algn="l" eaLnBrk="1" hangingPunct="1"/>
              <a:r>
                <a:rPr lang="zh-CN" altLang="zh-CN" sz="2400" dirty="0">
                  <a:solidFill>
                    <a:srgbClr val="000000"/>
                  </a:solidFill>
                  <a:latin typeface="Arial" charset="0"/>
                </a:rPr>
                <a:t>学位论文进展</a:t>
              </a:r>
              <a:r>
                <a:rPr lang="zh-CN" altLang="zh-CN" sz="2400" dirty="0" smtClean="0">
                  <a:solidFill>
                    <a:srgbClr val="000000"/>
                  </a:solidFill>
                  <a:latin typeface="Arial" charset="0"/>
                </a:rPr>
                <a:t>情况</a:t>
              </a:r>
              <a:endParaRPr lang="en-US" altLang="zh-CN" sz="1800" dirty="0">
                <a:solidFill>
                  <a:srgbClr val="FF0000"/>
                </a:solidFill>
                <a:latin typeface="Arial" charset="0"/>
              </a:endParaRPr>
            </a:p>
          </p:txBody>
        </p:sp>
        <p:sp>
          <p:nvSpPr>
            <p:cNvPr id="4122" name="Text Box 13"/>
            <p:cNvSpPr txBox="1">
              <a:spLocks noChangeArrowheads="1"/>
            </p:cNvSpPr>
            <p:nvPr/>
          </p:nvSpPr>
          <p:spPr bwMode="gray">
            <a:xfrm>
              <a:off x="1394" y="192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en-US" altLang="zh-CN" sz="2400" b="0" dirty="0">
                  <a:solidFill>
                    <a:srgbClr val="FFFFFF"/>
                  </a:solidFill>
                  <a:latin typeface="Arial" charset="0"/>
                </a:rPr>
                <a:t>2</a:t>
              </a:r>
            </a:p>
          </p:txBody>
        </p:sp>
      </p:grpSp>
      <p:grpSp>
        <p:nvGrpSpPr>
          <p:cNvPr id="4101" name="Group 14"/>
          <p:cNvGrpSpPr>
            <a:grpSpLocks/>
          </p:cNvGrpSpPr>
          <p:nvPr/>
        </p:nvGrpSpPr>
        <p:grpSpPr bwMode="auto">
          <a:xfrm>
            <a:off x="3317745" y="4634459"/>
            <a:ext cx="4537390" cy="871537"/>
            <a:chOff x="1296" y="1824"/>
            <a:chExt cx="1525" cy="432"/>
          </a:xfrm>
        </p:grpSpPr>
        <p:sp>
          <p:nvSpPr>
            <p:cNvPr id="4115" name="AutoShape 15"/>
            <p:cNvSpPr>
              <a:spLocks noChangeArrowheads="1"/>
            </p:cNvSpPr>
            <p:nvPr/>
          </p:nvSpPr>
          <p:spPr bwMode="gray">
            <a:xfrm>
              <a:off x="1536" y="1899"/>
              <a:ext cx="1285" cy="288"/>
            </a:xfrm>
            <a:prstGeom prst="roundRect">
              <a:avLst>
                <a:gd name="adj" fmla="val 16667"/>
              </a:avLst>
            </a:prstGeom>
            <a:gradFill rotWithShape="1">
              <a:gsLst>
                <a:gs pos="0">
                  <a:srgbClr val="449878"/>
                </a:gs>
                <a:gs pos="50000">
                  <a:srgbClr val="D7E9E2"/>
                </a:gs>
                <a:gs pos="100000">
                  <a:srgbClr val="449878"/>
                </a:gs>
              </a:gsLst>
              <a:lin ang="5400000" scaled="1"/>
            </a:gradFill>
            <a:ln w="12700" algn="ctr">
              <a:solidFill>
                <a:srgbClr val="FFFFFF"/>
              </a:solidFill>
              <a:round/>
              <a:headEnd/>
              <a:tailEnd/>
            </a:ln>
          </p:spPr>
          <p:txBody>
            <a:bodyPr wrap="none" anchor="ctr"/>
            <a:lstStyle/>
            <a:p>
              <a:pPr algn="r"/>
              <a:endParaRPr lang="zh-CN" altLang="en-US" sz="2400" b="0">
                <a:solidFill>
                  <a:srgbClr val="4D4D4D"/>
                </a:solidFill>
                <a:latin typeface="Arial" charset="0"/>
              </a:endParaRPr>
            </a:p>
          </p:txBody>
        </p:sp>
        <p:sp>
          <p:nvSpPr>
            <p:cNvPr id="4116" name="AutoShape 16"/>
            <p:cNvSpPr>
              <a:spLocks noChangeArrowheads="1"/>
            </p:cNvSpPr>
            <p:nvPr/>
          </p:nvSpPr>
          <p:spPr bwMode="gray">
            <a:xfrm>
              <a:off x="1296" y="1824"/>
              <a:ext cx="432" cy="432"/>
            </a:xfrm>
            <a:prstGeom prst="diamond">
              <a:avLst/>
            </a:prstGeom>
            <a:solidFill>
              <a:srgbClr val="449878"/>
            </a:solidFill>
            <a:ln w="25400" algn="ctr">
              <a:solidFill>
                <a:srgbClr val="FFFFFF"/>
              </a:solidFill>
              <a:miter lim="800000"/>
              <a:headEnd/>
              <a:tailEnd/>
            </a:ln>
          </p:spPr>
          <p:txBody>
            <a:bodyPr wrap="none" anchor="ctr"/>
            <a:lstStyle/>
            <a:p>
              <a:pPr algn="r"/>
              <a:endParaRPr lang="zh-CN" altLang="en-US" sz="2400" b="0">
                <a:solidFill>
                  <a:srgbClr val="4D4D4D"/>
                </a:solidFill>
                <a:latin typeface="Arial" charset="0"/>
              </a:endParaRPr>
            </a:p>
          </p:txBody>
        </p:sp>
        <p:sp>
          <p:nvSpPr>
            <p:cNvPr id="4117" name="Text Box 17"/>
            <p:cNvSpPr txBox="1">
              <a:spLocks noChangeArrowheads="1"/>
            </p:cNvSpPr>
            <p:nvPr/>
          </p:nvSpPr>
          <p:spPr bwMode="gray">
            <a:xfrm>
              <a:off x="1730" y="1934"/>
              <a:ext cx="101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zh-CN" altLang="en-US" sz="2400" dirty="0">
                  <a:solidFill>
                    <a:srgbClr val="C00000"/>
                  </a:solidFill>
                  <a:latin typeface="Arial" charset="0"/>
                </a:rPr>
                <a:t>已取得的科研成果</a:t>
              </a:r>
              <a:endParaRPr lang="en-US" altLang="zh-CN" sz="2400" dirty="0">
                <a:solidFill>
                  <a:srgbClr val="C00000"/>
                </a:solidFill>
                <a:latin typeface="Arial" charset="0"/>
              </a:endParaRPr>
            </a:p>
          </p:txBody>
        </p:sp>
        <p:sp>
          <p:nvSpPr>
            <p:cNvPr id="4118" name="Text Box 18"/>
            <p:cNvSpPr txBox="1">
              <a:spLocks noChangeArrowheads="1"/>
            </p:cNvSpPr>
            <p:nvPr/>
          </p:nvSpPr>
          <p:spPr bwMode="gray">
            <a:xfrm>
              <a:off x="1393" y="193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en-US" altLang="zh-CN" sz="2400" b="0" dirty="0">
                  <a:solidFill>
                    <a:srgbClr val="FFFFFF"/>
                  </a:solidFill>
                  <a:latin typeface="Arial" charset="0"/>
                </a:rPr>
                <a:t>3</a:t>
              </a:r>
            </a:p>
          </p:txBody>
        </p:sp>
      </p:grpSp>
      <p:grpSp>
        <p:nvGrpSpPr>
          <p:cNvPr id="4102" name="Group 19"/>
          <p:cNvGrpSpPr>
            <a:grpSpLocks/>
          </p:cNvGrpSpPr>
          <p:nvPr/>
        </p:nvGrpSpPr>
        <p:grpSpPr bwMode="auto">
          <a:xfrm>
            <a:off x="3317746" y="5642569"/>
            <a:ext cx="4680207" cy="871539"/>
            <a:chOff x="1296" y="1824"/>
            <a:chExt cx="1573" cy="432"/>
          </a:xfrm>
        </p:grpSpPr>
        <p:sp>
          <p:nvSpPr>
            <p:cNvPr id="4111" name="AutoShape 20"/>
            <p:cNvSpPr>
              <a:spLocks noChangeArrowheads="1"/>
            </p:cNvSpPr>
            <p:nvPr/>
          </p:nvSpPr>
          <p:spPr bwMode="gray">
            <a:xfrm>
              <a:off x="1536" y="1899"/>
              <a:ext cx="1285" cy="288"/>
            </a:xfrm>
            <a:prstGeom prst="roundRect">
              <a:avLst>
                <a:gd name="adj" fmla="val 16667"/>
              </a:avLst>
            </a:prstGeom>
            <a:gradFill rotWithShape="1">
              <a:gsLst>
                <a:gs pos="0">
                  <a:srgbClr val="90A8B0"/>
                </a:gs>
                <a:gs pos="50000">
                  <a:srgbClr val="E7EDEE"/>
                </a:gs>
                <a:gs pos="100000">
                  <a:srgbClr val="90A8B0"/>
                </a:gs>
              </a:gsLst>
              <a:lin ang="5400000" scaled="1"/>
            </a:gradFill>
            <a:ln w="12700" algn="ctr">
              <a:solidFill>
                <a:srgbClr val="FFFFFF"/>
              </a:solidFill>
              <a:round/>
              <a:headEnd/>
              <a:tailEnd/>
            </a:ln>
          </p:spPr>
          <p:txBody>
            <a:bodyPr wrap="none" anchor="ctr"/>
            <a:lstStyle/>
            <a:p>
              <a:pPr algn="r"/>
              <a:endParaRPr lang="zh-CN" altLang="en-US" sz="2400" b="0">
                <a:solidFill>
                  <a:srgbClr val="4D4D4D"/>
                </a:solidFill>
                <a:latin typeface="Arial" charset="0"/>
              </a:endParaRPr>
            </a:p>
          </p:txBody>
        </p:sp>
        <p:sp>
          <p:nvSpPr>
            <p:cNvPr id="4112" name="AutoShape 21"/>
            <p:cNvSpPr>
              <a:spLocks noChangeArrowheads="1"/>
            </p:cNvSpPr>
            <p:nvPr/>
          </p:nvSpPr>
          <p:spPr bwMode="gray">
            <a:xfrm>
              <a:off x="1296" y="1824"/>
              <a:ext cx="432" cy="432"/>
            </a:xfrm>
            <a:prstGeom prst="diamond">
              <a:avLst/>
            </a:prstGeom>
            <a:solidFill>
              <a:srgbClr val="90A8B0"/>
            </a:solidFill>
            <a:ln w="25400" algn="ctr">
              <a:solidFill>
                <a:srgbClr val="FFFFFF"/>
              </a:solidFill>
              <a:miter lim="800000"/>
              <a:headEnd/>
              <a:tailEnd/>
            </a:ln>
          </p:spPr>
          <p:txBody>
            <a:bodyPr wrap="none" anchor="ctr"/>
            <a:lstStyle/>
            <a:p>
              <a:pPr algn="r"/>
              <a:endParaRPr lang="zh-CN" altLang="en-US" sz="2400" b="0">
                <a:solidFill>
                  <a:srgbClr val="4D4D4D"/>
                </a:solidFill>
                <a:latin typeface="Arial" charset="0"/>
              </a:endParaRPr>
            </a:p>
          </p:txBody>
        </p:sp>
        <p:sp>
          <p:nvSpPr>
            <p:cNvPr id="4113" name="Text Box 22"/>
            <p:cNvSpPr txBox="1">
              <a:spLocks noChangeArrowheads="1"/>
            </p:cNvSpPr>
            <p:nvPr/>
          </p:nvSpPr>
          <p:spPr bwMode="gray">
            <a:xfrm>
              <a:off x="1730" y="1935"/>
              <a:ext cx="113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algn="l" eaLnBrk="1" hangingPunct="1"/>
              <a:r>
                <a:rPr lang="zh-CN" altLang="zh-CN" sz="2400" dirty="0">
                  <a:solidFill>
                    <a:srgbClr val="000000"/>
                  </a:solidFill>
                  <a:latin typeface="Arial" charset="0"/>
                </a:rPr>
                <a:t>下一步工作计划</a:t>
              </a:r>
              <a:r>
                <a:rPr lang="zh-CN" altLang="zh-CN" sz="2400" dirty="0" smtClean="0">
                  <a:solidFill>
                    <a:srgbClr val="000000"/>
                  </a:solidFill>
                  <a:latin typeface="Arial" charset="0"/>
                </a:rPr>
                <a:t>和内容</a:t>
              </a:r>
              <a:endParaRPr lang="en-US" altLang="zh-CN" sz="1800" dirty="0">
                <a:solidFill>
                  <a:srgbClr val="FF0000"/>
                </a:solidFill>
                <a:latin typeface="Arial" charset="0"/>
              </a:endParaRPr>
            </a:p>
          </p:txBody>
        </p:sp>
        <p:sp>
          <p:nvSpPr>
            <p:cNvPr id="4114" name="Text Box 23"/>
            <p:cNvSpPr txBox="1">
              <a:spLocks noChangeArrowheads="1"/>
            </p:cNvSpPr>
            <p:nvPr/>
          </p:nvSpPr>
          <p:spPr bwMode="gray">
            <a:xfrm>
              <a:off x="1393" y="1933"/>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en-US" altLang="zh-CN" sz="2400" b="0">
                  <a:solidFill>
                    <a:srgbClr val="FFFFFF"/>
                  </a:solidFill>
                  <a:latin typeface="Arial" charset="0"/>
                </a:rPr>
                <a:t>4</a:t>
              </a:r>
            </a:p>
          </p:txBody>
        </p:sp>
      </p:grpSp>
      <p:sp>
        <p:nvSpPr>
          <p:cNvPr id="4104" name="TextBox 70"/>
          <p:cNvSpPr txBox="1">
            <a:spLocks noChangeArrowheads="1"/>
          </p:cNvSpPr>
          <p:nvPr/>
        </p:nvSpPr>
        <p:spPr bwMode="auto">
          <a:xfrm>
            <a:off x="2776810" y="1522438"/>
            <a:ext cx="61214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zh-CN" altLang="en-US" dirty="0">
                <a:solidFill>
                  <a:schemeClr val="tx1"/>
                </a:solidFill>
              </a:rPr>
              <a:t>报告提要</a:t>
            </a:r>
          </a:p>
        </p:txBody>
      </p:sp>
    </p:spTree>
    <p:extLst>
      <p:ext uri="{BB962C8B-B14F-4D97-AF65-F5344CB8AC3E}">
        <p14:creationId xmlns:p14="http://schemas.microsoft.com/office/powerpoint/2010/main" val="411850968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smtClean="0"/>
              <a:t>第</a:t>
            </a:r>
            <a:fld id="{C5ED84E0-D3B6-435B-85CC-7627E7D4C88C}" type="slidenum">
              <a:rPr lang="zh-CN" altLang="en-US" smtClean="0"/>
              <a:pPr>
                <a:defRPr/>
              </a:pPr>
              <a:t>19</a:t>
            </a:fld>
            <a:r>
              <a:rPr lang="zh-CN" altLang="en-US" smtClean="0"/>
              <a:t>页</a:t>
            </a:r>
            <a:endParaRPr lang="zh-CN" altLang="en-US"/>
          </a:p>
        </p:txBody>
      </p:sp>
      <p:grpSp>
        <p:nvGrpSpPr>
          <p:cNvPr id="5" name="Group 14"/>
          <p:cNvGrpSpPr>
            <a:grpSpLocks/>
          </p:cNvGrpSpPr>
          <p:nvPr/>
        </p:nvGrpSpPr>
        <p:grpSpPr bwMode="auto">
          <a:xfrm>
            <a:off x="113234" y="688132"/>
            <a:ext cx="4680206" cy="871537"/>
            <a:chOff x="1296" y="1824"/>
            <a:chExt cx="1573" cy="432"/>
          </a:xfrm>
        </p:grpSpPr>
        <p:sp>
          <p:nvSpPr>
            <p:cNvPr id="6" name="AutoShape 15"/>
            <p:cNvSpPr>
              <a:spLocks noChangeArrowheads="1"/>
            </p:cNvSpPr>
            <p:nvPr/>
          </p:nvSpPr>
          <p:spPr bwMode="gray">
            <a:xfrm>
              <a:off x="1536" y="1899"/>
              <a:ext cx="1188" cy="288"/>
            </a:xfrm>
            <a:prstGeom prst="roundRect">
              <a:avLst>
                <a:gd name="adj" fmla="val 16667"/>
              </a:avLst>
            </a:prstGeom>
            <a:gradFill rotWithShape="1">
              <a:gsLst>
                <a:gs pos="0">
                  <a:srgbClr val="449878"/>
                </a:gs>
                <a:gs pos="50000">
                  <a:srgbClr val="D7E9E2"/>
                </a:gs>
                <a:gs pos="100000">
                  <a:srgbClr val="449878"/>
                </a:gs>
              </a:gsLst>
              <a:lin ang="5400000" scaled="1"/>
            </a:gradFill>
            <a:ln w="12700" algn="ctr">
              <a:solidFill>
                <a:srgbClr val="FFFFFF"/>
              </a:solidFill>
              <a:round/>
              <a:headEnd/>
              <a:tailEnd/>
            </a:ln>
          </p:spPr>
          <p:txBody>
            <a:bodyPr wrap="none" anchor="ctr"/>
            <a:lstStyle/>
            <a:p>
              <a:pPr algn="r"/>
              <a:endParaRPr lang="zh-CN" altLang="en-US" sz="2400" b="0">
                <a:solidFill>
                  <a:srgbClr val="4D4D4D"/>
                </a:solidFill>
                <a:latin typeface="Arial" charset="0"/>
              </a:endParaRPr>
            </a:p>
          </p:txBody>
        </p:sp>
        <p:sp>
          <p:nvSpPr>
            <p:cNvPr id="7" name="AutoShape 16"/>
            <p:cNvSpPr>
              <a:spLocks noChangeArrowheads="1"/>
            </p:cNvSpPr>
            <p:nvPr/>
          </p:nvSpPr>
          <p:spPr bwMode="gray">
            <a:xfrm>
              <a:off x="1296" y="1824"/>
              <a:ext cx="432" cy="432"/>
            </a:xfrm>
            <a:prstGeom prst="diamond">
              <a:avLst/>
            </a:prstGeom>
            <a:solidFill>
              <a:srgbClr val="449878"/>
            </a:solidFill>
            <a:ln w="25400" algn="ctr">
              <a:solidFill>
                <a:srgbClr val="FFFFFF"/>
              </a:solidFill>
              <a:miter lim="800000"/>
              <a:headEnd/>
              <a:tailEnd/>
            </a:ln>
          </p:spPr>
          <p:txBody>
            <a:bodyPr wrap="none" anchor="ctr"/>
            <a:lstStyle/>
            <a:p>
              <a:pPr algn="r"/>
              <a:endParaRPr lang="zh-CN" altLang="en-US" sz="2400" b="0">
                <a:solidFill>
                  <a:srgbClr val="4D4D4D"/>
                </a:solidFill>
                <a:latin typeface="Arial" charset="0"/>
              </a:endParaRPr>
            </a:p>
          </p:txBody>
        </p:sp>
        <p:sp>
          <p:nvSpPr>
            <p:cNvPr id="8" name="Text Box 17"/>
            <p:cNvSpPr txBox="1">
              <a:spLocks noChangeArrowheads="1"/>
            </p:cNvSpPr>
            <p:nvPr/>
          </p:nvSpPr>
          <p:spPr bwMode="gray">
            <a:xfrm>
              <a:off x="1730" y="1934"/>
              <a:ext cx="113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algn="l" eaLnBrk="1" hangingPunct="1"/>
              <a:r>
                <a:rPr lang="zh-CN" altLang="en-US" sz="2400" dirty="0">
                  <a:solidFill>
                    <a:srgbClr val="000000"/>
                  </a:solidFill>
                  <a:latin typeface="Arial" charset="0"/>
                </a:rPr>
                <a:t>已</a:t>
              </a:r>
              <a:r>
                <a:rPr lang="zh-CN" altLang="en-US" sz="2400" dirty="0" smtClean="0">
                  <a:solidFill>
                    <a:srgbClr val="000000"/>
                  </a:solidFill>
                  <a:latin typeface="Arial" charset="0"/>
                </a:rPr>
                <a:t>取得的科研成果</a:t>
              </a:r>
              <a:endParaRPr lang="en-US" altLang="zh-CN" sz="1800" dirty="0">
                <a:solidFill>
                  <a:srgbClr val="FF0000"/>
                </a:solidFill>
                <a:latin typeface="Arial" charset="0"/>
              </a:endParaRPr>
            </a:p>
          </p:txBody>
        </p:sp>
        <p:sp>
          <p:nvSpPr>
            <p:cNvPr id="9" name="Text Box 18"/>
            <p:cNvSpPr txBox="1">
              <a:spLocks noChangeArrowheads="1"/>
            </p:cNvSpPr>
            <p:nvPr/>
          </p:nvSpPr>
          <p:spPr bwMode="gray">
            <a:xfrm>
              <a:off x="1393" y="193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en-US" altLang="zh-CN" sz="2400" b="0" dirty="0">
                  <a:solidFill>
                    <a:srgbClr val="FFFFFF"/>
                  </a:solidFill>
                  <a:latin typeface="Arial" charset="0"/>
                </a:rPr>
                <a:t>3</a:t>
              </a:r>
            </a:p>
          </p:txBody>
        </p:sp>
      </p:grpSp>
      <p:pic>
        <p:nvPicPr>
          <p:cNvPr id="10" name="图片 9"/>
          <p:cNvPicPr>
            <a:picLocks noChangeAspect="1"/>
          </p:cNvPicPr>
          <p:nvPr/>
        </p:nvPicPr>
        <p:blipFill>
          <a:blip r:embed="rId3"/>
          <a:stretch>
            <a:fillRect/>
          </a:stretch>
        </p:blipFill>
        <p:spPr>
          <a:xfrm>
            <a:off x="1971999" y="1555753"/>
            <a:ext cx="1843585" cy="2804787"/>
          </a:xfrm>
          <a:prstGeom prst="rect">
            <a:avLst/>
          </a:prstGeom>
        </p:spPr>
      </p:pic>
      <p:pic>
        <p:nvPicPr>
          <p:cNvPr id="11" name="图片 10"/>
          <p:cNvPicPr>
            <a:picLocks noChangeAspect="1"/>
          </p:cNvPicPr>
          <p:nvPr/>
        </p:nvPicPr>
        <p:blipFill>
          <a:blip r:embed="rId4"/>
          <a:stretch>
            <a:fillRect/>
          </a:stretch>
        </p:blipFill>
        <p:spPr>
          <a:xfrm>
            <a:off x="6641256" y="1420466"/>
            <a:ext cx="2141092" cy="2940074"/>
          </a:xfrm>
          <a:prstGeom prst="rect">
            <a:avLst/>
          </a:prstGeom>
        </p:spPr>
      </p:pic>
      <p:sp>
        <p:nvSpPr>
          <p:cNvPr id="12" name="矩形: 圆角 3">
            <a:extLst>
              <a:ext uri="{FF2B5EF4-FFF2-40B4-BE49-F238E27FC236}">
                <a16:creationId xmlns:a16="http://schemas.microsoft.com/office/drawing/2014/main" id="{EDF0A9B3-7236-4E8D-BABA-C0E14362EBC6}"/>
              </a:ext>
            </a:extLst>
          </p:cNvPr>
          <p:cNvSpPr/>
          <p:nvPr/>
        </p:nvSpPr>
        <p:spPr>
          <a:xfrm>
            <a:off x="755906" y="4495827"/>
            <a:ext cx="8934391" cy="1016841"/>
          </a:xfrm>
          <a:prstGeom prst="roundRect">
            <a:avLst/>
          </a:prstGeom>
          <a:solidFill>
            <a:srgbClr val="FFFFFF"/>
          </a:solidFill>
          <a:ln w="19050" cap="flat" cmpd="sng" algn="ctr">
            <a:solidFill>
              <a:srgbClr val="C00000"/>
            </a:solidFill>
            <a:prstDash val="solid"/>
          </a:ln>
          <a:effectLst/>
        </p:spPr>
        <p:txBody>
          <a:bodyPr rtlCol="0" anchor="ctr"/>
          <a:lstStyle/>
          <a:p>
            <a:pPr algn="l" fontAlgn="auto">
              <a:spcBef>
                <a:spcPts val="0"/>
              </a:spcBef>
              <a:spcAft>
                <a:spcPts val="0"/>
              </a:spcAft>
            </a:pPr>
            <a:endParaRPr lang="en-US" altLang="zh-CN" sz="1800" b="0" dirty="0">
              <a:solidFill>
                <a:srgbClr val="000000"/>
              </a:solidFill>
              <a:latin typeface="Times New Roman"/>
              <a:ea typeface="微软雅黑"/>
            </a:endParaRPr>
          </a:p>
        </p:txBody>
      </p:sp>
      <p:sp>
        <p:nvSpPr>
          <p:cNvPr id="14" name="矩形 13"/>
          <p:cNvSpPr/>
          <p:nvPr/>
        </p:nvSpPr>
        <p:spPr>
          <a:xfrm>
            <a:off x="672360" y="4495827"/>
            <a:ext cx="620152" cy="1015663"/>
          </a:xfrm>
          <a:prstGeom prst="rect">
            <a:avLst/>
          </a:prstGeom>
        </p:spPr>
        <p:txBody>
          <a:bodyPr wrap="square">
            <a:spAutoFit/>
          </a:bodyPr>
          <a:lstStyle/>
          <a:p>
            <a:r>
              <a:rPr lang="zh-CN" altLang="en-US" sz="2000" dirty="0">
                <a:solidFill>
                  <a:srgbClr val="C00000"/>
                </a:solidFill>
                <a:latin typeface="微软雅黑" panose="020B0503020204020204" pitchFamily="34" charset="-122"/>
                <a:ea typeface="微软雅黑" panose="020B0503020204020204" pitchFamily="34" charset="-122"/>
              </a:rPr>
              <a:t>已录用</a:t>
            </a:r>
          </a:p>
        </p:txBody>
      </p:sp>
      <p:sp>
        <p:nvSpPr>
          <p:cNvPr id="15" name="矩形: 圆角 3">
            <a:extLst>
              <a:ext uri="{FF2B5EF4-FFF2-40B4-BE49-F238E27FC236}">
                <a16:creationId xmlns:a16="http://schemas.microsoft.com/office/drawing/2014/main" id="{EDF0A9B3-7236-4E8D-BABA-C0E14362EBC6}"/>
              </a:ext>
            </a:extLst>
          </p:cNvPr>
          <p:cNvSpPr/>
          <p:nvPr/>
        </p:nvSpPr>
        <p:spPr>
          <a:xfrm>
            <a:off x="733592" y="5702130"/>
            <a:ext cx="8934391" cy="897905"/>
          </a:xfrm>
          <a:prstGeom prst="roundRect">
            <a:avLst/>
          </a:prstGeom>
          <a:solidFill>
            <a:srgbClr val="FFFFFF"/>
          </a:solidFill>
          <a:ln w="19050" cap="flat" cmpd="sng" algn="ctr">
            <a:solidFill>
              <a:schemeClr val="tx2"/>
            </a:solidFill>
            <a:prstDash val="solid"/>
          </a:ln>
          <a:effectLst/>
        </p:spPr>
        <p:txBody>
          <a:bodyPr rtlCol="0" anchor="ctr"/>
          <a:lstStyle/>
          <a:p>
            <a:pPr algn="l" fontAlgn="auto">
              <a:spcBef>
                <a:spcPts val="0"/>
              </a:spcBef>
              <a:spcAft>
                <a:spcPts val="0"/>
              </a:spcAft>
            </a:pPr>
            <a:endParaRPr lang="zh-CN" altLang="en-US" sz="1800" b="0" dirty="0">
              <a:solidFill>
                <a:srgbClr val="00B0F0"/>
              </a:solidFill>
              <a:latin typeface="Times New Roman"/>
              <a:ea typeface="微软雅黑"/>
            </a:endParaRPr>
          </a:p>
        </p:txBody>
      </p:sp>
      <p:sp>
        <p:nvSpPr>
          <p:cNvPr id="16" name="文本框 15">
            <a:extLst>
              <a:ext uri="{FF2B5EF4-FFF2-40B4-BE49-F238E27FC236}">
                <a16:creationId xmlns:a16="http://schemas.microsoft.com/office/drawing/2014/main" id="{F190562D-65B8-4BD1-A7AD-FA042B4CB170}"/>
              </a:ext>
            </a:extLst>
          </p:cNvPr>
          <p:cNvSpPr txBox="1"/>
          <p:nvPr/>
        </p:nvSpPr>
        <p:spPr>
          <a:xfrm>
            <a:off x="716523" y="5135702"/>
            <a:ext cx="492443" cy="2030759"/>
          </a:xfrm>
          <a:prstGeom prst="rect">
            <a:avLst/>
          </a:prstGeom>
          <a:noFill/>
        </p:spPr>
        <p:txBody>
          <a:bodyPr vert="eaVert" wrap="square" rtlCol="0">
            <a:spAutoFit/>
          </a:bodyPr>
          <a:lstStyle/>
          <a:p>
            <a:r>
              <a:rPr lang="zh-CN" altLang="en-US" sz="2000" dirty="0" smtClean="0">
                <a:solidFill>
                  <a:srgbClr val="0070C0"/>
                </a:solidFill>
                <a:latin typeface="微软雅黑" panose="020B0503020204020204" pitchFamily="34" charset="-122"/>
                <a:ea typeface="微软雅黑" panose="020B0503020204020204" pitchFamily="34" charset="-122"/>
              </a:rPr>
              <a:t>待投稿</a:t>
            </a:r>
            <a:endParaRPr lang="zh-CN" altLang="en-US" sz="2000" dirty="0">
              <a:solidFill>
                <a:srgbClr val="0070C0"/>
              </a:solidFill>
              <a:latin typeface="微软雅黑" panose="020B0503020204020204" pitchFamily="34" charset="-122"/>
              <a:ea typeface="微软雅黑" panose="020B0503020204020204" pitchFamily="34" charset="-122"/>
            </a:endParaRPr>
          </a:p>
        </p:txBody>
      </p:sp>
      <p:sp>
        <p:nvSpPr>
          <p:cNvPr id="17" name="内容占位符 2"/>
          <p:cNvSpPr>
            <a:spLocks noGrp="1"/>
          </p:cNvSpPr>
          <p:nvPr>
            <p:ph idx="1"/>
          </p:nvPr>
        </p:nvSpPr>
        <p:spPr>
          <a:xfrm>
            <a:off x="1208966" y="4642312"/>
            <a:ext cx="8064593" cy="676367"/>
          </a:xfrm>
        </p:spPr>
        <p:txBody>
          <a:bodyPr/>
          <a:lstStyle/>
          <a:p>
            <a:pPr marL="0" indent="0">
              <a:buNone/>
            </a:pPr>
            <a:r>
              <a:rPr lang="zh-CN" altLang="en-US" sz="2000" dirty="0" smtClean="0">
                <a:solidFill>
                  <a:schemeClr val="tx1"/>
                </a:solidFill>
              </a:rPr>
              <a:t>期刊：</a:t>
            </a:r>
            <a:r>
              <a:rPr lang="zh-CN" altLang="en-US" sz="2000" b="0" dirty="0">
                <a:solidFill>
                  <a:schemeClr val="tx1"/>
                </a:solidFill>
                <a:effectLst/>
              </a:rPr>
              <a:t>霍群海</a:t>
            </a:r>
            <a:r>
              <a:rPr lang="en-US" altLang="zh-CN" sz="2000" b="0" dirty="0">
                <a:solidFill>
                  <a:schemeClr val="tx1"/>
                </a:solidFill>
                <a:effectLst/>
              </a:rPr>
              <a:t>,</a:t>
            </a:r>
            <a:r>
              <a:rPr lang="zh-CN" altLang="en-US" sz="2000" b="0" dirty="0">
                <a:solidFill>
                  <a:schemeClr val="tx1"/>
                </a:solidFill>
                <a:effectLst/>
              </a:rPr>
              <a:t>粟梦涵</a:t>
            </a:r>
            <a:r>
              <a:rPr lang="en-US" altLang="zh-CN" sz="2000" b="0" dirty="0">
                <a:solidFill>
                  <a:schemeClr val="tx1"/>
                </a:solidFill>
                <a:effectLst/>
              </a:rPr>
              <a:t>,</a:t>
            </a:r>
            <a:r>
              <a:rPr lang="zh-CN" altLang="en-US" sz="2000" b="0" dirty="0">
                <a:solidFill>
                  <a:schemeClr val="tx1"/>
                </a:solidFill>
                <a:effectLst/>
              </a:rPr>
              <a:t>吴理心</a:t>
            </a:r>
            <a:r>
              <a:rPr lang="en-US" altLang="zh-CN" sz="2000" b="0" dirty="0">
                <a:solidFill>
                  <a:schemeClr val="tx1"/>
                </a:solidFill>
                <a:effectLst/>
              </a:rPr>
              <a:t>,</a:t>
            </a:r>
            <a:r>
              <a:rPr lang="zh-CN" altLang="en-US" sz="2000" b="0" dirty="0">
                <a:solidFill>
                  <a:schemeClr val="tx1"/>
                </a:solidFill>
                <a:effectLst/>
              </a:rPr>
              <a:t>韦统振</a:t>
            </a:r>
            <a:r>
              <a:rPr lang="en-US" altLang="zh-CN" sz="2000" b="0" dirty="0">
                <a:solidFill>
                  <a:schemeClr val="tx1"/>
                </a:solidFill>
                <a:effectLst/>
              </a:rPr>
              <a:t>,</a:t>
            </a:r>
            <a:r>
              <a:rPr lang="zh-CN" altLang="en-US" sz="2000" b="0" dirty="0">
                <a:solidFill>
                  <a:schemeClr val="tx1"/>
                </a:solidFill>
                <a:effectLst/>
              </a:rPr>
              <a:t>王鹏</a:t>
            </a:r>
            <a:r>
              <a:rPr lang="en-US" altLang="zh-CN" sz="2000" b="0" dirty="0">
                <a:solidFill>
                  <a:schemeClr val="tx1"/>
                </a:solidFill>
                <a:effectLst/>
              </a:rPr>
              <a:t>.</a:t>
            </a:r>
            <a:r>
              <a:rPr lang="zh-CN" altLang="en-US" sz="2000" b="0" dirty="0">
                <a:solidFill>
                  <a:schemeClr val="tx1"/>
                </a:solidFill>
                <a:effectLst/>
              </a:rPr>
              <a:t>柔性多状态开关新型复合控制策略</a:t>
            </a:r>
            <a:r>
              <a:rPr lang="en-US" altLang="zh-CN" sz="2000" b="0" dirty="0">
                <a:solidFill>
                  <a:schemeClr val="tx1"/>
                </a:solidFill>
                <a:effectLst/>
              </a:rPr>
              <a:t>[J].</a:t>
            </a:r>
            <a:r>
              <a:rPr lang="zh-CN" altLang="en-US" sz="2000" b="0" dirty="0">
                <a:solidFill>
                  <a:schemeClr val="tx1"/>
                </a:solidFill>
                <a:effectLst/>
              </a:rPr>
              <a:t>电力系统自动化</a:t>
            </a:r>
            <a:r>
              <a:rPr lang="en-US" altLang="zh-CN" sz="2000" b="0" dirty="0">
                <a:solidFill>
                  <a:schemeClr val="tx1"/>
                </a:solidFill>
                <a:effectLst/>
              </a:rPr>
              <a:t>,2018,42(07):166-170</a:t>
            </a:r>
            <a:r>
              <a:rPr lang="en-US" altLang="zh-CN" b="0" dirty="0">
                <a:solidFill>
                  <a:schemeClr val="tx1"/>
                </a:solidFill>
                <a:effectLst/>
              </a:rPr>
              <a:t>.</a:t>
            </a:r>
            <a:endParaRPr lang="zh-CN" altLang="en-US" dirty="0">
              <a:solidFill>
                <a:schemeClr val="tx1"/>
              </a:solidFill>
            </a:endParaRPr>
          </a:p>
        </p:txBody>
      </p:sp>
      <p:sp>
        <p:nvSpPr>
          <p:cNvPr id="18" name="内容占位符 2"/>
          <p:cNvSpPr txBox="1">
            <a:spLocks/>
          </p:cNvSpPr>
          <p:nvPr/>
        </p:nvSpPr>
        <p:spPr bwMode="auto">
          <a:xfrm>
            <a:off x="1410071" y="5942673"/>
            <a:ext cx="7971125" cy="676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76238" indent="-376238" algn="l" defTabSz="1019175" rtl="0" eaLnBrk="0" fontAlgn="base" hangingPunct="0">
              <a:spcBef>
                <a:spcPct val="0"/>
              </a:spcBef>
              <a:spcAft>
                <a:spcPct val="30000"/>
              </a:spcAft>
              <a:buClr>
                <a:schemeClr val="tx2"/>
              </a:buClr>
              <a:buFontTx/>
              <a:buBlip>
                <a:blip r:embed="rId5"/>
              </a:buBlip>
              <a:defRPr sz="2800" b="1">
                <a:solidFill>
                  <a:schemeClr val="tx2"/>
                </a:solidFill>
                <a:effectLst>
                  <a:outerShdw blurRad="38100" dist="38100" dir="2700000" algn="tl">
                    <a:srgbClr val="000000">
                      <a:alpha val="43137"/>
                    </a:srgbClr>
                  </a:outerShdw>
                </a:effectLst>
                <a:latin typeface="+mn-lt"/>
                <a:ea typeface="+mn-ea"/>
                <a:cs typeface="+mn-cs"/>
              </a:defRPr>
            </a:lvl1pPr>
            <a:lvl2pPr marL="952500" indent="-387350" algn="l" defTabSz="1019175" rtl="0" eaLnBrk="0" fontAlgn="base" hangingPunct="0">
              <a:spcBef>
                <a:spcPct val="0"/>
              </a:spcBef>
              <a:spcAft>
                <a:spcPct val="30000"/>
              </a:spcAft>
              <a:buClr>
                <a:srgbClr val="FF0000"/>
              </a:buClr>
              <a:buSzPct val="102000"/>
              <a:buFont typeface="Wingdings" pitchFamily="2" charset="2"/>
              <a:buChar char="Ø"/>
              <a:defRPr sz="2400" b="1">
                <a:solidFill>
                  <a:schemeClr val="tx2"/>
                </a:solidFill>
                <a:effectLst>
                  <a:outerShdw blurRad="38100" dist="38100" dir="2700000" algn="tl">
                    <a:srgbClr val="000000">
                      <a:alpha val="43137"/>
                    </a:srgbClr>
                  </a:outerShdw>
                </a:effectLst>
                <a:latin typeface="+mn-lt"/>
                <a:ea typeface="+mn-ea"/>
              </a:defRPr>
            </a:lvl2pPr>
            <a:lvl3pPr marL="1419225" indent="-277813" algn="l" defTabSz="1019175" rtl="0" eaLnBrk="0" fontAlgn="base" hangingPunct="0">
              <a:spcBef>
                <a:spcPct val="20000"/>
              </a:spcBef>
              <a:spcAft>
                <a:spcPct val="0"/>
              </a:spcAft>
              <a:buClr>
                <a:srgbClr val="FF0000"/>
              </a:buClr>
              <a:buFont typeface="Wingdings" pitchFamily="2" charset="2"/>
              <a:buChar char="ü"/>
              <a:defRPr sz="2100" b="1">
                <a:solidFill>
                  <a:schemeClr val="tx1"/>
                </a:solidFill>
                <a:effectLst>
                  <a:outerShdw blurRad="38100" dist="38100" dir="2700000" algn="tl">
                    <a:srgbClr val="000000">
                      <a:alpha val="43137"/>
                    </a:srgbClr>
                  </a:outerShdw>
                </a:effectLst>
                <a:latin typeface="Arial" charset="0"/>
                <a:ea typeface="+mn-ea"/>
              </a:defRPr>
            </a:lvl3pPr>
            <a:lvl4pPr marL="1931988" indent="-276225" algn="l" defTabSz="1019175" rtl="0" eaLnBrk="0" fontAlgn="base" hangingPunct="0">
              <a:spcBef>
                <a:spcPct val="20000"/>
              </a:spcBef>
              <a:spcAft>
                <a:spcPct val="0"/>
              </a:spcAft>
              <a:buClr>
                <a:srgbClr val="FF0000"/>
              </a:buClr>
              <a:buFont typeface="Wingdings" pitchFamily="2" charset="2"/>
              <a:buChar char="l"/>
              <a:defRPr sz="2400" b="1">
                <a:solidFill>
                  <a:schemeClr val="tx1"/>
                </a:solidFill>
                <a:effectLst>
                  <a:outerShdw blurRad="38100" dist="38100" dir="2700000" algn="tl">
                    <a:srgbClr val="000000">
                      <a:alpha val="43137"/>
                    </a:srgbClr>
                  </a:outerShdw>
                </a:effectLst>
                <a:latin typeface="+mn-lt"/>
                <a:ea typeface="+mn-ea"/>
              </a:defRPr>
            </a:lvl4pPr>
            <a:lvl5pPr marL="2482850" indent="-274638" algn="l" defTabSz="1019175" rtl="0" eaLnBrk="0" fontAlgn="base" hangingPunct="0">
              <a:spcBef>
                <a:spcPct val="20000"/>
              </a:spcBef>
              <a:spcAft>
                <a:spcPct val="0"/>
              </a:spcAft>
              <a:buClr>
                <a:srgbClr val="FF0000"/>
              </a:buClr>
              <a:buChar char="»"/>
              <a:defRPr sz="2400" b="1">
                <a:solidFill>
                  <a:schemeClr val="tx1"/>
                </a:solidFill>
                <a:effectLst>
                  <a:outerShdw blurRad="38100" dist="38100" dir="2700000" algn="tl">
                    <a:srgbClr val="000000">
                      <a:alpha val="43137"/>
                    </a:srgbClr>
                  </a:outerShdw>
                </a:effectLst>
                <a:latin typeface="+mn-lt"/>
                <a:ea typeface="+mn-ea"/>
              </a:defRPr>
            </a:lvl5pPr>
            <a:lvl6pPr marL="2940050" indent="-274638" algn="l" defTabSz="1019175" rtl="0" eaLnBrk="0" fontAlgn="base" hangingPunct="0">
              <a:spcBef>
                <a:spcPct val="20000"/>
              </a:spcBef>
              <a:spcAft>
                <a:spcPct val="0"/>
              </a:spcAft>
              <a:buChar char="»"/>
              <a:defRPr sz="2400">
                <a:solidFill>
                  <a:schemeClr val="tx1"/>
                </a:solidFill>
                <a:latin typeface="+mn-lt"/>
                <a:ea typeface="+mn-ea"/>
              </a:defRPr>
            </a:lvl6pPr>
            <a:lvl7pPr marL="3397250" indent="-274638" algn="l" defTabSz="1019175" rtl="0" eaLnBrk="0" fontAlgn="base" hangingPunct="0">
              <a:spcBef>
                <a:spcPct val="20000"/>
              </a:spcBef>
              <a:spcAft>
                <a:spcPct val="0"/>
              </a:spcAft>
              <a:buChar char="»"/>
              <a:defRPr sz="2400">
                <a:solidFill>
                  <a:schemeClr val="tx1"/>
                </a:solidFill>
                <a:latin typeface="+mn-lt"/>
                <a:ea typeface="+mn-ea"/>
              </a:defRPr>
            </a:lvl7pPr>
            <a:lvl8pPr marL="3854450" indent="-274638" algn="l" defTabSz="1019175" rtl="0" eaLnBrk="0" fontAlgn="base" hangingPunct="0">
              <a:spcBef>
                <a:spcPct val="20000"/>
              </a:spcBef>
              <a:spcAft>
                <a:spcPct val="0"/>
              </a:spcAft>
              <a:buChar char="»"/>
              <a:defRPr sz="2400">
                <a:solidFill>
                  <a:schemeClr val="tx1"/>
                </a:solidFill>
                <a:latin typeface="+mn-lt"/>
                <a:ea typeface="+mn-ea"/>
              </a:defRPr>
            </a:lvl8pPr>
            <a:lvl9pPr marL="4311650" indent="-274638" algn="l" defTabSz="1019175" rtl="0" eaLnBrk="0" fontAlgn="base" hangingPunct="0">
              <a:spcBef>
                <a:spcPct val="20000"/>
              </a:spcBef>
              <a:spcAft>
                <a:spcPct val="0"/>
              </a:spcAft>
              <a:buChar char="»"/>
              <a:defRPr sz="2400">
                <a:solidFill>
                  <a:schemeClr val="tx1"/>
                </a:solidFill>
                <a:latin typeface="+mn-lt"/>
                <a:ea typeface="+mn-ea"/>
              </a:defRPr>
            </a:lvl9pPr>
          </a:lstStyle>
          <a:p>
            <a:pPr marL="0" indent="0">
              <a:buNone/>
            </a:pPr>
            <a:r>
              <a:rPr lang="zh-CN" altLang="en-US" sz="2000" b="0" kern="0" dirty="0" smtClean="0">
                <a:solidFill>
                  <a:schemeClr val="tx1"/>
                </a:solidFill>
              </a:rPr>
              <a:t>论文题目：</a:t>
            </a:r>
            <a:r>
              <a:rPr lang="en-US" altLang="zh-CN" sz="2000" b="0" kern="0" dirty="0" smtClean="0">
                <a:solidFill>
                  <a:schemeClr val="tx1"/>
                </a:solidFill>
              </a:rPr>
              <a:t>《</a:t>
            </a:r>
            <a:r>
              <a:rPr lang="zh-CN" altLang="en-US" sz="2000" b="0" kern="0" dirty="0">
                <a:solidFill>
                  <a:schemeClr val="tx1"/>
                </a:solidFill>
              </a:rPr>
              <a:t>柔性多状态开关的参数设计与</a:t>
            </a:r>
            <a:r>
              <a:rPr lang="zh-CN" altLang="en-US" sz="2000" b="0" kern="0" dirty="0" smtClean="0">
                <a:solidFill>
                  <a:schemeClr val="tx1"/>
                </a:solidFill>
              </a:rPr>
              <a:t>配置</a:t>
            </a:r>
            <a:r>
              <a:rPr lang="en-US" altLang="zh-CN" sz="2000" b="0" kern="0" dirty="0" smtClean="0">
                <a:solidFill>
                  <a:schemeClr val="tx1"/>
                </a:solidFill>
              </a:rPr>
              <a:t>》</a:t>
            </a:r>
            <a:endParaRPr lang="zh-CN" altLang="en-US" sz="2000" b="0" kern="0" dirty="0">
              <a:solidFill>
                <a:schemeClr val="tx1"/>
              </a:solidFill>
            </a:endParaRPr>
          </a:p>
        </p:txBody>
      </p:sp>
    </p:spTree>
    <p:extLst>
      <p:ext uri="{BB962C8B-B14F-4D97-AF65-F5344CB8AC3E}">
        <p14:creationId xmlns:p14="http://schemas.microsoft.com/office/powerpoint/2010/main" val="5346739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9" name="Group 4"/>
          <p:cNvGrpSpPr>
            <a:grpSpLocks/>
          </p:cNvGrpSpPr>
          <p:nvPr/>
        </p:nvGrpSpPr>
        <p:grpSpPr bwMode="auto">
          <a:xfrm>
            <a:off x="3317747" y="2481655"/>
            <a:ext cx="4526019" cy="871537"/>
            <a:chOff x="1296" y="1824"/>
            <a:chExt cx="1409" cy="432"/>
          </a:xfrm>
        </p:grpSpPr>
        <p:sp>
          <p:nvSpPr>
            <p:cNvPr id="4123" name="AutoShape 5"/>
            <p:cNvSpPr>
              <a:spLocks noChangeArrowheads="1"/>
            </p:cNvSpPr>
            <p:nvPr/>
          </p:nvSpPr>
          <p:spPr bwMode="gray">
            <a:xfrm>
              <a:off x="1536" y="1899"/>
              <a:ext cx="1169" cy="288"/>
            </a:xfrm>
            <a:prstGeom prst="roundRect">
              <a:avLst>
                <a:gd name="adj" fmla="val 16667"/>
              </a:avLst>
            </a:prstGeom>
            <a:gradFill rotWithShape="1">
              <a:gsLst>
                <a:gs pos="0">
                  <a:srgbClr val="77AE26"/>
                </a:gs>
                <a:gs pos="50000">
                  <a:srgbClr val="E2EED1"/>
                </a:gs>
                <a:gs pos="100000">
                  <a:srgbClr val="77AE26"/>
                </a:gs>
              </a:gsLst>
              <a:lin ang="5400000" scaled="1"/>
            </a:gradFill>
            <a:ln w="12700" algn="ctr">
              <a:solidFill>
                <a:srgbClr val="FFFFFF"/>
              </a:solidFill>
              <a:round/>
              <a:headEnd/>
              <a:tailEnd/>
            </a:ln>
          </p:spPr>
          <p:txBody>
            <a:bodyPr wrap="none" anchor="ctr"/>
            <a:lstStyle/>
            <a:p>
              <a:pPr algn="r"/>
              <a:endParaRPr lang="zh-CN" altLang="en-US" sz="2400" b="0">
                <a:solidFill>
                  <a:srgbClr val="4D4D4D"/>
                </a:solidFill>
                <a:latin typeface="Arial" charset="0"/>
              </a:endParaRPr>
            </a:p>
          </p:txBody>
        </p:sp>
        <p:sp>
          <p:nvSpPr>
            <p:cNvPr id="4124" name="AutoShape 6"/>
            <p:cNvSpPr>
              <a:spLocks noChangeArrowheads="1"/>
            </p:cNvSpPr>
            <p:nvPr/>
          </p:nvSpPr>
          <p:spPr bwMode="gray">
            <a:xfrm>
              <a:off x="1296" y="1824"/>
              <a:ext cx="432" cy="432"/>
            </a:xfrm>
            <a:prstGeom prst="diamond">
              <a:avLst/>
            </a:prstGeom>
            <a:solidFill>
              <a:srgbClr val="77AE26"/>
            </a:solidFill>
            <a:ln w="25400" algn="ctr">
              <a:solidFill>
                <a:srgbClr val="FFFFFF"/>
              </a:solidFill>
              <a:miter lim="800000"/>
              <a:headEnd/>
              <a:tailEnd/>
            </a:ln>
          </p:spPr>
          <p:txBody>
            <a:bodyPr wrap="none" anchor="ctr"/>
            <a:lstStyle/>
            <a:p>
              <a:pPr algn="r"/>
              <a:endParaRPr lang="zh-CN" altLang="en-US" sz="2400" b="0">
                <a:solidFill>
                  <a:srgbClr val="4D4D4D"/>
                </a:solidFill>
                <a:latin typeface="Arial" charset="0"/>
              </a:endParaRPr>
            </a:p>
          </p:txBody>
        </p:sp>
        <p:sp>
          <p:nvSpPr>
            <p:cNvPr id="4125" name="Text Box 7"/>
            <p:cNvSpPr txBox="1">
              <a:spLocks noChangeArrowheads="1"/>
            </p:cNvSpPr>
            <p:nvPr/>
          </p:nvSpPr>
          <p:spPr bwMode="gray">
            <a:xfrm>
              <a:off x="1501" y="1934"/>
              <a:ext cx="119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zh-CN" altLang="en-US" sz="2400" dirty="0" smtClean="0">
                  <a:solidFill>
                    <a:srgbClr val="C00000"/>
                  </a:solidFill>
                  <a:latin typeface="Arial" charset="0"/>
                </a:rPr>
                <a:t>个人基本</a:t>
              </a:r>
              <a:r>
                <a:rPr lang="zh-CN" altLang="en-US" sz="2400" dirty="0">
                  <a:solidFill>
                    <a:srgbClr val="C00000"/>
                  </a:solidFill>
                  <a:latin typeface="Arial" charset="0"/>
                </a:rPr>
                <a:t>情况</a:t>
              </a:r>
              <a:endParaRPr lang="en-US" altLang="zh-CN" sz="2400" dirty="0">
                <a:solidFill>
                  <a:srgbClr val="C00000"/>
                </a:solidFill>
                <a:latin typeface="Arial" charset="0"/>
              </a:endParaRPr>
            </a:p>
          </p:txBody>
        </p:sp>
        <p:sp>
          <p:nvSpPr>
            <p:cNvPr id="4126" name="Text Box 8"/>
            <p:cNvSpPr txBox="1">
              <a:spLocks noChangeArrowheads="1"/>
            </p:cNvSpPr>
            <p:nvPr/>
          </p:nvSpPr>
          <p:spPr bwMode="gray">
            <a:xfrm>
              <a:off x="1393" y="1929"/>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en-US" altLang="zh-CN" sz="2400" b="0" dirty="0">
                  <a:solidFill>
                    <a:srgbClr val="FFFFFF"/>
                  </a:solidFill>
                  <a:latin typeface="Arial" charset="0"/>
                </a:rPr>
                <a:t>1</a:t>
              </a:r>
            </a:p>
          </p:txBody>
        </p:sp>
      </p:grpSp>
      <p:grpSp>
        <p:nvGrpSpPr>
          <p:cNvPr id="4100" name="Group 9"/>
          <p:cNvGrpSpPr>
            <a:grpSpLocks/>
          </p:cNvGrpSpPr>
          <p:nvPr/>
        </p:nvGrpSpPr>
        <p:grpSpPr bwMode="auto">
          <a:xfrm>
            <a:off x="3317746" y="3524104"/>
            <a:ext cx="4537391" cy="945252"/>
            <a:chOff x="1296" y="1866"/>
            <a:chExt cx="1525" cy="349"/>
          </a:xfrm>
        </p:grpSpPr>
        <p:sp>
          <p:nvSpPr>
            <p:cNvPr id="4119" name="AutoShape 10"/>
            <p:cNvSpPr>
              <a:spLocks noChangeArrowheads="1"/>
            </p:cNvSpPr>
            <p:nvPr/>
          </p:nvSpPr>
          <p:spPr bwMode="gray">
            <a:xfrm>
              <a:off x="1536" y="1899"/>
              <a:ext cx="1285" cy="219"/>
            </a:xfrm>
            <a:prstGeom prst="roundRect">
              <a:avLst>
                <a:gd name="adj" fmla="val 16667"/>
              </a:avLst>
            </a:prstGeom>
            <a:gradFill rotWithShape="1">
              <a:gsLst>
                <a:gs pos="0">
                  <a:srgbClr val="438ACB"/>
                </a:gs>
                <a:gs pos="50000">
                  <a:srgbClr val="D7E6F4"/>
                </a:gs>
                <a:gs pos="100000">
                  <a:srgbClr val="438ACB"/>
                </a:gs>
              </a:gsLst>
              <a:lin ang="5400000" scaled="1"/>
            </a:gradFill>
            <a:ln w="12700" algn="ctr">
              <a:solidFill>
                <a:srgbClr val="FFFFFF"/>
              </a:solidFill>
              <a:round/>
              <a:headEnd/>
              <a:tailEnd/>
            </a:ln>
          </p:spPr>
          <p:txBody>
            <a:bodyPr wrap="none" anchor="ctr"/>
            <a:lstStyle/>
            <a:p>
              <a:pPr algn="r"/>
              <a:endParaRPr lang="zh-CN" altLang="en-US" sz="2400" b="0">
                <a:solidFill>
                  <a:srgbClr val="4D4D4D"/>
                </a:solidFill>
                <a:latin typeface="Arial" charset="0"/>
              </a:endParaRPr>
            </a:p>
          </p:txBody>
        </p:sp>
        <p:sp>
          <p:nvSpPr>
            <p:cNvPr id="4120" name="AutoShape 11"/>
            <p:cNvSpPr>
              <a:spLocks noChangeArrowheads="1"/>
            </p:cNvSpPr>
            <p:nvPr/>
          </p:nvSpPr>
          <p:spPr bwMode="gray">
            <a:xfrm>
              <a:off x="1296" y="1866"/>
              <a:ext cx="407" cy="341"/>
            </a:xfrm>
            <a:prstGeom prst="diamond">
              <a:avLst/>
            </a:prstGeom>
            <a:solidFill>
              <a:srgbClr val="438ACB"/>
            </a:solidFill>
            <a:ln w="25400" algn="ctr">
              <a:solidFill>
                <a:srgbClr val="FFFFFF"/>
              </a:solidFill>
              <a:miter lim="800000"/>
              <a:headEnd/>
              <a:tailEnd/>
            </a:ln>
          </p:spPr>
          <p:txBody>
            <a:bodyPr wrap="none" anchor="ctr"/>
            <a:lstStyle/>
            <a:p>
              <a:pPr algn="r"/>
              <a:endParaRPr lang="zh-CN" altLang="en-US" sz="2400" b="0">
                <a:solidFill>
                  <a:srgbClr val="4D4D4D"/>
                </a:solidFill>
                <a:latin typeface="Arial" charset="0"/>
              </a:endParaRPr>
            </a:p>
          </p:txBody>
        </p:sp>
        <p:sp>
          <p:nvSpPr>
            <p:cNvPr id="4121" name="Text Box 12"/>
            <p:cNvSpPr txBox="1">
              <a:spLocks noChangeArrowheads="1"/>
            </p:cNvSpPr>
            <p:nvPr/>
          </p:nvSpPr>
          <p:spPr bwMode="gray">
            <a:xfrm>
              <a:off x="1728" y="1906"/>
              <a:ext cx="899"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algn="l" eaLnBrk="1" hangingPunct="1"/>
              <a:r>
                <a:rPr lang="zh-CN" altLang="zh-CN" sz="2400" dirty="0">
                  <a:solidFill>
                    <a:srgbClr val="000000"/>
                  </a:solidFill>
                  <a:latin typeface="Arial" charset="0"/>
                </a:rPr>
                <a:t>学位论文进展</a:t>
              </a:r>
              <a:r>
                <a:rPr lang="zh-CN" altLang="zh-CN" sz="2400" dirty="0" smtClean="0">
                  <a:solidFill>
                    <a:srgbClr val="000000"/>
                  </a:solidFill>
                  <a:latin typeface="Arial" charset="0"/>
                </a:rPr>
                <a:t>情况</a:t>
              </a:r>
              <a:endParaRPr lang="en-US" altLang="zh-CN" sz="1800" dirty="0">
                <a:solidFill>
                  <a:srgbClr val="FF0000"/>
                </a:solidFill>
                <a:latin typeface="Arial" charset="0"/>
              </a:endParaRPr>
            </a:p>
          </p:txBody>
        </p:sp>
        <p:sp>
          <p:nvSpPr>
            <p:cNvPr id="4122" name="Text Box 13"/>
            <p:cNvSpPr txBox="1">
              <a:spLocks noChangeArrowheads="1"/>
            </p:cNvSpPr>
            <p:nvPr/>
          </p:nvSpPr>
          <p:spPr bwMode="gray">
            <a:xfrm>
              <a:off x="1394" y="192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en-US" altLang="zh-CN" sz="2400" b="0" dirty="0">
                  <a:solidFill>
                    <a:srgbClr val="FFFFFF"/>
                  </a:solidFill>
                  <a:latin typeface="Arial" charset="0"/>
                </a:rPr>
                <a:t>2</a:t>
              </a:r>
            </a:p>
          </p:txBody>
        </p:sp>
      </p:grpSp>
      <p:grpSp>
        <p:nvGrpSpPr>
          <p:cNvPr id="4101" name="Group 14"/>
          <p:cNvGrpSpPr>
            <a:grpSpLocks/>
          </p:cNvGrpSpPr>
          <p:nvPr/>
        </p:nvGrpSpPr>
        <p:grpSpPr bwMode="auto">
          <a:xfrm>
            <a:off x="3332727" y="4577294"/>
            <a:ext cx="4537390" cy="871537"/>
            <a:chOff x="1296" y="1824"/>
            <a:chExt cx="1525" cy="432"/>
          </a:xfrm>
        </p:grpSpPr>
        <p:sp>
          <p:nvSpPr>
            <p:cNvPr id="4115" name="AutoShape 15"/>
            <p:cNvSpPr>
              <a:spLocks noChangeArrowheads="1"/>
            </p:cNvSpPr>
            <p:nvPr/>
          </p:nvSpPr>
          <p:spPr bwMode="gray">
            <a:xfrm>
              <a:off x="1536" y="1899"/>
              <a:ext cx="1285" cy="288"/>
            </a:xfrm>
            <a:prstGeom prst="roundRect">
              <a:avLst>
                <a:gd name="adj" fmla="val 16667"/>
              </a:avLst>
            </a:prstGeom>
            <a:gradFill rotWithShape="1">
              <a:gsLst>
                <a:gs pos="0">
                  <a:srgbClr val="449878"/>
                </a:gs>
                <a:gs pos="50000">
                  <a:srgbClr val="D7E9E2"/>
                </a:gs>
                <a:gs pos="100000">
                  <a:srgbClr val="449878"/>
                </a:gs>
              </a:gsLst>
              <a:lin ang="5400000" scaled="1"/>
            </a:gradFill>
            <a:ln w="12700" algn="ctr">
              <a:solidFill>
                <a:srgbClr val="FFFFFF"/>
              </a:solidFill>
              <a:round/>
              <a:headEnd/>
              <a:tailEnd/>
            </a:ln>
          </p:spPr>
          <p:txBody>
            <a:bodyPr wrap="none" anchor="ctr"/>
            <a:lstStyle/>
            <a:p>
              <a:pPr algn="r"/>
              <a:endParaRPr lang="zh-CN" altLang="en-US" sz="2400" b="0">
                <a:solidFill>
                  <a:srgbClr val="4D4D4D"/>
                </a:solidFill>
                <a:latin typeface="Arial" charset="0"/>
              </a:endParaRPr>
            </a:p>
          </p:txBody>
        </p:sp>
        <p:sp>
          <p:nvSpPr>
            <p:cNvPr id="4116" name="AutoShape 16"/>
            <p:cNvSpPr>
              <a:spLocks noChangeArrowheads="1"/>
            </p:cNvSpPr>
            <p:nvPr/>
          </p:nvSpPr>
          <p:spPr bwMode="gray">
            <a:xfrm>
              <a:off x="1296" y="1824"/>
              <a:ext cx="432" cy="432"/>
            </a:xfrm>
            <a:prstGeom prst="diamond">
              <a:avLst/>
            </a:prstGeom>
            <a:solidFill>
              <a:srgbClr val="449878"/>
            </a:solidFill>
            <a:ln w="25400" algn="ctr">
              <a:solidFill>
                <a:srgbClr val="FFFFFF"/>
              </a:solidFill>
              <a:miter lim="800000"/>
              <a:headEnd/>
              <a:tailEnd/>
            </a:ln>
          </p:spPr>
          <p:txBody>
            <a:bodyPr wrap="none" anchor="ctr"/>
            <a:lstStyle/>
            <a:p>
              <a:pPr algn="r"/>
              <a:endParaRPr lang="zh-CN" altLang="en-US" sz="2400" b="0">
                <a:solidFill>
                  <a:srgbClr val="4D4D4D"/>
                </a:solidFill>
                <a:latin typeface="Arial" charset="0"/>
              </a:endParaRPr>
            </a:p>
          </p:txBody>
        </p:sp>
        <p:sp>
          <p:nvSpPr>
            <p:cNvPr id="4117" name="Text Box 17"/>
            <p:cNvSpPr txBox="1">
              <a:spLocks noChangeArrowheads="1"/>
            </p:cNvSpPr>
            <p:nvPr/>
          </p:nvSpPr>
          <p:spPr bwMode="gray">
            <a:xfrm>
              <a:off x="1730" y="1934"/>
              <a:ext cx="101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algn="l" eaLnBrk="1" hangingPunct="1"/>
              <a:r>
                <a:rPr lang="zh-CN" altLang="en-US" sz="2400" dirty="0">
                  <a:solidFill>
                    <a:srgbClr val="000000"/>
                  </a:solidFill>
                  <a:latin typeface="Arial" charset="0"/>
                </a:rPr>
                <a:t>已</a:t>
              </a:r>
              <a:r>
                <a:rPr lang="zh-CN" altLang="en-US" sz="2400" dirty="0" smtClean="0">
                  <a:solidFill>
                    <a:srgbClr val="000000"/>
                  </a:solidFill>
                  <a:latin typeface="Arial" charset="0"/>
                </a:rPr>
                <a:t>取得的科研成果</a:t>
              </a:r>
              <a:endParaRPr lang="en-US" altLang="zh-CN" sz="1800" dirty="0">
                <a:solidFill>
                  <a:srgbClr val="FF0000"/>
                </a:solidFill>
                <a:latin typeface="Arial" charset="0"/>
              </a:endParaRPr>
            </a:p>
          </p:txBody>
        </p:sp>
        <p:sp>
          <p:nvSpPr>
            <p:cNvPr id="4118" name="Text Box 18"/>
            <p:cNvSpPr txBox="1">
              <a:spLocks noChangeArrowheads="1"/>
            </p:cNvSpPr>
            <p:nvPr/>
          </p:nvSpPr>
          <p:spPr bwMode="gray">
            <a:xfrm>
              <a:off x="1393" y="193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en-US" altLang="zh-CN" sz="2400" b="0" dirty="0">
                  <a:solidFill>
                    <a:srgbClr val="FFFFFF"/>
                  </a:solidFill>
                  <a:latin typeface="Arial" charset="0"/>
                </a:rPr>
                <a:t>3</a:t>
              </a:r>
            </a:p>
          </p:txBody>
        </p:sp>
      </p:grpSp>
      <p:grpSp>
        <p:nvGrpSpPr>
          <p:cNvPr id="4102" name="Group 19"/>
          <p:cNvGrpSpPr>
            <a:grpSpLocks/>
          </p:cNvGrpSpPr>
          <p:nvPr/>
        </p:nvGrpSpPr>
        <p:grpSpPr bwMode="auto">
          <a:xfrm>
            <a:off x="3353637" y="5594087"/>
            <a:ext cx="4680207" cy="871539"/>
            <a:chOff x="1296" y="1824"/>
            <a:chExt cx="1573" cy="432"/>
          </a:xfrm>
        </p:grpSpPr>
        <p:sp>
          <p:nvSpPr>
            <p:cNvPr id="4111" name="AutoShape 20"/>
            <p:cNvSpPr>
              <a:spLocks noChangeArrowheads="1"/>
            </p:cNvSpPr>
            <p:nvPr/>
          </p:nvSpPr>
          <p:spPr bwMode="gray">
            <a:xfrm>
              <a:off x="1536" y="1899"/>
              <a:ext cx="1285" cy="288"/>
            </a:xfrm>
            <a:prstGeom prst="roundRect">
              <a:avLst>
                <a:gd name="adj" fmla="val 16667"/>
              </a:avLst>
            </a:prstGeom>
            <a:gradFill rotWithShape="1">
              <a:gsLst>
                <a:gs pos="0">
                  <a:srgbClr val="90A8B0"/>
                </a:gs>
                <a:gs pos="50000">
                  <a:srgbClr val="E7EDEE"/>
                </a:gs>
                <a:gs pos="100000">
                  <a:srgbClr val="90A8B0"/>
                </a:gs>
              </a:gsLst>
              <a:lin ang="5400000" scaled="1"/>
            </a:gradFill>
            <a:ln w="12700" algn="ctr">
              <a:solidFill>
                <a:srgbClr val="FFFFFF"/>
              </a:solidFill>
              <a:round/>
              <a:headEnd/>
              <a:tailEnd/>
            </a:ln>
          </p:spPr>
          <p:txBody>
            <a:bodyPr wrap="none" anchor="ctr"/>
            <a:lstStyle/>
            <a:p>
              <a:pPr algn="r"/>
              <a:endParaRPr lang="zh-CN" altLang="en-US" sz="2400" b="0">
                <a:solidFill>
                  <a:srgbClr val="4D4D4D"/>
                </a:solidFill>
                <a:latin typeface="Arial" charset="0"/>
              </a:endParaRPr>
            </a:p>
          </p:txBody>
        </p:sp>
        <p:sp>
          <p:nvSpPr>
            <p:cNvPr id="4112" name="AutoShape 21"/>
            <p:cNvSpPr>
              <a:spLocks noChangeArrowheads="1"/>
            </p:cNvSpPr>
            <p:nvPr/>
          </p:nvSpPr>
          <p:spPr bwMode="gray">
            <a:xfrm>
              <a:off x="1296" y="1824"/>
              <a:ext cx="432" cy="432"/>
            </a:xfrm>
            <a:prstGeom prst="diamond">
              <a:avLst/>
            </a:prstGeom>
            <a:solidFill>
              <a:srgbClr val="90A8B0"/>
            </a:solidFill>
            <a:ln w="25400" algn="ctr">
              <a:solidFill>
                <a:srgbClr val="FFFFFF"/>
              </a:solidFill>
              <a:miter lim="800000"/>
              <a:headEnd/>
              <a:tailEnd/>
            </a:ln>
          </p:spPr>
          <p:txBody>
            <a:bodyPr wrap="none" anchor="ctr"/>
            <a:lstStyle/>
            <a:p>
              <a:pPr algn="r"/>
              <a:endParaRPr lang="zh-CN" altLang="en-US" sz="2400" b="0">
                <a:solidFill>
                  <a:srgbClr val="4D4D4D"/>
                </a:solidFill>
                <a:latin typeface="Arial" charset="0"/>
              </a:endParaRPr>
            </a:p>
          </p:txBody>
        </p:sp>
        <p:sp>
          <p:nvSpPr>
            <p:cNvPr id="4113" name="Text Box 22"/>
            <p:cNvSpPr txBox="1">
              <a:spLocks noChangeArrowheads="1"/>
            </p:cNvSpPr>
            <p:nvPr/>
          </p:nvSpPr>
          <p:spPr bwMode="gray">
            <a:xfrm>
              <a:off x="1730" y="1935"/>
              <a:ext cx="113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algn="l" eaLnBrk="1" hangingPunct="1"/>
              <a:r>
                <a:rPr lang="zh-CN" altLang="zh-CN" sz="2400" dirty="0">
                  <a:solidFill>
                    <a:srgbClr val="000000"/>
                  </a:solidFill>
                  <a:latin typeface="Arial" charset="0"/>
                </a:rPr>
                <a:t>下一步工作计划</a:t>
              </a:r>
              <a:r>
                <a:rPr lang="zh-CN" altLang="zh-CN" sz="2400" dirty="0" smtClean="0">
                  <a:solidFill>
                    <a:srgbClr val="000000"/>
                  </a:solidFill>
                  <a:latin typeface="Arial" charset="0"/>
                </a:rPr>
                <a:t>和内容</a:t>
              </a:r>
              <a:endParaRPr lang="en-US" altLang="zh-CN" sz="1800" dirty="0">
                <a:solidFill>
                  <a:srgbClr val="FF0000"/>
                </a:solidFill>
                <a:latin typeface="Arial" charset="0"/>
              </a:endParaRPr>
            </a:p>
          </p:txBody>
        </p:sp>
        <p:sp>
          <p:nvSpPr>
            <p:cNvPr id="4114" name="Text Box 23"/>
            <p:cNvSpPr txBox="1">
              <a:spLocks noChangeArrowheads="1"/>
            </p:cNvSpPr>
            <p:nvPr/>
          </p:nvSpPr>
          <p:spPr bwMode="gray">
            <a:xfrm>
              <a:off x="1393" y="1933"/>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en-US" altLang="zh-CN" sz="2400" b="0">
                  <a:solidFill>
                    <a:srgbClr val="FFFFFF"/>
                  </a:solidFill>
                  <a:latin typeface="Arial" charset="0"/>
                </a:rPr>
                <a:t>4</a:t>
              </a:r>
            </a:p>
          </p:txBody>
        </p:sp>
      </p:grpSp>
      <p:sp>
        <p:nvSpPr>
          <p:cNvPr id="4104" name="TextBox 70"/>
          <p:cNvSpPr txBox="1">
            <a:spLocks noChangeArrowheads="1"/>
          </p:cNvSpPr>
          <p:nvPr/>
        </p:nvSpPr>
        <p:spPr bwMode="auto">
          <a:xfrm>
            <a:off x="2776810" y="1522438"/>
            <a:ext cx="61214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zh-CN" altLang="en-US" dirty="0">
                <a:solidFill>
                  <a:schemeClr val="tx1"/>
                </a:solidFill>
              </a:rPr>
              <a:t>报告提要</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9" name="Group 4"/>
          <p:cNvGrpSpPr>
            <a:grpSpLocks/>
          </p:cNvGrpSpPr>
          <p:nvPr/>
        </p:nvGrpSpPr>
        <p:grpSpPr bwMode="auto">
          <a:xfrm>
            <a:off x="3317747" y="2481655"/>
            <a:ext cx="4680206" cy="871537"/>
            <a:chOff x="1296" y="1824"/>
            <a:chExt cx="1457" cy="432"/>
          </a:xfrm>
        </p:grpSpPr>
        <p:sp>
          <p:nvSpPr>
            <p:cNvPr id="4123" name="AutoShape 5"/>
            <p:cNvSpPr>
              <a:spLocks noChangeArrowheads="1"/>
            </p:cNvSpPr>
            <p:nvPr/>
          </p:nvSpPr>
          <p:spPr bwMode="gray">
            <a:xfrm>
              <a:off x="1536" y="1899"/>
              <a:ext cx="1169" cy="288"/>
            </a:xfrm>
            <a:prstGeom prst="roundRect">
              <a:avLst>
                <a:gd name="adj" fmla="val 16667"/>
              </a:avLst>
            </a:prstGeom>
            <a:gradFill rotWithShape="1">
              <a:gsLst>
                <a:gs pos="0">
                  <a:srgbClr val="77AE26"/>
                </a:gs>
                <a:gs pos="50000">
                  <a:srgbClr val="E2EED1"/>
                </a:gs>
                <a:gs pos="100000">
                  <a:srgbClr val="77AE26"/>
                </a:gs>
              </a:gsLst>
              <a:lin ang="5400000" scaled="1"/>
            </a:gradFill>
            <a:ln w="12700" algn="ctr">
              <a:solidFill>
                <a:srgbClr val="FFFFFF"/>
              </a:solidFill>
              <a:round/>
              <a:headEnd/>
              <a:tailEnd/>
            </a:ln>
          </p:spPr>
          <p:txBody>
            <a:bodyPr wrap="none" anchor="ctr"/>
            <a:lstStyle/>
            <a:p>
              <a:pPr algn="r"/>
              <a:endParaRPr lang="zh-CN" altLang="en-US" sz="2400" b="0">
                <a:solidFill>
                  <a:srgbClr val="4D4D4D"/>
                </a:solidFill>
                <a:latin typeface="Arial" charset="0"/>
              </a:endParaRPr>
            </a:p>
          </p:txBody>
        </p:sp>
        <p:sp>
          <p:nvSpPr>
            <p:cNvPr id="4124" name="AutoShape 6"/>
            <p:cNvSpPr>
              <a:spLocks noChangeArrowheads="1"/>
            </p:cNvSpPr>
            <p:nvPr/>
          </p:nvSpPr>
          <p:spPr bwMode="gray">
            <a:xfrm>
              <a:off x="1296" y="1824"/>
              <a:ext cx="432" cy="432"/>
            </a:xfrm>
            <a:prstGeom prst="diamond">
              <a:avLst/>
            </a:prstGeom>
            <a:solidFill>
              <a:srgbClr val="77AE26"/>
            </a:solidFill>
            <a:ln w="25400" algn="ctr">
              <a:solidFill>
                <a:srgbClr val="FFFFFF"/>
              </a:solidFill>
              <a:miter lim="800000"/>
              <a:headEnd/>
              <a:tailEnd/>
            </a:ln>
          </p:spPr>
          <p:txBody>
            <a:bodyPr wrap="none" anchor="ctr"/>
            <a:lstStyle/>
            <a:p>
              <a:pPr algn="r"/>
              <a:endParaRPr lang="zh-CN" altLang="en-US" sz="2400" b="0">
                <a:solidFill>
                  <a:srgbClr val="4D4D4D"/>
                </a:solidFill>
                <a:latin typeface="Arial" charset="0"/>
              </a:endParaRPr>
            </a:p>
          </p:txBody>
        </p:sp>
        <p:sp>
          <p:nvSpPr>
            <p:cNvPr id="4125" name="Text Box 7"/>
            <p:cNvSpPr txBox="1">
              <a:spLocks noChangeArrowheads="1"/>
            </p:cNvSpPr>
            <p:nvPr/>
          </p:nvSpPr>
          <p:spPr bwMode="gray">
            <a:xfrm>
              <a:off x="1557" y="1916"/>
              <a:ext cx="119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zh-CN" altLang="en-US" sz="2400" dirty="0" smtClean="0">
                  <a:solidFill>
                    <a:srgbClr val="000000"/>
                  </a:solidFill>
                  <a:latin typeface="Arial" charset="0"/>
                </a:rPr>
                <a:t>个人基本情况</a:t>
              </a:r>
              <a:endParaRPr lang="en-US" altLang="zh-CN" sz="1600" dirty="0">
                <a:solidFill>
                  <a:srgbClr val="FF0000"/>
                </a:solidFill>
                <a:latin typeface="Arial" charset="0"/>
              </a:endParaRPr>
            </a:p>
          </p:txBody>
        </p:sp>
        <p:sp>
          <p:nvSpPr>
            <p:cNvPr id="4126" name="Text Box 8"/>
            <p:cNvSpPr txBox="1">
              <a:spLocks noChangeArrowheads="1"/>
            </p:cNvSpPr>
            <p:nvPr/>
          </p:nvSpPr>
          <p:spPr bwMode="gray">
            <a:xfrm>
              <a:off x="1393" y="1929"/>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en-US" altLang="zh-CN" sz="2400" b="0" dirty="0">
                  <a:solidFill>
                    <a:srgbClr val="FFFFFF"/>
                  </a:solidFill>
                  <a:latin typeface="Arial" charset="0"/>
                </a:rPr>
                <a:t>1</a:t>
              </a:r>
            </a:p>
          </p:txBody>
        </p:sp>
      </p:grpSp>
      <p:grpSp>
        <p:nvGrpSpPr>
          <p:cNvPr id="4100" name="Group 9"/>
          <p:cNvGrpSpPr>
            <a:grpSpLocks/>
          </p:cNvGrpSpPr>
          <p:nvPr/>
        </p:nvGrpSpPr>
        <p:grpSpPr bwMode="auto">
          <a:xfrm>
            <a:off x="3317746" y="3524104"/>
            <a:ext cx="4537391" cy="945252"/>
            <a:chOff x="1296" y="1866"/>
            <a:chExt cx="1525" cy="349"/>
          </a:xfrm>
        </p:grpSpPr>
        <p:sp>
          <p:nvSpPr>
            <p:cNvPr id="4119" name="AutoShape 10"/>
            <p:cNvSpPr>
              <a:spLocks noChangeArrowheads="1"/>
            </p:cNvSpPr>
            <p:nvPr/>
          </p:nvSpPr>
          <p:spPr bwMode="gray">
            <a:xfrm>
              <a:off x="1536" y="1899"/>
              <a:ext cx="1285" cy="219"/>
            </a:xfrm>
            <a:prstGeom prst="roundRect">
              <a:avLst>
                <a:gd name="adj" fmla="val 16667"/>
              </a:avLst>
            </a:prstGeom>
            <a:gradFill rotWithShape="1">
              <a:gsLst>
                <a:gs pos="0">
                  <a:srgbClr val="438ACB"/>
                </a:gs>
                <a:gs pos="50000">
                  <a:srgbClr val="D7E6F4"/>
                </a:gs>
                <a:gs pos="100000">
                  <a:srgbClr val="438ACB"/>
                </a:gs>
              </a:gsLst>
              <a:lin ang="5400000" scaled="1"/>
            </a:gradFill>
            <a:ln w="12700" algn="ctr">
              <a:solidFill>
                <a:srgbClr val="FFFFFF"/>
              </a:solidFill>
              <a:round/>
              <a:headEnd/>
              <a:tailEnd/>
            </a:ln>
          </p:spPr>
          <p:txBody>
            <a:bodyPr wrap="none" anchor="ctr"/>
            <a:lstStyle/>
            <a:p>
              <a:pPr algn="r"/>
              <a:endParaRPr lang="zh-CN" altLang="en-US" sz="2400" b="0">
                <a:solidFill>
                  <a:srgbClr val="4D4D4D"/>
                </a:solidFill>
                <a:latin typeface="Arial" charset="0"/>
              </a:endParaRPr>
            </a:p>
          </p:txBody>
        </p:sp>
        <p:sp>
          <p:nvSpPr>
            <p:cNvPr id="4120" name="AutoShape 11"/>
            <p:cNvSpPr>
              <a:spLocks noChangeArrowheads="1"/>
            </p:cNvSpPr>
            <p:nvPr/>
          </p:nvSpPr>
          <p:spPr bwMode="gray">
            <a:xfrm>
              <a:off x="1296" y="1866"/>
              <a:ext cx="407" cy="341"/>
            </a:xfrm>
            <a:prstGeom prst="diamond">
              <a:avLst/>
            </a:prstGeom>
            <a:solidFill>
              <a:srgbClr val="438ACB"/>
            </a:solidFill>
            <a:ln w="25400" algn="ctr">
              <a:solidFill>
                <a:srgbClr val="FFFFFF"/>
              </a:solidFill>
              <a:miter lim="800000"/>
              <a:headEnd/>
              <a:tailEnd/>
            </a:ln>
          </p:spPr>
          <p:txBody>
            <a:bodyPr wrap="none" anchor="ctr"/>
            <a:lstStyle/>
            <a:p>
              <a:pPr algn="r"/>
              <a:endParaRPr lang="zh-CN" altLang="en-US" sz="2400" b="0">
                <a:solidFill>
                  <a:srgbClr val="4D4D4D"/>
                </a:solidFill>
                <a:latin typeface="Arial" charset="0"/>
              </a:endParaRPr>
            </a:p>
          </p:txBody>
        </p:sp>
        <p:sp>
          <p:nvSpPr>
            <p:cNvPr id="4121" name="Text Box 12"/>
            <p:cNvSpPr txBox="1">
              <a:spLocks noChangeArrowheads="1"/>
            </p:cNvSpPr>
            <p:nvPr/>
          </p:nvSpPr>
          <p:spPr bwMode="gray">
            <a:xfrm>
              <a:off x="1728" y="1906"/>
              <a:ext cx="899"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algn="l" eaLnBrk="1" hangingPunct="1"/>
              <a:r>
                <a:rPr lang="zh-CN" altLang="zh-CN" sz="2400" dirty="0">
                  <a:solidFill>
                    <a:srgbClr val="000000"/>
                  </a:solidFill>
                  <a:latin typeface="Arial" charset="0"/>
                </a:rPr>
                <a:t>学位论文进展</a:t>
              </a:r>
              <a:r>
                <a:rPr lang="zh-CN" altLang="zh-CN" sz="2400" dirty="0" smtClean="0">
                  <a:solidFill>
                    <a:srgbClr val="000000"/>
                  </a:solidFill>
                  <a:latin typeface="Arial" charset="0"/>
                </a:rPr>
                <a:t>情况</a:t>
              </a:r>
              <a:endParaRPr lang="en-US" altLang="zh-CN" sz="1800" dirty="0">
                <a:solidFill>
                  <a:srgbClr val="FF0000"/>
                </a:solidFill>
                <a:latin typeface="Arial" charset="0"/>
              </a:endParaRPr>
            </a:p>
          </p:txBody>
        </p:sp>
        <p:sp>
          <p:nvSpPr>
            <p:cNvPr id="4122" name="Text Box 13"/>
            <p:cNvSpPr txBox="1">
              <a:spLocks noChangeArrowheads="1"/>
            </p:cNvSpPr>
            <p:nvPr/>
          </p:nvSpPr>
          <p:spPr bwMode="gray">
            <a:xfrm>
              <a:off x="1394" y="192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en-US" altLang="zh-CN" sz="2400" b="0" dirty="0">
                  <a:solidFill>
                    <a:srgbClr val="FFFFFF"/>
                  </a:solidFill>
                  <a:latin typeface="Arial" charset="0"/>
                </a:rPr>
                <a:t>2</a:t>
              </a:r>
            </a:p>
          </p:txBody>
        </p:sp>
      </p:grpSp>
      <p:grpSp>
        <p:nvGrpSpPr>
          <p:cNvPr id="4101" name="Group 14"/>
          <p:cNvGrpSpPr>
            <a:grpSpLocks/>
          </p:cNvGrpSpPr>
          <p:nvPr/>
        </p:nvGrpSpPr>
        <p:grpSpPr bwMode="auto">
          <a:xfrm>
            <a:off x="3317745" y="4634459"/>
            <a:ext cx="4537390" cy="871537"/>
            <a:chOff x="1296" y="1824"/>
            <a:chExt cx="1525" cy="432"/>
          </a:xfrm>
        </p:grpSpPr>
        <p:sp>
          <p:nvSpPr>
            <p:cNvPr id="4115" name="AutoShape 15"/>
            <p:cNvSpPr>
              <a:spLocks noChangeArrowheads="1"/>
            </p:cNvSpPr>
            <p:nvPr/>
          </p:nvSpPr>
          <p:spPr bwMode="gray">
            <a:xfrm>
              <a:off x="1536" y="1899"/>
              <a:ext cx="1285" cy="288"/>
            </a:xfrm>
            <a:prstGeom prst="roundRect">
              <a:avLst>
                <a:gd name="adj" fmla="val 16667"/>
              </a:avLst>
            </a:prstGeom>
            <a:gradFill rotWithShape="1">
              <a:gsLst>
                <a:gs pos="0">
                  <a:srgbClr val="449878"/>
                </a:gs>
                <a:gs pos="50000">
                  <a:srgbClr val="D7E9E2"/>
                </a:gs>
                <a:gs pos="100000">
                  <a:srgbClr val="449878"/>
                </a:gs>
              </a:gsLst>
              <a:lin ang="5400000" scaled="1"/>
            </a:gradFill>
            <a:ln w="12700" algn="ctr">
              <a:solidFill>
                <a:srgbClr val="FFFFFF"/>
              </a:solidFill>
              <a:round/>
              <a:headEnd/>
              <a:tailEnd/>
            </a:ln>
          </p:spPr>
          <p:txBody>
            <a:bodyPr wrap="none" anchor="ctr"/>
            <a:lstStyle/>
            <a:p>
              <a:pPr algn="r"/>
              <a:endParaRPr lang="zh-CN" altLang="en-US" sz="2400" b="0">
                <a:solidFill>
                  <a:srgbClr val="4D4D4D"/>
                </a:solidFill>
                <a:latin typeface="Arial" charset="0"/>
              </a:endParaRPr>
            </a:p>
          </p:txBody>
        </p:sp>
        <p:sp>
          <p:nvSpPr>
            <p:cNvPr id="4116" name="AutoShape 16"/>
            <p:cNvSpPr>
              <a:spLocks noChangeArrowheads="1"/>
            </p:cNvSpPr>
            <p:nvPr/>
          </p:nvSpPr>
          <p:spPr bwMode="gray">
            <a:xfrm>
              <a:off x="1296" y="1824"/>
              <a:ext cx="432" cy="432"/>
            </a:xfrm>
            <a:prstGeom prst="diamond">
              <a:avLst/>
            </a:prstGeom>
            <a:solidFill>
              <a:srgbClr val="449878"/>
            </a:solidFill>
            <a:ln w="25400" algn="ctr">
              <a:solidFill>
                <a:srgbClr val="FFFFFF"/>
              </a:solidFill>
              <a:miter lim="800000"/>
              <a:headEnd/>
              <a:tailEnd/>
            </a:ln>
          </p:spPr>
          <p:txBody>
            <a:bodyPr wrap="none" anchor="ctr"/>
            <a:lstStyle/>
            <a:p>
              <a:pPr algn="r"/>
              <a:endParaRPr lang="zh-CN" altLang="en-US" sz="2400" b="0">
                <a:solidFill>
                  <a:srgbClr val="4D4D4D"/>
                </a:solidFill>
                <a:latin typeface="Arial" charset="0"/>
              </a:endParaRPr>
            </a:p>
          </p:txBody>
        </p:sp>
        <p:sp>
          <p:nvSpPr>
            <p:cNvPr id="4117" name="Text Box 17"/>
            <p:cNvSpPr txBox="1">
              <a:spLocks noChangeArrowheads="1"/>
            </p:cNvSpPr>
            <p:nvPr/>
          </p:nvSpPr>
          <p:spPr bwMode="gray">
            <a:xfrm>
              <a:off x="1730" y="1934"/>
              <a:ext cx="101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algn="l" eaLnBrk="1" hangingPunct="1"/>
              <a:r>
                <a:rPr lang="zh-CN" altLang="en-US" sz="2400" dirty="0">
                  <a:solidFill>
                    <a:srgbClr val="000000"/>
                  </a:solidFill>
                  <a:latin typeface="Arial" charset="0"/>
                </a:rPr>
                <a:t>已</a:t>
              </a:r>
              <a:r>
                <a:rPr lang="zh-CN" altLang="en-US" sz="2400" dirty="0" smtClean="0">
                  <a:solidFill>
                    <a:srgbClr val="000000"/>
                  </a:solidFill>
                  <a:latin typeface="Arial" charset="0"/>
                </a:rPr>
                <a:t>取得的科研成果</a:t>
              </a:r>
              <a:endParaRPr lang="en-US" altLang="zh-CN" sz="1800" dirty="0">
                <a:solidFill>
                  <a:srgbClr val="FF0000"/>
                </a:solidFill>
                <a:latin typeface="Arial" charset="0"/>
              </a:endParaRPr>
            </a:p>
          </p:txBody>
        </p:sp>
        <p:sp>
          <p:nvSpPr>
            <p:cNvPr id="4118" name="Text Box 18"/>
            <p:cNvSpPr txBox="1">
              <a:spLocks noChangeArrowheads="1"/>
            </p:cNvSpPr>
            <p:nvPr/>
          </p:nvSpPr>
          <p:spPr bwMode="gray">
            <a:xfrm>
              <a:off x="1393" y="193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en-US" altLang="zh-CN" sz="2400" b="0" dirty="0">
                  <a:solidFill>
                    <a:srgbClr val="FFFFFF"/>
                  </a:solidFill>
                  <a:latin typeface="Arial" charset="0"/>
                </a:rPr>
                <a:t>3</a:t>
              </a:r>
            </a:p>
          </p:txBody>
        </p:sp>
      </p:grpSp>
      <p:grpSp>
        <p:nvGrpSpPr>
          <p:cNvPr id="4102" name="Group 19"/>
          <p:cNvGrpSpPr>
            <a:grpSpLocks/>
          </p:cNvGrpSpPr>
          <p:nvPr/>
        </p:nvGrpSpPr>
        <p:grpSpPr bwMode="auto">
          <a:xfrm>
            <a:off x="3317746" y="5642569"/>
            <a:ext cx="4680207" cy="871539"/>
            <a:chOff x="1296" y="1824"/>
            <a:chExt cx="1573" cy="432"/>
          </a:xfrm>
        </p:grpSpPr>
        <p:sp>
          <p:nvSpPr>
            <p:cNvPr id="4111" name="AutoShape 20"/>
            <p:cNvSpPr>
              <a:spLocks noChangeArrowheads="1"/>
            </p:cNvSpPr>
            <p:nvPr/>
          </p:nvSpPr>
          <p:spPr bwMode="gray">
            <a:xfrm>
              <a:off x="1536" y="1899"/>
              <a:ext cx="1285" cy="288"/>
            </a:xfrm>
            <a:prstGeom prst="roundRect">
              <a:avLst>
                <a:gd name="adj" fmla="val 16667"/>
              </a:avLst>
            </a:prstGeom>
            <a:gradFill rotWithShape="1">
              <a:gsLst>
                <a:gs pos="0">
                  <a:srgbClr val="90A8B0"/>
                </a:gs>
                <a:gs pos="50000">
                  <a:srgbClr val="E7EDEE"/>
                </a:gs>
                <a:gs pos="100000">
                  <a:srgbClr val="90A8B0"/>
                </a:gs>
              </a:gsLst>
              <a:lin ang="5400000" scaled="1"/>
            </a:gradFill>
            <a:ln w="12700" algn="ctr">
              <a:solidFill>
                <a:srgbClr val="FFFFFF"/>
              </a:solidFill>
              <a:round/>
              <a:headEnd/>
              <a:tailEnd/>
            </a:ln>
          </p:spPr>
          <p:txBody>
            <a:bodyPr wrap="none" anchor="ctr"/>
            <a:lstStyle/>
            <a:p>
              <a:pPr algn="r"/>
              <a:endParaRPr lang="zh-CN" altLang="en-US" sz="2400" b="0">
                <a:solidFill>
                  <a:srgbClr val="4D4D4D"/>
                </a:solidFill>
                <a:latin typeface="Arial" charset="0"/>
              </a:endParaRPr>
            </a:p>
          </p:txBody>
        </p:sp>
        <p:sp>
          <p:nvSpPr>
            <p:cNvPr id="4112" name="AutoShape 21"/>
            <p:cNvSpPr>
              <a:spLocks noChangeArrowheads="1"/>
            </p:cNvSpPr>
            <p:nvPr/>
          </p:nvSpPr>
          <p:spPr bwMode="gray">
            <a:xfrm>
              <a:off x="1296" y="1824"/>
              <a:ext cx="432" cy="432"/>
            </a:xfrm>
            <a:prstGeom prst="diamond">
              <a:avLst/>
            </a:prstGeom>
            <a:solidFill>
              <a:srgbClr val="90A8B0"/>
            </a:solidFill>
            <a:ln w="25400" algn="ctr">
              <a:solidFill>
                <a:srgbClr val="FFFFFF"/>
              </a:solidFill>
              <a:miter lim="800000"/>
              <a:headEnd/>
              <a:tailEnd/>
            </a:ln>
          </p:spPr>
          <p:txBody>
            <a:bodyPr wrap="none" anchor="ctr"/>
            <a:lstStyle/>
            <a:p>
              <a:pPr algn="r"/>
              <a:endParaRPr lang="zh-CN" altLang="en-US" sz="2400" b="0">
                <a:solidFill>
                  <a:srgbClr val="4D4D4D"/>
                </a:solidFill>
                <a:latin typeface="Arial" charset="0"/>
              </a:endParaRPr>
            </a:p>
          </p:txBody>
        </p:sp>
        <p:sp>
          <p:nvSpPr>
            <p:cNvPr id="4113" name="Text Box 22"/>
            <p:cNvSpPr txBox="1">
              <a:spLocks noChangeArrowheads="1"/>
            </p:cNvSpPr>
            <p:nvPr/>
          </p:nvSpPr>
          <p:spPr bwMode="gray">
            <a:xfrm>
              <a:off x="1730" y="1935"/>
              <a:ext cx="113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zh-CN" altLang="zh-CN" sz="2400" dirty="0">
                  <a:solidFill>
                    <a:srgbClr val="C00000"/>
                  </a:solidFill>
                  <a:latin typeface="Arial" charset="0"/>
                </a:rPr>
                <a:t>下一步工作计划和内容</a:t>
              </a:r>
              <a:endParaRPr lang="en-US" altLang="zh-CN" sz="2400" dirty="0">
                <a:solidFill>
                  <a:srgbClr val="C00000"/>
                </a:solidFill>
                <a:latin typeface="Arial" charset="0"/>
              </a:endParaRPr>
            </a:p>
          </p:txBody>
        </p:sp>
        <p:sp>
          <p:nvSpPr>
            <p:cNvPr id="4114" name="Text Box 23"/>
            <p:cNvSpPr txBox="1">
              <a:spLocks noChangeArrowheads="1"/>
            </p:cNvSpPr>
            <p:nvPr/>
          </p:nvSpPr>
          <p:spPr bwMode="gray">
            <a:xfrm>
              <a:off x="1393" y="1933"/>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en-US" altLang="zh-CN" sz="2400" b="0">
                  <a:solidFill>
                    <a:srgbClr val="FFFFFF"/>
                  </a:solidFill>
                  <a:latin typeface="Arial" charset="0"/>
                </a:rPr>
                <a:t>4</a:t>
              </a:r>
            </a:p>
          </p:txBody>
        </p:sp>
      </p:grpSp>
      <p:sp>
        <p:nvSpPr>
          <p:cNvPr id="4104" name="TextBox 70"/>
          <p:cNvSpPr txBox="1">
            <a:spLocks noChangeArrowheads="1"/>
          </p:cNvSpPr>
          <p:nvPr/>
        </p:nvSpPr>
        <p:spPr bwMode="auto">
          <a:xfrm>
            <a:off x="2776810" y="1522438"/>
            <a:ext cx="61214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zh-CN" altLang="en-US" dirty="0">
                <a:solidFill>
                  <a:schemeClr val="tx1"/>
                </a:solidFill>
              </a:rPr>
              <a:t>报告提要</a:t>
            </a:r>
          </a:p>
        </p:txBody>
      </p:sp>
    </p:spTree>
    <p:extLst>
      <p:ext uri="{BB962C8B-B14F-4D97-AF65-F5344CB8AC3E}">
        <p14:creationId xmlns:p14="http://schemas.microsoft.com/office/powerpoint/2010/main" val="413460855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smtClean="0"/>
              <a:t>第</a:t>
            </a:r>
            <a:fld id="{C5ED84E0-D3B6-435B-85CC-7627E7D4C88C}" type="slidenum">
              <a:rPr lang="zh-CN" altLang="en-US" smtClean="0"/>
              <a:pPr>
                <a:defRPr/>
              </a:pPr>
              <a:t>21</a:t>
            </a:fld>
            <a:r>
              <a:rPr lang="zh-CN" altLang="en-US" smtClean="0"/>
              <a:t>页</a:t>
            </a:r>
            <a:endParaRPr lang="zh-CN" altLang="en-US"/>
          </a:p>
        </p:txBody>
      </p:sp>
      <p:grpSp>
        <p:nvGrpSpPr>
          <p:cNvPr id="5" name="Group 19"/>
          <p:cNvGrpSpPr>
            <a:grpSpLocks/>
          </p:cNvGrpSpPr>
          <p:nvPr/>
        </p:nvGrpSpPr>
        <p:grpSpPr bwMode="auto">
          <a:xfrm>
            <a:off x="401266" y="544116"/>
            <a:ext cx="5111631" cy="871539"/>
            <a:chOff x="1296" y="1824"/>
            <a:chExt cx="1718" cy="432"/>
          </a:xfrm>
        </p:grpSpPr>
        <p:sp>
          <p:nvSpPr>
            <p:cNvPr id="6" name="AutoShape 20"/>
            <p:cNvSpPr>
              <a:spLocks noChangeArrowheads="1"/>
            </p:cNvSpPr>
            <p:nvPr/>
          </p:nvSpPr>
          <p:spPr bwMode="gray">
            <a:xfrm>
              <a:off x="1536" y="1899"/>
              <a:ext cx="1430" cy="288"/>
            </a:xfrm>
            <a:prstGeom prst="roundRect">
              <a:avLst>
                <a:gd name="adj" fmla="val 16667"/>
              </a:avLst>
            </a:prstGeom>
            <a:gradFill rotWithShape="1">
              <a:gsLst>
                <a:gs pos="0">
                  <a:srgbClr val="90A8B0"/>
                </a:gs>
                <a:gs pos="50000">
                  <a:srgbClr val="E7EDEE"/>
                </a:gs>
                <a:gs pos="100000">
                  <a:srgbClr val="90A8B0"/>
                </a:gs>
              </a:gsLst>
              <a:lin ang="5400000" scaled="1"/>
            </a:gradFill>
            <a:ln w="12700" algn="ctr">
              <a:solidFill>
                <a:srgbClr val="FFFFFF"/>
              </a:solidFill>
              <a:round/>
              <a:headEnd/>
              <a:tailEnd/>
            </a:ln>
          </p:spPr>
          <p:txBody>
            <a:bodyPr wrap="none" anchor="ctr"/>
            <a:lstStyle/>
            <a:p>
              <a:pPr algn="r"/>
              <a:endParaRPr lang="zh-CN" altLang="en-US" sz="2400" b="0">
                <a:solidFill>
                  <a:srgbClr val="4D4D4D"/>
                </a:solidFill>
                <a:latin typeface="Arial" charset="0"/>
              </a:endParaRPr>
            </a:p>
          </p:txBody>
        </p:sp>
        <p:sp>
          <p:nvSpPr>
            <p:cNvPr id="7" name="AutoShape 21"/>
            <p:cNvSpPr>
              <a:spLocks noChangeArrowheads="1"/>
            </p:cNvSpPr>
            <p:nvPr/>
          </p:nvSpPr>
          <p:spPr bwMode="gray">
            <a:xfrm>
              <a:off x="1296" y="1824"/>
              <a:ext cx="432" cy="432"/>
            </a:xfrm>
            <a:prstGeom prst="diamond">
              <a:avLst/>
            </a:prstGeom>
            <a:solidFill>
              <a:srgbClr val="90A8B0"/>
            </a:solidFill>
            <a:ln w="25400" algn="ctr">
              <a:solidFill>
                <a:srgbClr val="FFFFFF"/>
              </a:solidFill>
              <a:miter lim="800000"/>
              <a:headEnd/>
              <a:tailEnd/>
            </a:ln>
          </p:spPr>
          <p:txBody>
            <a:bodyPr wrap="none" anchor="ctr"/>
            <a:lstStyle/>
            <a:p>
              <a:pPr algn="r"/>
              <a:endParaRPr lang="zh-CN" altLang="en-US" sz="2400" b="0">
                <a:solidFill>
                  <a:srgbClr val="4D4D4D"/>
                </a:solidFill>
                <a:latin typeface="Arial" charset="0"/>
              </a:endParaRPr>
            </a:p>
          </p:txBody>
        </p:sp>
        <p:sp>
          <p:nvSpPr>
            <p:cNvPr id="8" name="Text Box 22"/>
            <p:cNvSpPr txBox="1">
              <a:spLocks noChangeArrowheads="1"/>
            </p:cNvSpPr>
            <p:nvPr/>
          </p:nvSpPr>
          <p:spPr bwMode="gray">
            <a:xfrm>
              <a:off x="1730" y="1935"/>
              <a:ext cx="128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algn="l" eaLnBrk="1" hangingPunct="1"/>
              <a:r>
                <a:rPr lang="zh-CN" altLang="zh-CN" sz="2400" dirty="0">
                  <a:solidFill>
                    <a:srgbClr val="000000"/>
                  </a:solidFill>
                  <a:latin typeface="Arial" charset="0"/>
                </a:rPr>
                <a:t>下一步工作计划和</a:t>
              </a:r>
              <a:r>
                <a:rPr lang="zh-CN" altLang="zh-CN" sz="2400" dirty="0" smtClean="0">
                  <a:solidFill>
                    <a:srgbClr val="000000"/>
                  </a:solidFill>
                  <a:latin typeface="Arial" charset="0"/>
                </a:rPr>
                <a:t>内容</a:t>
              </a:r>
              <a:endParaRPr lang="en-US" altLang="zh-CN" sz="1800" dirty="0">
                <a:solidFill>
                  <a:srgbClr val="FF0000"/>
                </a:solidFill>
                <a:latin typeface="Arial" charset="0"/>
              </a:endParaRPr>
            </a:p>
          </p:txBody>
        </p:sp>
        <p:sp>
          <p:nvSpPr>
            <p:cNvPr id="9" name="Text Box 23"/>
            <p:cNvSpPr txBox="1">
              <a:spLocks noChangeArrowheads="1"/>
            </p:cNvSpPr>
            <p:nvPr/>
          </p:nvSpPr>
          <p:spPr bwMode="gray">
            <a:xfrm>
              <a:off x="1393" y="1933"/>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en-US" altLang="zh-CN" sz="2400" b="0">
                  <a:solidFill>
                    <a:srgbClr val="FFFFFF"/>
                  </a:solidFill>
                  <a:latin typeface="Arial" charset="0"/>
                </a:rPr>
                <a:t>4</a:t>
              </a:r>
            </a:p>
          </p:txBody>
        </p:sp>
      </p:grpSp>
      <p:sp>
        <p:nvSpPr>
          <p:cNvPr id="15" name="矩形 14"/>
          <p:cNvSpPr/>
          <p:nvPr/>
        </p:nvSpPr>
        <p:spPr>
          <a:xfrm>
            <a:off x="741720" y="1768252"/>
            <a:ext cx="10028698" cy="5632311"/>
          </a:xfrm>
          <a:prstGeom prst="rect">
            <a:avLst/>
          </a:prstGeom>
        </p:spPr>
        <p:txBody>
          <a:bodyPr wrap="square">
            <a:spAutoFit/>
          </a:bodyPr>
          <a:lstStyle/>
          <a:p>
            <a:pPr algn="l">
              <a:defRPr/>
            </a:pPr>
            <a:r>
              <a:rPr lang="en-US" altLang="zh-CN" sz="2400" dirty="0" smtClean="0">
                <a:solidFill>
                  <a:schemeClr val="tx1"/>
                </a:solidFill>
              </a:rPr>
              <a:t>1</a:t>
            </a:r>
            <a:r>
              <a:rPr lang="zh-CN" altLang="en-US" sz="2400" dirty="0" smtClean="0">
                <a:solidFill>
                  <a:schemeClr val="tx1"/>
                </a:solidFill>
              </a:rPr>
              <a:t>、完善柔性多状态开关参数的小论文并准备投稿（</a:t>
            </a:r>
            <a:r>
              <a:rPr lang="en-US" altLang="zh-CN" sz="2400" dirty="0" smtClean="0">
                <a:solidFill>
                  <a:schemeClr val="tx1"/>
                </a:solidFill>
              </a:rPr>
              <a:t>2018.4-2018.5</a:t>
            </a:r>
            <a:r>
              <a:rPr lang="zh-CN" altLang="en-US" sz="2400" dirty="0" smtClean="0">
                <a:solidFill>
                  <a:schemeClr val="tx1"/>
                </a:solidFill>
              </a:rPr>
              <a:t>）</a:t>
            </a:r>
            <a:endParaRPr lang="en-US" altLang="zh-CN" sz="2400" dirty="0" smtClean="0">
              <a:solidFill>
                <a:schemeClr val="tx1"/>
              </a:solidFill>
            </a:endParaRPr>
          </a:p>
          <a:p>
            <a:pPr algn="l">
              <a:defRPr/>
            </a:pPr>
            <a:endParaRPr lang="en-US" altLang="zh-CN" sz="2400" dirty="0" smtClean="0">
              <a:solidFill>
                <a:schemeClr val="tx1"/>
              </a:solidFill>
            </a:endParaRPr>
          </a:p>
          <a:p>
            <a:pPr algn="l">
              <a:defRPr/>
            </a:pPr>
            <a:r>
              <a:rPr lang="en-US" altLang="zh-CN" sz="2400" dirty="0" smtClean="0">
                <a:solidFill>
                  <a:schemeClr val="tx1"/>
                </a:solidFill>
              </a:rPr>
              <a:t>2</a:t>
            </a:r>
            <a:r>
              <a:rPr lang="zh-CN" altLang="en-US" sz="2400" dirty="0" smtClean="0">
                <a:solidFill>
                  <a:schemeClr val="tx1"/>
                </a:solidFill>
              </a:rPr>
              <a:t>、</a:t>
            </a:r>
            <a:r>
              <a:rPr lang="zh-CN" altLang="zh-CN" sz="2400" dirty="0" smtClean="0">
                <a:solidFill>
                  <a:schemeClr val="tx1"/>
                </a:solidFill>
              </a:rPr>
              <a:t>开展</a:t>
            </a:r>
            <a:r>
              <a:rPr lang="zh-CN" altLang="zh-CN" sz="2400" dirty="0">
                <a:solidFill>
                  <a:schemeClr val="tx1"/>
                </a:solidFill>
              </a:rPr>
              <a:t>柔性多状态开关的能量转供和分布式发电波动平抑的研究，并且对能量转供和分布式发电波动平抑搭建仿真模型，进行仿真分析。（</a:t>
            </a:r>
            <a:r>
              <a:rPr lang="en-US" altLang="zh-CN" sz="2400" dirty="0" smtClean="0">
                <a:solidFill>
                  <a:schemeClr val="tx1"/>
                </a:solidFill>
              </a:rPr>
              <a:t>2018.5-2018.8</a:t>
            </a:r>
            <a:r>
              <a:rPr lang="zh-CN" altLang="zh-CN" sz="2400" dirty="0" smtClean="0">
                <a:solidFill>
                  <a:schemeClr val="tx1"/>
                </a:solidFill>
              </a:rPr>
              <a:t>）</a:t>
            </a:r>
            <a:endParaRPr lang="en-US" altLang="zh-CN" sz="2400" dirty="0" smtClean="0">
              <a:solidFill>
                <a:schemeClr val="tx1"/>
              </a:solidFill>
            </a:endParaRPr>
          </a:p>
          <a:p>
            <a:pPr algn="l">
              <a:defRPr/>
            </a:pPr>
            <a:endParaRPr lang="zh-CN" altLang="zh-CN" sz="2400" dirty="0">
              <a:solidFill>
                <a:schemeClr val="tx1"/>
              </a:solidFill>
            </a:endParaRPr>
          </a:p>
          <a:p>
            <a:pPr algn="l">
              <a:defRPr/>
            </a:pPr>
            <a:r>
              <a:rPr lang="en-US" altLang="zh-CN" sz="2400" dirty="0" smtClean="0">
                <a:solidFill>
                  <a:schemeClr val="tx1"/>
                </a:solidFill>
              </a:rPr>
              <a:t>3</a:t>
            </a:r>
            <a:r>
              <a:rPr lang="zh-CN" altLang="en-US" sz="2400" dirty="0" smtClean="0">
                <a:solidFill>
                  <a:schemeClr val="tx1"/>
                </a:solidFill>
              </a:rPr>
              <a:t>、</a:t>
            </a:r>
            <a:r>
              <a:rPr lang="zh-CN" altLang="zh-CN" sz="2400" dirty="0" smtClean="0">
                <a:solidFill>
                  <a:schemeClr val="tx1"/>
                </a:solidFill>
              </a:rPr>
              <a:t>根据</a:t>
            </a:r>
            <a:r>
              <a:rPr lang="zh-CN" altLang="zh-CN" sz="2400" dirty="0">
                <a:solidFill>
                  <a:schemeClr val="tx1"/>
                </a:solidFill>
              </a:rPr>
              <a:t>在之前仿真的基础上，在我所搭建的柔性多状态开关的平台上对柔性多状态开关的各个控制功能进行试验验证。（</a:t>
            </a:r>
            <a:r>
              <a:rPr lang="en-US" altLang="zh-CN" sz="2400" dirty="0" smtClean="0">
                <a:solidFill>
                  <a:schemeClr val="tx1"/>
                </a:solidFill>
              </a:rPr>
              <a:t>2018.8-2018.11</a:t>
            </a:r>
            <a:r>
              <a:rPr lang="zh-CN" altLang="zh-CN" sz="2400" dirty="0" smtClean="0">
                <a:solidFill>
                  <a:schemeClr val="tx1"/>
                </a:solidFill>
              </a:rPr>
              <a:t>）</a:t>
            </a:r>
            <a:endParaRPr lang="en-US" altLang="zh-CN" sz="2400" dirty="0" smtClean="0">
              <a:solidFill>
                <a:schemeClr val="tx1"/>
              </a:solidFill>
            </a:endParaRPr>
          </a:p>
          <a:p>
            <a:pPr algn="l">
              <a:defRPr/>
            </a:pPr>
            <a:endParaRPr lang="zh-CN" altLang="zh-CN" sz="2400" dirty="0">
              <a:solidFill>
                <a:schemeClr val="tx1"/>
              </a:solidFill>
            </a:endParaRPr>
          </a:p>
          <a:p>
            <a:pPr algn="l">
              <a:defRPr/>
            </a:pPr>
            <a:r>
              <a:rPr lang="en-US" altLang="zh-CN" sz="2400" dirty="0">
                <a:solidFill>
                  <a:schemeClr val="tx1"/>
                </a:solidFill>
              </a:rPr>
              <a:t>4</a:t>
            </a:r>
            <a:r>
              <a:rPr lang="zh-CN" altLang="zh-CN" sz="2400" dirty="0" smtClean="0">
                <a:solidFill>
                  <a:schemeClr val="tx1"/>
                </a:solidFill>
              </a:rPr>
              <a:t>、</a:t>
            </a:r>
            <a:r>
              <a:rPr lang="zh-CN" altLang="zh-CN" sz="2400" dirty="0">
                <a:solidFill>
                  <a:schemeClr val="tx1"/>
                </a:solidFill>
              </a:rPr>
              <a:t>撰写毕业论文阶段（</a:t>
            </a:r>
            <a:r>
              <a:rPr lang="en-US" altLang="zh-CN" sz="2400" dirty="0">
                <a:solidFill>
                  <a:schemeClr val="tx1"/>
                </a:solidFill>
              </a:rPr>
              <a:t>2018</a:t>
            </a:r>
            <a:r>
              <a:rPr lang="zh-CN" altLang="zh-CN" sz="2400" dirty="0" smtClean="0">
                <a:solidFill>
                  <a:schemeClr val="tx1"/>
                </a:solidFill>
              </a:rPr>
              <a:t>年</a:t>
            </a:r>
            <a:r>
              <a:rPr lang="en-US" altLang="zh-CN" sz="2400" dirty="0" smtClean="0">
                <a:solidFill>
                  <a:schemeClr val="tx1"/>
                </a:solidFill>
              </a:rPr>
              <a:t>12</a:t>
            </a:r>
            <a:r>
              <a:rPr lang="zh-CN" altLang="zh-CN" sz="2400" dirty="0" smtClean="0">
                <a:solidFill>
                  <a:schemeClr val="tx1"/>
                </a:solidFill>
              </a:rPr>
              <a:t>月</a:t>
            </a:r>
            <a:r>
              <a:rPr lang="zh-CN" altLang="zh-CN" sz="2400" dirty="0">
                <a:solidFill>
                  <a:schemeClr val="tx1"/>
                </a:solidFill>
              </a:rPr>
              <a:t>中旬</a:t>
            </a:r>
            <a:r>
              <a:rPr lang="en-US" altLang="zh-CN" sz="2400" dirty="0">
                <a:solidFill>
                  <a:schemeClr val="tx1"/>
                </a:solidFill>
              </a:rPr>
              <a:t>-</a:t>
            </a:r>
            <a:r>
              <a:rPr lang="en-US" altLang="zh-CN" sz="2400" dirty="0" smtClean="0">
                <a:solidFill>
                  <a:schemeClr val="tx1"/>
                </a:solidFill>
              </a:rPr>
              <a:t>2019</a:t>
            </a:r>
            <a:r>
              <a:rPr lang="zh-CN" altLang="zh-CN" sz="2400" dirty="0" smtClean="0">
                <a:solidFill>
                  <a:schemeClr val="tx1"/>
                </a:solidFill>
              </a:rPr>
              <a:t>年</a:t>
            </a:r>
            <a:r>
              <a:rPr lang="en-US" altLang="zh-CN" sz="2400" dirty="0" smtClean="0">
                <a:solidFill>
                  <a:schemeClr val="tx1"/>
                </a:solidFill>
              </a:rPr>
              <a:t>3</a:t>
            </a:r>
            <a:r>
              <a:rPr lang="zh-CN" altLang="zh-CN" sz="2400" dirty="0" smtClean="0">
                <a:solidFill>
                  <a:schemeClr val="tx1"/>
                </a:solidFill>
              </a:rPr>
              <a:t>月）</a:t>
            </a:r>
            <a:endParaRPr lang="zh-CN" altLang="zh-CN" sz="2400" dirty="0">
              <a:solidFill>
                <a:schemeClr val="tx1"/>
              </a:solidFill>
            </a:endParaRPr>
          </a:p>
          <a:p>
            <a:pPr algn="l">
              <a:defRPr/>
            </a:pPr>
            <a:r>
              <a:rPr lang="zh-CN" altLang="en-US" sz="2400" dirty="0">
                <a:solidFill>
                  <a:schemeClr val="tx1"/>
                </a:solidFill>
              </a:rPr>
              <a:t>（</a:t>
            </a:r>
            <a:r>
              <a:rPr lang="en-US" altLang="zh-CN" sz="2400" dirty="0">
                <a:solidFill>
                  <a:schemeClr val="tx1"/>
                </a:solidFill>
              </a:rPr>
              <a:t>1</a:t>
            </a:r>
            <a:r>
              <a:rPr lang="zh-CN" altLang="en-US" sz="2400" dirty="0">
                <a:solidFill>
                  <a:schemeClr val="tx1"/>
                </a:solidFill>
              </a:rPr>
              <a:t>）</a:t>
            </a:r>
            <a:r>
              <a:rPr lang="zh-CN" altLang="zh-CN" sz="2400" dirty="0">
                <a:solidFill>
                  <a:schemeClr val="tx1"/>
                </a:solidFill>
              </a:rPr>
              <a:t>分析总结仿真和实验数据，阅读相关的文献，对系统做进一步完善；</a:t>
            </a:r>
          </a:p>
          <a:p>
            <a:pPr algn="l">
              <a:defRPr/>
            </a:pPr>
            <a:r>
              <a:rPr lang="zh-CN" altLang="en-US" sz="2400" dirty="0">
                <a:solidFill>
                  <a:schemeClr val="tx1"/>
                </a:solidFill>
              </a:rPr>
              <a:t>（</a:t>
            </a:r>
            <a:r>
              <a:rPr lang="en-US" altLang="zh-CN" sz="2400" dirty="0">
                <a:solidFill>
                  <a:schemeClr val="tx1"/>
                </a:solidFill>
              </a:rPr>
              <a:t>2</a:t>
            </a:r>
            <a:r>
              <a:rPr lang="zh-CN" altLang="en-US" sz="2400" dirty="0">
                <a:solidFill>
                  <a:schemeClr val="tx1"/>
                </a:solidFill>
              </a:rPr>
              <a:t>）</a:t>
            </a:r>
            <a:r>
              <a:rPr lang="zh-CN" altLang="zh-CN" sz="2400" dirty="0">
                <a:solidFill>
                  <a:schemeClr val="tx1"/>
                </a:solidFill>
              </a:rPr>
              <a:t>总结研究成果，撰写毕业论文，准备论文答辩</a:t>
            </a:r>
            <a:r>
              <a:rPr lang="zh-CN" altLang="zh-CN" sz="2400" dirty="0" smtClean="0">
                <a:solidFill>
                  <a:schemeClr val="tx1"/>
                </a:solidFill>
              </a:rPr>
              <a:t>。</a:t>
            </a:r>
            <a:endParaRPr lang="en-US" altLang="zh-CN" sz="2400" dirty="0" smtClean="0">
              <a:solidFill>
                <a:schemeClr val="tx1"/>
              </a:solidFill>
            </a:endParaRPr>
          </a:p>
          <a:p>
            <a:pPr algn="l">
              <a:defRPr/>
            </a:pPr>
            <a:endParaRPr lang="en-US" altLang="zh-CN" sz="2400" dirty="0" smtClean="0">
              <a:solidFill>
                <a:schemeClr val="tx1"/>
              </a:solidFill>
            </a:endParaRPr>
          </a:p>
          <a:p>
            <a:pPr algn="l">
              <a:defRPr/>
            </a:pPr>
            <a:r>
              <a:rPr lang="zh-CN" altLang="en-US" sz="2400" dirty="0" smtClean="0">
                <a:solidFill>
                  <a:srgbClr val="C00000"/>
                </a:solidFill>
                <a:latin typeface="Arial" charset="0"/>
              </a:rPr>
              <a:t>预计</a:t>
            </a:r>
            <a:r>
              <a:rPr lang="zh-CN" altLang="en-US" sz="2400" dirty="0">
                <a:solidFill>
                  <a:srgbClr val="C00000"/>
                </a:solidFill>
                <a:latin typeface="Arial" charset="0"/>
              </a:rPr>
              <a:t>答辩时间：</a:t>
            </a:r>
            <a:r>
              <a:rPr lang="en-US" altLang="zh-CN" sz="2400" dirty="0">
                <a:solidFill>
                  <a:srgbClr val="C00000"/>
                </a:solidFill>
                <a:latin typeface="Arial" charset="0"/>
              </a:rPr>
              <a:t>2019</a:t>
            </a:r>
            <a:r>
              <a:rPr lang="zh-CN" altLang="en-US" sz="2400" dirty="0">
                <a:solidFill>
                  <a:srgbClr val="C00000"/>
                </a:solidFill>
                <a:latin typeface="Arial" charset="0"/>
              </a:rPr>
              <a:t>年</a:t>
            </a:r>
            <a:r>
              <a:rPr lang="en-US" altLang="zh-CN" sz="2400" dirty="0">
                <a:solidFill>
                  <a:srgbClr val="C00000"/>
                </a:solidFill>
                <a:latin typeface="Arial" charset="0"/>
              </a:rPr>
              <a:t>5</a:t>
            </a:r>
            <a:r>
              <a:rPr lang="zh-CN" altLang="en-US" sz="2400" dirty="0">
                <a:solidFill>
                  <a:srgbClr val="C00000"/>
                </a:solidFill>
                <a:latin typeface="Arial" charset="0"/>
              </a:rPr>
              <a:t>月</a:t>
            </a:r>
            <a:endParaRPr lang="en-US" altLang="zh-CN" sz="2400" dirty="0">
              <a:solidFill>
                <a:srgbClr val="C00000"/>
              </a:solidFill>
              <a:latin typeface="Arial" charset="0"/>
            </a:endParaRPr>
          </a:p>
          <a:p>
            <a:pPr algn="l">
              <a:defRPr/>
            </a:pPr>
            <a:endParaRPr lang="zh-CN" altLang="zh-CN" sz="2400" dirty="0">
              <a:solidFill>
                <a:schemeClr val="tx1"/>
              </a:solidFill>
            </a:endParaRPr>
          </a:p>
        </p:txBody>
      </p:sp>
    </p:spTree>
    <p:extLst>
      <p:ext uri="{BB962C8B-B14F-4D97-AF65-F5344CB8AC3E}">
        <p14:creationId xmlns:p14="http://schemas.microsoft.com/office/powerpoint/2010/main" val="315626167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1386" y="3136404"/>
            <a:ext cx="10591800" cy="1027956"/>
          </a:xfrm>
        </p:spPr>
        <p:txBody>
          <a:bodyPr/>
          <a:lstStyle/>
          <a:p>
            <a:pPr marL="0" indent="0">
              <a:buNone/>
            </a:pPr>
            <a:r>
              <a:rPr lang="zh-CN" altLang="en-US" sz="6600" dirty="0" smtClean="0"/>
              <a:t>谢谢大家！请批评指正</a:t>
            </a:r>
            <a:endParaRPr lang="zh-CN" altLang="en-US" sz="6600" dirty="0"/>
          </a:p>
        </p:txBody>
      </p:sp>
      <p:sp>
        <p:nvSpPr>
          <p:cNvPr id="4" name="灯片编号占位符 3"/>
          <p:cNvSpPr>
            <a:spLocks noGrp="1"/>
          </p:cNvSpPr>
          <p:nvPr>
            <p:ph type="sldNum" sz="quarter" idx="10"/>
          </p:nvPr>
        </p:nvSpPr>
        <p:spPr/>
        <p:txBody>
          <a:bodyPr/>
          <a:lstStyle/>
          <a:p>
            <a:pPr>
              <a:defRPr/>
            </a:pPr>
            <a:r>
              <a:rPr lang="zh-CN" altLang="en-US" smtClean="0"/>
              <a:t>第</a:t>
            </a:r>
            <a:fld id="{C5ED84E0-D3B6-435B-85CC-7627E7D4C88C}" type="slidenum">
              <a:rPr lang="zh-CN" altLang="en-US" smtClean="0"/>
              <a:pPr>
                <a:defRPr/>
              </a:pPr>
              <a:t>22</a:t>
            </a:fld>
            <a:r>
              <a:rPr lang="zh-CN" altLang="en-US" smtClean="0"/>
              <a:t>页</a:t>
            </a:r>
            <a:endParaRPr lang="zh-CN" altLang="en-US"/>
          </a:p>
        </p:txBody>
      </p:sp>
    </p:spTree>
    <p:extLst>
      <p:ext uri="{BB962C8B-B14F-4D97-AF65-F5344CB8AC3E}">
        <p14:creationId xmlns:p14="http://schemas.microsoft.com/office/powerpoint/2010/main" val="28564749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smtClean="0"/>
              <a:t>第</a:t>
            </a:r>
            <a:fld id="{C5ED84E0-D3B6-435B-85CC-7627E7D4C88C}" type="slidenum">
              <a:rPr lang="zh-CN" altLang="en-US" smtClean="0"/>
              <a:pPr>
                <a:defRPr/>
              </a:pPr>
              <a:t>3</a:t>
            </a:fld>
            <a:r>
              <a:rPr lang="zh-CN" altLang="en-US" smtClean="0"/>
              <a:t>页</a:t>
            </a:r>
            <a:endParaRPr lang="zh-CN" altLang="en-US"/>
          </a:p>
        </p:txBody>
      </p:sp>
      <p:grpSp>
        <p:nvGrpSpPr>
          <p:cNvPr id="7" name="Group 4"/>
          <p:cNvGrpSpPr>
            <a:grpSpLocks/>
          </p:cNvGrpSpPr>
          <p:nvPr/>
        </p:nvGrpSpPr>
        <p:grpSpPr bwMode="auto">
          <a:xfrm>
            <a:off x="-1686709" y="688132"/>
            <a:ext cx="8255423" cy="871537"/>
            <a:chOff x="689" y="1824"/>
            <a:chExt cx="2784" cy="432"/>
          </a:xfrm>
        </p:grpSpPr>
        <p:sp>
          <p:nvSpPr>
            <p:cNvPr id="8" name="AutoShape 5"/>
            <p:cNvSpPr>
              <a:spLocks noChangeArrowheads="1"/>
            </p:cNvSpPr>
            <p:nvPr/>
          </p:nvSpPr>
          <p:spPr bwMode="gray">
            <a:xfrm>
              <a:off x="1536" y="1899"/>
              <a:ext cx="1000" cy="288"/>
            </a:xfrm>
            <a:prstGeom prst="roundRect">
              <a:avLst>
                <a:gd name="adj" fmla="val 16667"/>
              </a:avLst>
            </a:prstGeom>
            <a:gradFill rotWithShape="1">
              <a:gsLst>
                <a:gs pos="0">
                  <a:srgbClr val="77AE26"/>
                </a:gs>
                <a:gs pos="50000">
                  <a:srgbClr val="E2EED1"/>
                </a:gs>
                <a:gs pos="100000">
                  <a:srgbClr val="77AE26"/>
                </a:gs>
              </a:gsLst>
              <a:lin ang="5400000" scaled="1"/>
            </a:gradFill>
            <a:ln w="12700" algn="ctr">
              <a:solidFill>
                <a:srgbClr val="FFFFFF"/>
              </a:solidFill>
              <a:round/>
              <a:headEnd/>
              <a:tailEnd/>
            </a:ln>
          </p:spPr>
          <p:txBody>
            <a:bodyPr wrap="none" anchor="ctr"/>
            <a:lstStyle/>
            <a:p>
              <a:pPr algn="r"/>
              <a:endParaRPr lang="zh-CN" altLang="en-US" sz="2400" b="0">
                <a:solidFill>
                  <a:srgbClr val="4D4D4D"/>
                </a:solidFill>
                <a:latin typeface="Arial" charset="0"/>
              </a:endParaRPr>
            </a:p>
          </p:txBody>
        </p:sp>
        <p:sp>
          <p:nvSpPr>
            <p:cNvPr id="9" name="AutoShape 6"/>
            <p:cNvSpPr>
              <a:spLocks noChangeArrowheads="1"/>
            </p:cNvSpPr>
            <p:nvPr/>
          </p:nvSpPr>
          <p:spPr bwMode="gray">
            <a:xfrm>
              <a:off x="1296" y="1824"/>
              <a:ext cx="432" cy="432"/>
            </a:xfrm>
            <a:prstGeom prst="diamond">
              <a:avLst/>
            </a:prstGeom>
            <a:solidFill>
              <a:srgbClr val="77AE26"/>
            </a:solidFill>
            <a:ln w="25400" algn="ctr">
              <a:solidFill>
                <a:srgbClr val="FFFFFF"/>
              </a:solidFill>
              <a:miter lim="800000"/>
              <a:headEnd/>
              <a:tailEnd/>
            </a:ln>
          </p:spPr>
          <p:txBody>
            <a:bodyPr wrap="none" anchor="ctr"/>
            <a:lstStyle/>
            <a:p>
              <a:pPr algn="r"/>
              <a:endParaRPr lang="zh-CN" altLang="en-US" sz="2400" b="0">
                <a:solidFill>
                  <a:srgbClr val="4D4D4D"/>
                </a:solidFill>
                <a:latin typeface="Arial" charset="0"/>
              </a:endParaRPr>
            </a:p>
          </p:txBody>
        </p:sp>
        <p:sp>
          <p:nvSpPr>
            <p:cNvPr id="10" name="Text Box 7"/>
            <p:cNvSpPr txBox="1">
              <a:spLocks noChangeArrowheads="1"/>
            </p:cNvSpPr>
            <p:nvPr/>
          </p:nvSpPr>
          <p:spPr bwMode="gray">
            <a:xfrm>
              <a:off x="689" y="1916"/>
              <a:ext cx="278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zh-CN" altLang="en-US" sz="2400" dirty="0" smtClean="0">
                  <a:solidFill>
                    <a:srgbClr val="000000"/>
                  </a:solidFill>
                  <a:latin typeface="Arial" charset="0"/>
                </a:rPr>
                <a:t>个人基本情况</a:t>
              </a:r>
              <a:endParaRPr lang="en-US" altLang="zh-CN" sz="1600" dirty="0">
                <a:solidFill>
                  <a:srgbClr val="FF0000"/>
                </a:solidFill>
                <a:latin typeface="Arial" charset="0"/>
              </a:endParaRPr>
            </a:p>
          </p:txBody>
        </p:sp>
        <p:sp>
          <p:nvSpPr>
            <p:cNvPr id="11" name="Text Box 8"/>
            <p:cNvSpPr txBox="1">
              <a:spLocks noChangeArrowheads="1"/>
            </p:cNvSpPr>
            <p:nvPr/>
          </p:nvSpPr>
          <p:spPr bwMode="gray">
            <a:xfrm>
              <a:off x="1393" y="1929"/>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en-US" altLang="zh-CN" sz="2400" b="0" dirty="0">
                  <a:solidFill>
                    <a:srgbClr val="FFFFFF"/>
                  </a:solidFill>
                  <a:latin typeface="Arial" charset="0"/>
                </a:rPr>
                <a:t>1</a:t>
              </a:r>
            </a:p>
          </p:txBody>
        </p:sp>
      </p:grpSp>
      <p:pic>
        <p:nvPicPr>
          <p:cNvPr id="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38" y="1854200"/>
            <a:ext cx="3773488" cy="565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右箭头 12"/>
          <p:cNvSpPr/>
          <p:nvPr/>
        </p:nvSpPr>
        <p:spPr>
          <a:xfrm>
            <a:off x="1153141" y="3892484"/>
            <a:ext cx="10194354" cy="936625"/>
          </a:xfrm>
          <a:prstGeom prst="rightArrow">
            <a:avLst/>
          </a:prstGeom>
          <a:solidFill>
            <a:srgbClr val="0066FF"/>
          </a:solidFill>
          <a:ln w="25400">
            <a:no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5" name="矩形 14"/>
          <p:cNvSpPr>
            <a:spLocks noChangeArrowheads="1"/>
          </p:cNvSpPr>
          <p:nvPr/>
        </p:nvSpPr>
        <p:spPr bwMode="auto">
          <a:xfrm>
            <a:off x="1812973" y="4160742"/>
            <a:ext cx="18373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smtClean="0">
                <a:solidFill>
                  <a:schemeClr val="bg1"/>
                </a:solidFill>
                <a:ea typeface="微软雅黑" panose="020B0503020204020204" pitchFamily="34" charset="-122"/>
              </a:rPr>
              <a:t>2012.9-2016.7</a:t>
            </a:r>
            <a:endParaRPr lang="zh-CN" altLang="en-US" b="1" dirty="0">
              <a:solidFill>
                <a:schemeClr val="bg1"/>
              </a:solidFill>
            </a:endParaRPr>
          </a:p>
        </p:txBody>
      </p:sp>
      <p:sp>
        <p:nvSpPr>
          <p:cNvPr id="16" name="TextBox 18"/>
          <p:cNvSpPr txBox="1">
            <a:spLocks noChangeArrowheads="1"/>
          </p:cNvSpPr>
          <p:nvPr/>
        </p:nvSpPr>
        <p:spPr bwMode="auto">
          <a:xfrm>
            <a:off x="1153141" y="2832130"/>
            <a:ext cx="4588594" cy="1015663"/>
          </a:xfrm>
          <a:prstGeom prst="rect">
            <a:avLst/>
          </a:prstGeom>
          <a:solidFill>
            <a:schemeClr val="bg1"/>
          </a:solidFill>
          <a:ln w="9525">
            <a:noFill/>
            <a:miter lim="800000"/>
            <a:headEnd/>
            <a:tailEnd/>
          </a:ln>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fontAlgn="auto" hangingPunct="1">
              <a:spcBef>
                <a:spcPts val="0"/>
              </a:spcBef>
              <a:spcAft>
                <a:spcPts val="0"/>
              </a:spcAft>
              <a:defRPr/>
            </a:pPr>
            <a:r>
              <a:rPr lang="zh-CN" altLang="en-US" sz="2000" b="0" kern="0" smtClean="0">
                <a:solidFill>
                  <a:prstClr val="black"/>
                </a:solidFill>
                <a:latin typeface="微软雅黑" panose="020B0503020204020204" pitchFamily="34" charset="-122"/>
                <a:ea typeface="微软雅黑" panose="020B0503020204020204" pitchFamily="34" charset="-122"/>
              </a:rPr>
              <a:t>学位类别：</a:t>
            </a:r>
            <a:r>
              <a:rPr lang="zh-CN" altLang="en-US" sz="2000" b="0" kern="0" dirty="0" smtClean="0">
                <a:solidFill>
                  <a:prstClr val="black"/>
                </a:solidFill>
                <a:latin typeface="微软雅黑" panose="020B0503020204020204" pitchFamily="34" charset="-122"/>
                <a:ea typeface="微软雅黑" panose="020B0503020204020204" pitchFamily="34" charset="-122"/>
              </a:rPr>
              <a:t>工学学士</a:t>
            </a:r>
            <a:endParaRPr lang="en-US" altLang="zh-CN" sz="2000" b="0" kern="0" dirty="0" smtClean="0">
              <a:solidFill>
                <a:prstClr val="black"/>
              </a:solidFill>
              <a:latin typeface="微软雅黑" panose="020B0503020204020204" pitchFamily="34" charset="-122"/>
              <a:ea typeface="微软雅黑" panose="020B0503020204020204" pitchFamily="34" charset="-122"/>
            </a:endParaRPr>
          </a:p>
          <a:p>
            <a:pPr algn="l" eaLnBrk="1" fontAlgn="auto" hangingPunct="1">
              <a:spcBef>
                <a:spcPts val="0"/>
              </a:spcBef>
              <a:spcAft>
                <a:spcPts val="0"/>
              </a:spcAft>
              <a:defRPr/>
            </a:pPr>
            <a:r>
              <a:rPr lang="zh-CN" altLang="en-US" sz="2000" b="0" kern="0" dirty="0" smtClean="0">
                <a:solidFill>
                  <a:prstClr val="black"/>
                </a:solidFill>
                <a:latin typeface="微软雅黑" panose="020B0503020204020204" pitchFamily="34" charset="-122"/>
                <a:ea typeface="微软雅黑" panose="020B0503020204020204" pitchFamily="34" charset="-122"/>
              </a:rPr>
              <a:t>学校：湖北民族学院</a:t>
            </a:r>
            <a:r>
              <a:rPr lang="en-US" altLang="zh-CN" sz="2000" b="0" kern="0" dirty="0" smtClean="0">
                <a:solidFill>
                  <a:prstClr val="black"/>
                </a:solidFill>
                <a:latin typeface="微软雅黑" panose="020B0503020204020204" pitchFamily="34" charset="-122"/>
                <a:ea typeface="微软雅黑" panose="020B0503020204020204" pitchFamily="34" charset="-122"/>
              </a:rPr>
              <a:t/>
            </a:r>
            <a:br>
              <a:rPr lang="en-US" altLang="zh-CN" sz="2000" b="0" kern="0" dirty="0" smtClean="0">
                <a:solidFill>
                  <a:prstClr val="black"/>
                </a:solidFill>
                <a:latin typeface="微软雅黑" panose="020B0503020204020204" pitchFamily="34" charset="-122"/>
                <a:ea typeface="微软雅黑" panose="020B0503020204020204" pitchFamily="34" charset="-122"/>
              </a:rPr>
            </a:br>
            <a:r>
              <a:rPr lang="zh-CN" altLang="en-US" sz="2000" b="0" kern="0" dirty="0" smtClean="0">
                <a:solidFill>
                  <a:prstClr val="black"/>
                </a:solidFill>
                <a:latin typeface="微软雅黑" panose="020B0503020204020204" pitchFamily="34" charset="-122"/>
                <a:ea typeface="微软雅黑" panose="020B0503020204020204" pitchFamily="34" charset="-122"/>
              </a:rPr>
              <a:t>专业：电气工程及其自动化</a:t>
            </a:r>
            <a:endParaRPr lang="zh-CN" altLang="en-US" sz="2000" b="0" kern="0" dirty="0">
              <a:solidFill>
                <a:prstClr val="black"/>
              </a:solidFill>
              <a:latin typeface="微软雅黑" panose="020B0503020204020204" pitchFamily="34" charset="-122"/>
              <a:ea typeface="微软雅黑" panose="020B0503020204020204" pitchFamily="34" charset="-122"/>
            </a:endParaRPr>
          </a:p>
        </p:txBody>
      </p:sp>
      <p:sp>
        <p:nvSpPr>
          <p:cNvPr id="17" name="TextBox 18"/>
          <p:cNvSpPr txBox="1">
            <a:spLocks noChangeArrowheads="1"/>
          </p:cNvSpPr>
          <p:nvPr/>
        </p:nvSpPr>
        <p:spPr bwMode="auto">
          <a:xfrm>
            <a:off x="5909152" y="2310102"/>
            <a:ext cx="428835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lang="zh-CN" altLang="en-US" sz="2000" b="0" kern="0" dirty="0" smtClean="0">
                <a:solidFill>
                  <a:prstClr val="black"/>
                </a:solidFill>
                <a:latin typeface="微软雅黑" panose="020B0503020204020204" pitchFamily="34" charset="-122"/>
                <a:ea typeface="微软雅黑" panose="020B0503020204020204" pitchFamily="34" charset="-122"/>
              </a:rPr>
              <a:t>学位类别：工程硕士</a:t>
            </a:r>
            <a:endParaRPr kumimoji="0" lang="en-US" altLang="zh-CN" sz="20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学科专业：电气工程</a:t>
            </a:r>
            <a:endParaRPr kumimoji="0" lang="en-US" altLang="zh-CN" sz="20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l" defTabSz="914400" eaLnBrk="1" fontAlgn="auto" latinLnBrk="0" hangingPunct="1">
              <a:lnSpc>
                <a:spcPct val="100000"/>
              </a:lnSpc>
              <a:spcBef>
                <a:spcPts val="0"/>
              </a:spcBef>
              <a:spcAft>
                <a:spcPts val="0"/>
              </a:spcAft>
              <a:buClrTx/>
              <a:buSzTx/>
              <a:buFontTx/>
              <a:buNone/>
              <a:tabLst/>
              <a:defRPr/>
            </a:pPr>
            <a:r>
              <a:rPr lang="zh-CN" altLang="en-US" sz="2000" b="0" kern="0" dirty="0" smtClean="0">
                <a:solidFill>
                  <a:prstClr val="black"/>
                </a:solidFill>
                <a:latin typeface="微软雅黑" panose="020B0503020204020204" pitchFamily="34" charset="-122"/>
                <a:ea typeface="微软雅黑" panose="020B0503020204020204" pitchFamily="34" charset="-122"/>
              </a:rPr>
              <a:t>研究方向：智能配电网的运行与控制</a:t>
            </a:r>
            <a:r>
              <a:rPr kumimoji="0" lang="en-US" altLang="zh-CN" sz="20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r>
            <a:br>
              <a:rPr kumimoji="0" lang="en-US" altLang="zh-CN" sz="20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br>
            <a:r>
              <a:rPr kumimoji="0" lang="zh-CN" altLang="en-US" sz="20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实验室：直流电网科学技术实验室</a:t>
            </a:r>
            <a:endParaRPr kumimoji="0" lang="en-US" altLang="zh-CN" sz="20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l" defTabSz="914400" eaLnBrk="1" fontAlgn="auto" latinLnBrk="0" hangingPunct="1">
              <a:lnSpc>
                <a:spcPct val="100000"/>
              </a:lnSpc>
              <a:spcBef>
                <a:spcPts val="0"/>
              </a:spcBef>
              <a:spcAft>
                <a:spcPts val="0"/>
              </a:spcAft>
              <a:buClrTx/>
              <a:buSzTx/>
              <a:buFontTx/>
              <a:buNone/>
              <a:tabLst/>
              <a:defRPr/>
            </a:pPr>
            <a:r>
              <a:rPr lang="zh-CN" altLang="en-US" sz="2000" b="0" kern="0" noProof="0" dirty="0" smtClean="0">
                <a:solidFill>
                  <a:prstClr val="black"/>
                </a:solidFill>
                <a:latin typeface="微软雅黑" panose="020B0503020204020204" pitchFamily="34" charset="-122"/>
                <a:ea typeface="微软雅黑" panose="020B0503020204020204" pitchFamily="34" charset="-122"/>
              </a:rPr>
              <a:t>导师：</a:t>
            </a:r>
            <a:r>
              <a:rPr lang="zh-CN" altLang="en-US" sz="2000" b="0" kern="0" dirty="0" smtClean="0">
                <a:solidFill>
                  <a:prstClr val="black"/>
                </a:solidFill>
                <a:latin typeface="微软雅黑" panose="020B0503020204020204" pitchFamily="34" charset="-122"/>
                <a:ea typeface="微软雅黑" panose="020B0503020204020204" pitchFamily="34" charset="-122"/>
              </a:rPr>
              <a:t>霍群海  副</a:t>
            </a:r>
            <a:r>
              <a:rPr lang="zh-CN" altLang="en-US" sz="2000" b="0" kern="0" noProof="0" dirty="0" smtClean="0">
                <a:solidFill>
                  <a:prstClr val="black"/>
                </a:solidFill>
                <a:latin typeface="微软雅黑" panose="020B0503020204020204" pitchFamily="34" charset="-122"/>
                <a:ea typeface="微软雅黑" panose="020B0503020204020204" pitchFamily="34" charset="-122"/>
              </a:rPr>
              <a:t>研究员</a:t>
            </a:r>
            <a:endParaRPr kumimoji="0" lang="zh-CN" altLang="en-US" sz="20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8" name="矩形 17"/>
          <p:cNvSpPr>
            <a:spLocks noChangeArrowheads="1"/>
          </p:cNvSpPr>
          <p:nvPr/>
        </p:nvSpPr>
        <p:spPr bwMode="auto">
          <a:xfrm>
            <a:off x="8053329" y="4179911"/>
            <a:ext cx="13099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ea typeface="微软雅黑" panose="020B0503020204020204" pitchFamily="34" charset="-122"/>
              </a:rPr>
              <a:t>2016.9</a:t>
            </a:r>
            <a:r>
              <a:rPr lang="en-US" altLang="zh-CN" sz="2000" dirty="0" smtClean="0">
                <a:solidFill>
                  <a:schemeClr val="bg1"/>
                </a:solidFill>
                <a:ea typeface="微软雅黑" panose="020B0503020204020204" pitchFamily="34" charset="-122"/>
              </a:rPr>
              <a:t>-</a:t>
            </a:r>
            <a:r>
              <a:rPr lang="zh-CN" altLang="en-US" sz="2000" dirty="0" smtClean="0">
                <a:solidFill>
                  <a:schemeClr val="bg1"/>
                </a:solidFill>
                <a:ea typeface="微软雅黑" panose="020B0503020204020204" pitchFamily="34" charset="-122"/>
              </a:rPr>
              <a:t>今</a:t>
            </a:r>
            <a:endParaRPr lang="zh-CN" altLang="en-US" b="1" dirty="0">
              <a:solidFill>
                <a:schemeClr val="bg1"/>
              </a:solidFill>
            </a:endParaRPr>
          </a:p>
        </p:txBody>
      </p:sp>
      <p:sp>
        <p:nvSpPr>
          <p:cNvPr id="19" name="TextBox 18"/>
          <p:cNvSpPr txBox="1">
            <a:spLocks noChangeArrowheads="1"/>
          </p:cNvSpPr>
          <p:nvPr/>
        </p:nvSpPr>
        <p:spPr bwMode="auto">
          <a:xfrm>
            <a:off x="1115681" y="1796835"/>
            <a:ext cx="32047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lang="zh-CN" altLang="en-US" sz="2000" b="0" kern="0" dirty="0" smtClean="0">
                <a:solidFill>
                  <a:prstClr val="black"/>
                </a:solidFill>
                <a:latin typeface="微软雅黑" panose="020B0503020204020204" pitchFamily="34" charset="-122"/>
                <a:ea typeface="微软雅黑" panose="020B0503020204020204" pitchFamily="34" charset="-122"/>
              </a:rPr>
              <a:t>姓名：粟梦涵</a:t>
            </a:r>
            <a:endParaRPr lang="en-US" altLang="zh-CN" sz="2000" b="0" kern="0" dirty="0" smtClean="0">
              <a:solidFill>
                <a:prstClr val="black"/>
              </a:solidFill>
              <a:latin typeface="微软雅黑" panose="020B0503020204020204" pitchFamily="34" charset="-122"/>
              <a:ea typeface="微软雅黑" panose="020B0503020204020204" pitchFamily="34" charset="-122"/>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学</a:t>
            </a:r>
            <a:r>
              <a:rPr kumimoji="0" lang="zh-CN" altLang="en-US" sz="20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号：</a:t>
            </a:r>
            <a:r>
              <a:rPr kumimoji="0" lang="en-US" altLang="zh-CN" sz="20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2016E8014861051</a:t>
            </a:r>
            <a:endParaRPr kumimoji="0" lang="zh-CN" altLang="en-US" sz="20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23" name="组合 22"/>
          <p:cNvGrpSpPr/>
          <p:nvPr/>
        </p:nvGrpSpPr>
        <p:grpSpPr>
          <a:xfrm>
            <a:off x="2114548" y="5635029"/>
            <a:ext cx="8007352" cy="1458378"/>
            <a:chOff x="539751" y="3496277"/>
            <a:chExt cx="8007352" cy="432793"/>
          </a:xfrm>
        </p:grpSpPr>
        <p:grpSp>
          <p:nvGrpSpPr>
            <p:cNvPr id="24" name="组合 64"/>
            <p:cNvGrpSpPr>
              <a:grpSpLocks/>
            </p:cNvGrpSpPr>
            <p:nvPr/>
          </p:nvGrpSpPr>
          <p:grpSpPr bwMode="auto">
            <a:xfrm>
              <a:off x="539751" y="3496277"/>
              <a:ext cx="2519832" cy="421036"/>
              <a:chOff x="539556" y="1196755"/>
              <a:chExt cx="2520279" cy="792087"/>
            </a:xfrm>
          </p:grpSpPr>
          <p:sp>
            <p:nvSpPr>
              <p:cNvPr id="28" name="同侧圆角矩形 27"/>
              <p:cNvSpPr/>
              <p:nvPr/>
            </p:nvSpPr>
            <p:spPr>
              <a:xfrm rot="16200000">
                <a:off x="1218421" y="517890"/>
                <a:ext cx="792087" cy="2149818"/>
              </a:xfrm>
              <a:prstGeom prst="round2SameRect">
                <a:avLst/>
              </a:prstGeom>
              <a:solidFill>
                <a:srgbClr val="1D77C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latin typeface="+mn-ea"/>
                </a:endParaRPr>
              </a:p>
            </p:txBody>
          </p:sp>
          <p:sp>
            <p:nvSpPr>
              <p:cNvPr id="29" name="TextBox 11"/>
              <p:cNvSpPr txBox="1">
                <a:spLocks noChangeArrowheads="1"/>
              </p:cNvSpPr>
              <p:nvPr/>
            </p:nvSpPr>
            <p:spPr bwMode="auto">
              <a:xfrm>
                <a:off x="755579" y="1238470"/>
                <a:ext cx="2304256" cy="694817"/>
              </a:xfrm>
              <a:prstGeom prst="rect">
                <a:avLst/>
              </a:prstGeom>
              <a:noFill/>
              <a:ln w="9525">
                <a:noFill/>
                <a:miter lim="800000"/>
                <a:headEnd/>
                <a:tailEnd/>
              </a:ln>
            </p:spPr>
            <p:txBody>
              <a:bodyPr>
                <a:spAutoFit/>
              </a:bodyPr>
              <a:lstStyle/>
              <a:p>
                <a:pPr algn="ctr"/>
                <a:endParaRPr lang="zh-CN" altLang="en-US" b="1" dirty="0">
                  <a:solidFill>
                    <a:schemeClr val="bg1"/>
                  </a:solidFill>
                  <a:latin typeface="+mn-ea"/>
                </a:endParaRPr>
              </a:p>
            </p:txBody>
          </p:sp>
        </p:grpSp>
        <p:grpSp>
          <p:nvGrpSpPr>
            <p:cNvPr id="25" name="组合 69"/>
            <p:cNvGrpSpPr>
              <a:grpSpLocks/>
            </p:cNvGrpSpPr>
            <p:nvPr/>
          </p:nvGrpSpPr>
          <p:grpSpPr bwMode="auto">
            <a:xfrm>
              <a:off x="2689188" y="3497242"/>
              <a:ext cx="5857915" cy="431828"/>
              <a:chOff x="2689447" y="1190734"/>
              <a:chExt cx="5858071" cy="812621"/>
            </a:xfrm>
          </p:grpSpPr>
          <p:sp>
            <p:nvSpPr>
              <p:cNvPr id="26" name="同侧圆角矩形 25"/>
              <p:cNvSpPr/>
              <p:nvPr/>
            </p:nvSpPr>
            <p:spPr>
              <a:xfrm rot="16200000" flipV="1">
                <a:off x="5222327" y="-1342146"/>
                <a:ext cx="792312" cy="5858071"/>
              </a:xfrm>
              <a:prstGeom prst="round2SameRect">
                <a:avLst/>
              </a:prstGeom>
              <a:gradFill flip="none" rotWithShape="1">
                <a:gsLst>
                  <a:gs pos="0">
                    <a:schemeClr val="bg1">
                      <a:lumMod val="75000"/>
                    </a:schemeClr>
                  </a:gs>
                  <a:gs pos="100000">
                    <a:schemeClr val="bg1">
                      <a:lumMod val="95000"/>
                    </a:schemeClr>
                  </a:gs>
                </a:gsLst>
                <a:lin ang="2700000" scaled="1"/>
                <a:tileRect/>
              </a:gra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latin typeface="+mn-ea"/>
                </a:endParaRPr>
              </a:p>
            </p:txBody>
          </p:sp>
          <p:sp>
            <p:nvSpPr>
              <p:cNvPr id="27" name="对角圆角矩形 26"/>
              <p:cNvSpPr/>
              <p:nvPr/>
            </p:nvSpPr>
            <p:spPr>
              <a:xfrm>
                <a:off x="7827439" y="1497881"/>
                <a:ext cx="672790" cy="505474"/>
              </a:xfrm>
              <a:prstGeom prst="round2DiagRect">
                <a:avLst>
                  <a:gd name="adj1" fmla="val 22374"/>
                  <a:gd name="adj2" fmla="val 0"/>
                </a:avLst>
              </a:prstGeom>
              <a:gradFill flip="none" rotWithShape="1">
                <a:gsLst>
                  <a:gs pos="51000">
                    <a:schemeClr val="tx1">
                      <a:alpha val="0"/>
                    </a:schemeClr>
                  </a:gs>
                  <a:gs pos="100000">
                    <a:srgbClr val="C9D7F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mn-ea"/>
                </a:endParaRPr>
              </a:p>
            </p:txBody>
          </p:sp>
        </p:grpSp>
      </p:grpSp>
      <p:sp>
        <p:nvSpPr>
          <p:cNvPr id="30" name="TextBox 21"/>
          <p:cNvSpPr txBox="1"/>
          <p:nvPr/>
        </p:nvSpPr>
        <p:spPr>
          <a:xfrm>
            <a:off x="2288470" y="5990019"/>
            <a:ext cx="1714512" cy="523220"/>
          </a:xfrm>
          <a:prstGeom prst="rect">
            <a:avLst/>
          </a:prstGeom>
          <a:noFill/>
        </p:spPr>
        <p:txBody>
          <a:bodyPr wrap="square" rtlCol="0">
            <a:spAutoFit/>
          </a:bodyPr>
          <a:lstStyle/>
          <a:p>
            <a:r>
              <a:rPr lang="zh-CN" altLang="en-US" sz="2800" b="1" dirty="0" smtClean="0">
                <a:solidFill>
                  <a:schemeClr val="bg1"/>
                </a:solidFill>
                <a:effectLst>
                  <a:reflection blurRad="6350" stA="60000" endA="900" endPos="58000" dir="5400000" sy="-100000" algn="bl" rotWithShape="0"/>
                </a:effectLst>
                <a:latin typeface="+mn-ea"/>
              </a:rPr>
              <a:t>学位成绩</a:t>
            </a:r>
            <a:endParaRPr lang="en-US" altLang="zh-CN" sz="2800" b="1" dirty="0" smtClean="0">
              <a:solidFill>
                <a:schemeClr val="bg1"/>
              </a:solidFill>
              <a:effectLst>
                <a:reflection blurRad="6350" stA="60000" endA="900" endPos="58000" dir="5400000" sy="-100000" algn="bl" rotWithShape="0"/>
              </a:effectLst>
              <a:latin typeface="+mn-ea"/>
            </a:endParaRPr>
          </a:p>
        </p:txBody>
      </p:sp>
      <p:sp>
        <p:nvSpPr>
          <p:cNvPr id="31" name="文本框 30"/>
          <p:cNvSpPr txBox="1"/>
          <p:nvPr/>
        </p:nvSpPr>
        <p:spPr>
          <a:xfrm>
            <a:off x="4272256" y="5174631"/>
            <a:ext cx="5957182" cy="1323439"/>
          </a:xfrm>
          <a:prstGeom prst="rect">
            <a:avLst/>
          </a:prstGeom>
          <a:noFill/>
        </p:spPr>
        <p:txBody>
          <a:bodyPr wrap="square" rtlCol="0">
            <a:spAutoFit/>
          </a:bodyPr>
          <a:lstStyle/>
          <a:p>
            <a:pPr algn="l"/>
            <a:endParaRPr lang="en-US" altLang="zh-CN" sz="2000" dirty="0" smtClean="0">
              <a:latin typeface="微软雅黑" panose="020B0503020204020204" pitchFamily="34" charset="-122"/>
              <a:ea typeface="微软雅黑" panose="020B0503020204020204" pitchFamily="34" charset="-122"/>
            </a:endParaRPr>
          </a:p>
          <a:p>
            <a:pPr algn="l"/>
            <a:endParaRPr lang="en-US" altLang="zh-CN" sz="2000" dirty="0">
              <a:latin typeface="微软雅黑" panose="020B0503020204020204" pitchFamily="34" charset="-122"/>
              <a:ea typeface="微软雅黑" panose="020B0503020204020204" pitchFamily="34" charset="-122"/>
            </a:endParaRPr>
          </a:p>
          <a:p>
            <a:pPr algn="l"/>
            <a:endParaRPr lang="en-US" altLang="zh-CN" sz="2000" dirty="0" smtClean="0">
              <a:latin typeface="微软雅黑" panose="020B0503020204020204" pitchFamily="34" charset="-122"/>
              <a:ea typeface="微软雅黑" panose="020B0503020204020204" pitchFamily="34" charset="-122"/>
            </a:endParaRPr>
          </a:p>
          <a:p>
            <a:pPr algn="l"/>
            <a:r>
              <a:rPr lang="zh-CN" altLang="en-US" sz="2000" dirty="0" smtClean="0">
                <a:solidFill>
                  <a:srgbClr val="002060"/>
                </a:solidFill>
                <a:latin typeface="微软雅黑" panose="020B0503020204020204" pitchFamily="34" charset="-122"/>
                <a:ea typeface="微软雅黑" panose="020B0503020204020204" pitchFamily="34" charset="-122"/>
              </a:rPr>
              <a:t>总学分：</a:t>
            </a:r>
            <a:r>
              <a:rPr lang="en-US" altLang="zh-CN" sz="2000" dirty="0" smtClean="0">
                <a:solidFill>
                  <a:srgbClr val="002060"/>
                </a:solidFill>
                <a:latin typeface="微软雅黑" panose="020B0503020204020204" pitchFamily="34" charset="-122"/>
                <a:ea typeface="微软雅黑" panose="020B0503020204020204" pitchFamily="34" charset="-122"/>
              </a:rPr>
              <a:t>31.0            </a:t>
            </a:r>
            <a:r>
              <a:rPr lang="zh-CN" altLang="en-US" sz="2000" dirty="0" smtClean="0">
                <a:solidFill>
                  <a:srgbClr val="002060"/>
                </a:solidFill>
                <a:latin typeface="微软雅黑" panose="020B0503020204020204" pitchFamily="34" charset="-122"/>
                <a:ea typeface="微软雅黑" panose="020B0503020204020204" pitchFamily="34" charset="-122"/>
              </a:rPr>
              <a:t>学位课加权平均分：</a:t>
            </a:r>
            <a:r>
              <a:rPr lang="en-US" altLang="zh-CN" sz="2000" dirty="0" smtClean="0">
                <a:solidFill>
                  <a:srgbClr val="002060"/>
                </a:solidFill>
                <a:latin typeface="微软雅黑" panose="020B0503020204020204" pitchFamily="34" charset="-122"/>
                <a:ea typeface="微软雅黑" panose="020B0503020204020204" pitchFamily="34" charset="-122"/>
              </a:rPr>
              <a:t>82.4</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32" name="矩形 31"/>
          <p:cNvSpPr/>
          <p:nvPr/>
        </p:nvSpPr>
        <p:spPr>
          <a:xfrm>
            <a:off x="1744028" y="5135940"/>
            <a:ext cx="3118161" cy="461665"/>
          </a:xfrm>
          <a:prstGeom prst="rect">
            <a:avLst/>
          </a:prstGeom>
        </p:spPr>
        <p:txBody>
          <a:bodyPr wrap="square">
            <a:spAutoFit/>
          </a:bodyPr>
          <a:lstStyle/>
          <a:p>
            <a:r>
              <a:rPr lang="zh-CN" altLang="en-US" sz="2400" dirty="0" smtClean="0">
                <a:solidFill>
                  <a:srgbClr val="002060"/>
                </a:solidFill>
                <a:latin typeface="黑体" panose="02010609060101010101" pitchFamily="49" charset="-122"/>
                <a:ea typeface="黑体" panose="02010609060101010101" pitchFamily="49" charset="-122"/>
              </a:rPr>
              <a:t>课程学习情况：</a:t>
            </a:r>
            <a:endParaRPr lang="zh-CN" altLang="en-US" sz="24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572426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9" name="Group 4"/>
          <p:cNvGrpSpPr>
            <a:grpSpLocks/>
          </p:cNvGrpSpPr>
          <p:nvPr/>
        </p:nvGrpSpPr>
        <p:grpSpPr bwMode="auto">
          <a:xfrm>
            <a:off x="3317747" y="2481655"/>
            <a:ext cx="4680206" cy="871537"/>
            <a:chOff x="1296" y="1824"/>
            <a:chExt cx="1457" cy="432"/>
          </a:xfrm>
        </p:grpSpPr>
        <p:sp>
          <p:nvSpPr>
            <p:cNvPr id="4123" name="AutoShape 5"/>
            <p:cNvSpPr>
              <a:spLocks noChangeArrowheads="1"/>
            </p:cNvSpPr>
            <p:nvPr/>
          </p:nvSpPr>
          <p:spPr bwMode="gray">
            <a:xfrm>
              <a:off x="1536" y="1899"/>
              <a:ext cx="1169" cy="288"/>
            </a:xfrm>
            <a:prstGeom prst="roundRect">
              <a:avLst>
                <a:gd name="adj" fmla="val 16667"/>
              </a:avLst>
            </a:prstGeom>
            <a:gradFill rotWithShape="1">
              <a:gsLst>
                <a:gs pos="0">
                  <a:srgbClr val="77AE26"/>
                </a:gs>
                <a:gs pos="50000">
                  <a:srgbClr val="E2EED1"/>
                </a:gs>
                <a:gs pos="100000">
                  <a:srgbClr val="77AE26"/>
                </a:gs>
              </a:gsLst>
              <a:lin ang="5400000" scaled="1"/>
            </a:gradFill>
            <a:ln w="12700" algn="ctr">
              <a:solidFill>
                <a:srgbClr val="FFFFFF"/>
              </a:solidFill>
              <a:round/>
              <a:headEnd/>
              <a:tailEnd/>
            </a:ln>
          </p:spPr>
          <p:txBody>
            <a:bodyPr wrap="none" anchor="ctr"/>
            <a:lstStyle/>
            <a:p>
              <a:pPr algn="r"/>
              <a:endParaRPr lang="zh-CN" altLang="en-US" sz="2400" b="0">
                <a:solidFill>
                  <a:srgbClr val="4D4D4D"/>
                </a:solidFill>
                <a:latin typeface="Arial" charset="0"/>
              </a:endParaRPr>
            </a:p>
          </p:txBody>
        </p:sp>
        <p:sp>
          <p:nvSpPr>
            <p:cNvPr id="4124" name="AutoShape 6"/>
            <p:cNvSpPr>
              <a:spLocks noChangeArrowheads="1"/>
            </p:cNvSpPr>
            <p:nvPr/>
          </p:nvSpPr>
          <p:spPr bwMode="gray">
            <a:xfrm>
              <a:off x="1296" y="1824"/>
              <a:ext cx="432" cy="432"/>
            </a:xfrm>
            <a:prstGeom prst="diamond">
              <a:avLst/>
            </a:prstGeom>
            <a:solidFill>
              <a:srgbClr val="77AE26"/>
            </a:solidFill>
            <a:ln w="25400" algn="ctr">
              <a:solidFill>
                <a:srgbClr val="FFFFFF"/>
              </a:solidFill>
              <a:miter lim="800000"/>
              <a:headEnd/>
              <a:tailEnd/>
            </a:ln>
          </p:spPr>
          <p:txBody>
            <a:bodyPr wrap="none" anchor="ctr"/>
            <a:lstStyle/>
            <a:p>
              <a:pPr algn="r"/>
              <a:endParaRPr lang="zh-CN" altLang="en-US" sz="2400" b="0">
                <a:solidFill>
                  <a:srgbClr val="4D4D4D"/>
                </a:solidFill>
                <a:latin typeface="Arial" charset="0"/>
              </a:endParaRPr>
            </a:p>
          </p:txBody>
        </p:sp>
        <p:sp>
          <p:nvSpPr>
            <p:cNvPr id="4125" name="Text Box 7"/>
            <p:cNvSpPr txBox="1">
              <a:spLocks noChangeArrowheads="1"/>
            </p:cNvSpPr>
            <p:nvPr/>
          </p:nvSpPr>
          <p:spPr bwMode="gray">
            <a:xfrm>
              <a:off x="1557" y="1916"/>
              <a:ext cx="119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zh-CN" altLang="en-US" sz="2400" dirty="0" smtClean="0">
                  <a:solidFill>
                    <a:srgbClr val="000000"/>
                  </a:solidFill>
                  <a:latin typeface="Arial" charset="0"/>
                </a:rPr>
                <a:t>个人基本情况</a:t>
              </a:r>
              <a:endParaRPr lang="en-US" altLang="zh-CN" sz="1600" dirty="0">
                <a:solidFill>
                  <a:srgbClr val="FF0000"/>
                </a:solidFill>
                <a:latin typeface="Arial" charset="0"/>
              </a:endParaRPr>
            </a:p>
          </p:txBody>
        </p:sp>
        <p:sp>
          <p:nvSpPr>
            <p:cNvPr id="4126" name="Text Box 8"/>
            <p:cNvSpPr txBox="1">
              <a:spLocks noChangeArrowheads="1"/>
            </p:cNvSpPr>
            <p:nvPr/>
          </p:nvSpPr>
          <p:spPr bwMode="gray">
            <a:xfrm>
              <a:off x="1393" y="1929"/>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en-US" altLang="zh-CN" sz="2400" b="0" dirty="0">
                  <a:solidFill>
                    <a:srgbClr val="FFFFFF"/>
                  </a:solidFill>
                  <a:latin typeface="Arial" charset="0"/>
                </a:rPr>
                <a:t>1</a:t>
              </a:r>
            </a:p>
          </p:txBody>
        </p:sp>
      </p:grpSp>
      <p:grpSp>
        <p:nvGrpSpPr>
          <p:cNvPr id="4100" name="Group 9"/>
          <p:cNvGrpSpPr>
            <a:grpSpLocks/>
          </p:cNvGrpSpPr>
          <p:nvPr/>
        </p:nvGrpSpPr>
        <p:grpSpPr bwMode="auto">
          <a:xfrm>
            <a:off x="3317746" y="3524104"/>
            <a:ext cx="4537391" cy="945252"/>
            <a:chOff x="1296" y="1866"/>
            <a:chExt cx="1525" cy="349"/>
          </a:xfrm>
        </p:grpSpPr>
        <p:sp>
          <p:nvSpPr>
            <p:cNvPr id="4119" name="AutoShape 10"/>
            <p:cNvSpPr>
              <a:spLocks noChangeArrowheads="1"/>
            </p:cNvSpPr>
            <p:nvPr/>
          </p:nvSpPr>
          <p:spPr bwMode="gray">
            <a:xfrm>
              <a:off x="1536" y="1899"/>
              <a:ext cx="1285" cy="219"/>
            </a:xfrm>
            <a:prstGeom prst="roundRect">
              <a:avLst>
                <a:gd name="adj" fmla="val 16667"/>
              </a:avLst>
            </a:prstGeom>
            <a:gradFill rotWithShape="1">
              <a:gsLst>
                <a:gs pos="0">
                  <a:srgbClr val="438ACB"/>
                </a:gs>
                <a:gs pos="50000">
                  <a:srgbClr val="D7E6F4"/>
                </a:gs>
                <a:gs pos="100000">
                  <a:srgbClr val="438ACB"/>
                </a:gs>
              </a:gsLst>
              <a:lin ang="5400000" scaled="1"/>
            </a:gradFill>
            <a:ln w="12700" algn="ctr">
              <a:solidFill>
                <a:srgbClr val="FFFFFF"/>
              </a:solidFill>
              <a:round/>
              <a:headEnd/>
              <a:tailEnd/>
            </a:ln>
          </p:spPr>
          <p:txBody>
            <a:bodyPr wrap="none" anchor="ctr"/>
            <a:lstStyle/>
            <a:p>
              <a:pPr algn="r"/>
              <a:endParaRPr lang="zh-CN" altLang="en-US" sz="2400" b="0">
                <a:solidFill>
                  <a:srgbClr val="4D4D4D"/>
                </a:solidFill>
                <a:latin typeface="Arial" charset="0"/>
              </a:endParaRPr>
            </a:p>
          </p:txBody>
        </p:sp>
        <p:sp>
          <p:nvSpPr>
            <p:cNvPr id="4120" name="AutoShape 11"/>
            <p:cNvSpPr>
              <a:spLocks noChangeArrowheads="1"/>
            </p:cNvSpPr>
            <p:nvPr/>
          </p:nvSpPr>
          <p:spPr bwMode="gray">
            <a:xfrm>
              <a:off x="1296" y="1866"/>
              <a:ext cx="407" cy="341"/>
            </a:xfrm>
            <a:prstGeom prst="diamond">
              <a:avLst/>
            </a:prstGeom>
            <a:solidFill>
              <a:srgbClr val="438ACB"/>
            </a:solidFill>
            <a:ln w="25400" algn="ctr">
              <a:solidFill>
                <a:srgbClr val="FFFFFF"/>
              </a:solidFill>
              <a:miter lim="800000"/>
              <a:headEnd/>
              <a:tailEnd/>
            </a:ln>
          </p:spPr>
          <p:txBody>
            <a:bodyPr wrap="none" anchor="ctr"/>
            <a:lstStyle/>
            <a:p>
              <a:pPr algn="r"/>
              <a:endParaRPr lang="zh-CN" altLang="en-US" sz="2400" b="0">
                <a:solidFill>
                  <a:srgbClr val="4D4D4D"/>
                </a:solidFill>
                <a:latin typeface="Arial" charset="0"/>
              </a:endParaRPr>
            </a:p>
          </p:txBody>
        </p:sp>
        <p:sp>
          <p:nvSpPr>
            <p:cNvPr id="4121" name="Text Box 12"/>
            <p:cNvSpPr txBox="1">
              <a:spLocks noChangeArrowheads="1"/>
            </p:cNvSpPr>
            <p:nvPr/>
          </p:nvSpPr>
          <p:spPr bwMode="gray">
            <a:xfrm>
              <a:off x="1728" y="1906"/>
              <a:ext cx="899"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zh-CN" altLang="zh-CN" sz="2400" dirty="0">
                  <a:solidFill>
                    <a:srgbClr val="C00000"/>
                  </a:solidFill>
                  <a:latin typeface="Arial" charset="0"/>
                </a:rPr>
                <a:t>学位论文进展情况</a:t>
              </a:r>
              <a:endParaRPr lang="en-US" altLang="zh-CN" sz="2400" dirty="0">
                <a:solidFill>
                  <a:srgbClr val="C00000"/>
                </a:solidFill>
                <a:latin typeface="Arial" charset="0"/>
              </a:endParaRPr>
            </a:p>
          </p:txBody>
        </p:sp>
        <p:sp>
          <p:nvSpPr>
            <p:cNvPr id="4122" name="Text Box 13"/>
            <p:cNvSpPr txBox="1">
              <a:spLocks noChangeArrowheads="1"/>
            </p:cNvSpPr>
            <p:nvPr/>
          </p:nvSpPr>
          <p:spPr bwMode="gray">
            <a:xfrm>
              <a:off x="1394" y="192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en-US" altLang="zh-CN" sz="2400" b="0" dirty="0">
                  <a:solidFill>
                    <a:srgbClr val="FFFFFF"/>
                  </a:solidFill>
                  <a:latin typeface="Arial" charset="0"/>
                </a:rPr>
                <a:t>2</a:t>
              </a:r>
            </a:p>
          </p:txBody>
        </p:sp>
      </p:grpSp>
      <p:grpSp>
        <p:nvGrpSpPr>
          <p:cNvPr id="4101" name="Group 14"/>
          <p:cNvGrpSpPr>
            <a:grpSpLocks/>
          </p:cNvGrpSpPr>
          <p:nvPr/>
        </p:nvGrpSpPr>
        <p:grpSpPr bwMode="auto">
          <a:xfrm>
            <a:off x="3317745" y="4634459"/>
            <a:ext cx="4537390" cy="871537"/>
            <a:chOff x="1296" y="1824"/>
            <a:chExt cx="1525" cy="432"/>
          </a:xfrm>
        </p:grpSpPr>
        <p:sp>
          <p:nvSpPr>
            <p:cNvPr id="4115" name="AutoShape 15"/>
            <p:cNvSpPr>
              <a:spLocks noChangeArrowheads="1"/>
            </p:cNvSpPr>
            <p:nvPr/>
          </p:nvSpPr>
          <p:spPr bwMode="gray">
            <a:xfrm>
              <a:off x="1536" y="1899"/>
              <a:ext cx="1285" cy="288"/>
            </a:xfrm>
            <a:prstGeom prst="roundRect">
              <a:avLst>
                <a:gd name="adj" fmla="val 16667"/>
              </a:avLst>
            </a:prstGeom>
            <a:gradFill rotWithShape="1">
              <a:gsLst>
                <a:gs pos="0">
                  <a:srgbClr val="449878"/>
                </a:gs>
                <a:gs pos="50000">
                  <a:srgbClr val="D7E9E2"/>
                </a:gs>
                <a:gs pos="100000">
                  <a:srgbClr val="449878"/>
                </a:gs>
              </a:gsLst>
              <a:lin ang="5400000" scaled="1"/>
            </a:gradFill>
            <a:ln w="12700" algn="ctr">
              <a:solidFill>
                <a:srgbClr val="FFFFFF"/>
              </a:solidFill>
              <a:round/>
              <a:headEnd/>
              <a:tailEnd/>
            </a:ln>
          </p:spPr>
          <p:txBody>
            <a:bodyPr wrap="none" anchor="ctr"/>
            <a:lstStyle/>
            <a:p>
              <a:pPr algn="r"/>
              <a:endParaRPr lang="zh-CN" altLang="en-US" sz="2400" b="0">
                <a:solidFill>
                  <a:srgbClr val="4D4D4D"/>
                </a:solidFill>
                <a:latin typeface="Arial" charset="0"/>
              </a:endParaRPr>
            </a:p>
          </p:txBody>
        </p:sp>
        <p:sp>
          <p:nvSpPr>
            <p:cNvPr id="4116" name="AutoShape 16"/>
            <p:cNvSpPr>
              <a:spLocks noChangeArrowheads="1"/>
            </p:cNvSpPr>
            <p:nvPr/>
          </p:nvSpPr>
          <p:spPr bwMode="gray">
            <a:xfrm>
              <a:off x="1296" y="1824"/>
              <a:ext cx="432" cy="432"/>
            </a:xfrm>
            <a:prstGeom prst="diamond">
              <a:avLst/>
            </a:prstGeom>
            <a:solidFill>
              <a:srgbClr val="449878"/>
            </a:solidFill>
            <a:ln w="25400" algn="ctr">
              <a:solidFill>
                <a:srgbClr val="FFFFFF"/>
              </a:solidFill>
              <a:miter lim="800000"/>
              <a:headEnd/>
              <a:tailEnd/>
            </a:ln>
          </p:spPr>
          <p:txBody>
            <a:bodyPr wrap="none" anchor="ctr"/>
            <a:lstStyle/>
            <a:p>
              <a:pPr algn="r"/>
              <a:endParaRPr lang="zh-CN" altLang="en-US" sz="2400" b="0">
                <a:solidFill>
                  <a:srgbClr val="4D4D4D"/>
                </a:solidFill>
                <a:latin typeface="Arial" charset="0"/>
              </a:endParaRPr>
            </a:p>
          </p:txBody>
        </p:sp>
        <p:sp>
          <p:nvSpPr>
            <p:cNvPr id="4117" name="Text Box 17"/>
            <p:cNvSpPr txBox="1">
              <a:spLocks noChangeArrowheads="1"/>
            </p:cNvSpPr>
            <p:nvPr/>
          </p:nvSpPr>
          <p:spPr bwMode="gray">
            <a:xfrm>
              <a:off x="1730" y="1934"/>
              <a:ext cx="101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algn="l" eaLnBrk="1" hangingPunct="1"/>
              <a:r>
                <a:rPr lang="zh-CN" altLang="en-US" sz="2400" dirty="0">
                  <a:solidFill>
                    <a:srgbClr val="000000"/>
                  </a:solidFill>
                  <a:latin typeface="Arial" charset="0"/>
                </a:rPr>
                <a:t>已</a:t>
              </a:r>
              <a:r>
                <a:rPr lang="zh-CN" altLang="en-US" sz="2400" dirty="0" smtClean="0">
                  <a:solidFill>
                    <a:srgbClr val="000000"/>
                  </a:solidFill>
                  <a:latin typeface="Arial" charset="0"/>
                </a:rPr>
                <a:t>取得的科研成果</a:t>
              </a:r>
              <a:endParaRPr lang="en-US" altLang="zh-CN" sz="1800" dirty="0">
                <a:solidFill>
                  <a:srgbClr val="FF0000"/>
                </a:solidFill>
                <a:latin typeface="Arial" charset="0"/>
              </a:endParaRPr>
            </a:p>
          </p:txBody>
        </p:sp>
        <p:sp>
          <p:nvSpPr>
            <p:cNvPr id="4118" name="Text Box 18"/>
            <p:cNvSpPr txBox="1">
              <a:spLocks noChangeArrowheads="1"/>
            </p:cNvSpPr>
            <p:nvPr/>
          </p:nvSpPr>
          <p:spPr bwMode="gray">
            <a:xfrm>
              <a:off x="1393" y="193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en-US" altLang="zh-CN" sz="2400" b="0" dirty="0">
                  <a:solidFill>
                    <a:srgbClr val="FFFFFF"/>
                  </a:solidFill>
                  <a:latin typeface="Arial" charset="0"/>
                </a:rPr>
                <a:t>3</a:t>
              </a:r>
            </a:p>
          </p:txBody>
        </p:sp>
      </p:grpSp>
      <p:grpSp>
        <p:nvGrpSpPr>
          <p:cNvPr id="4102" name="Group 19"/>
          <p:cNvGrpSpPr>
            <a:grpSpLocks/>
          </p:cNvGrpSpPr>
          <p:nvPr/>
        </p:nvGrpSpPr>
        <p:grpSpPr bwMode="auto">
          <a:xfrm>
            <a:off x="3317746" y="5642569"/>
            <a:ext cx="4680207" cy="871539"/>
            <a:chOff x="1296" y="1824"/>
            <a:chExt cx="1573" cy="432"/>
          </a:xfrm>
        </p:grpSpPr>
        <p:sp>
          <p:nvSpPr>
            <p:cNvPr id="4111" name="AutoShape 20"/>
            <p:cNvSpPr>
              <a:spLocks noChangeArrowheads="1"/>
            </p:cNvSpPr>
            <p:nvPr/>
          </p:nvSpPr>
          <p:spPr bwMode="gray">
            <a:xfrm>
              <a:off x="1536" y="1899"/>
              <a:ext cx="1285" cy="288"/>
            </a:xfrm>
            <a:prstGeom prst="roundRect">
              <a:avLst>
                <a:gd name="adj" fmla="val 16667"/>
              </a:avLst>
            </a:prstGeom>
            <a:gradFill rotWithShape="1">
              <a:gsLst>
                <a:gs pos="0">
                  <a:srgbClr val="90A8B0"/>
                </a:gs>
                <a:gs pos="50000">
                  <a:srgbClr val="E7EDEE"/>
                </a:gs>
                <a:gs pos="100000">
                  <a:srgbClr val="90A8B0"/>
                </a:gs>
              </a:gsLst>
              <a:lin ang="5400000" scaled="1"/>
            </a:gradFill>
            <a:ln w="12700" algn="ctr">
              <a:solidFill>
                <a:srgbClr val="FFFFFF"/>
              </a:solidFill>
              <a:round/>
              <a:headEnd/>
              <a:tailEnd/>
            </a:ln>
          </p:spPr>
          <p:txBody>
            <a:bodyPr wrap="none" anchor="ctr"/>
            <a:lstStyle/>
            <a:p>
              <a:pPr algn="r"/>
              <a:endParaRPr lang="zh-CN" altLang="en-US" sz="2400" b="0">
                <a:solidFill>
                  <a:srgbClr val="4D4D4D"/>
                </a:solidFill>
                <a:latin typeface="Arial" charset="0"/>
              </a:endParaRPr>
            </a:p>
          </p:txBody>
        </p:sp>
        <p:sp>
          <p:nvSpPr>
            <p:cNvPr id="4112" name="AutoShape 21"/>
            <p:cNvSpPr>
              <a:spLocks noChangeArrowheads="1"/>
            </p:cNvSpPr>
            <p:nvPr/>
          </p:nvSpPr>
          <p:spPr bwMode="gray">
            <a:xfrm>
              <a:off x="1296" y="1824"/>
              <a:ext cx="432" cy="432"/>
            </a:xfrm>
            <a:prstGeom prst="diamond">
              <a:avLst/>
            </a:prstGeom>
            <a:solidFill>
              <a:srgbClr val="90A8B0"/>
            </a:solidFill>
            <a:ln w="25400" algn="ctr">
              <a:solidFill>
                <a:srgbClr val="FFFFFF"/>
              </a:solidFill>
              <a:miter lim="800000"/>
              <a:headEnd/>
              <a:tailEnd/>
            </a:ln>
          </p:spPr>
          <p:txBody>
            <a:bodyPr wrap="none" anchor="ctr"/>
            <a:lstStyle/>
            <a:p>
              <a:pPr algn="r"/>
              <a:endParaRPr lang="zh-CN" altLang="en-US" sz="2400" b="0">
                <a:solidFill>
                  <a:srgbClr val="4D4D4D"/>
                </a:solidFill>
                <a:latin typeface="Arial" charset="0"/>
              </a:endParaRPr>
            </a:p>
          </p:txBody>
        </p:sp>
        <p:sp>
          <p:nvSpPr>
            <p:cNvPr id="4113" name="Text Box 22"/>
            <p:cNvSpPr txBox="1">
              <a:spLocks noChangeArrowheads="1"/>
            </p:cNvSpPr>
            <p:nvPr/>
          </p:nvSpPr>
          <p:spPr bwMode="gray">
            <a:xfrm>
              <a:off x="1730" y="1935"/>
              <a:ext cx="113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algn="l" eaLnBrk="1" hangingPunct="1"/>
              <a:r>
                <a:rPr lang="zh-CN" altLang="zh-CN" sz="2400" dirty="0">
                  <a:solidFill>
                    <a:srgbClr val="000000"/>
                  </a:solidFill>
                  <a:latin typeface="Arial" charset="0"/>
                </a:rPr>
                <a:t>下一步工作计划</a:t>
              </a:r>
              <a:r>
                <a:rPr lang="zh-CN" altLang="zh-CN" sz="2400" dirty="0" smtClean="0">
                  <a:solidFill>
                    <a:srgbClr val="000000"/>
                  </a:solidFill>
                  <a:latin typeface="Arial" charset="0"/>
                </a:rPr>
                <a:t>和内容</a:t>
              </a:r>
              <a:endParaRPr lang="en-US" altLang="zh-CN" sz="1800" dirty="0">
                <a:solidFill>
                  <a:srgbClr val="FF0000"/>
                </a:solidFill>
                <a:latin typeface="Arial" charset="0"/>
              </a:endParaRPr>
            </a:p>
          </p:txBody>
        </p:sp>
        <p:sp>
          <p:nvSpPr>
            <p:cNvPr id="4114" name="Text Box 23"/>
            <p:cNvSpPr txBox="1">
              <a:spLocks noChangeArrowheads="1"/>
            </p:cNvSpPr>
            <p:nvPr/>
          </p:nvSpPr>
          <p:spPr bwMode="gray">
            <a:xfrm>
              <a:off x="1393" y="1933"/>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en-US" altLang="zh-CN" sz="2400" b="0">
                  <a:solidFill>
                    <a:srgbClr val="FFFFFF"/>
                  </a:solidFill>
                  <a:latin typeface="Arial" charset="0"/>
                </a:rPr>
                <a:t>4</a:t>
              </a:r>
            </a:p>
          </p:txBody>
        </p:sp>
      </p:grpSp>
      <p:sp>
        <p:nvSpPr>
          <p:cNvPr id="4104" name="TextBox 70"/>
          <p:cNvSpPr txBox="1">
            <a:spLocks noChangeArrowheads="1"/>
          </p:cNvSpPr>
          <p:nvPr/>
        </p:nvSpPr>
        <p:spPr bwMode="auto">
          <a:xfrm>
            <a:off x="2776810" y="1522438"/>
            <a:ext cx="61214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zh-CN" altLang="en-US" dirty="0">
                <a:solidFill>
                  <a:schemeClr val="tx1"/>
                </a:solidFill>
              </a:rPr>
              <a:t>报告提要</a:t>
            </a:r>
          </a:p>
        </p:txBody>
      </p:sp>
    </p:spTree>
    <p:extLst>
      <p:ext uri="{BB962C8B-B14F-4D97-AF65-F5344CB8AC3E}">
        <p14:creationId xmlns:p14="http://schemas.microsoft.com/office/powerpoint/2010/main" val="222763822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smtClean="0"/>
              <a:t>第</a:t>
            </a:r>
            <a:fld id="{C5ED84E0-D3B6-435B-85CC-7627E7D4C88C}" type="slidenum">
              <a:rPr lang="zh-CN" altLang="en-US" smtClean="0"/>
              <a:pPr>
                <a:defRPr/>
              </a:pPr>
              <a:t>5</a:t>
            </a:fld>
            <a:r>
              <a:rPr lang="zh-CN" altLang="en-US" smtClean="0"/>
              <a:t>页</a:t>
            </a:r>
            <a:endParaRPr lang="zh-CN" altLang="en-US"/>
          </a:p>
        </p:txBody>
      </p:sp>
      <p:grpSp>
        <p:nvGrpSpPr>
          <p:cNvPr id="5" name="Group 9"/>
          <p:cNvGrpSpPr>
            <a:grpSpLocks/>
          </p:cNvGrpSpPr>
          <p:nvPr/>
        </p:nvGrpSpPr>
        <p:grpSpPr bwMode="auto">
          <a:xfrm>
            <a:off x="177644" y="404124"/>
            <a:ext cx="6560621" cy="945252"/>
            <a:chOff x="1296" y="1866"/>
            <a:chExt cx="2205" cy="349"/>
          </a:xfrm>
        </p:grpSpPr>
        <p:sp>
          <p:nvSpPr>
            <p:cNvPr id="6" name="AutoShape 10"/>
            <p:cNvSpPr>
              <a:spLocks noChangeArrowheads="1"/>
            </p:cNvSpPr>
            <p:nvPr/>
          </p:nvSpPr>
          <p:spPr bwMode="gray">
            <a:xfrm>
              <a:off x="1536" y="1899"/>
              <a:ext cx="1892" cy="288"/>
            </a:xfrm>
            <a:prstGeom prst="roundRect">
              <a:avLst>
                <a:gd name="adj" fmla="val 16667"/>
              </a:avLst>
            </a:prstGeom>
            <a:gradFill rotWithShape="1">
              <a:gsLst>
                <a:gs pos="0">
                  <a:srgbClr val="438ACB"/>
                </a:gs>
                <a:gs pos="50000">
                  <a:srgbClr val="D7E6F4"/>
                </a:gs>
                <a:gs pos="100000">
                  <a:srgbClr val="438ACB"/>
                </a:gs>
              </a:gsLst>
              <a:lin ang="5400000" scaled="1"/>
            </a:gradFill>
            <a:ln w="12700" algn="ctr">
              <a:solidFill>
                <a:srgbClr val="FFFFFF"/>
              </a:solidFill>
              <a:round/>
              <a:headEnd/>
              <a:tailEnd/>
            </a:ln>
          </p:spPr>
          <p:txBody>
            <a:bodyPr wrap="none" anchor="ctr"/>
            <a:lstStyle/>
            <a:p>
              <a:pPr algn="r"/>
              <a:endParaRPr lang="zh-CN" altLang="en-US" sz="2400" b="0">
                <a:solidFill>
                  <a:srgbClr val="4D4D4D"/>
                </a:solidFill>
                <a:latin typeface="Arial" charset="0"/>
              </a:endParaRPr>
            </a:p>
          </p:txBody>
        </p:sp>
        <p:sp>
          <p:nvSpPr>
            <p:cNvPr id="7" name="AutoShape 11"/>
            <p:cNvSpPr>
              <a:spLocks noChangeArrowheads="1"/>
            </p:cNvSpPr>
            <p:nvPr/>
          </p:nvSpPr>
          <p:spPr bwMode="gray">
            <a:xfrm>
              <a:off x="1296" y="1866"/>
              <a:ext cx="407" cy="341"/>
            </a:xfrm>
            <a:prstGeom prst="diamond">
              <a:avLst/>
            </a:prstGeom>
            <a:solidFill>
              <a:srgbClr val="438ACB"/>
            </a:solidFill>
            <a:ln w="25400" algn="ctr">
              <a:solidFill>
                <a:srgbClr val="FFFFFF"/>
              </a:solidFill>
              <a:miter lim="800000"/>
              <a:headEnd/>
              <a:tailEnd/>
            </a:ln>
          </p:spPr>
          <p:txBody>
            <a:bodyPr wrap="none" anchor="ctr"/>
            <a:lstStyle/>
            <a:p>
              <a:pPr algn="r"/>
              <a:endParaRPr lang="zh-CN" altLang="en-US" sz="2400" b="0">
                <a:solidFill>
                  <a:srgbClr val="4D4D4D"/>
                </a:solidFill>
                <a:latin typeface="Arial" charset="0"/>
              </a:endParaRPr>
            </a:p>
          </p:txBody>
        </p:sp>
        <p:sp>
          <p:nvSpPr>
            <p:cNvPr id="8" name="Text Box 12"/>
            <p:cNvSpPr txBox="1">
              <a:spLocks noChangeArrowheads="1"/>
            </p:cNvSpPr>
            <p:nvPr/>
          </p:nvSpPr>
          <p:spPr bwMode="gray">
            <a:xfrm>
              <a:off x="1715" y="1939"/>
              <a:ext cx="1786"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zh-CN" altLang="zh-CN" sz="2400" dirty="0">
                  <a:solidFill>
                    <a:srgbClr val="000000"/>
                  </a:solidFill>
                  <a:latin typeface="Arial" charset="0"/>
                </a:rPr>
                <a:t>学位论文进展</a:t>
              </a:r>
              <a:r>
                <a:rPr lang="zh-CN" altLang="zh-CN" sz="2400" dirty="0" smtClean="0">
                  <a:solidFill>
                    <a:srgbClr val="000000"/>
                  </a:solidFill>
                  <a:latin typeface="Arial" charset="0"/>
                </a:rPr>
                <a:t>情况</a:t>
              </a:r>
              <a:r>
                <a:rPr lang="en-US" altLang="zh-CN" sz="2400" dirty="0" smtClean="0">
                  <a:solidFill>
                    <a:srgbClr val="000000"/>
                  </a:solidFill>
                  <a:latin typeface="Arial" charset="0"/>
                </a:rPr>
                <a:t>——</a:t>
              </a:r>
              <a:r>
                <a:rPr lang="zh-CN" altLang="en-US" sz="2400" dirty="0">
                  <a:solidFill>
                    <a:srgbClr val="C00000"/>
                  </a:solidFill>
                  <a:latin typeface="Arial" charset="0"/>
                </a:rPr>
                <a:t>开题情况</a:t>
              </a:r>
              <a:endParaRPr lang="en-US" altLang="zh-CN" sz="2400" dirty="0">
                <a:solidFill>
                  <a:srgbClr val="C00000"/>
                </a:solidFill>
                <a:latin typeface="Arial" charset="0"/>
              </a:endParaRPr>
            </a:p>
          </p:txBody>
        </p:sp>
        <p:sp>
          <p:nvSpPr>
            <p:cNvPr id="9" name="Text Box 13"/>
            <p:cNvSpPr txBox="1">
              <a:spLocks noChangeArrowheads="1"/>
            </p:cNvSpPr>
            <p:nvPr/>
          </p:nvSpPr>
          <p:spPr bwMode="gray">
            <a:xfrm>
              <a:off x="1394" y="192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en-US" altLang="zh-CN" sz="2400" b="0" dirty="0">
                  <a:solidFill>
                    <a:srgbClr val="FFFFFF"/>
                  </a:solidFill>
                  <a:latin typeface="Arial" charset="0"/>
                </a:rPr>
                <a:t>2</a:t>
              </a:r>
            </a:p>
          </p:txBody>
        </p:sp>
      </p:grpSp>
      <p:grpSp>
        <p:nvGrpSpPr>
          <p:cNvPr id="15" name="组合 14"/>
          <p:cNvGrpSpPr/>
          <p:nvPr/>
        </p:nvGrpSpPr>
        <p:grpSpPr>
          <a:xfrm>
            <a:off x="2455241" y="2186395"/>
            <a:ext cx="8007352" cy="1851775"/>
            <a:chOff x="539751" y="3496277"/>
            <a:chExt cx="8007352" cy="432793"/>
          </a:xfrm>
        </p:grpSpPr>
        <p:grpSp>
          <p:nvGrpSpPr>
            <p:cNvPr id="16" name="组合 64"/>
            <p:cNvGrpSpPr>
              <a:grpSpLocks/>
            </p:cNvGrpSpPr>
            <p:nvPr/>
          </p:nvGrpSpPr>
          <p:grpSpPr bwMode="auto">
            <a:xfrm>
              <a:off x="539751" y="3496277"/>
              <a:ext cx="2519832" cy="421036"/>
              <a:chOff x="539556" y="1196755"/>
              <a:chExt cx="2520279" cy="792087"/>
            </a:xfrm>
          </p:grpSpPr>
          <p:sp>
            <p:nvSpPr>
              <p:cNvPr id="20" name="同侧圆角矩形 19"/>
              <p:cNvSpPr/>
              <p:nvPr/>
            </p:nvSpPr>
            <p:spPr>
              <a:xfrm rot="16200000">
                <a:off x="1218421" y="517890"/>
                <a:ext cx="792087" cy="2149818"/>
              </a:xfrm>
              <a:prstGeom prst="round2SameRect">
                <a:avLst/>
              </a:prstGeom>
              <a:solidFill>
                <a:srgbClr val="1D77C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latin typeface="+mn-ea"/>
                </a:endParaRPr>
              </a:p>
            </p:txBody>
          </p:sp>
          <p:sp>
            <p:nvSpPr>
              <p:cNvPr id="21" name="TextBox 11"/>
              <p:cNvSpPr txBox="1">
                <a:spLocks noChangeArrowheads="1"/>
              </p:cNvSpPr>
              <p:nvPr/>
            </p:nvSpPr>
            <p:spPr bwMode="auto">
              <a:xfrm>
                <a:off x="755579" y="1238470"/>
                <a:ext cx="2304256" cy="694817"/>
              </a:xfrm>
              <a:prstGeom prst="rect">
                <a:avLst/>
              </a:prstGeom>
              <a:noFill/>
              <a:ln w="9525">
                <a:noFill/>
                <a:miter lim="800000"/>
                <a:headEnd/>
                <a:tailEnd/>
              </a:ln>
            </p:spPr>
            <p:txBody>
              <a:bodyPr>
                <a:spAutoFit/>
              </a:bodyPr>
              <a:lstStyle/>
              <a:p>
                <a:pPr algn="ctr"/>
                <a:endParaRPr lang="zh-CN" altLang="en-US" b="1" dirty="0">
                  <a:solidFill>
                    <a:schemeClr val="bg1"/>
                  </a:solidFill>
                  <a:latin typeface="+mn-ea"/>
                </a:endParaRPr>
              </a:p>
            </p:txBody>
          </p:sp>
        </p:grpSp>
        <p:grpSp>
          <p:nvGrpSpPr>
            <p:cNvPr id="17" name="组合 69"/>
            <p:cNvGrpSpPr>
              <a:grpSpLocks/>
            </p:cNvGrpSpPr>
            <p:nvPr/>
          </p:nvGrpSpPr>
          <p:grpSpPr bwMode="auto">
            <a:xfrm>
              <a:off x="2689188" y="3497242"/>
              <a:ext cx="5857915" cy="431828"/>
              <a:chOff x="2689447" y="1190734"/>
              <a:chExt cx="5858071" cy="812621"/>
            </a:xfrm>
          </p:grpSpPr>
          <p:sp>
            <p:nvSpPr>
              <p:cNvPr id="18" name="同侧圆角矩形 17"/>
              <p:cNvSpPr/>
              <p:nvPr/>
            </p:nvSpPr>
            <p:spPr>
              <a:xfrm rot="16200000" flipV="1">
                <a:off x="5222327" y="-1342146"/>
                <a:ext cx="792312" cy="5858071"/>
              </a:xfrm>
              <a:prstGeom prst="round2SameRect">
                <a:avLst/>
              </a:prstGeom>
              <a:gradFill flip="none" rotWithShape="1">
                <a:gsLst>
                  <a:gs pos="0">
                    <a:schemeClr val="bg1">
                      <a:lumMod val="75000"/>
                    </a:schemeClr>
                  </a:gs>
                  <a:gs pos="100000">
                    <a:schemeClr val="bg1">
                      <a:lumMod val="95000"/>
                    </a:schemeClr>
                  </a:gs>
                </a:gsLst>
                <a:lin ang="2700000" scaled="1"/>
                <a:tileRect/>
              </a:gra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latin typeface="+mn-ea"/>
                </a:endParaRPr>
              </a:p>
            </p:txBody>
          </p:sp>
          <p:sp>
            <p:nvSpPr>
              <p:cNvPr id="19" name="对角圆角矩形 18"/>
              <p:cNvSpPr/>
              <p:nvPr/>
            </p:nvSpPr>
            <p:spPr>
              <a:xfrm>
                <a:off x="7827439" y="1497881"/>
                <a:ext cx="672790" cy="505474"/>
              </a:xfrm>
              <a:prstGeom prst="round2DiagRect">
                <a:avLst>
                  <a:gd name="adj1" fmla="val 22374"/>
                  <a:gd name="adj2" fmla="val 0"/>
                </a:avLst>
              </a:prstGeom>
              <a:gradFill flip="none" rotWithShape="1">
                <a:gsLst>
                  <a:gs pos="51000">
                    <a:schemeClr val="tx1">
                      <a:alpha val="0"/>
                    </a:schemeClr>
                  </a:gs>
                  <a:gs pos="100000">
                    <a:srgbClr val="C9D7F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mn-ea"/>
                </a:endParaRPr>
              </a:p>
            </p:txBody>
          </p:sp>
        </p:grpSp>
      </p:grpSp>
      <p:sp>
        <p:nvSpPr>
          <p:cNvPr id="22" name="TextBox 21"/>
          <p:cNvSpPr txBox="1"/>
          <p:nvPr/>
        </p:nvSpPr>
        <p:spPr>
          <a:xfrm>
            <a:off x="2531072" y="2790957"/>
            <a:ext cx="1714512" cy="523220"/>
          </a:xfrm>
          <a:prstGeom prst="rect">
            <a:avLst/>
          </a:prstGeom>
          <a:noFill/>
        </p:spPr>
        <p:txBody>
          <a:bodyPr wrap="square" rtlCol="0">
            <a:spAutoFit/>
          </a:bodyPr>
          <a:lstStyle/>
          <a:p>
            <a:r>
              <a:rPr lang="zh-CN" altLang="en-US" sz="2800" b="1" dirty="0" smtClean="0">
                <a:solidFill>
                  <a:schemeClr val="bg1"/>
                </a:solidFill>
                <a:effectLst>
                  <a:reflection blurRad="6350" stA="60000" endA="900" endPos="58000" dir="5400000" sy="-100000" algn="bl" rotWithShape="0"/>
                </a:effectLst>
                <a:latin typeface="+mn-ea"/>
              </a:rPr>
              <a:t>开题报告</a:t>
            </a:r>
            <a:endParaRPr lang="en-US" altLang="zh-CN" sz="2800" b="1" dirty="0" smtClean="0">
              <a:solidFill>
                <a:schemeClr val="bg1"/>
              </a:solidFill>
              <a:effectLst>
                <a:reflection blurRad="6350" stA="60000" endA="900" endPos="58000" dir="5400000" sy="-100000" algn="bl" rotWithShape="0"/>
              </a:effectLst>
              <a:latin typeface="+mn-ea"/>
            </a:endParaRPr>
          </a:p>
        </p:txBody>
      </p:sp>
      <p:sp>
        <p:nvSpPr>
          <p:cNvPr id="23" name="文本框 22"/>
          <p:cNvSpPr txBox="1"/>
          <p:nvPr/>
        </p:nvSpPr>
        <p:spPr>
          <a:xfrm>
            <a:off x="4707547" y="2415261"/>
            <a:ext cx="5281782" cy="1631216"/>
          </a:xfrm>
          <a:prstGeom prst="rect">
            <a:avLst/>
          </a:prstGeom>
          <a:noFill/>
        </p:spPr>
        <p:txBody>
          <a:bodyPr wrap="square" rtlCol="0">
            <a:spAutoFit/>
          </a:bodyPr>
          <a:lstStyle/>
          <a:p>
            <a:pPr algn="l"/>
            <a:r>
              <a:rPr lang="zh-CN" altLang="en-US" sz="2000" dirty="0" smtClean="0">
                <a:solidFill>
                  <a:srgbClr val="002060"/>
                </a:solidFill>
                <a:latin typeface="微软雅黑" panose="020B0503020204020204" pitchFamily="34" charset="-122"/>
                <a:ea typeface="微软雅黑" panose="020B0503020204020204" pitchFamily="34" charset="-122"/>
              </a:rPr>
              <a:t>题目：配网馈线互联柔性多状态开关的研究</a:t>
            </a:r>
            <a:endParaRPr lang="en-US" altLang="zh-CN" sz="2000" dirty="0" smtClean="0">
              <a:solidFill>
                <a:srgbClr val="002060"/>
              </a:solidFill>
              <a:latin typeface="微软雅黑" panose="020B0503020204020204" pitchFamily="34" charset="-122"/>
              <a:ea typeface="微软雅黑" panose="020B0503020204020204" pitchFamily="34" charset="-122"/>
            </a:endParaRPr>
          </a:p>
          <a:p>
            <a:pPr algn="l"/>
            <a:endParaRPr lang="en-US" altLang="zh-CN" sz="2000" dirty="0">
              <a:solidFill>
                <a:srgbClr val="002060"/>
              </a:solidFill>
              <a:latin typeface="微软雅黑" panose="020B0503020204020204" pitchFamily="34" charset="-122"/>
              <a:ea typeface="微软雅黑" panose="020B0503020204020204" pitchFamily="34" charset="-122"/>
            </a:endParaRPr>
          </a:p>
          <a:p>
            <a:pPr algn="l"/>
            <a:endParaRPr lang="en-US" altLang="zh-CN" sz="2000" dirty="0" smtClean="0">
              <a:solidFill>
                <a:srgbClr val="002060"/>
              </a:solidFill>
              <a:latin typeface="微软雅黑" panose="020B0503020204020204" pitchFamily="34" charset="-122"/>
              <a:ea typeface="微软雅黑" panose="020B0503020204020204" pitchFamily="34" charset="-122"/>
            </a:endParaRPr>
          </a:p>
          <a:p>
            <a:pPr algn="l"/>
            <a:r>
              <a:rPr lang="zh-CN" altLang="en-US" sz="2000" dirty="0" smtClean="0">
                <a:solidFill>
                  <a:srgbClr val="002060"/>
                </a:solidFill>
                <a:latin typeface="微软雅黑" panose="020B0503020204020204" pitchFamily="34" charset="-122"/>
                <a:ea typeface="微软雅黑" panose="020B0503020204020204" pitchFamily="34" charset="-122"/>
              </a:rPr>
              <a:t>成绩：</a:t>
            </a:r>
            <a:r>
              <a:rPr lang="en-US" altLang="zh-CN" sz="2000" dirty="0" smtClean="0">
                <a:solidFill>
                  <a:srgbClr val="002060"/>
                </a:solidFill>
                <a:latin typeface="微软雅黑" panose="020B0503020204020204" pitchFamily="34" charset="-122"/>
                <a:ea typeface="微软雅黑" panose="020B0503020204020204" pitchFamily="34" charset="-122"/>
              </a:rPr>
              <a:t>93</a:t>
            </a:r>
          </a:p>
          <a:p>
            <a:pPr algn="l"/>
            <a:endParaRPr lang="zh-CN" altLang="en-US" sz="2000" dirty="0">
              <a:latin typeface="微软雅黑" panose="020B0503020204020204" pitchFamily="34" charset="-122"/>
              <a:ea typeface="微软雅黑" panose="020B0503020204020204" pitchFamily="34" charset="-122"/>
            </a:endParaRPr>
          </a:p>
        </p:txBody>
      </p:sp>
      <p:grpSp>
        <p:nvGrpSpPr>
          <p:cNvPr id="26" name="组合 25"/>
          <p:cNvGrpSpPr/>
          <p:nvPr/>
        </p:nvGrpSpPr>
        <p:grpSpPr>
          <a:xfrm>
            <a:off x="2475034" y="4322359"/>
            <a:ext cx="8007352" cy="1851775"/>
            <a:chOff x="539751" y="3496277"/>
            <a:chExt cx="8007352" cy="432793"/>
          </a:xfrm>
        </p:grpSpPr>
        <p:grpSp>
          <p:nvGrpSpPr>
            <p:cNvPr id="27" name="组合 64"/>
            <p:cNvGrpSpPr>
              <a:grpSpLocks/>
            </p:cNvGrpSpPr>
            <p:nvPr/>
          </p:nvGrpSpPr>
          <p:grpSpPr bwMode="auto">
            <a:xfrm>
              <a:off x="539751" y="3496277"/>
              <a:ext cx="2519832" cy="421036"/>
              <a:chOff x="539556" y="1196755"/>
              <a:chExt cx="2520279" cy="792087"/>
            </a:xfrm>
          </p:grpSpPr>
          <p:sp>
            <p:nvSpPr>
              <p:cNvPr id="31" name="同侧圆角矩形 30"/>
              <p:cNvSpPr/>
              <p:nvPr/>
            </p:nvSpPr>
            <p:spPr>
              <a:xfrm rot="16200000">
                <a:off x="1218421" y="517890"/>
                <a:ext cx="792087" cy="2149818"/>
              </a:xfrm>
              <a:prstGeom prst="round2SameRect">
                <a:avLst/>
              </a:prstGeom>
              <a:solidFill>
                <a:srgbClr val="1D77C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latin typeface="+mn-ea"/>
                </a:endParaRPr>
              </a:p>
            </p:txBody>
          </p:sp>
          <p:sp>
            <p:nvSpPr>
              <p:cNvPr id="32" name="TextBox 11"/>
              <p:cNvSpPr txBox="1">
                <a:spLocks noChangeArrowheads="1"/>
              </p:cNvSpPr>
              <p:nvPr/>
            </p:nvSpPr>
            <p:spPr bwMode="auto">
              <a:xfrm>
                <a:off x="755579" y="1238470"/>
                <a:ext cx="2304256" cy="297717"/>
              </a:xfrm>
              <a:prstGeom prst="rect">
                <a:avLst/>
              </a:prstGeom>
              <a:noFill/>
              <a:ln w="9525">
                <a:noFill/>
                <a:miter lim="800000"/>
                <a:headEnd/>
                <a:tailEnd/>
              </a:ln>
            </p:spPr>
            <p:txBody>
              <a:bodyPr>
                <a:spAutoFit/>
              </a:bodyPr>
              <a:lstStyle/>
              <a:p>
                <a:pPr algn="ctr"/>
                <a:endParaRPr lang="zh-CN" altLang="en-US" b="1" dirty="0">
                  <a:solidFill>
                    <a:schemeClr val="bg1"/>
                  </a:solidFill>
                  <a:latin typeface="+mn-ea"/>
                </a:endParaRPr>
              </a:p>
            </p:txBody>
          </p:sp>
        </p:grpSp>
        <p:grpSp>
          <p:nvGrpSpPr>
            <p:cNvPr id="28" name="组合 69"/>
            <p:cNvGrpSpPr>
              <a:grpSpLocks/>
            </p:cNvGrpSpPr>
            <p:nvPr/>
          </p:nvGrpSpPr>
          <p:grpSpPr bwMode="auto">
            <a:xfrm>
              <a:off x="2689188" y="3497242"/>
              <a:ext cx="5857915" cy="431828"/>
              <a:chOff x="2689447" y="1190734"/>
              <a:chExt cx="5858071" cy="812621"/>
            </a:xfrm>
          </p:grpSpPr>
          <p:sp>
            <p:nvSpPr>
              <p:cNvPr id="29" name="同侧圆角矩形 28"/>
              <p:cNvSpPr/>
              <p:nvPr/>
            </p:nvSpPr>
            <p:spPr>
              <a:xfrm rot="16200000" flipV="1">
                <a:off x="5222327" y="-1342146"/>
                <a:ext cx="792312" cy="5858071"/>
              </a:xfrm>
              <a:prstGeom prst="round2SameRect">
                <a:avLst/>
              </a:prstGeom>
              <a:gradFill flip="none" rotWithShape="1">
                <a:gsLst>
                  <a:gs pos="0">
                    <a:schemeClr val="bg1">
                      <a:lumMod val="75000"/>
                    </a:schemeClr>
                  </a:gs>
                  <a:gs pos="100000">
                    <a:schemeClr val="bg1">
                      <a:lumMod val="95000"/>
                    </a:schemeClr>
                  </a:gs>
                </a:gsLst>
                <a:lin ang="2700000" scaled="1"/>
                <a:tileRect/>
              </a:gra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latin typeface="+mn-ea"/>
                </a:endParaRPr>
              </a:p>
            </p:txBody>
          </p:sp>
          <p:sp>
            <p:nvSpPr>
              <p:cNvPr id="30" name="对角圆角矩形 29"/>
              <p:cNvSpPr/>
              <p:nvPr/>
            </p:nvSpPr>
            <p:spPr>
              <a:xfrm>
                <a:off x="7827439" y="1497881"/>
                <a:ext cx="672790" cy="505474"/>
              </a:xfrm>
              <a:prstGeom prst="round2DiagRect">
                <a:avLst>
                  <a:gd name="adj1" fmla="val 22374"/>
                  <a:gd name="adj2" fmla="val 0"/>
                </a:avLst>
              </a:prstGeom>
              <a:gradFill flip="none" rotWithShape="1">
                <a:gsLst>
                  <a:gs pos="51000">
                    <a:schemeClr val="tx1">
                      <a:alpha val="0"/>
                    </a:schemeClr>
                  </a:gs>
                  <a:gs pos="100000">
                    <a:srgbClr val="C9D7F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mn-ea"/>
                </a:endParaRPr>
              </a:p>
            </p:txBody>
          </p:sp>
        </p:grpSp>
      </p:grpSp>
      <p:sp>
        <p:nvSpPr>
          <p:cNvPr id="33" name="TextBox 21"/>
          <p:cNvSpPr txBox="1"/>
          <p:nvPr/>
        </p:nvSpPr>
        <p:spPr>
          <a:xfrm>
            <a:off x="2684007" y="4781376"/>
            <a:ext cx="1714512" cy="954107"/>
          </a:xfrm>
          <a:prstGeom prst="rect">
            <a:avLst/>
          </a:prstGeom>
          <a:noFill/>
        </p:spPr>
        <p:txBody>
          <a:bodyPr wrap="square" rtlCol="0">
            <a:spAutoFit/>
          </a:bodyPr>
          <a:lstStyle/>
          <a:p>
            <a:r>
              <a:rPr lang="zh-CN" altLang="en-US" sz="2800" b="1" dirty="0" smtClean="0">
                <a:solidFill>
                  <a:schemeClr val="bg1"/>
                </a:solidFill>
                <a:effectLst>
                  <a:reflection blurRad="6350" stA="60000" endA="900" endPos="58000" dir="5400000" sy="-100000" algn="bl" rotWithShape="0"/>
                </a:effectLst>
                <a:latin typeface="+mn-ea"/>
              </a:rPr>
              <a:t>开题报告内容</a:t>
            </a:r>
            <a:endParaRPr lang="en-US" altLang="zh-CN" sz="2800" b="1" dirty="0" smtClean="0">
              <a:solidFill>
                <a:schemeClr val="bg1"/>
              </a:solidFill>
              <a:effectLst>
                <a:reflection blurRad="6350" stA="60000" endA="900" endPos="58000" dir="5400000" sy="-100000" algn="bl" rotWithShape="0"/>
              </a:effectLst>
              <a:latin typeface="+mn-ea"/>
            </a:endParaRPr>
          </a:p>
        </p:txBody>
      </p:sp>
      <p:sp>
        <p:nvSpPr>
          <p:cNvPr id="34" name="矩形 33"/>
          <p:cNvSpPr/>
          <p:nvPr/>
        </p:nvSpPr>
        <p:spPr>
          <a:xfrm>
            <a:off x="4808722" y="4530597"/>
            <a:ext cx="3451586" cy="1200329"/>
          </a:xfrm>
          <a:prstGeom prst="rect">
            <a:avLst/>
          </a:prstGeom>
        </p:spPr>
        <p:txBody>
          <a:bodyPr wrap="none">
            <a:spAutoFit/>
          </a:bodyPr>
          <a:lstStyle/>
          <a:p>
            <a:pPr algn="l"/>
            <a:r>
              <a:rPr lang="en-US" altLang="zh-CN" sz="2400" dirty="0" smtClean="0">
                <a:solidFill>
                  <a:srgbClr val="002060"/>
                </a:solidFill>
                <a:latin typeface="微软雅黑" panose="020B0503020204020204" pitchFamily="34" charset="-122"/>
                <a:ea typeface="微软雅黑" panose="020B0503020204020204" pitchFamily="34" charset="-122"/>
              </a:rPr>
              <a:t>1</a:t>
            </a:r>
            <a:r>
              <a:rPr lang="zh-CN" altLang="en-US" sz="2400" dirty="0" smtClean="0">
                <a:solidFill>
                  <a:srgbClr val="002060"/>
                </a:solidFill>
                <a:latin typeface="微软雅黑" panose="020B0503020204020204" pitchFamily="34" charset="-122"/>
                <a:ea typeface="微软雅黑" panose="020B0503020204020204" pitchFamily="34" charset="-122"/>
              </a:rPr>
              <a:t>、课题的目的与意义</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pPr algn="l"/>
            <a:r>
              <a:rPr lang="en-US" altLang="zh-CN" sz="2400" dirty="0" smtClean="0">
                <a:solidFill>
                  <a:srgbClr val="002060"/>
                </a:solidFill>
                <a:latin typeface="微软雅黑" panose="020B0503020204020204" pitchFamily="34" charset="-122"/>
                <a:ea typeface="微软雅黑" panose="020B0503020204020204" pitchFamily="34" charset="-122"/>
              </a:rPr>
              <a:t>2</a:t>
            </a:r>
            <a:r>
              <a:rPr lang="zh-CN" altLang="en-US" sz="2400" dirty="0" smtClean="0">
                <a:solidFill>
                  <a:srgbClr val="002060"/>
                </a:solidFill>
                <a:latin typeface="微软雅黑" panose="020B0503020204020204" pitchFamily="34" charset="-122"/>
                <a:ea typeface="微软雅黑" panose="020B0503020204020204" pitchFamily="34" charset="-122"/>
              </a:rPr>
              <a:t>、研究内容和研究方案</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pPr algn="l"/>
            <a:r>
              <a:rPr lang="en-US" altLang="zh-CN" sz="2400" dirty="0" smtClean="0">
                <a:solidFill>
                  <a:srgbClr val="002060"/>
                </a:solidFill>
                <a:latin typeface="微软雅黑" panose="020B0503020204020204" pitchFamily="34" charset="-122"/>
                <a:ea typeface="微软雅黑" panose="020B0503020204020204" pitchFamily="34" charset="-122"/>
              </a:rPr>
              <a:t>3</a:t>
            </a:r>
            <a:r>
              <a:rPr lang="zh-CN" altLang="en-US" sz="2400" dirty="0" smtClean="0">
                <a:solidFill>
                  <a:srgbClr val="002060"/>
                </a:solidFill>
                <a:latin typeface="微软雅黑" panose="020B0503020204020204" pitchFamily="34" charset="-122"/>
                <a:ea typeface="微软雅黑" panose="020B0503020204020204" pitchFamily="34" charset="-122"/>
              </a:rPr>
              <a:t>、工作计划和进度安排</a:t>
            </a:r>
            <a:endParaRPr lang="en-US" altLang="zh-CN" sz="2400" dirty="0">
              <a:solidFill>
                <a:srgbClr val="002060"/>
              </a:solidFill>
              <a:latin typeface="微软雅黑" panose="020B0503020204020204" pitchFamily="34" charset="-122"/>
              <a:ea typeface="微软雅黑" panose="020B0503020204020204" pitchFamily="34" charset="-122"/>
            </a:endParaRPr>
          </a:p>
        </p:txBody>
      </p:sp>
      <p:sp>
        <p:nvSpPr>
          <p:cNvPr id="35" name="Freeform 75"/>
          <p:cNvSpPr>
            <a:spLocks/>
          </p:cNvSpPr>
          <p:nvPr/>
        </p:nvSpPr>
        <p:spPr bwMode="auto">
          <a:xfrm>
            <a:off x="801757" y="2164504"/>
            <a:ext cx="1511300" cy="3763945"/>
          </a:xfrm>
          <a:custGeom>
            <a:avLst/>
            <a:gdLst>
              <a:gd name="T0" fmla="*/ 2147483647 w 758"/>
              <a:gd name="T1" fmla="*/ 2147483647 h 1808"/>
              <a:gd name="T2" fmla="*/ 2147483647 w 758"/>
              <a:gd name="T3" fmla="*/ 2147483647 h 1808"/>
              <a:gd name="T4" fmla="*/ 2147483647 w 758"/>
              <a:gd name="T5" fmla="*/ 2147483647 h 1808"/>
              <a:gd name="T6" fmla="*/ 2147483647 w 758"/>
              <a:gd name="T7" fmla="*/ 2147483647 h 1808"/>
              <a:gd name="T8" fmla="*/ 2147483647 w 758"/>
              <a:gd name="T9" fmla="*/ 2147483647 h 1808"/>
              <a:gd name="T10" fmla="*/ 2147483647 w 758"/>
              <a:gd name="T11" fmla="*/ 2147483647 h 1808"/>
              <a:gd name="T12" fmla="*/ 2147483647 w 758"/>
              <a:gd name="T13" fmla="*/ 2147483647 h 1808"/>
              <a:gd name="T14" fmla="*/ 2147483647 w 758"/>
              <a:gd name="T15" fmla="*/ 2147483647 h 1808"/>
              <a:gd name="T16" fmla="*/ 2147483647 w 758"/>
              <a:gd name="T17" fmla="*/ 2147483647 h 1808"/>
              <a:gd name="T18" fmla="*/ 2147483647 w 758"/>
              <a:gd name="T19" fmla="*/ 2147483647 h 1808"/>
              <a:gd name="T20" fmla="*/ 2147483647 w 758"/>
              <a:gd name="T21" fmla="*/ 2147483647 h 1808"/>
              <a:gd name="T22" fmla="*/ 2147483647 w 758"/>
              <a:gd name="T23" fmla="*/ 2147483647 h 1808"/>
              <a:gd name="T24" fmla="*/ 2147483647 w 758"/>
              <a:gd name="T25" fmla="*/ 2147483647 h 1808"/>
              <a:gd name="T26" fmla="*/ 2147483647 w 758"/>
              <a:gd name="T27" fmla="*/ 2147483647 h 1808"/>
              <a:gd name="T28" fmla="*/ 2147483647 w 758"/>
              <a:gd name="T29" fmla="*/ 2147483647 h 1808"/>
              <a:gd name="T30" fmla="*/ 2147483647 w 758"/>
              <a:gd name="T31" fmla="*/ 2147483647 h 1808"/>
              <a:gd name="T32" fmla="*/ 2147483647 w 758"/>
              <a:gd name="T33" fmla="*/ 2147483647 h 1808"/>
              <a:gd name="T34" fmla="*/ 2147483647 w 758"/>
              <a:gd name="T35" fmla="*/ 2147483647 h 1808"/>
              <a:gd name="T36" fmla="*/ 2147483647 w 758"/>
              <a:gd name="T37" fmla="*/ 0 h 1808"/>
              <a:gd name="T38" fmla="*/ 2147483647 w 758"/>
              <a:gd name="T39" fmla="*/ 2147483647 h 1808"/>
              <a:gd name="T40" fmla="*/ 2147483647 w 758"/>
              <a:gd name="T41" fmla="*/ 2147483647 h 1808"/>
              <a:gd name="T42" fmla="*/ 2147483647 w 758"/>
              <a:gd name="T43" fmla="*/ 2147483647 h 1808"/>
              <a:gd name="T44" fmla="*/ 2147483647 w 758"/>
              <a:gd name="T45" fmla="*/ 2147483647 h 1808"/>
              <a:gd name="T46" fmla="*/ 2147483647 w 758"/>
              <a:gd name="T47" fmla="*/ 2147483647 h 1808"/>
              <a:gd name="T48" fmla="*/ 2147483647 w 758"/>
              <a:gd name="T49" fmla="*/ 2147483647 h 1808"/>
              <a:gd name="T50" fmla="*/ 2147483647 w 758"/>
              <a:gd name="T51" fmla="*/ 2147483647 h 1808"/>
              <a:gd name="T52" fmla="*/ 2147483647 w 758"/>
              <a:gd name="T53" fmla="*/ 2147483647 h 1808"/>
              <a:gd name="T54" fmla="*/ 2147483647 w 758"/>
              <a:gd name="T55" fmla="*/ 2147483647 h 1808"/>
              <a:gd name="T56" fmla="*/ 2147483647 w 758"/>
              <a:gd name="T57" fmla="*/ 2147483647 h 1808"/>
              <a:gd name="T58" fmla="*/ 2147483647 w 758"/>
              <a:gd name="T59" fmla="*/ 2147483647 h 1808"/>
              <a:gd name="T60" fmla="*/ 2147483647 w 758"/>
              <a:gd name="T61" fmla="*/ 2147483647 h 1808"/>
              <a:gd name="T62" fmla="*/ 2147483647 w 758"/>
              <a:gd name="T63" fmla="*/ 2147483647 h 1808"/>
              <a:gd name="T64" fmla="*/ 2147483647 w 758"/>
              <a:gd name="T65" fmla="*/ 2147483647 h 1808"/>
              <a:gd name="T66" fmla="*/ 2147483647 w 758"/>
              <a:gd name="T67" fmla="*/ 2147483647 h 1808"/>
              <a:gd name="T68" fmla="*/ 2147483647 w 758"/>
              <a:gd name="T69" fmla="*/ 2147483647 h 1808"/>
              <a:gd name="T70" fmla="*/ 0 w 758"/>
              <a:gd name="T71" fmla="*/ 2147483647 h 1808"/>
              <a:gd name="T72" fmla="*/ 2147483647 w 758"/>
              <a:gd name="T73" fmla="*/ 2147483647 h 1808"/>
              <a:gd name="T74" fmla="*/ 2147483647 w 758"/>
              <a:gd name="T75" fmla="*/ 2147483647 h 1808"/>
              <a:gd name="T76" fmla="*/ 2147483647 w 758"/>
              <a:gd name="T77" fmla="*/ 2147483647 h 1808"/>
              <a:gd name="T78" fmla="*/ 2147483647 w 758"/>
              <a:gd name="T79" fmla="*/ 2147483647 h 1808"/>
              <a:gd name="T80" fmla="*/ 2147483647 w 758"/>
              <a:gd name="T81" fmla="*/ 2147483647 h 1808"/>
              <a:gd name="T82" fmla="*/ 2147483647 w 758"/>
              <a:gd name="T83" fmla="*/ 2147483647 h 1808"/>
              <a:gd name="T84" fmla="*/ 2147483647 w 758"/>
              <a:gd name="T85" fmla="*/ 2147483647 h 1808"/>
              <a:gd name="T86" fmla="*/ 2147483647 w 758"/>
              <a:gd name="T87" fmla="*/ 2147483647 h 1808"/>
              <a:gd name="T88" fmla="*/ 2147483647 w 758"/>
              <a:gd name="T89" fmla="*/ 2147483647 h 1808"/>
              <a:gd name="T90" fmla="*/ 2147483647 w 758"/>
              <a:gd name="T91" fmla="*/ 2147483647 h 1808"/>
              <a:gd name="T92" fmla="*/ 2147483647 w 758"/>
              <a:gd name="T93" fmla="*/ 2147483647 h 1808"/>
              <a:gd name="T94" fmla="*/ 2147483647 w 758"/>
              <a:gd name="T95" fmla="*/ 2147483647 h 1808"/>
              <a:gd name="T96" fmla="*/ 2147483647 w 758"/>
              <a:gd name="T97" fmla="*/ 2147483647 h 1808"/>
              <a:gd name="T98" fmla="*/ 2147483647 w 758"/>
              <a:gd name="T99" fmla="*/ 2147483647 h 18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58"/>
              <a:gd name="T151" fmla="*/ 0 h 1808"/>
              <a:gd name="T152" fmla="*/ 758 w 758"/>
              <a:gd name="T153" fmla="*/ 1808 h 18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58" h="1808">
                <a:moveTo>
                  <a:pt x="734" y="868"/>
                </a:moveTo>
                <a:lnTo>
                  <a:pt x="734" y="868"/>
                </a:lnTo>
                <a:lnTo>
                  <a:pt x="724" y="858"/>
                </a:lnTo>
                <a:lnTo>
                  <a:pt x="714" y="848"/>
                </a:lnTo>
                <a:lnTo>
                  <a:pt x="700" y="840"/>
                </a:lnTo>
                <a:lnTo>
                  <a:pt x="664" y="808"/>
                </a:lnTo>
                <a:lnTo>
                  <a:pt x="636" y="780"/>
                </a:lnTo>
                <a:lnTo>
                  <a:pt x="624" y="768"/>
                </a:lnTo>
                <a:lnTo>
                  <a:pt x="616" y="756"/>
                </a:lnTo>
                <a:lnTo>
                  <a:pt x="596" y="722"/>
                </a:lnTo>
                <a:lnTo>
                  <a:pt x="572" y="674"/>
                </a:lnTo>
                <a:lnTo>
                  <a:pt x="542" y="614"/>
                </a:lnTo>
                <a:lnTo>
                  <a:pt x="536" y="606"/>
                </a:lnTo>
                <a:lnTo>
                  <a:pt x="528" y="598"/>
                </a:lnTo>
                <a:lnTo>
                  <a:pt x="516" y="590"/>
                </a:lnTo>
                <a:lnTo>
                  <a:pt x="500" y="580"/>
                </a:lnTo>
                <a:lnTo>
                  <a:pt x="482" y="570"/>
                </a:lnTo>
                <a:lnTo>
                  <a:pt x="462" y="562"/>
                </a:lnTo>
                <a:lnTo>
                  <a:pt x="436" y="558"/>
                </a:lnTo>
                <a:lnTo>
                  <a:pt x="420" y="542"/>
                </a:lnTo>
                <a:lnTo>
                  <a:pt x="430" y="542"/>
                </a:lnTo>
                <a:lnTo>
                  <a:pt x="442" y="542"/>
                </a:lnTo>
                <a:lnTo>
                  <a:pt x="452" y="540"/>
                </a:lnTo>
                <a:lnTo>
                  <a:pt x="464" y="538"/>
                </a:lnTo>
                <a:lnTo>
                  <a:pt x="474" y="532"/>
                </a:lnTo>
                <a:lnTo>
                  <a:pt x="484" y="524"/>
                </a:lnTo>
                <a:lnTo>
                  <a:pt x="492" y="514"/>
                </a:lnTo>
                <a:lnTo>
                  <a:pt x="502" y="500"/>
                </a:lnTo>
                <a:lnTo>
                  <a:pt x="488" y="502"/>
                </a:lnTo>
                <a:lnTo>
                  <a:pt x="498" y="478"/>
                </a:lnTo>
                <a:lnTo>
                  <a:pt x="494" y="480"/>
                </a:lnTo>
                <a:lnTo>
                  <a:pt x="486" y="486"/>
                </a:lnTo>
                <a:lnTo>
                  <a:pt x="480" y="488"/>
                </a:lnTo>
                <a:lnTo>
                  <a:pt x="472" y="488"/>
                </a:lnTo>
                <a:lnTo>
                  <a:pt x="464" y="488"/>
                </a:lnTo>
                <a:lnTo>
                  <a:pt x="456" y="484"/>
                </a:lnTo>
                <a:lnTo>
                  <a:pt x="448" y="478"/>
                </a:lnTo>
                <a:lnTo>
                  <a:pt x="444" y="470"/>
                </a:lnTo>
                <a:lnTo>
                  <a:pt x="442" y="462"/>
                </a:lnTo>
                <a:lnTo>
                  <a:pt x="442" y="450"/>
                </a:lnTo>
                <a:lnTo>
                  <a:pt x="446" y="428"/>
                </a:lnTo>
                <a:lnTo>
                  <a:pt x="452" y="406"/>
                </a:lnTo>
                <a:lnTo>
                  <a:pt x="462" y="384"/>
                </a:lnTo>
                <a:lnTo>
                  <a:pt x="470" y="366"/>
                </a:lnTo>
                <a:lnTo>
                  <a:pt x="478" y="348"/>
                </a:lnTo>
                <a:lnTo>
                  <a:pt x="482" y="340"/>
                </a:lnTo>
                <a:lnTo>
                  <a:pt x="482" y="332"/>
                </a:lnTo>
                <a:lnTo>
                  <a:pt x="484" y="306"/>
                </a:lnTo>
                <a:lnTo>
                  <a:pt x="484" y="288"/>
                </a:lnTo>
                <a:lnTo>
                  <a:pt x="484" y="264"/>
                </a:lnTo>
                <a:lnTo>
                  <a:pt x="480" y="238"/>
                </a:lnTo>
                <a:lnTo>
                  <a:pt x="476" y="212"/>
                </a:lnTo>
                <a:lnTo>
                  <a:pt x="466" y="182"/>
                </a:lnTo>
                <a:lnTo>
                  <a:pt x="452" y="154"/>
                </a:lnTo>
                <a:lnTo>
                  <a:pt x="440" y="126"/>
                </a:lnTo>
                <a:lnTo>
                  <a:pt x="428" y="100"/>
                </a:lnTo>
                <a:lnTo>
                  <a:pt x="412" y="54"/>
                </a:lnTo>
                <a:lnTo>
                  <a:pt x="402" y="36"/>
                </a:lnTo>
                <a:lnTo>
                  <a:pt x="392" y="22"/>
                </a:lnTo>
                <a:lnTo>
                  <a:pt x="384" y="16"/>
                </a:lnTo>
                <a:lnTo>
                  <a:pt x="376" y="10"/>
                </a:lnTo>
                <a:lnTo>
                  <a:pt x="366" y="6"/>
                </a:lnTo>
                <a:lnTo>
                  <a:pt x="356" y="2"/>
                </a:lnTo>
                <a:lnTo>
                  <a:pt x="342" y="0"/>
                </a:lnTo>
                <a:lnTo>
                  <a:pt x="330" y="0"/>
                </a:lnTo>
                <a:lnTo>
                  <a:pt x="320" y="2"/>
                </a:lnTo>
                <a:lnTo>
                  <a:pt x="312" y="6"/>
                </a:lnTo>
                <a:lnTo>
                  <a:pt x="296" y="14"/>
                </a:lnTo>
                <a:lnTo>
                  <a:pt x="284" y="24"/>
                </a:lnTo>
                <a:lnTo>
                  <a:pt x="284" y="20"/>
                </a:lnTo>
                <a:lnTo>
                  <a:pt x="282" y="16"/>
                </a:lnTo>
                <a:lnTo>
                  <a:pt x="276" y="12"/>
                </a:lnTo>
                <a:lnTo>
                  <a:pt x="270" y="6"/>
                </a:lnTo>
                <a:lnTo>
                  <a:pt x="258" y="4"/>
                </a:lnTo>
                <a:lnTo>
                  <a:pt x="244" y="2"/>
                </a:lnTo>
                <a:lnTo>
                  <a:pt x="224" y="4"/>
                </a:lnTo>
                <a:lnTo>
                  <a:pt x="202" y="10"/>
                </a:lnTo>
                <a:lnTo>
                  <a:pt x="186" y="14"/>
                </a:lnTo>
                <a:lnTo>
                  <a:pt x="174" y="20"/>
                </a:lnTo>
                <a:lnTo>
                  <a:pt x="164" y="26"/>
                </a:lnTo>
                <a:lnTo>
                  <a:pt x="158" y="32"/>
                </a:lnTo>
                <a:lnTo>
                  <a:pt x="154" y="40"/>
                </a:lnTo>
                <a:lnTo>
                  <a:pt x="152" y="48"/>
                </a:lnTo>
                <a:lnTo>
                  <a:pt x="152" y="56"/>
                </a:lnTo>
                <a:lnTo>
                  <a:pt x="150" y="76"/>
                </a:lnTo>
                <a:lnTo>
                  <a:pt x="144" y="100"/>
                </a:lnTo>
                <a:lnTo>
                  <a:pt x="132" y="140"/>
                </a:lnTo>
                <a:lnTo>
                  <a:pt x="122" y="160"/>
                </a:lnTo>
                <a:lnTo>
                  <a:pt x="108" y="190"/>
                </a:lnTo>
                <a:lnTo>
                  <a:pt x="100" y="208"/>
                </a:lnTo>
                <a:lnTo>
                  <a:pt x="94" y="228"/>
                </a:lnTo>
                <a:lnTo>
                  <a:pt x="88" y="250"/>
                </a:lnTo>
                <a:lnTo>
                  <a:pt x="88" y="274"/>
                </a:lnTo>
                <a:lnTo>
                  <a:pt x="88" y="316"/>
                </a:lnTo>
                <a:lnTo>
                  <a:pt x="90" y="344"/>
                </a:lnTo>
                <a:lnTo>
                  <a:pt x="92" y="364"/>
                </a:lnTo>
                <a:lnTo>
                  <a:pt x="94" y="376"/>
                </a:lnTo>
                <a:lnTo>
                  <a:pt x="96" y="390"/>
                </a:lnTo>
                <a:lnTo>
                  <a:pt x="96" y="408"/>
                </a:lnTo>
                <a:lnTo>
                  <a:pt x="98" y="428"/>
                </a:lnTo>
                <a:lnTo>
                  <a:pt x="92" y="432"/>
                </a:lnTo>
                <a:lnTo>
                  <a:pt x="78" y="438"/>
                </a:lnTo>
                <a:lnTo>
                  <a:pt x="70" y="440"/>
                </a:lnTo>
                <a:lnTo>
                  <a:pt x="62" y="438"/>
                </a:lnTo>
                <a:lnTo>
                  <a:pt x="56" y="434"/>
                </a:lnTo>
                <a:lnTo>
                  <a:pt x="52" y="426"/>
                </a:lnTo>
                <a:lnTo>
                  <a:pt x="50" y="426"/>
                </a:lnTo>
                <a:lnTo>
                  <a:pt x="46" y="432"/>
                </a:lnTo>
                <a:lnTo>
                  <a:pt x="44" y="436"/>
                </a:lnTo>
                <a:lnTo>
                  <a:pt x="44" y="442"/>
                </a:lnTo>
                <a:lnTo>
                  <a:pt x="48" y="448"/>
                </a:lnTo>
                <a:lnTo>
                  <a:pt x="52" y="458"/>
                </a:lnTo>
                <a:lnTo>
                  <a:pt x="56" y="464"/>
                </a:lnTo>
                <a:lnTo>
                  <a:pt x="44" y="470"/>
                </a:lnTo>
                <a:lnTo>
                  <a:pt x="36" y="476"/>
                </a:lnTo>
                <a:lnTo>
                  <a:pt x="28" y="484"/>
                </a:lnTo>
                <a:lnTo>
                  <a:pt x="20" y="496"/>
                </a:lnTo>
                <a:lnTo>
                  <a:pt x="14" y="510"/>
                </a:lnTo>
                <a:lnTo>
                  <a:pt x="8" y="528"/>
                </a:lnTo>
                <a:lnTo>
                  <a:pt x="2" y="552"/>
                </a:lnTo>
                <a:lnTo>
                  <a:pt x="0" y="570"/>
                </a:lnTo>
                <a:lnTo>
                  <a:pt x="0" y="588"/>
                </a:lnTo>
                <a:lnTo>
                  <a:pt x="2" y="634"/>
                </a:lnTo>
                <a:lnTo>
                  <a:pt x="6" y="682"/>
                </a:lnTo>
                <a:lnTo>
                  <a:pt x="12" y="732"/>
                </a:lnTo>
                <a:lnTo>
                  <a:pt x="28" y="820"/>
                </a:lnTo>
                <a:lnTo>
                  <a:pt x="40" y="870"/>
                </a:lnTo>
                <a:lnTo>
                  <a:pt x="60" y="928"/>
                </a:lnTo>
                <a:lnTo>
                  <a:pt x="80" y="980"/>
                </a:lnTo>
                <a:lnTo>
                  <a:pt x="102" y="1042"/>
                </a:lnTo>
                <a:lnTo>
                  <a:pt x="112" y="1074"/>
                </a:lnTo>
                <a:lnTo>
                  <a:pt x="118" y="1094"/>
                </a:lnTo>
                <a:lnTo>
                  <a:pt x="106" y="1184"/>
                </a:lnTo>
                <a:lnTo>
                  <a:pt x="96" y="1274"/>
                </a:lnTo>
                <a:lnTo>
                  <a:pt x="88" y="1316"/>
                </a:lnTo>
                <a:lnTo>
                  <a:pt x="70" y="1400"/>
                </a:lnTo>
                <a:lnTo>
                  <a:pt x="42" y="1522"/>
                </a:lnTo>
                <a:lnTo>
                  <a:pt x="36" y="1536"/>
                </a:lnTo>
                <a:lnTo>
                  <a:pt x="58" y="1540"/>
                </a:lnTo>
                <a:lnTo>
                  <a:pt x="84" y="1808"/>
                </a:lnTo>
                <a:lnTo>
                  <a:pt x="574" y="1808"/>
                </a:lnTo>
                <a:lnTo>
                  <a:pt x="588" y="1530"/>
                </a:lnTo>
                <a:lnTo>
                  <a:pt x="620" y="1516"/>
                </a:lnTo>
                <a:lnTo>
                  <a:pt x="562" y="1128"/>
                </a:lnTo>
                <a:lnTo>
                  <a:pt x="594" y="1132"/>
                </a:lnTo>
                <a:lnTo>
                  <a:pt x="616" y="1132"/>
                </a:lnTo>
                <a:lnTo>
                  <a:pt x="624" y="1132"/>
                </a:lnTo>
                <a:lnTo>
                  <a:pt x="628" y="1130"/>
                </a:lnTo>
                <a:lnTo>
                  <a:pt x="628" y="1128"/>
                </a:lnTo>
                <a:lnTo>
                  <a:pt x="634" y="1112"/>
                </a:lnTo>
                <a:lnTo>
                  <a:pt x="644" y="1090"/>
                </a:lnTo>
                <a:lnTo>
                  <a:pt x="656" y="1060"/>
                </a:lnTo>
                <a:lnTo>
                  <a:pt x="668" y="1058"/>
                </a:lnTo>
                <a:lnTo>
                  <a:pt x="692" y="1054"/>
                </a:lnTo>
                <a:lnTo>
                  <a:pt x="706" y="1048"/>
                </a:lnTo>
                <a:lnTo>
                  <a:pt x="720" y="1042"/>
                </a:lnTo>
                <a:lnTo>
                  <a:pt x="730" y="1034"/>
                </a:lnTo>
                <a:lnTo>
                  <a:pt x="734" y="1030"/>
                </a:lnTo>
                <a:lnTo>
                  <a:pt x="736" y="1026"/>
                </a:lnTo>
                <a:lnTo>
                  <a:pt x="750" y="998"/>
                </a:lnTo>
                <a:lnTo>
                  <a:pt x="754" y="988"/>
                </a:lnTo>
                <a:lnTo>
                  <a:pt x="758" y="976"/>
                </a:lnTo>
                <a:lnTo>
                  <a:pt x="758" y="960"/>
                </a:lnTo>
                <a:lnTo>
                  <a:pt x="756" y="938"/>
                </a:lnTo>
                <a:lnTo>
                  <a:pt x="750" y="910"/>
                </a:lnTo>
                <a:lnTo>
                  <a:pt x="742" y="884"/>
                </a:lnTo>
                <a:lnTo>
                  <a:pt x="734" y="86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val="13016457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smtClean="0"/>
              <a:t>第</a:t>
            </a:r>
            <a:fld id="{C5ED84E0-D3B6-435B-85CC-7627E7D4C88C}" type="slidenum">
              <a:rPr lang="zh-CN" altLang="en-US" smtClean="0"/>
              <a:pPr>
                <a:defRPr/>
              </a:pPr>
              <a:t>6</a:t>
            </a:fld>
            <a:r>
              <a:rPr lang="zh-CN" altLang="en-US" smtClean="0"/>
              <a:t>页</a:t>
            </a:r>
            <a:endParaRPr lang="zh-CN" altLang="en-US"/>
          </a:p>
        </p:txBody>
      </p:sp>
      <p:grpSp>
        <p:nvGrpSpPr>
          <p:cNvPr id="5" name="Group 9"/>
          <p:cNvGrpSpPr>
            <a:grpSpLocks/>
          </p:cNvGrpSpPr>
          <p:nvPr/>
        </p:nvGrpSpPr>
        <p:grpSpPr bwMode="auto">
          <a:xfrm>
            <a:off x="177644" y="404124"/>
            <a:ext cx="8890312" cy="945252"/>
            <a:chOff x="1296" y="1866"/>
            <a:chExt cx="2988" cy="349"/>
          </a:xfrm>
        </p:grpSpPr>
        <p:sp>
          <p:nvSpPr>
            <p:cNvPr id="6" name="AutoShape 10"/>
            <p:cNvSpPr>
              <a:spLocks noChangeArrowheads="1"/>
            </p:cNvSpPr>
            <p:nvPr/>
          </p:nvSpPr>
          <p:spPr bwMode="gray">
            <a:xfrm>
              <a:off x="1536" y="1899"/>
              <a:ext cx="2304" cy="288"/>
            </a:xfrm>
            <a:prstGeom prst="roundRect">
              <a:avLst>
                <a:gd name="adj" fmla="val 16667"/>
              </a:avLst>
            </a:prstGeom>
            <a:gradFill rotWithShape="1">
              <a:gsLst>
                <a:gs pos="0">
                  <a:srgbClr val="438ACB"/>
                </a:gs>
                <a:gs pos="50000">
                  <a:srgbClr val="D7E6F4"/>
                </a:gs>
                <a:gs pos="100000">
                  <a:srgbClr val="438ACB"/>
                </a:gs>
              </a:gsLst>
              <a:lin ang="5400000" scaled="1"/>
            </a:gradFill>
            <a:ln w="12700" algn="ctr">
              <a:solidFill>
                <a:srgbClr val="FFFFFF"/>
              </a:solidFill>
              <a:round/>
              <a:headEnd/>
              <a:tailEnd/>
            </a:ln>
          </p:spPr>
          <p:txBody>
            <a:bodyPr wrap="none" anchor="ctr"/>
            <a:lstStyle/>
            <a:p>
              <a:pPr algn="r"/>
              <a:endParaRPr lang="zh-CN" altLang="en-US" sz="2400" b="0">
                <a:solidFill>
                  <a:srgbClr val="4D4D4D"/>
                </a:solidFill>
                <a:latin typeface="Arial" charset="0"/>
              </a:endParaRPr>
            </a:p>
          </p:txBody>
        </p:sp>
        <p:sp>
          <p:nvSpPr>
            <p:cNvPr id="7" name="AutoShape 11"/>
            <p:cNvSpPr>
              <a:spLocks noChangeArrowheads="1"/>
            </p:cNvSpPr>
            <p:nvPr/>
          </p:nvSpPr>
          <p:spPr bwMode="gray">
            <a:xfrm>
              <a:off x="1296" y="1866"/>
              <a:ext cx="407" cy="341"/>
            </a:xfrm>
            <a:prstGeom prst="diamond">
              <a:avLst/>
            </a:prstGeom>
            <a:solidFill>
              <a:srgbClr val="438ACB"/>
            </a:solidFill>
            <a:ln w="25400" algn="ctr">
              <a:solidFill>
                <a:srgbClr val="FFFFFF"/>
              </a:solidFill>
              <a:miter lim="800000"/>
              <a:headEnd/>
              <a:tailEnd/>
            </a:ln>
          </p:spPr>
          <p:txBody>
            <a:bodyPr wrap="none" anchor="ctr"/>
            <a:lstStyle/>
            <a:p>
              <a:pPr algn="r"/>
              <a:endParaRPr lang="zh-CN" altLang="en-US" sz="2400" b="0">
                <a:solidFill>
                  <a:srgbClr val="4D4D4D"/>
                </a:solidFill>
                <a:latin typeface="Arial" charset="0"/>
              </a:endParaRPr>
            </a:p>
          </p:txBody>
        </p:sp>
        <p:sp>
          <p:nvSpPr>
            <p:cNvPr id="8" name="Text Box 12"/>
            <p:cNvSpPr txBox="1">
              <a:spLocks noChangeArrowheads="1"/>
            </p:cNvSpPr>
            <p:nvPr/>
          </p:nvSpPr>
          <p:spPr bwMode="gray">
            <a:xfrm>
              <a:off x="1715" y="1939"/>
              <a:ext cx="2569"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algn="l" eaLnBrk="1" hangingPunct="1"/>
              <a:r>
                <a:rPr lang="zh-CN" altLang="zh-CN" sz="2400" dirty="0">
                  <a:solidFill>
                    <a:srgbClr val="000000"/>
                  </a:solidFill>
                  <a:latin typeface="Arial" charset="0"/>
                </a:rPr>
                <a:t>学位论文进展</a:t>
              </a:r>
              <a:r>
                <a:rPr lang="zh-CN" altLang="zh-CN" sz="2400" dirty="0" smtClean="0">
                  <a:solidFill>
                    <a:srgbClr val="000000"/>
                  </a:solidFill>
                  <a:latin typeface="Arial" charset="0"/>
                </a:rPr>
                <a:t>情况</a:t>
              </a:r>
              <a:r>
                <a:rPr lang="en-US" altLang="zh-CN" sz="2400" dirty="0" smtClean="0">
                  <a:solidFill>
                    <a:srgbClr val="000000"/>
                  </a:solidFill>
                  <a:latin typeface="Arial" charset="0"/>
                </a:rPr>
                <a:t>——</a:t>
              </a:r>
              <a:r>
                <a:rPr lang="zh-CN" altLang="en-US" sz="2400" dirty="0" smtClean="0">
                  <a:solidFill>
                    <a:srgbClr val="C00000"/>
                  </a:solidFill>
                  <a:latin typeface="Arial" charset="0"/>
                </a:rPr>
                <a:t>已取得的阶段性成果</a:t>
              </a:r>
              <a:endParaRPr lang="en-US" altLang="zh-CN" sz="1800" dirty="0">
                <a:solidFill>
                  <a:srgbClr val="C00000"/>
                </a:solidFill>
                <a:latin typeface="Arial" charset="0"/>
              </a:endParaRPr>
            </a:p>
          </p:txBody>
        </p:sp>
        <p:sp>
          <p:nvSpPr>
            <p:cNvPr id="9" name="Text Box 13"/>
            <p:cNvSpPr txBox="1">
              <a:spLocks noChangeArrowheads="1"/>
            </p:cNvSpPr>
            <p:nvPr/>
          </p:nvSpPr>
          <p:spPr bwMode="gray">
            <a:xfrm>
              <a:off x="1394" y="192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en-US" altLang="zh-CN" sz="2400" b="0" dirty="0">
                  <a:solidFill>
                    <a:srgbClr val="FFFFFF"/>
                  </a:solidFill>
                  <a:latin typeface="Arial" charset="0"/>
                </a:rPr>
                <a:t>2</a:t>
              </a:r>
            </a:p>
          </p:txBody>
        </p:sp>
      </p:grpSp>
      <p:sp>
        <p:nvSpPr>
          <p:cNvPr id="11" name="内容占位符 2"/>
          <p:cNvSpPr>
            <a:spLocks noGrp="1"/>
          </p:cNvSpPr>
          <p:nvPr>
            <p:ph idx="1"/>
          </p:nvPr>
        </p:nvSpPr>
        <p:spPr>
          <a:xfrm>
            <a:off x="177644" y="2144989"/>
            <a:ext cx="10591800" cy="720824"/>
          </a:xfrm>
        </p:spPr>
        <p:txBody>
          <a:bodyPr/>
          <a:lstStyle/>
          <a:p>
            <a:pPr marL="533400" indent="-533400" algn="just">
              <a:buFontTx/>
              <a:buNone/>
              <a:defRPr/>
            </a:pPr>
            <a:r>
              <a:rPr lang="zh-CN" altLang="en-US" dirty="0" smtClean="0">
                <a:solidFill>
                  <a:srgbClr val="00B0F0"/>
                </a:solidFill>
              </a:rPr>
              <a:t>     </a:t>
            </a:r>
            <a:r>
              <a:rPr lang="zh-CN" altLang="en-US" dirty="0" smtClean="0">
                <a:solidFill>
                  <a:srgbClr val="002060"/>
                </a:solidFill>
              </a:rPr>
              <a:t> </a:t>
            </a:r>
            <a:r>
              <a:rPr lang="zh-CN" altLang="zh-CN" b="0" dirty="0" smtClean="0">
                <a:solidFill>
                  <a:srgbClr val="002060"/>
                </a:solidFill>
              </a:rPr>
              <a:t>传统配电网依靠分段开关与联络开关进行网络重构实现有功潮流</a:t>
            </a:r>
            <a:endParaRPr lang="en-US" altLang="zh-CN" b="0" dirty="0" smtClean="0">
              <a:solidFill>
                <a:srgbClr val="002060"/>
              </a:solidFill>
            </a:endParaRPr>
          </a:p>
          <a:p>
            <a:pPr marL="533400" indent="-533400" algn="just">
              <a:buFontTx/>
              <a:buNone/>
              <a:defRPr/>
            </a:pPr>
            <a:r>
              <a:rPr lang="zh-CN" altLang="zh-CN" b="0" dirty="0" smtClean="0">
                <a:solidFill>
                  <a:srgbClr val="002060"/>
                </a:solidFill>
              </a:rPr>
              <a:t>优化</a:t>
            </a:r>
            <a:r>
              <a:rPr lang="zh-CN" altLang="en-US" b="0" dirty="0" smtClean="0">
                <a:solidFill>
                  <a:srgbClr val="002060"/>
                </a:solidFill>
              </a:rPr>
              <a:t>。                                                                  </a:t>
            </a:r>
            <a:endParaRPr lang="en-US" altLang="zh-CN" b="0" dirty="0">
              <a:solidFill>
                <a:srgbClr val="002060"/>
              </a:solidFill>
            </a:endParaRPr>
          </a:p>
          <a:p>
            <a:pPr marL="533400" indent="-533400" algn="just">
              <a:buFontTx/>
              <a:buNone/>
              <a:defRPr/>
            </a:pPr>
            <a:r>
              <a:rPr lang="en-US" altLang="zh-CN" dirty="0" smtClean="0">
                <a:solidFill>
                  <a:srgbClr val="00B0F0"/>
                </a:solidFill>
              </a:rPr>
              <a:t>                                                                              </a:t>
            </a:r>
            <a:endParaRPr lang="zh-CN" altLang="en-US" dirty="0">
              <a:solidFill>
                <a:srgbClr val="00B0F0"/>
              </a:solidFill>
            </a:endParaRPr>
          </a:p>
        </p:txBody>
      </p:sp>
      <p:sp>
        <p:nvSpPr>
          <p:cNvPr id="12" name="灯片编号占位符 3"/>
          <p:cNvSpPr txBox="1">
            <a:spLocks/>
          </p:cNvSpPr>
          <p:nvPr/>
        </p:nvSpPr>
        <p:spPr bwMode="auto">
          <a:xfrm>
            <a:off x="9474200" y="7456488"/>
            <a:ext cx="10414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de-DE"/>
            </a:defPPr>
            <a:lvl1pPr algn="r" rtl="0" eaLnBrk="1" fontAlgn="base" hangingPunct="1">
              <a:lnSpc>
                <a:spcPct val="100000"/>
              </a:lnSpc>
              <a:spcBef>
                <a:spcPct val="50000"/>
              </a:spcBef>
              <a:spcAft>
                <a:spcPct val="0"/>
              </a:spcAft>
              <a:buClrTx/>
              <a:buFontTx/>
              <a:buNone/>
              <a:defRPr kumimoji="1" sz="2800" b="1" kern="1200">
                <a:solidFill>
                  <a:schemeClr val="tx2"/>
                </a:solidFill>
                <a:effectLst/>
                <a:latin typeface="Times New Roman" panose="02020603050405020304" pitchFamily="18" charset="0"/>
                <a:ea typeface="宋体" panose="02010600030101010101" pitchFamily="2" charset="-122"/>
                <a:cs typeface="+mn-cs"/>
              </a:defRPr>
            </a:lvl1pPr>
            <a:lvl2pPr marL="742950" indent="-285750" algn="ctr" rtl="0" fontAlgn="base">
              <a:spcBef>
                <a:spcPct val="0"/>
              </a:spcBef>
              <a:spcAft>
                <a:spcPct val="0"/>
              </a:spcAft>
              <a:defRPr sz="2800" b="1" kern="1200">
                <a:solidFill>
                  <a:schemeClr val="tx2"/>
                </a:solidFill>
                <a:latin typeface="Times New Roman" panose="02020603050405020304" pitchFamily="18" charset="0"/>
                <a:ea typeface="宋体" panose="02010600030101010101" pitchFamily="2" charset="-122"/>
                <a:cs typeface="+mn-cs"/>
              </a:defRPr>
            </a:lvl2pPr>
            <a:lvl3pPr marL="1143000" indent="-228600" algn="ctr" rtl="0" fontAlgn="base">
              <a:spcBef>
                <a:spcPct val="0"/>
              </a:spcBef>
              <a:spcAft>
                <a:spcPct val="0"/>
              </a:spcAft>
              <a:defRPr sz="2800" b="1" kern="1200">
                <a:solidFill>
                  <a:schemeClr val="tx2"/>
                </a:solidFill>
                <a:latin typeface="Times New Roman" panose="02020603050405020304" pitchFamily="18" charset="0"/>
                <a:ea typeface="宋体" panose="02010600030101010101" pitchFamily="2" charset="-122"/>
                <a:cs typeface="+mn-cs"/>
              </a:defRPr>
            </a:lvl3pPr>
            <a:lvl4pPr marL="1600200" indent="-228600" algn="ctr" rtl="0" fontAlgn="base">
              <a:spcBef>
                <a:spcPct val="0"/>
              </a:spcBef>
              <a:spcAft>
                <a:spcPct val="0"/>
              </a:spcAft>
              <a:defRPr sz="2800" b="1" kern="1200">
                <a:solidFill>
                  <a:schemeClr val="tx2"/>
                </a:solidFill>
                <a:latin typeface="Times New Roman" panose="02020603050405020304" pitchFamily="18" charset="0"/>
                <a:ea typeface="宋体" panose="02010600030101010101" pitchFamily="2" charset="-122"/>
                <a:cs typeface="+mn-cs"/>
              </a:defRPr>
            </a:lvl4pPr>
            <a:lvl5pPr marL="2057400" indent="-228600" algn="ctr" rtl="0" fontAlgn="base">
              <a:spcBef>
                <a:spcPct val="0"/>
              </a:spcBef>
              <a:spcAft>
                <a:spcPct val="0"/>
              </a:spcAft>
              <a:defRPr sz="2800" b="1" kern="1200">
                <a:solidFill>
                  <a:schemeClr val="tx2"/>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2800" b="1" kern="1200">
                <a:solidFill>
                  <a:schemeClr val="tx2"/>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2800" b="1" kern="1200">
                <a:solidFill>
                  <a:schemeClr val="tx2"/>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2800" b="1" kern="1200">
                <a:solidFill>
                  <a:schemeClr val="tx2"/>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2800" b="1" kern="1200">
                <a:solidFill>
                  <a:schemeClr val="tx2"/>
                </a:solidFill>
                <a:latin typeface="Times New Roman" panose="02020603050405020304" pitchFamily="18" charset="0"/>
                <a:ea typeface="宋体" panose="02010600030101010101" pitchFamily="2" charset="-122"/>
                <a:cs typeface="+mn-cs"/>
              </a:defRPr>
            </a:lvl9pPr>
          </a:lstStyle>
          <a:p>
            <a:r>
              <a:rPr lang="zh-CN" altLang="en-US" sz="1600" smtClean="0">
                <a:solidFill>
                  <a:schemeClr val="bg1"/>
                </a:solidFill>
                <a:latin typeface="Arial" panose="020B0604020202020204" pitchFamily="34" charset="0"/>
              </a:rPr>
              <a:t>第</a:t>
            </a:r>
            <a:fld id="{EBA84515-5F76-419E-AB05-B0BD7A964FF6}" type="slidenum">
              <a:rPr lang="zh-CN" altLang="en-US" sz="1600" smtClean="0">
                <a:solidFill>
                  <a:schemeClr val="bg1"/>
                </a:solidFill>
                <a:latin typeface="Arial" panose="020B0604020202020204" pitchFamily="34" charset="0"/>
              </a:rPr>
              <a:pPr/>
              <a:t>6</a:t>
            </a:fld>
            <a:r>
              <a:rPr lang="zh-CN" altLang="en-US" sz="1600" smtClean="0">
                <a:solidFill>
                  <a:schemeClr val="bg1"/>
                </a:solidFill>
                <a:latin typeface="Arial" panose="020B0604020202020204" pitchFamily="34" charset="0"/>
              </a:rPr>
              <a:t>页</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r="22093"/>
          <a:stretch>
            <a:fillRect/>
          </a:stretch>
        </p:blipFill>
        <p:spPr bwMode="auto">
          <a:xfrm>
            <a:off x="533400" y="3495675"/>
            <a:ext cx="4879975" cy="243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左箭头 5"/>
          <p:cNvSpPr>
            <a:spLocks noChangeArrowheads="1"/>
          </p:cNvSpPr>
          <p:nvPr/>
        </p:nvSpPr>
        <p:spPr bwMode="auto">
          <a:xfrm rot="10800000">
            <a:off x="5534025" y="4349750"/>
            <a:ext cx="1116013" cy="576263"/>
          </a:xfrm>
          <a:prstGeom prst="leftArrow">
            <a:avLst>
              <a:gd name="adj1" fmla="val 50000"/>
              <a:gd name="adj2" fmla="val 49976"/>
            </a:avLst>
          </a:prstGeom>
          <a:solidFill>
            <a:srgbClr val="FF0000"/>
          </a:solidFill>
          <a:ln>
            <a:noFill/>
          </a:ln>
          <a:extLst>
            <a:ext uri="{91240B29-F687-4F45-9708-019B960494DF}">
              <a14:hiddenLine xmlns:a14="http://schemas.microsoft.com/office/drawing/2010/main" w="12700" algn="ctr">
                <a:solidFill>
                  <a:srgbClr val="000000"/>
                </a:solidFill>
                <a:round/>
                <a:headEnd/>
                <a:tailEnd/>
              </a14:hiddenLine>
            </a:ext>
          </a:extLst>
        </p:spPr>
        <p:txBody>
          <a:bodyPr lIns="0" tIns="0" rIns="0" bIns="0"/>
          <a:lstStyle>
            <a:lvl1pPr marL="376238" indent="-376238" defTabSz="1019175">
              <a:spcAft>
                <a:spcPct val="30000"/>
              </a:spcAft>
              <a:buClr>
                <a:schemeClr val="tx2"/>
              </a:buClr>
              <a:buFont typeface="Wingdings" panose="05000000000000000000" pitchFamily="2" charset="2"/>
              <a:buChar char="n"/>
              <a:defRPr sz="2800">
                <a:solidFill>
                  <a:schemeClr val="tx2"/>
                </a:solidFill>
                <a:latin typeface="Times New Roman" panose="02020603050405020304" pitchFamily="18" charset="0"/>
                <a:ea typeface="宋体" panose="02010600030101010101" pitchFamily="2" charset="-122"/>
              </a:defRPr>
            </a:lvl1pPr>
            <a:lvl2pPr marL="742950" indent="-285750" defTabSz="1019175">
              <a:spcAft>
                <a:spcPct val="30000"/>
              </a:spcAft>
              <a:buClr>
                <a:schemeClr val="accent1"/>
              </a:buClr>
              <a:buFont typeface="Wingdings" panose="05000000000000000000" pitchFamily="2" charset="2"/>
              <a:buChar char="n"/>
              <a:defRPr sz="2400">
                <a:solidFill>
                  <a:schemeClr val="tx2"/>
                </a:solidFill>
                <a:latin typeface="Times New Roman" panose="02020603050405020304" pitchFamily="18" charset="0"/>
                <a:ea typeface="宋体" panose="02010600030101010101" pitchFamily="2" charset="-122"/>
              </a:defRPr>
            </a:lvl2pPr>
            <a:lvl3pPr marL="1143000" indent="-228600" defTabSz="1019175">
              <a:spcBef>
                <a:spcPct val="20000"/>
              </a:spcBef>
              <a:buClr>
                <a:schemeClr val="accent1"/>
              </a:buClr>
              <a:buFont typeface="Wingdings" panose="05000000000000000000" pitchFamily="2" charset="2"/>
              <a:buChar char="n"/>
              <a:defRPr sz="2100">
                <a:solidFill>
                  <a:schemeClr val="tx1"/>
                </a:solidFill>
                <a:latin typeface="Arial" panose="020B0604020202020204" pitchFamily="34" charset="0"/>
                <a:ea typeface="宋体" panose="02010600030101010101" pitchFamily="2" charset="-122"/>
              </a:defRPr>
            </a:lvl3pPr>
            <a:lvl4pPr marL="1600200" indent="-228600" defTabSz="1019175">
              <a:spcBef>
                <a:spcPct val="20000"/>
              </a:spcBef>
              <a:buChar char="–"/>
              <a:defRPr sz="2400">
                <a:solidFill>
                  <a:schemeClr val="tx1"/>
                </a:solidFill>
                <a:latin typeface="Times New Roman" panose="02020603050405020304" pitchFamily="18" charset="0"/>
                <a:ea typeface="宋体" panose="02010600030101010101" pitchFamily="2" charset="-122"/>
              </a:defRPr>
            </a:lvl4pPr>
            <a:lvl5pPr marL="2057400" indent="-228600" defTabSz="1019175">
              <a:spcBef>
                <a:spcPct val="20000"/>
              </a:spcBef>
              <a:buChar char="»"/>
              <a:defRPr sz="2400">
                <a:solidFill>
                  <a:schemeClr val="tx1"/>
                </a:solidFill>
                <a:latin typeface="Times New Roman" panose="02020603050405020304" pitchFamily="18" charset="0"/>
                <a:ea typeface="宋体" panose="02010600030101010101" pitchFamily="2" charset="-122"/>
              </a:defRPr>
            </a:lvl5pPr>
            <a:lvl6pPr marL="2514600" indent="-228600" defTabSz="1019175" eaLnBrk="0" fontAlgn="base" hangingPunct="0">
              <a:spcBef>
                <a:spcPct val="20000"/>
              </a:spcBef>
              <a:spcAft>
                <a:spcPct val="0"/>
              </a:spcAft>
              <a:buChar char="»"/>
              <a:defRPr sz="2400">
                <a:solidFill>
                  <a:schemeClr val="tx1"/>
                </a:solidFill>
                <a:latin typeface="Times New Roman" panose="02020603050405020304" pitchFamily="18" charset="0"/>
                <a:ea typeface="宋体" panose="02010600030101010101" pitchFamily="2" charset="-122"/>
              </a:defRPr>
            </a:lvl6pPr>
            <a:lvl7pPr marL="2971800" indent="-228600" defTabSz="1019175" eaLnBrk="0" fontAlgn="base" hangingPunct="0">
              <a:spcBef>
                <a:spcPct val="20000"/>
              </a:spcBef>
              <a:spcAft>
                <a:spcPct val="0"/>
              </a:spcAft>
              <a:buChar char="»"/>
              <a:defRPr sz="2400">
                <a:solidFill>
                  <a:schemeClr val="tx1"/>
                </a:solidFill>
                <a:latin typeface="Times New Roman" panose="02020603050405020304" pitchFamily="18" charset="0"/>
                <a:ea typeface="宋体" panose="02010600030101010101" pitchFamily="2" charset="-122"/>
              </a:defRPr>
            </a:lvl7pPr>
            <a:lvl8pPr marL="3429000" indent="-228600" defTabSz="1019175" eaLnBrk="0" fontAlgn="base" hangingPunct="0">
              <a:spcBef>
                <a:spcPct val="20000"/>
              </a:spcBef>
              <a:spcAft>
                <a:spcPct val="0"/>
              </a:spcAft>
              <a:buChar char="»"/>
              <a:defRPr sz="2400">
                <a:solidFill>
                  <a:schemeClr val="tx1"/>
                </a:solidFill>
                <a:latin typeface="Times New Roman" panose="02020603050405020304" pitchFamily="18" charset="0"/>
                <a:ea typeface="宋体" panose="02010600030101010101" pitchFamily="2" charset="-122"/>
              </a:defRPr>
            </a:lvl8pPr>
            <a:lvl9pPr marL="3886200" indent="-228600" defTabSz="1019175" eaLnBrk="0" fontAlgn="base" hangingPunct="0">
              <a:spcBef>
                <a:spcPct val="20000"/>
              </a:spcBef>
              <a:spcAft>
                <a:spcPct val="0"/>
              </a:spcAft>
              <a:buChar char="»"/>
              <a:defRPr sz="2400">
                <a:solidFill>
                  <a:schemeClr val="tx1"/>
                </a:solidFill>
                <a:latin typeface="Times New Roman" panose="02020603050405020304" pitchFamily="18" charset="0"/>
                <a:ea typeface="宋体" panose="02010600030101010101" pitchFamily="2" charset="-122"/>
              </a:defRPr>
            </a:lvl9pPr>
          </a:lstStyle>
          <a:p>
            <a:pPr>
              <a:lnSpc>
                <a:spcPct val="90000"/>
              </a:lnSpc>
              <a:buFont typeface="Wingdings" panose="05000000000000000000" pitchFamily="2" charset="2"/>
              <a:buNone/>
            </a:pPr>
            <a:endParaRPr lang="zh-CN" altLang="en-US" sz="3800" b="1"/>
          </a:p>
        </p:txBody>
      </p:sp>
      <p:sp>
        <p:nvSpPr>
          <p:cNvPr id="15" name="矩形 8"/>
          <p:cNvSpPr>
            <a:spLocks noChangeArrowheads="1"/>
          </p:cNvSpPr>
          <p:nvPr/>
        </p:nvSpPr>
        <p:spPr bwMode="auto">
          <a:xfrm>
            <a:off x="6783388" y="3262121"/>
            <a:ext cx="3816350" cy="27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2"/>
                </a:solidFill>
                <a:latin typeface="Times New Roman" panose="02020603050405020304" pitchFamily="18" charset="0"/>
                <a:ea typeface="宋体" panose="02010600030101010101" pitchFamily="2" charset="-122"/>
              </a:defRPr>
            </a:lvl1pPr>
            <a:lvl2pPr marL="742950" indent="-285750">
              <a:defRPr sz="2800">
                <a:solidFill>
                  <a:schemeClr val="tx2"/>
                </a:solidFill>
                <a:latin typeface="Times New Roman" panose="02020603050405020304" pitchFamily="18" charset="0"/>
                <a:ea typeface="宋体" panose="02010600030101010101" pitchFamily="2" charset="-122"/>
              </a:defRPr>
            </a:lvl2pPr>
            <a:lvl3pPr marL="1143000" indent="-228600">
              <a:defRPr sz="2800">
                <a:solidFill>
                  <a:schemeClr val="tx2"/>
                </a:solidFill>
                <a:latin typeface="Times New Roman" panose="02020603050405020304" pitchFamily="18" charset="0"/>
                <a:ea typeface="宋体" panose="02010600030101010101" pitchFamily="2" charset="-122"/>
              </a:defRPr>
            </a:lvl3pPr>
            <a:lvl4pPr marL="1600200" indent="-228600">
              <a:defRPr sz="2800">
                <a:solidFill>
                  <a:schemeClr val="tx2"/>
                </a:solidFill>
                <a:latin typeface="Times New Roman" panose="02020603050405020304" pitchFamily="18" charset="0"/>
                <a:ea typeface="宋体" panose="02010600030101010101" pitchFamily="2" charset="-122"/>
              </a:defRPr>
            </a:lvl4pPr>
            <a:lvl5pPr marL="2057400" indent="-228600">
              <a:defRPr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9pPr>
          </a:lstStyle>
          <a:p>
            <a:pPr algn="l">
              <a:lnSpc>
                <a:spcPct val="90000"/>
              </a:lnSpc>
              <a:buFont typeface="Wingdings" panose="05000000000000000000" pitchFamily="2" charset="2"/>
              <a:buChar char="u"/>
            </a:pPr>
            <a:r>
              <a:rPr lang="zh-CN" altLang="en-US" sz="2400" b="1" dirty="0">
                <a:solidFill>
                  <a:srgbClr val="002060"/>
                </a:solidFill>
              </a:rPr>
              <a:t>只有通断两种状态，受限于开关动作次数与调整方式等限制，不具有频繁调节能力；</a:t>
            </a:r>
            <a:endParaRPr lang="en-US" altLang="zh-CN" sz="2400" b="1" dirty="0">
              <a:solidFill>
                <a:srgbClr val="002060"/>
              </a:solidFill>
            </a:endParaRPr>
          </a:p>
          <a:p>
            <a:pPr algn="l">
              <a:lnSpc>
                <a:spcPct val="90000"/>
              </a:lnSpc>
              <a:buFont typeface="Wingdings" panose="05000000000000000000" pitchFamily="2" charset="2"/>
              <a:buChar char="u"/>
            </a:pPr>
            <a:r>
              <a:rPr lang="zh-CN" altLang="en-US" sz="2400" b="1" dirty="0">
                <a:solidFill>
                  <a:srgbClr val="002060"/>
                </a:solidFill>
              </a:rPr>
              <a:t>系统不具备潮流自由调节能力；</a:t>
            </a:r>
            <a:endParaRPr lang="en-US" altLang="zh-CN" sz="2400" b="1" dirty="0">
              <a:solidFill>
                <a:srgbClr val="002060"/>
              </a:solidFill>
            </a:endParaRPr>
          </a:p>
          <a:p>
            <a:pPr algn="l">
              <a:lnSpc>
                <a:spcPct val="90000"/>
              </a:lnSpc>
              <a:buFont typeface="Wingdings" panose="05000000000000000000" pitchFamily="2" charset="2"/>
              <a:buChar char="u"/>
            </a:pPr>
            <a:r>
              <a:rPr lang="zh-CN" altLang="en-US" sz="2400" b="1" dirty="0">
                <a:solidFill>
                  <a:srgbClr val="002060"/>
                </a:solidFill>
              </a:rPr>
              <a:t>无法很好应对分布式电源出力间歇多变的特点。</a:t>
            </a:r>
            <a:endParaRPr lang="en-US" altLang="zh-CN" sz="2400" b="1" dirty="0">
              <a:solidFill>
                <a:srgbClr val="002060"/>
              </a:solidFill>
            </a:endParaRPr>
          </a:p>
        </p:txBody>
      </p:sp>
      <p:sp>
        <p:nvSpPr>
          <p:cNvPr id="16" name="矩形 15"/>
          <p:cNvSpPr/>
          <p:nvPr/>
        </p:nvSpPr>
        <p:spPr>
          <a:xfrm>
            <a:off x="495995" y="6251126"/>
            <a:ext cx="10009187" cy="1077218"/>
          </a:xfrm>
          <a:prstGeom prst="rect">
            <a:avLst/>
          </a:prstGeom>
        </p:spPr>
        <p:txBody>
          <a:bodyPr>
            <a:spAutoFit/>
          </a:bodyPr>
          <a:lstStyle/>
          <a:p>
            <a:pPr algn="l">
              <a:defRPr/>
            </a:pPr>
            <a:r>
              <a:rPr lang="zh-CN" altLang="zh-CN" sz="3200" b="1" kern="100" dirty="0">
                <a:solidFill>
                  <a:srgbClr val="C00000"/>
                </a:solidFill>
              </a:rPr>
              <a:t>因此需要引入新的技术手段，对配电网实施主动、柔性地潮流</a:t>
            </a:r>
            <a:r>
              <a:rPr lang="zh-CN" altLang="zh-CN" sz="3200" b="1" kern="100" dirty="0" smtClean="0">
                <a:solidFill>
                  <a:srgbClr val="C00000"/>
                </a:solidFill>
              </a:rPr>
              <a:t>管理</a:t>
            </a:r>
            <a:r>
              <a:rPr lang="zh-CN" altLang="en-US" sz="3200" b="1" kern="100" dirty="0" smtClean="0">
                <a:solidFill>
                  <a:srgbClr val="C00000"/>
                </a:solidFill>
              </a:rPr>
              <a:t>！</a:t>
            </a:r>
            <a:endParaRPr lang="zh-CN" altLang="en-US" sz="3200" dirty="0">
              <a:solidFill>
                <a:srgbClr val="C00000"/>
              </a:solidFill>
            </a:endParaRPr>
          </a:p>
        </p:txBody>
      </p:sp>
      <p:sp>
        <p:nvSpPr>
          <p:cNvPr id="17" name="内容占位符 2"/>
          <p:cNvSpPr txBox="1">
            <a:spLocks/>
          </p:cNvSpPr>
          <p:nvPr/>
        </p:nvSpPr>
        <p:spPr bwMode="auto">
          <a:xfrm>
            <a:off x="0" y="1486857"/>
            <a:ext cx="3024336" cy="520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76238" indent="-376238" algn="l" defTabSz="1019175" rtl="0" eaLnBrk="0" fontAlgn="base" hangingPunct="0">
              <a:spcBef>
                <a:spcPct val="0"/>
              </a:spcBef>
              <a:spcAft>
                <a:spcPct val="30000"/>
              </a:spcAft>
              <a:buClr>
                <a:schemeClr val="tx2"/>
              </a:buClr>
              <a:buFontTx/>
              <a:buBlip>
                <a:blip r:embed="rId4"/>
              </a:buBlip>
              <a:defRPr sz="2800" b="1">
                <a:solidFill>
                  <a:schemeClr val="tx2"/>
                </a:solidFill>
                <a:effectLst>
                  <a:outerShdw blurRad="38100" dist="38100" dir="2700000" algn="tl">
                    <a:srgbClr val="000000">
                      <a:alpha val="43137"/>
                    </a:srgbClr>
                  </a:outerShdw>
                </a:effectLst>
                <a:latin typeface="+mn-lt"/>
                <a:ea typeface="+mn-ea"/>
                <a:cs typeface="+mn-cs"/>
              </a:defRPr>
            </a:lvl1pPr>
            <a:lvl2pPr marL="952500" indent="-387350" algn="l" defTabSz="1019175" rtl="0" eaLnBrk="0" fontAlgn="base" hangingPunct="0">
              <a:spcBef>
                <a:spcPct val="0"/>
              </a:spcBef>
              <a:spcAft>
                <a:spcPct val="30000"/>
              </a:spcAft>
              <a:buClr>
                <a:srgbClr val="FF0000"/>
              </a:buClr>
              <a:buSzPct val="102000"/>
              <a:buFont typeface="Wingdings" pitchFamily="2" charset="2"/>
              <a:buChar char="Ø"/>
              <a:defRPr sz="2400" b="1">
                <a:solidFill>
                  <a:schemeClr val="tx2"/>
                </a:solidFill>
                <a:effectLst>
                  <a:outerShdw blurRad="38100" dist="38100" dir="2700000" algn="tl">
                    <a:srgbClr val="000000">
                      <a:alpha val="43137"/>
                    </a:srgbClr>
                  </a:outerShdw>
                </a:effectLst>
                <a:latin typeface="+mn-lt"/>
                <a:ea typeface="+mn-ea"/>
              </a:defRPr>
            </a:lvl2pPr>
            <a:lvl3pPr marL="1419225" indent="-277813" algn="l" defTabSz="1019175" rtl="0" eaLnBrk="0" fontAlgn="base" hangingPunct="0">
              <a:spcBef>
                <a:spcPct val="20000"/>
              </a:spcBef>
              <a:spcAft>
                <a:spcPct val="0"/>
              </a:spcAft>
              <a:buClr>
                <a:srgbClr val="FF0000"/>
              </a:buClr>
              <a:buFont typeface="Wingdings" pitchFamily="2" charset="2"/>
              <a:buChar char="ü"/>
              <a:defRPr sz="2100" b="1">
                <a:solidFill>
                  <a:schemeClr val="tx1"/>
                </a:solidFill>
                <a:effectLst>
                  <a:outerShdw blurRad="38100" dist="38100" dir="2700000" algn="tl">
                    <a:srgbClr val="000000">
                      <a:alpha val="43137"/>
                    </a:srgbClr>
                  </a:outerShdw>
                </a:effectLst>
                <a:latin typeface="Arial" charset="0"/>
                <a:ea typeface="+mn-ea"/>
              </a:defRPr>
            </a:lvl3pPr>
            <a:lvl4pPr marL="1931988" indent="-276225" algn="l" defTabSz="1019175" rtl="0" eaLnBrk="0" fontAlgn="base" hangingPunct="0">
              <a:spcBef>
                <a:spcPct val="20000"/>
              </a:spcBef>
              <a:spcAft>
                <a:spcPct val="0"/>
              </a:spcAft>
              <a:buClr>
                <a:srgbClr val="FF0000"/>
              </a:buClr>
              <a:buFont typeface="Wingdings" pitchFamily="2" charset="2"/>
              <a:buChar char="l"/>
              <a:defRPr sz="2400" b="1">
                <a:solidFill>
                  <a:schemeClr val="tx1"/>
                </a:solidFill>
                <a:effectLst>
                  <a:outerShdw blurRad="38100" dist="38100" dir="2700000" algn="tl">
                    <a:srgbClr val="000000">
                      <a:alpha val="43137"/>
                    </a:srgbClr>
                  </a:outerShdw>
                </a:effectLst>
                <a:latin typeface="+mn-lt"/>
                <a:ea typeface="+mn-ea"/>
              </a:defRPr>
            </a:lvl4pPr>
            <a:lvl5pPr marL="2482850" indent="-274638" algn="l" defTabSz="1019175" rtl="0" eaLnBrk="0" fontAlgn="base" hangingPunct="0">
              <a:spcBef>
                <a:spcPct val="20000"/>
              </a:spcBef>
              <a:spcAft>
                <a:spcPct val="0"/>
              </a:spcAft>
              <a:buClr>
                <a:srgbClr val="FF0000"/>
              </a:buClr>
              <a:buChar char="»"/>
              <a:defRPr sz="2400" b="1">
                <a:solidFill>
                  <a:schemeClr val="tx1"/>
                </a:solidFill>
                <a:effectLst>
                  <a:outerShdw blurRad="38100" dist="38100" dir="2700000" algn="tl">
                    <a:srgbClr val="000000">
                      <a:alpha val="43137"/>
                    </a:srgbClr>
                  </a:outerShdw>
                </a:effectLst>
                <a:latin typeface="+mn-lt"/>
                <a:ea typeface="+mn-ea"/>
              </a:defRPr>
            </a:lvl5pPr>
            <a:lvl6pPr marL="2940050" indent="-274638" algn="l" defTabSz="1019175" rtl="0" eaLnBrk="0" fontAlgn="base" hangingPunct="0">
              <a:spcBef>
                <a:spcPct val="20000"/>
              </a:spcBef>
              <a:spcAft>
                <a:spcPct val="0"/>
              </a:spcAft>
              <a:buChar char="»"/>
              <a:defRPr sz="2400">
                <a:solidFill>
                  <a:schemeClr val="tx1"/>
                </a:solidFill>
                <a:latin typeface="+mn-lt"/>
                <a:ea typeface="+mn-ea"/>
              </a:defRPr>
            </a:lvl6pPr>
            <a:lvl7pPr marL="3397250" indent="-274638" algn="l" defTabSz="1019175" rtl="0" eaLnBrk="0" fontAlgn="base" hangingPunct="0">
              <a:spcBef>
                <a:spcPct val="20000"/>
              </a:spcBef>
              <a:spcAft>
                <a:spcPct val="0"/>
              </a:spcAft>
              <a:buChar char="»"/>
              <a:defRPr sz="2400">
                <a:solidFill>
                  <a:schemeClr val="tx1"/>
                </a:solidFill>
                <a:latin typeface="+mn-lt"/>
                <a:ea typeface="+mn-ea"/>
              </a:defRPr>
            </a:lvl7pPr>
            <a:lvl8pPr marL="3854450" indent="-274638" algn="l" defTabSz="1019175" rtl="0" eaLnBrk="0" fontAlgn="base" hangingPunct="0">
              <a:spcBef>
                <a:spcPct val="20000"/>
              </a:spcBef>
              <a:spcAft>
                <a:spcPct val="0"/>
              </a:spcAft>
              <a:buChar char="»"/>
              <a:defRPr sz="2400">
                <a:solidFill>
                  <a:schemeClr val="tx1"/>
                </a:solidFill>
                <a:latin typeface="+mn-lt"/>
                <a:ea typeface="+mn-ea"/>
              </a:defRPr>
            </a:lvl8pPr>
            <a:lvl9pPr marL="4311650" indent="-274638" algn="l" defTabSz="1019175" rtl="0" eaLnBrk="0" fontAlgn="base" hangingPunct="0">
              <a:spcBef>
                <a:spcPct val="20000"/>
              </a:spcBef>
              <a:spcAft>
                <a:spcPct val="0"/>
              </a:spcAft>
              <a:buChar char="»"/>
              <a:defRPr sz="2400">
                <a:solidFill>
                  <a:schemeClr val="tx1"/>
                </a:solidFill>
                <a:latin typeface="+mn-lt"/>
                <a:ea typeface="+mn-ea"/>
              </a:defRPr>
            </a:lvl9pPr>
          </a:lstStyle>
          <a:p>
            <a:pPr marL="533400" indent="-533400" algn="just">
              <a:buFontTx/>
              <a:buNone/>
              <a:defRPr/>
            </a:pPr>
            <a:r>
              <a:rPr lang="zh-CN" altLang="en-US" kern="0" dirty="0" smtClean="0"/>
              <a:t>      </a:t>
            </a:r>
            <a:r>
              <a:rPr lang="zh-CN" altLang="en-US" kern="0" dirty="0" smtClean="0">
                <a:solidFill>
                  <a:srgbClr val="C00000"/>
                </a:solidFill>
              </a:rPr>
              <a:t>研究的意义：                                                                  </a:t>
            </a:r>
            <a:endParaRPr lang="en-US" altLang="zh-CN" kern="0" dirty="0" smtClean="0">
              <a:solidFill>
                <a:srgbClr val="C00000"/>
              </a:solidFill>
            </a:endParaRPr>
          </a:p>
          <a:p>
            <a:pPr marL="533400" indent="-533400" algn="just">
              <a:buFontTx/>
              <a:buNone/>
              <a:defRPr/>
            </a:pPr>
            <a:r>
              <a:rPr lang="en-US" altLang="zh-CN" kern="0" dirty="0" smtClean="0"/>
              <a:t>                                                                              </a:t>
            </a:r>
            <a:endParaRPr lang="zh-CN" altLang="en-US" kern="0" dirty="0"/>
          </a:p>
        </p:txBody>
      </p:sp>
    </p:spTree>
    <p:extLst>
      <p:ext uri="{BB962C8B-B14F-4D97-AF65-F5344CB8AC3E}">
        <p14:creationId xmlns:p14="http://schemas.microsoft.com/office/powerpoint/2010/main" val="152389849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smtClean="0"/>
              <a:t>第</a:t>
            </a:r>
            <a:fld id="{C5ED84E0-D3B6-435B-85CC-7627E7D4C88C}" type="slidenum">
              <a:rPr lang="zh-CN" altLang="en-US" smtClean="0"/>
              <a:pPr>
                <a:defRPr/>
              </a:pPr>
              <a:t>7</a:t>
            </a:fld>
            <a:r>
              <a:rPr lang="zh-CN" altLang="en-US" smtClean="0"/>
              <a:t>页</a:t>
            </a:r>
            <a:endParaRPr lang="zh-CN" altLang="en-US"/>
          </a:p>
        </p:txBody>
      </p:sp>
      <p:sp>
        <p:nvSpPr>
          <p:cNvPr id="7" name="内容占位符 7"/>
          <p:cNvSpPr>
            <a:spLocks noGrp="1"/>
          </p:cNvSpPr>
          <p:nvPr>
            <p:ph idx="1"/>
          </p:nvPr>
        </p:nvSpPr>
        <p:spPr>
          <a:xfrm>
            <a:off x="520700" y="4937125"/>
            <a:ext cx="10591800" cy="2395538"/>
          </a:xfrm>
        </p:spPr>
        <p:txBody>
          <a:bodyPr/>
          <a:lstStyle/>
          <a:p>
            <a:pPr>
              <a:defRPr/>
            </a:pPr>
            <a:r>
              <a:rPr lang="zh-CN" altLang="zh-CN" dirty="0" smtClean="0">
                <a:solidFill>
                  <a:srgbClr val="C00000"/>
                </a:solidFill>
                <a:latin typeface="华文楷体" pitchFamily="2" charset="-122"/>
                <a:ea typeface="华文楷体" pitchFamily="2" charset="-122"/>
              </a:rPr>
              <a:t>柔性</a:t>
            </a:r>
            <a:r>
              <a:rPr lang="zh-CN" altLang="en-US" dirty="0">
                <a:solidFill>
                  <a:srgbClr val="C00000"/>
                </a:solidFill>
                <a:latin typeface="华文楷体" pitchFamily="2" charset="-122"/>
                <a:ea typeface="华文楷体" pitchFamily="2" charset="-122"/>
              </a:rPr>
              <a:t>多状态</a:t>
            </a:r>
            <a:r>
              <a:rPr lang="zh-CN" altLang="en-US" dirty="0" smtClean="0">
                <a:solidFill>
                  <a:srgbClr val="C00000"/>
                </a:solidFill>
                <a:latin typeface="华文楷体" pitchFamily="2" charset="-122"/>
                <a:ea typeface="华文楷体" pitchFamily="2" charset="-122"/>
              </a:rPr>
              <a:t>开关：       </a:t>
            </a:r>
            <a:endParaRPr lang="en-US" altLang="zh-CN" dirty="0" smtClean="0">
              <a:solidFill>
                <a:srgbClr val="C00000"/>
              </a:solidFill>
              <a:latin typeface="华文楷体" pitchFamily="2" charset="-122"/>
              <a:ea typeface="华文楷体" pitchFamily="2" charset="-122"/>
            </a:endParaRPr>
          </a:p>
          <a:p>
            <a:pPr marL="0" indent="0">
              <a:buFontTx/>
              <a:buNone/>
              <a:defRPr/>
            </a:pPr>
            <a:r>
              <a:rPr lang="zh-CN" altLang="en-US" dirty="0" smtClean="0">
                <a:solidFill>
                  <a:srgbClr val="002060"/>
                </a:solidFill>
                <a:latin typeface="华文楷体" pitchFamily="2" charset="-122"/>
                <a:ea typeface="华文楷体" pitchFamily="2" charset="-122"/>
              </a:rPr>
              <a:t>与</a:t>
            </a:r>
            <a:r>
              <a:rPr lang="zh-CN" altLang="en-US" dirty="0">
                <a:solidFill>
                  <a:srgbClr val="002060"/>
                </a:solidFill>
                <a:latin typeface="华文楷体" pitchFamily="2" charset="-122"/>
                <a:ea typeface="华文楷体" pitchFamily="2" charset="-122"/>
              </a:rPr>
              <a:t>常规开关相比，其不仅具备通和断两种状态，而且是一个连接度可调的柔性连接，从而实现柔性合环，可以实现网损降低、分布式发电渗透率提高、非故障区域的快速恢复等多重</a:t>
            </a:r>
            <a:r>
              <a:rPr lang="zh-CN" altLang="en-US" dirty="0" smtClean="0">
                <a:solidFill>
                  <a:srgbClr val="002060"/>
                </a:solidFill>
                <a:latin typeface="华文楷体" pitchFamily="2" charset="-122"/>
                <a:ea typeface="华文楷体" pitchFamily="2" charset="-122"/>
              </a:rPr>
              <a:t>目标。</a:t>
            </a:r>
            <a:endParaRPr lang="zh-CN" altLang="en-US" dirty="0">
              <a:solidFill>
                <a:srgbClr val="002060"/>
              </a:solidFill>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338" y="1479550"/>
            <a:ext cx="3455987" cy="343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7850" y="1443038"/>
            <a:ext cx="4321175"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9"/>
          <p:cNvGrpSpPr>
            <a:grpSpLocks/>
          </p:cNvGrpSpPr>
          <p:nvPr/>
        </p:nvGrpSpPr>
        <p:grpSpPr bwMode="auto">
          <a:xfrm>
            <a:off x="177644" y="404124"/>
            <a:ext cx="8890312" cy="945252"/>
            <a:chOff x="1296" y="1866"/>
            <a:chExt cx="2988" cy="349"/>
          </a:xfrm>
        </p:grpSpPr>
        <p:sp>
          <p:nvSpPr>
            <p:cNvPr id="12" name="AutoShape 10"/>
            <p:cNvSpPr>
              <a:spLocks noChangeArrowheads="1"/>
            </p:cNvSpPr>
            <p:nvPr/>
          </p:nvSpPr>
          <p:spPr bwMode="gray">
            <a:xfrm>
              <a:off x="1536" y="1899"/>
              <a:ext cx="2304" cy="288"/>
            </a:xfrm>
            <a:prstGeom prst="roundRect">
              <a:avLst>
                <a:gd name="adj" fmla="val 16667"/>
              </a:avLst>
            </a:prstGeom>
            <a:gradFill rotWithShape="1">
              <a:gsLst>
                <a:gs pos="0">
                  <a:srgbClr val="438ACB"/>
                </a:gs>
                <a:gs pos="50000">
                  <a:srgbClr val="D7E6F4"/>
                </a:gs>
                <a:gs pos="100000">
                  <a:srgbClr val="438ACB"/>
                </a:gs>
              </a:gsLst>
              <a:lin ang="5400000" scaled="1"/>
            </a:gradFill>
            <a:ln w="12700" algn="ctr">
              <a:solidFill>
                <a:srgbClr val="FFFFFF"/>
              </a:solidFill>
              <a:round/>
              <a:headEnd/>
              <a:tailEnd/>
            </a:ln>
          </p:spPr>
          <p:txBody>
            <a:bodyPr wrap="none" anchor="ctr"/>
            <a:lstStyle/>
            <a:p>
              <a:pPr algn="r"/>
              <a:endParaRPr lang="zh-CN" altLang="en-US" sz="2400" b="0">
                <a:solidFill>
                  <a:srgbClr val="4D4D4D"/>
                </a:solidFill>
                <a:latin typeface="Arial" charset="0"/>
              </a:endParaRPr>
            </a:p>
          </p:txBody>
        </p:sp>
        <p:sp>
          <p:nvSpPr>
            <p:cNvPr id="18" name="AutoShape 11"/>
            <p:cNvSpPr>
              <a:spLocks noChangeArrowheads="1"/>
            </p:cNvSpPr>
            <p:nvPr/>
          </p:nvSpPr>
          <p:spPr bwMode="gray">
            <a:xfrm>
              <a:off x="1296" y="1866"/>
              <a:ext cx="407" cy="341"/>
            </a:xfrm>
            <a:prstGeom prst="diamond">
              <a:avLst/>
            </a:prstGeom>
            <a:solidFill>
              <a:srgbClr val="438ACB"/>
            </a:solidFill>
            <a:ln w="25400" algn="ctr">
              <a:solidFill>
                <a:srgbClr val="FFFFFF"/>
              </a:solidFill>
              <a:miter lim="800000"/>
              <a:headEnd/>
              <a:tailEnd/>
            </a:ln>
          </p:spPr>
          <p:txBody>
            <a:bodyPr wrap="none" anchor="ctr"/>
            <a:lstStyle/>
            <a:p>
              <a:pPr algn="r"/>
              <a:endParaRPr lang="zh-CN" altLang="en-US" sz="2400" b="0">
                <a:solidFill>
                  <a:srgbClr val="4D4D4D"/>
                </a:solidFill>
                <a:latin typeface="Arial" charset="0"/>
              </a:endParaRPr>
            </a:p>
          </p:txBody>
        </p:sp>
        <p:sp>
          <p:nvSpPr>
            <p:cNvPr id="19" name="Text Box 12"/>
            <p:cNvSpPr txBox="1">
              <a:spLocks noChangeArrowheads="1"/>
            </p:cNvSpPr>
            <p:nvPr/>
          </p:nvSpPr>
          <p:spPr bwMode="gray">
            <a:xfrm>
              <a:off x="1715" y="1939"/>
              <a:ext cx="2569"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algn="l" eaLnBrk="1" hangingPunct="1"/>
              <a:r>
                <a:rPr lang="zh-CN" altLang="zh-CN" sz="2400" dirty="0">
                  <a:solidFill>
                    <a:srgbClr val="000000"/>
                  </a:solidFill>
                  <a:latin typeface="Arial" charset="0"/>
                </a:rPr>
                <a:t>学位论文进展</a:t>
              </a:r>
              <a:r>
                <a:rPr lang="zh-CN" altLang="zh-CN" sz="2400" dirty="0" smtClean="0">
                  <a:solidFill>
                    <a:srgbClr val="000000"/>
                  </a:solidFill>
                  <a:latin typeface="Arial" charset="0"/>
                </a:rPr>
                <a:t>情况</a:t>
              </a:r>
              <a:r>
                <a:rPr lang="en-US" altLang="zh-CN" sz="2400" dirty="0" smtClean="0">
                  <a:solidFill>
                    <a:srgbClr val="000000"/>
                  </a:solidFill>
                  <a:latin typeface="Arial" charset="0"/>
                </a:rPr>
                <a:t>——</a:t>
              </a:r>
              <a:r>
                <a:rPr lang="zh-CN" altLang="en-US" sz="2400" dirty="0">
                  <a:solidFill>
                    <a:srgbClr val="C00000"/>
                  </a:solidFill>
                  <a:latin typeface="Arial" charset="0"/>
                </a:rPr>
                <a:t>已取得的阶段性成果</a:t>
              </a:r>
              <a:endParaRPr lang="en-US" altLang="zh-CN" sz="2400" dirty="0">
                <a:solidFill>
                  <a:srgbClr val="C00000"/>
                </a:solidFill>
                <a:latin typeface="Arial" charset="0"/>
              </a:endParaRPr>
            </a:p>
          </p:txBody>
        </p:sp>
        <p:sp>
          <p:nvSpPr>
            <p:cNvPr id="20" name="Text Box 13"/>
            <p:cNvSpPr txBox="1">
              <a:spLocks noChangeArrowheads="1"/>
            </p:cNvSpPr>
            <p:nvPr/>
          </p:nvSpPr>
          <p:spPr bwMode="gray">
            <a:xfrm>
              <a:off x="1394" y="192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en-US" altLang="zh-CN" sz="2400" b="0" dirty="0">
                  <a:solidFill>
                    <a:srgbClr val="FFFFFF"/>
                  </a:solidFill>
                  <a:latin typeface="Arial" charset="0"/>
                </a:rPr>
                <a:t>2</a:t>
              </a:r>
            </a:p>
          </p:txBody>
        </p:sp>
      </p:grpSp>
    </p:spTree>
    <p:extLst>
      <p:ext uri="{BB962C8B-B14F-4D97-AF65-F5344CB8AC3E}">
        <p14:creationId xmlns:p14="http://schemas.microsoft.com/office/powerpoint/2010/main" val="385958125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Times New Roman" panose="02020603050405020304" pitchFamily="18" charset="0"/>
                <a:ea typeface="宋体" panose="02010600030101010101" pitchFamily="2" charset="-122"/>
              </a:defRPr>
            </a:lvl1pPr>
            <a:lvl2pPr marL="742950" indent="-285750">
              <a:defRPr sz="2800">
                <a:solidFill>
                  <a:schemeClr val="tx2"/>
                </a:solidFill>
                <a:latin typeface="Times New Roman" panose="02020603050405020304" pitchFamily="18" charset="0"/>
                <a:ea typeface="宋体" panose="02010600030101010101" pitchFamily="2" charset="-122"/>
              </a:defRPr>
            </a:lvl2pPr>
            <a:lvl3pPr marL="1143000" indent="-228600">
              <a:defRPr sz="2800">
                <a:solidFill>
                  <a:schemeClr val="tx2"/>
                </a:solidFill>
                <a:latin typeface="Times New Roman" panose="02020603050405020304" pitchFamily="18" charset="0"/>
                <a:ea typeface="宋体" panose="02010600030101010101" pitchFamily="2" charset="-122"/>
              </a:defRPr>
            </a:lvl3pPr>
            <a:lvl4pPr marL="1600200" indent="-228600">
              <a:defRPr sz="2800">
                <a:solidFill>
                  <a:schemeClr val="tx2"/>
                </a:solidFill>
                <a:latin typeface="Times New Roman" panose="02020603050405020304" pitchFamily="18" charset="0"/>
                <a:ea typeface="宋体" panose="02010600030101010101" pitchFamily="2" charset="-122"/>
              </a:defRPr>
            </a:lvl4pPr>
            <a:lvl5pPr marL="2057400" indent="-228600">
              <a:defRPr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9pPr>
          </a:lstStyle>
          <a:p>
            <a:r>
              <a:rPr lang="zh-CN" altLang="en-US" sz="1600" smtClean="0">
                <a:solidFill>
                  <a:schemeClr val="bg1"/>
                </a:solidFill>
                <a:latin typeface="Arial" panose="020B0604020202020204" pitchFamily="34" charset="0"/>
              </a:rPr>
              <a:t>第</a:t>
            </a:r>
            <a:fld id="{E2AB2FC7-9C4F-4126-B5F5-A2723A159F48}" type="slidenum">
              <a:rPr lang="zh-CN" altLang="en-US" sz="1600" smtClean="0">
                <a:solidFill>
                  <a:schemeClr val="bg1"/>
                </a:solidFill>
                <a:latin typeface="Arial" panose="020B0604020202020204" pitchFamily="34" charset="0"/>
              </a:rPr>
              <a:pPr/>
              <a:t>8</a:t>
            </a:fld>
            <a:r>
              <a:rPr lang="zh-CN" altLang="en-US" sz="1600" smtClean="0">
                <a:solidFill>
                  <a:schemeClr val="bg1"/>
                </a:solidFill>
                <a:latin typeface="Arial" panose="020B0604020202020204" pitchFamily="34" charset="0"/>
              </a:rPr>
              <a:t>页</a:t>
            </a:r>
          </a:p>
        </p:txBody>
      </p:sp>
      <p:sp>
        <p:nvSpPr>
          <p:cNvPr id="22532" name="矩形 5"/>
          <p:cNvSpPr>
            <a:spLocks noChangeArrowheads="1"/>
          </p:cNvSpPr>
          <p:nvPr/>
        </p:nvSpPr>
        <p:spPr bwMode="auto">
          <a:xfrm>
            <a:off x="477060" y="1698625"/>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2"/>
                </a:solidFill>
                <a:latin typeface="Times New Roman" panose="02020603050405020304" pitchFamily="18" charset="0"/>
                <a:ea typeface="宋体" panose="02010600030101010101" pitchFamily="2" charset="-122"/>
              </a:defRPr>
            </a:lvl1pPr>
            <a:lvl2pPr marL="742950" indent="-285750">
              <a:defRPr sz="2800">
                <a:solidFill>
                  <a:schemeClr val="tx2"/>
                </a:solidFill>
                <a:latin typeface="Times New Roman" panose="02020603050405020304" pitchFamily="18" charset="0"/>
                <a:ea typeface="宋体" panose="02010600030101010101" pitchFamily="2" charset="-122"/>
              </a:defRPr>
            </a:lvl2pPr>
            <a:lvl3pPr marL="1143000" indent="-228600">
              <a:defRPr sz="2800">
                <a:solidFill>
                  <a:schemeClr val="tx2"/>
                </a:solidFill>
                <a:latin typeface="Times New Roman" panose="02020603050405020304" pitchFamily="18" charset="0"/>
                <a:ea typeface="宋体" panose="02010600030101010101" pitchFamily="2" charset="-122"/>
              </a:defRPr>
            </a:lvl3pPr>
            <a:lvl4pPr marL="1600200" indent="-228600">
              <a:defRPr sz="2800">
                <a:solidFill>
                  <a:schemeClr val="tx2"/>
                </a:solidFill>
                <a:latin typeface="Times New Roman" panose="02020603050405020304" pitchFamily="18" charset="0"/>
                <a:ea typeface="宋体" panose="02010600030101010101" pitchFamily="2" charset="-122"/>
              </a:defRPr>
            </a:lvl4pPr>
            <a:lvl5pPr marL="2057400" indent="-228600">
              <a:defRPr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9pPr>
          </a:lstStyle>
          <a:p>
            <a:r>
              <a:rPr lang="zh-CN" altLang="en-US" sz="2400" dirty="0">
                <a:solidFill>
                  <a:srgbClr val="C00000"/>
                </a:solidFill>
                <a:latin typeface="Arial" charset="0"/>
              </a:rPr>
              <a:t>特点：</a:t>
            </a:r>
            <a:endParaRPr lang="zh-CN" altLang="zh-CN" sz="2400" dirty="0">
              <a:solidFill>
                <a:srgbClr val="C00000"/>
              </a:solidFill>
              <a:latin typeface="Arial" charset="0"/>
            </a:endParaRPr>
          </a:p>
        </p:txBody>
      </p:sp>
      <p:pic>
        <p:nvPicPr>
          <p:cNvPr id="225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588" y="1927225"/>
            <a:ext cx="6264275" cy="243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4" name="矩形 8"/>
          <p:cNvSpPr>
            <a:spLocks noChangeArrowheads="1"/>
          </p:cNvSpPr>
          <p:nvPr/>
        </p:nvSpPr>
        <p:spPr bwMode="auto">
          <a:xfrm>
            <a:off x="225425" y="4648200"/>
            <a:ext cx="1059815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2"/>
                </a:solidFill>
                <a:latin typeface="Times New Roman" panose="02020603050405020304" pitchFamily="18" charset="0"/>
                <a:ea typeface="宋体" panose="02010600030101010101" pitchFamily="2" charset="-122"/>
              </a:defRPr>
            </a:lvl1pPr>
            <a:lvl2pPr marL="742950" indent="-285750">
              <a:defRPr sz="2800">
                <a:solidFill>
                  <a:schemeClr val="tx2"/>
                </a:solidFill>
                <a:latin typeface="Times New Roman" panose="02020603050405020304" pitchFamily="18" charset="0"/>
                <a:ea typeface="宋体" panose="02010600030101010101" pitchFamily="2" charset="-122"/>
              </a:defRPr>
            </a:lvl2pPr>
            <a:lvl3pPr marL="1143000" indent="-228600">
              <a:defRPr sz="2800">
                <a:solidFill>
                  <a:schemeClr val="tx2"/>
                </a:solidFill>
                <a:latin typeface="Times New Roman" panose="02020603050405020304" pitchFamily="18" charset="0"/>
                <a:ea typeface="宋体" panose="02010600030101010101" pitchFamily="2" charset="-122"/>
              </a:defRPr>
            </a:lvl3pPr>
            <a:lvl4pPr marL="1600200" indent="-228600">
              <a:defRPr sz="2800">
                <a:solidFill>
                  <a:schemeClr val="tx2"/>
                </a:solidFill>
                <a:latin typeface="Times New Roman" panose="02020603050405020304" pitchFamily="18" charset="0"/>
                <a:ea typeface="宋体" panose="02010600030101010101" pitchFamily="2" charset="-122"/>
              </a:defRPr>
            </a:lvl4pPr>
            <a:lvl5pPr marL="2057400" indent="-228600">
              <a:defRPr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2"/>
                </a:solidFill>
                <a:latin typeface="Times New Roman" panose="02020603050405020304" pitchFamily="18" charset="0"/>
                <a:ea typeface="宋体" panose="02010600030101010101" pitchFamily="2" charset="-122"/>
              </a:defRPr>
            </a:lvl9pPr>
          </a:lstStyle>
          <a:p>
            <a:pPr algn="l"/>
            <a:r>
              <a:rPr lang="zh-CN" altLang="en-US" b="1" dirty="0">
                <a:latin typeface="华文楷体" panose="02010600040101010101" pitchFamily="2" charset="-122"/>
                <a:ea typeface="华文楷体" panose="02010600040101010101" pitchFamily="2" charset="-122"/>
              </a:rPr>
              <a:t>       </a:t>
            </a:r>
            <a:r>
              <a:rPr lang="zh-CN" altLang="en-US" b="1" dirty="0">
                <a:solidFill>
                  <a:srgbClr val="002060"/>
                </a:solidFill>
                <a:latin typeface="华文楷体" panose="02010600040101010101" pitchFamily="2" charset="-122"/>
                <a:ea typeface="华文楷体" panose="02010600040101010101" pitchFamily="2" charset="-122"/>
              </a:rPr>
              <a:t>柔性多状态开关具有</a:t>
            </a:r>
            <a:r>
              <a:rPr lang="zh-CN" altLang="en-US" b="1" dirty="0">
                <a:solidFill>
                  <a:srgbClr val="C00000"/>
                </a:solidFill>
                <a:latin typeface="华文楷体" panose="02010600040101010101" pitchFamily="2" charset="-122"/>
                <a:ea typeface="华文楷体" panose="02010600040101010101" pitchFamily="2" charset="-122"/>
              </a:rPr>
              <a:t>响应速度快</a:t>
            </a:r>
            <a:r>
              <a:rPr lang="zh-CN" altLang="en-US" dirty="0">
                <a:solidFill>
                  <a:srgbClr val="C00000"/>
                </a:solidFill>
                <a:latin typeface="华文楷体" panose="02010600040101010101" pitchFamily="2" charset="-122"/>
                <a:ea typeface="华文楷体" panose="02010600040101010101" pitchFamily="2" charset="-122"/>
              </a:rPr>
              <a:t>、</a:t>
            </a:r>
            <a:r>
              <a:rPr lang="zh-CN" altLang="en-US" b="1" dirty="0">
                <a:solidFill>
                  <a:srgbClr val="C00000"/>
                </a:solidFill>
                <a:latin typeface="华文楷体" panose="02010600040101010101" pitchFamily="2" charset="-122"/>
                <a:ea typeface="华文楷体" panose="02010600040101010101" pitchFamily="2" charset="-122"/>
              </a:rPr>
              <a:t>能频繁动作</a:t>
            </a:r>
            <a:r>
              <a:rPr lang="zh-CN" altLang="en-US" dirty="0">
                <a:solidFill>
                  <a:srgbClr val="C00000"/>
                </a:solidFill>
                <a:latin typeface="华文楷体" panose="02010600040101010101" pitchFamily="2" charset="-122"/>
                <a:ea typeface="华文楷体" panose="02010600040101010101" pitchFamily="2" charset="-122"/>
              </a:rPr>
              <a:t>、控制连续、故障限流等优势，</a:t>
            </a:r>
            <a:r>
              <a:rPr lang="zh-CN" altLang="en-US" b="1" dirty="0">
                <a:solidFill>
                  <a:srgbClr val="002060"/>
                </a:solidFill>
                <a:latin typeface="华文楷体" panose="02010600040101010101" pitchFamily="2" charset="-122"/>
                <a:ea typeface="华文楷体" panose="02010600040101010101" pitchFamily="2" charset="-122"/>
              </a:rPr>
              <a:t>兼具运行模式柔性切换、控制方式灵活多样等特点，可避免常规开关倒闸操作引起的供电中断、合环冲击等问题，促进馈线负载分配的均衡化和电能质量改善，</a:t>
            </a:r>
            <a:r>
              <a:rPr lang="zh-CN" altLang="en-US" dirty="0">
                <a:solidFill>
                  <a:srgbClr val="C00000"/>
                </a:solidFill>
                <a:latin typeface="华文楷体" panose="02010600040101010101" pitchFamily="2" charset="-122"/>
                <a:ea typeface="华文楷体" panose="02010600040101010101" pitchFamily="2" charset="-122"/>
              </a:rPr>
              <a:t>甚至可以实现实时优化，能够有效应对分布式电源和负荷带来的随机性和波动性。</a:t>
            </a:r>
          </a:p>
        </p:txBody>
      </p:sp>
      <p:grpSp>
        <p:nvGrpSpPr>
          <p:cNvPr id="13" name="Group 9"/>
          <p:cNvGrpSpPr>
            <a:grpSpLocks/>
          </p:cNvGrpSpPr>
          <p:nvPr/>
        </p:nvGrpSpPr>
        <p:grpSpPr bwMode="auto">
          <a:xfrm>
            <a:off x="0" y="457007"/>
            <a:ext cx="8101848" cy="945252"/>
            <a:chOff x="1296" y="1866"/>
            <a:chExt cx="2723" cy="349"/>
          </a:xfrm>
        </p:grpSpPr>
        <p:sp>
          <p:nvSpPr>
            <p:cNvPr id="14" name="AutoShape 10"/>
            <p:cNvSpPr>
              <a:spLocks noChangeArrowheads="1"/>
            </p:cNvSpPr>
            <p:nvPr/>
          </p:nvSpPr>
          <p:spPr bwMode="gray">
            <a:xfrm>
              <a:off x="1536" y="1899"/>
              <a:ext cx="2304" cy="288"/>
            </a:xfrm>
            <a:prstGeom prst="roundRect">
              <a:avLst>
                <a:gd name="adj" fmla="val 16667"/>
              </a:avLst>
            </a:prstGeom>
            <a:gradFill rotWithShape="1">
              <a:gsLst>
                <a:gs pos="0">
                  <a:srgbClr val="438ACB"/>
                </a:gs>
                <a:gs pos="50000">
                  <a:srgbClr val="D7E6F4"/>
                </a:gs>
                <a:gs pos="100000">
                  <a:srgbClr val="438ACB"/>
                </a:gs>
              </a:gsLst>
              <a:lin ang="5400000" scaled="1"/>
            </a:gradFill>
            <a:ln w="12700" algn="ctr">
              <a:solidFill>
                <a:srgbClr val="FFFFFF"/>
              </a:solidFill>
              <a:round/>
              <a:headEnd/>
              <a:tailEnd/>
            </a:ln>
          </p:spPr>
          <p:txBody>
            <a:bodyPr wrap="none" anchor="ctr"/>
            <a:lstStyle/>
            <a:p>
              <a:pPr algn="r"/>
              <a:endParaRPr lang="zh-CN" altLang="en-US" sz="2400" b="0">
                <a:solidFill>
                  <a:srgbClr val="4D4D4D"/>
                </a:solidFill>
                <a:latin typeface="Arial" charset="0"/>
              </a:endParaRPr>
            </a:p>
          </p:txBody>
        </p:sp>
        <p:sp>
          <p:nvSpPr>
            <p:cNvPr id="15" name="AutoShape 11"/>
            <p:cNvSpPr>
              <a:spLocks noChangeArrowheads="1"/>
            </p:cNvSpPr>
            <p:nvPr/>
          </p:nvSpPr>
          <p:spPr bwMode="gray">
            <a:xfrm>
              <a:off x="1296" y="1866"/>
              <a:ext cx="407" cy="341"/>
            </a:xfrm>
            <a:prstGeom prst="diamond">
              <a:avLst/>
            </a:prstGeom>
            <a:solidFill>
              <a:srgbClr val="438ACB"/>
            </a:solidFill>
            <a:ln w="25400" algn="ctr">
              <a:solidFill>
                <a:srgbClr val="FFFFFF"/>
              </a:solidFill>
              <a:miter lim="800000"/>
              <a:headEnd/>
              <a:tailEnd/>
            </a:ln>
          </p:spPr>
          <p:txBody>
            <a:bodyPr wrap="none" anchor="ctr"/>
            <a:lstStyle/>
            <a:p>
              <a:pPr algn="r"/>
              <a:endParaRPr lang="zh-CN" altLang="en-US" sz="2400" b="0">
                <a:solidFill>
                  <a:srgbClr val="4D4D4D"/>
                </a:solidFill>
                <a:latin typeface="Arial" charset="0"/>
              </a:endParaRPr>
            </a:p>
          </p:txBody>
        </p:sp>
        <p:sp>
          <p:nvSpPr>
            <p:cNvPr id="16" name="Text Box 12"/>
            <p:cNvSpPr txBox="1">
              <a:spLocks noChangeArrowheads="1"/>
            </p:cNvSpPr>
            <p:nvPr/>
          </p:nvSpPr>
          <p:spPr bwMode="gray">
            <a:xfrm>
              <a:off x="1450" y="1949"/>
              <a:ext cx="2569"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zh-CN" altLang="zh-CN" sz="2400" dirty="0">
                  <a:solidFill>
                    <a:srgbClr val="000000"/>
                  </a:solidFill>
                  <a:latin typeface="Arial" charset="0"/>
                </a:rPr>
                <a:t>学位论文进展</a:t>
              </a:r>
              <a:r>
                <a:rPr lang="zh-CN" altLang="zh-CN" sz="2400" dirty="0" smtClean="0">
                  <a:solidFill>
                    <a:srgbClr val="000000"/>
                  </a:solidFill>
                  <a:latin typeface="Arial" charset="0"/>
                </a:rPr>
                <a:t>情况</a:t>
              </a:r>
              <a:r>
                <a:rPr lang="en-US" altLang="zh-CN" sz="2400" dirty="0" smtClean="0">
                  <a:solidFill>
                    <a:srgbClr val="000000"/>
                  </a:solidFill>
                  <a:latin typeface="Arial" charset="0"/>
                </a:rPr>
                <a:t>——</a:t>
              </a:r>
              <a:r>
                <a:rPr lang="zh-CN" altLang="en-US" sz="2400" dirty="0">
                  <a:solidFill>
                    <a:srgbClr val="C00000"/>
                  </a:solidFill>
                  <a:latin typeface="Arial" charset="0"/>
                </a:rPr>
                <a:t>已取得的阶段性成果</a:t>
              </a:r>
              <a:endParaRPr lang="en-US" altLang="zh-CN" sz="2400" dirty="0">
                <a:solidFill>
                  <a:srgbClr val="C00000"/>
                </a:solidFill>
                <a:latin typeface="Arial" charset="0"/>
              </a:endParaRPr>
            </a:p>
          </p:txBody>
        </p:sp>
        <p:sp>
          <p:nvSpPr>
            <p:cNvPr id="17" name="Text Box 13"/>
            <p:cNvSpPr txBox="1">
              <a:spLocks noChangeArrowheads="1"/>
            </p:cNvSpPr>
            <p:nvPr/>
          </p:nvSpPr>
          <p:spPr bwMode="gray">
            <a:xfrm>
              <a:off x="1394" y="192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en-US" altLang="zh-CN" sz="2400" b="0" dirty="0">
                  <a:solidFill>
                    <a:srgbClr val="FFFFFF"/>
                  </a:solidFill>
                  <a:latin typeface="Arial" charset="0"/>
                </a:rPr>
                <a:t>2</a:t>
              </a:r>
            </a:p>
          </p:txBody>
        </p:sp>
      </p:grpSp>
    </p:spTree>
    <p:extLst>
      <p:ext uri="{BB962C8B-B14F-4D97-AF65-F5344CB8AC3E}">
        <p14:creationId xmlns:p14="http://schemas.microsoft.com/office/powerpoint/2010/main" val="242378993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smtClean="0"/>
              <a:t>第</a:t>
            </a:r>
            <a:fld id="{C5ED84E0-D3B6-435B-85CC-7627E7D4C88C}" type="slidenum">
              <a:rPr lang="zh-CN" altLang="en-US" smtClean="0"/>
              <a:pPr>
                <a:defRPr/>
              </a:pPr>
              <a:t>9</a:t>
            </a:fld>
            <a:r>
              <a:rPr lang="zh-CN" altLang="en-US" smtClean="0"/>
              <a:t>页</a:t>
            </a:r>
            <a:endParaRPr lang="zh-CN" altLang="en-US"/>
          </a:p>
        </p:txBody>
      </p:sp>
      <p:grpSp>
        <p:nvGrpSpPr>
          <p:cNvPr id="5" name="Group 9"/>
          <p:cNvGrpSpPr>
            <a:grpSpLocks/>
          </p:cNvGrpSpPr>
          <p:nvPr/>
        </p:nvGrpSpPr>
        <p:grpSpPr bwMode="auto">
          <a:xfrm>
            <a:off x="177644" y="404124"/>
            <a:ext cx="8176231" cy="945252"/>
            <a:chOff x="1296" y="1866"/>
            <a:chExt cx="2748" cy="349"/>
          </a:xfrm>
        </p:grpSpPr>
        <p:sp>
          <p:nvSpPr>
            <p:cNvPr id="6" name="AutoShape 10"/>
            <p:cNvSpPr>
              <a:spLocks noChangeArrowheads="1"/>
            </p:cNvSpPr>
            <p:nvPr/>
          </p:nvSpPr>
          <p:spPr bwMode="gray">
            <a:xfrm>
              <a:off x="1536" y="1899"/>
              <a:ext cx="2304" cy="288"/>
            </a:xfrm>
            <a:prstGeom prst="roundRect">
              <a:avLst>
                <a:gd name="adj" fmla="val 16667"/>
              </a:avLst>
            </a:prstGeom>
            <a:gradFill rotWithShape="1">
              <a:gsLst>
                <a:gs pos="0">
                  <a:srgbClr val="438ACB"/>
                </a:gs>
                <a:gs pos="50000">
                  <a:srgbClr val="D7E6F4"/>
                </a:gs>
                <a:gs pos="100000">
                  <a:srgbClr val="438ACB"/>
                </a:gs>
              </a:gsLst>
              <a:lin ang="5400000" scaled="1"/>
            </a:gradFill>
            <a:ln w="12700" algn="ctr">
              <a:solidFill>
                <a:srgbClr val="FFFFFF"/>
              </a:solidFill>
              <a:round/>
              <a:headEnd/>
              <a:tailEnd/>
            </a:ln>
          </p:spPr>
          <p:txBody>
            <a:bodyPr wrap="none" anchor="ctr"/>
            <a:lstStyle/>
            <a:p>
              <a:pPr algn="r"/>
              <a:endParaRPr lang="zh-CN" altLang="en-US" sz="2400" b="0">
                <a:solidFill>
                  <a:srgbClr val="4D4D4D"/>
                </a:solidFill>
                <a:latin typeface="Arial" charset="0"/>
              </a:endParaRPr>
            </a:p>
          </p:txBody>
        </p:sp>
        <p:sp>
          <p:nvSpPr>
            <p:cNvPr id="7" name="AutoShape 11"/>
            <p:cNvSpPr>
              <a:spLocks noChangeArrowheads="1"/>
            </p:cNvSpPr>
            <p:nvPr/>
          </p:nvSpPr>
          <p:spPr bwMode="gray">
            <a:xfrm>
              <a:off x="1296" y="1866"/>
              <a:ext cx="407" cy="341"/>
            </a:xfrm>
            <a:prstGeom prst="diamond">
              <a:avLst/>
            </a:prstGeom>
            <a:solidFill>
              <a:srgbClr val="438ACB"/>
            </a:solidFill>
            <a:ln w="25400" algn="ctr">
              <a:solidFill>
                <a:srgbClr val="FFFFFF"/>
              </a:solidFill>
              <a:miter lim="800000"/>
              <a:headEnd/>
              <a:tailEnd/>
            </a:ln>
          </p:spPr>
          <p:txBody>
            <a:bodyPr wrap="none" anchor="ctr"/>
            <a:lstStyle/>
            <a:p>
              <a:pPr algn="r"/>
              <a:endParaRPr lang="zh-CN" altLang="en-US" sz="2400" b="0">
                <a:solidFill>
                  <a:srgbClr val="4D4D4D"/>
                </a:solidFill>
                <a:latin typeface="Arial" charset="0"/>
              </a:endParaRPr>
            </a:p>
          </p:txBody>
        </p:sp>
        <p:sp>
          <p:nvSpPr>
            <p:cNvPr id="8" name="Text Box 12"/>
            <p:cNvSpPr txBox="1">
              <a:spLocks noChangeArrowheads="1"/>
            </p:cNvSpPr>
            <p:nvPr/>
          </p:nvSpPr>
          <p:spPr bwMode="gray">
            <a:xfrm>
              <a:off x="1475" y="1949"/>
              <a:ext cx="2569"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zh-CN" altLang="zh-CN" sz="2400" dirty="0">
                  <a:solidFill>
                    <a:srgbClr val="000000"/>
                  </a:solidFill>
                  <a:latin typeface="Arial" charset="0"/>
                </a:rPr>
                <a:t>学位论文进展</a:t>
              </a:r>
              <a:r>
                <a:rPr lang="zh-CN" altLang="zh-CN" sz="2400" dirty="0" smtClean="0">
                  <a:solidFill>
                    <a:srgbClr val="000000"/>
                  </a:solidFill>
                  <a:latin typeface="Arial" charset="0"/>
                </a:rPr>
                <a:t>情况</a:t>
              </a:r>
              <a:r>
                <a:rPr lang="en-US" altLang="zh-CN" sz="2400" dirty="0" smtClean="0">
                  <a:solidFill>
                    <a:srgbClr val="000000"/>
                  </a:solidFill>
                  <a:latin typeface="Arial" charset="0"/>
                </a:rPr>
                <a:t>——</a:t>
              </a:r>
              <a:r>
                <a:rPr lang="zh-CN" altLang="en-US" sz="2400" dirty="0">
                  <a:solidFill>
                    <a:srgbClr val="C00000"/>
                  </a:solidFill>
                  <a:latin typeface="Arial" charset="0"/>
                </a:rPr>
                <a:t>已取得的阶段性成果</a:t>
              </a:r>
              <a:endParaRPr lang="en-US" altLang="zh-CN" sz="2400" dirty="0">
                <a:solidFill>
                  <a:srgbClr val="C00000"/>
                </a:solidFill>
                <a:latin typeface="Arial" charset="0"/>
              </a:endParaRPr>
            </a:p>
          </p:txBody>
        </p:sp>
        <p:sp>
          <p:nvSpPr>
            <p:cNvPr id="9" name="Text Box 13"/>
            <p:cNvSpPr txBox="1">
              <a:spLocks noChangeArrowheads="1"/>
            </p:cNvSpPr>
            <p:nvPr/>
          </p:nvSpPr>
          <p:spPr bwMode="gray">
            <a:xfrm>
              <a:off x="1394" y="192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800" b="1">
                  <a:solidFill>
                    <a:schemeClr val="tx2"/>
                  </a:solidFill>
                  <a:latin typeface="Times New Roman" pitchFamily="18" charset="0"/>
                  <a:ea typeface="宋体" pitchFamily="2" charset="-122"/>
                </a:defRPr>
              </a:lvl1pPr>
              <a:lvl2pPr marL="742950" indent="-285750" eaLnBrk="0" hangingPunct="0">
                <a:defRPr sz="3800" b="1">
                  <a:solidFill>
                    <a:schemeClr val="tx2"/>
                  </a:solidFill>
                  <a:latin typeface="Times New Roman" pitchFamily="18" charset="0"/>
                  <a:ea typeface="宋体" pitchFamily="2" charset="-122"/>
                </a:defRPr>
              </a:lvl2pPr>
              <a:lvl3pPr marL="1143000" indent="-228600" eaLnBrk="0" hangingPunct="0">
                <a:defRPr sz="3800" b="1">
                  <a:solidFill>
                    <a:schemeClr val="tx2"/>
                  </a:solidFill>
                  <a:latin typeface="Times New Roman" pitchFamily="18" charset="0"/>
                  <a:ea typeface="宋体" pitchFamily="2" charset="-122"/>
                </a:defRPr>
              </a:lvl3pPr>
              <a:lvl4pPr marL="1600200" indent="-228600" eaLnBrk="0" hangingPunct="0">
                <a:defRPr sz="3800" b="1">
                  <a:solidFill>
                    <a:schemeClr val="tx2"/>
                  </a:solidFill>
                  <a:latin typeface="Times New Roman" pitchFamily="18" charset="0"/>
                  <a:ea typeface="宋体" pitchFamily="2" charset="-122"/>
                </a:defRPr>
              </a:lvl4pPr>
              <a:lvl5pPr marL="2057400" indent="-228600" eaLnBrk="0" hangingPunct="0">
                <a:defRPr sz="3800" b="1">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800" b="1">
                  <a:solidFill>
                    <a:schemeClr val="tx2"/>
                  </a:solidFill>
                  <a:latin typeface="Times New Roman" pitchFamily="18" charset="0"/>
                  <a:ea typeface="宋体" pitchFamily="2" charset="-122"/>
                </a:defRPr>
              </a:lvl9pPr>
            </a:lstStyle>
            <a:p>
              <a:pPr eaLnBrk="1" hangingPunct="1"/>
              <a:r>
                <a:rPr lang="en-US" altLang="zh-CN" sz="2400" b="0" dirty="0">
                  <a:solidFill>
                    <a:srgbClr val="FFFFFF"/>
                  </a:solidFill>
                  <a:latin typeface="Arial" charset="0"/>
                </a:rPr>
                <a:t>2</a:t>
              </a:r>
            </a:p>
          </p:txBody>
        </p:sp>
      </p:grpSp>
      <p:sp>
        <p:nvSpPr>
          <p:cNvPr id="10" name="Rectangle 2"/>
          <p:cNvSpPr>
            <a:spLocks noChangeArrowheads="1"/>
          </p:cNvSpPr>
          <p:nvPr/>
        </p:nvSpPr>
        <p:spPr bwMode="auto">
          <a:xfrm>
            <a:off x="1769418" y="1840260"/>
            <a:ext cx="11315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26122784"/>
              </p:ext>
            </p:extLst>
          </p:nvPr>
        </p:nvGraphicFramePr>
        <p:xfrm>
          <a:off x="477838" y="1685925"/>
          <a:ext cx="6551612" cy="5453063"/>
        </p:xfrm>
        <a:graphic>
          <a:graphicData uri="http://schemas.openxmlformats.org/presentationml/2006/ole">
            <mc:AlternateContent xmlns:mc="http://schemas.openxmlformats.org/markup-compatibility/2006">
              <mc:Choice xmlns:v="urn:schemas-microsoft-com:vml" Requires="v">
                <p:oleObj spid="_x0000_s12317" name="Visio" r:id="rId4" imgW="5819887" imgH="4886325" progId="Visio.Drawing.15">
                  <p:embed/>
                </p:oleObj>
              </mc:Choice>
              <mc:Fallback>
                <p:oleObj name="Visio" r:id="rId4" imgW="5819887" imgH="4886325" progId="Visio.Drawing.15">
                  <p:embed/>
                  <p:pic>
                    <p:nvPicPr>
                      <p:cNvPr id="0" name="Object 1"/>
                      <p:cNvPicPr>
                        <a:picLocks noChangeAspect="1" noChangeArrowheads="1"/>
                      </p:cNvPicPr>
                      <p:nvPr/>
                    </p:nvPicPr>
                    <p:blipFill>
                      <a:blip r:embed="rId5"/>
                      <a:srcRect/>
                      <a:stretch>
                        <a:fillRect/>
                      </a:stretch>
                    </p:blipFill>
                    <p:spPr bwMode="auto">
                      <a:xfrm>
                        <a:off x="477838" y="1685925"/>
                        <a:ext cx="6551612" cy="5453063"/>
                      </a:xfrm>
                      <a:prstGeom prst="rect">
                        <a:avLst/>
                      </a:prstGeom>
                      <a:noFill/>
                    </p:spPr>
                  </p:pic>
                </p:oleObj>
              </mc:Fallback>
            </mc:AlternateContent>
          </a:graphicData>
        </a:graphic>
      </p:graphicFrame>
      <p:sp>
        <p:nvSpPr>
          <p:cNvPr id="12" name="矩形 11">
            <a:extLst>
              <a:ext uri="{FF2B5EF4-FFF2-40B4-BE49-F238E27FC236}">
                <a16:creationId xmlns:a16="http://schemas.microsoft.com/office/drawing/2014/main" id="{4C7BC38D-8C12-4FD1-A0AC-4A250A6203FC}"/>
              </a:ext>
            </a:extLst>
          </p:cNvPr>
          <p:cNvSpPr/>
          <p:nvPr/>
        </p:nvSpPr>
        <p:spPr>
          <a:xfrm>
            <a:off x="7062313" y="2297988"/>
            <a:ext cx="4186739" cy="458612"/>
          </a:xfrm>
          <a:prstGeom prst="rect">
            <a:avLst/>
          </a:prstGeom>
          <a:solidFill>
            <a:srgbClr val="5B9BD5">
              <a:lumMod val="20000"/>
              <a:lumOff val="80000"/>
            </a:srgbClr>
          </a:solidFill>
          <a:ln w="12700" cap="flat" cmpd="sng" algn="ctr">
            <a:noFill/>
            <a:prstDash val="solid"/>
            <a:miter lim="800000"/>
          </a:ln>
          <a:effectLst/>
        </p:spPr>
        <p:txBody>
          <a:bodyPr anchor="ctr" anchorCtr="0">
            <a:noAutofit/>
          </a:bodyPr>
          <a:lstStyle/>
          <a:p>
            <a:pPr marL="0" marR="0" lvl="0" indent="0" algn="l" defTabSz="914400" eaLnBrk="0" fontAlgn="auto" latinLnBrk="0" hangingPunct="0">
              <a:lnSpc>
                <a:spcPct val="150000"/>
              </a:lnSpc>
              <a:spcBef>
                <a:spcPts val="0"/>
              </a:spcBef>
              <a:spcAft>
                <a:spcPts val="0"/>
              </a:spcAft>
              <a:buClr>
                <a:srgbClr val="5B9BD5"/>
              </a:buClr>
              <a:buSzTx/>
              <a:buFontTx/>
              <a:buNone/>
              <a:tabLst/>
              <a:defRPr/>
            </a:pPr>
            <a:r>
              <a:rPr kumimoji="0" lang="zh-CN" altLang="en-US"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）对柔性多状态开关的拓扑研究√</a:t>
            </a:r>
            <a:endParaRPr kumimoji="0" lang="zh-CN" altLang="en-US"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3" name="下箭头 12"/>
          <p:cNvSpPr/>
          <p:nvPr/>
        </p:nvSpPr>
        <p:spPr bwMode="auto">
          <a:xfrm>
            <a:off x="8808353" y="2903829"/>
            <a:ext cx="504056" cy="360040"/>
          </a:xfrm>
          <a:prstGeom prst="downArrow">
            <a:avLst/>
          </a:prstGeom>
          <a:solidFill>
            <a:schemeClr val="accent1"/>
          </a:solidFill>
          <a:ln w="12700"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376238" marR="0" indent="-376238" algn="l" defTabSz="1019175" rtl="0" eaLnBrk="0" fontAlgn="base" latinLnBrk="0" hangingPunct="0">
              <a:lnSpc>
                <a:spcPct val="90000"/>
              </a:lnSpc>
              <a:spcBef>
                <a:spcPct val="0"/>
              </a:spcBef>
              <a:spcAft>
                <a:spcPct val="30000"/>
              </a:spcAft>
              <a:buClr>
                <a:schemeClr val="tx2"/>
              </a:buClr>
              <a:buSzTx/>
              <a:buFont typeface="Wingdings" pitchFamily="2" charset="2"/>
              <a:buNone/>
              <a:tabLst/>
            </a:pPr>
            <a:endParaRPr kumimoji="0" lang="zh-CN" altLang="en-US" sz="3800" b="1" i="0" u="none" strike="noStrike" cap="none" normalizeH="0" baseline="0" smtClean="0">
              <a:ln>
                <a:noFill/>
              </a:ln>
              <a:solidFill>
                <a:schemeClr val="tx2"/>
              </a:solidFill>
              <a:effectLst/>
              <a:latin typeface="Times New Roman" charset="0"/>
              <a:ea typeface="宋体" pitchFamily="2" charset="-122"/>
            </a:endParaRPr>
          </a:p>
        </p:txBody>
      </p:sp>
      <p:sp>
        <p:nvSpPr>
          <p:cNvPr id="14" name="矩形 13">
            <a:extLst>
              <a:ext uri="{FF2B5EF4-FFF2-40B4-BE49-F238E27FC236}">
                <a16:creationId xmlns:a16="http://schemas.microsoft.com/office/drawing/2014/main" id="{4C7BC38D-8C12-4FD1-A0AC-4A250A6203FC}"/>
              </a:ext>
            </a:extLst>
          </p:cNvPr>
          <p:cNvSpPr/>
          <p:nvPr/>
        </p:nvSpPr>
        <p:spPr>
          <a:xfrm>
            <a:off x="7062313" y="3288129"/>
            <a:ext cx="4186739" cy="458612"/>
          </a:xfrm>
          <a:prstGeom prst="rect">
            <a:avLst/>
          </a:prstGeom>
          <a:solidFill>
            <a:srgbClr val="5B9BD5">
              <a:lumMod val="20000"/>
              <a:lumOff val="80000"/>
            </a:srgbClr>
          </a:solidFill>
          <a:ln w="12700" cap="flat" cmpd="sng" algn="ctr">
            <a:noFill/>
            <a:prstDash val="solid"/>
            <a:miter lim="800000"/>
          </a:ln>
          <a:effectLst/>
        </p:spPr>
        <p:txBody>
          <a:bodyPr anchor="ctr" anchorCtr="0">
            <a:noAutofit/>
          </a:bodyPr>
          <a:lstStyle>
            <a:defPPr>
              <a:defRPr lang="de-DE"/>
            </a:defPPr>
            <a:lvl1pPr algn="ctr" rtl="0" fontAlgn="base">
              <a:spcBef>
                <a:spcPct val="0"/>
              </a:spcBef>
              <a:spcAft>
                <a:spcPct val="0"/>
              </a:spcAft>
              <a:defRPr sz="3800" b="1" kern="1200">
                <a:solidFill>
                  <a:schemeClr val="tx2"/>
                </a:solidFill>
                <a:latin typeface="Times New Roman" pitchFamily="18" charset="0"/>
                <a:ea typeface="宋体" pitchFamily="2" charset="-122"/>
                <a:cs typeface="+mn-cs"/>
              </a:defRPr>
            </a:lvl1pPr>
            <a:lvl2pPr marL="457200" algn="ctr" rtl="0" fontAlgn="base">
              <a:spcBef>
                <a:spcPct val="0"/>
              </a:spcBef>
              <a:spcAft>
                <a:spcPct val="0"/>
              </a:spcAft>
              <a:defRPr sz="3800" b="1" kern="1200">
                <a:solidFill>
                  <a:schemeClr val="tx2"/>
                </a:solidFill>
                <a:latin typeface="Times New Roman" pitchFamily="18" charset="0"/>
                <a:ea typeface="宋体" pitchFamily="2" charset="-122"/>
                <a:cs typeface="+mn-cs"/>
              </a:defRPr>
            </a:lvl2pPr>
            <a:lvl3pPr marL="914400" algn="ctr" rtl="0" fontAlgn="base">
              <a:spcBef>
                <a:spcPct val="0"/>
              </a:spcBef>
              <a:spcAft>
                <a:spcPct val="0"/>
              </a:spcAft>
              <a:defRPr sz="3800" b="1" kern="1200">
                <a:solidFill>
                  <a:schemeClr val="tx2"/>
                </a:solidFill>
                <a:latin typeface="Times New Roman" pitchFamily="18" charset="0"/>
                <a:ea typeface="宋体" pitchFamily="2" charset="-122"/>
                <a:cs typeface="+mn-cs"/>
              </a:defRPr>
            </a:lvl3pPr>
            <a:lvl4pPr marL="1371600" algn="ctr" rtl="0" fontAlgn="base">
              <a:spcBef>
                <a:spcPct val="0"/>
              </a:spcBef>
              <a:spcAft>
                <a:spcPct val="0"/>
              </a:spcAft>
              <a:defRPr sz="3800" b="1" kern="1200">
                <a:solidFill>
                  <a:schemeClr val="tx2"/>
                </a:solidFill>
                <a:latin typeface="Times New Roman" pitchFamily="18" charset="0"/>
                <a:ea typeface="宋体" pitchFamily="2" charset="-122"/>
                <a:cs typeface="+mn-cs"/>
              </a:defRPr>
            </a:lvl4pPr>
            <a:lvl5pPr marL="1828800" algn="ctr" rtl="0" fontAlgn="base">
              <a:spcBef>
                <a:spcPct val="0"/>
              </a:spcBef>
              <a:spcAft>
                <a:spcPct val="0"/>
              </a:spcAft>
              <a:defRPr sz="3800" b="1" kern="1200">
                <a:solidFill>
                  <a:schemeClr val="tx2"/>
                </a:solidFill>
                <a:latin typeface="Times New Roman" pitchFamily="18" charset="0"/>
                <a:ea typeface="宋体" pitchFamily="2" charset="-122"/>
                <a:cs typeface="+mn-cs"/>
              </a:defRPr>
            </a:lvl5pPr>
            <a:lvl6pPr marL="2286000" algn="l" defTabSz="914400" rtl="0" eaLnBrk="1" latinLnBrk="0" hangingPunct="1">
              <a:defRPr sz="3800" b="1" kern="1200">
                <a:solidFill>
                  <a:schemeClr val="tx2"/>
                </a:solidFill>
                <a:latin typeface="Times New Roman" pitchFamily="18" charset="0"/>
                <a:ea typeface="宋体" pitchFamily="2" charset="-122"/>
                <a:cs typeface="+mn-cs"/>
              </a:defRPr>
            </a:lvl6pPr>
            <a:lvl7pPr marL="2743200" algn="l" defTabSz="914400" rtl="0" eaLnBrk="1" latinLnBrk="0" hangingPunct="1">
              <a:defRPr sz="3800" b="1" kern="1200">
                <a:solidFill>
                  <a:schemeClr val="tx2"/>
                </a:solidFill>
                <a:latin typeface="Times New Roman" pitchFamily="18" charset="0"/>
                <a:ea typeface="宋体" pitchFamily="2" charset="-122"/>
                <a:cs typeface="+mn-cs"/>
              </a:defRPr>
            </a:lvl7pPr>
            <a:lvl8pPr marL="3200400" algn="l" defTabSz="914400" rtl="0" eaLnBrk="1" latinLnBrk="0" hangingPunct="1">
              <a:defRPr sz="3800" b="1" kern="1200">
                <a:solidFill>
                  <a:schemeClr val="tx2"/>
                </a:solidFill>
                <a:latin typeface="Times New Roman" pitchFamily="18" charset="0"/>
                <a:ea typeface="宋体" pitchFamily="2" charset="-122"/>
                <a:cs typeface="+mn-cs"/>
              </a:defRPr>
            </a:lvl8pPr>
            <a:lvl9pPr marL="3657600" algn="l" defTabSz="914400" rtl="0" eaLnBrk="1" latinLnBrk="0" hangingPunct="1">
              <a:defRPr sz="3800" b="1" kern="1200">
                <a:solidFill>
                  <a:schemeClr val="tx2"/>
                </a:solidFill>
                <a:latin typeface="Times New Roman" pitchFamily="18" charset="0"/>
                <a:ea typeface="宋体" pitchFamily="2" charset="-122"/>
                <a:cs typeface="+mn-cs"/>
              </a:defRPr>
            </a:lvl9pPr>
          </a:lstStyle>
          <a:p>
            <a:pPr marL="0" marR="0" lvl="0" indent="0" algn="l" defTabSz="914400" eaLnBrk="0" fontAlgn="auto" latinLnBrk="0" hangingPunct="0">
              <a:lnSpc>
                <a:spcPct val="150000"/>
              </a:lnSpc>
              <a:spcBef>
                <a:spcPts val="0"/>
              </a:spcBef>
              <a:spcAft>
                <a:spcPts val="0"/>
              </a:spcAft>
              <a:buClr>
                <a:srgbClr val="5B9BD5"/>
              </a:buClr>
              <a:buSzTx/>
              <a:buFontTx/>
              <a:buNone/>
              <a:tabLst/>
              <a:defRPr/>
            </a:pP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2</a:t>
            </a: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）对柔性多状态开关的</a:t>
            </a:r>
            <a:r>
              <a:rPr lang="zh-CN" altLang="en-US" sz="1800" b="0" kern="0" dirty="0">
                <a:solidFill>
                  <a:prstClr val="black"/>
                </a:solidFill>
                <a:latin typeface="微软雅黑" panose="020B0503020204020204" pitchFamily="34" charset="-122"/>
                <a:ea typeface="微软雅黑" panose="020B0503020204020204" pitchFamily="34" charset="-122"/>
              </a:rPr>
              <a:t>参数设计√</a:t>
            </a:r>
            <a:endParaRPr kumimoji="0" lang="zh-CN" altLang="en-US"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5" name="下箭头 14"/>
          <p:cNvSpPr/>
          <p:nvPr/>
        </p:nvSpPr>
        <p:spPr bwMode="auto">
          <a:xfrm>
            <a:off x="8808353" y="3930108"/>
            <a:ext cx="504056" cy="360040"/>
          </a:xfrm>
          <a:prstGeom prst="downArrow">
            <a:avLst/>
          </a:prstGeom>
          <a:solidFill>
            <a:schemeClr val="accent1"/>
          </a:solidFill>
          <a:ln w="12700"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376238" marR="0" indent="-376238" algn="l" defTabSz="1019175" rtl="0" eaLnBrk="0" fontAlgn="base" latinLnBrk="0" hangingPunct="0">
              <a:lnSpc>
                <a:spcPct val="90000"/>
              </a:lnSpc>
              <a:spcBef>
                <a:spcPct val="0"/>
              </a:spcBef>
              <a:spcAft>
                <a:spcPct val="30000"/>
              </a:spcAft>
              <a:buClr>
                <a:schemeClr val="tx2"/>
              </a:buClr>
              <a:buSzTx/>
              <a:buFont typeface="Wingdings" pitchFamily="2" charset="2"/>
              <a:buNone/>
              <a:tabLst/>
            </a:pPr>
            <a:endParaRPr kumimoji="0" lang="zh-CN" altLang="en-US" sz="3800" b="1" i="0" u="none" strike="noStrike" cap="none" normalizeH="0" baseline="0" smtClean="0">
              <a:ln>
                <a:noFill/>
              </a:ln>
              <a:solidFill>
                <a:schemeClr val="tx2"/>
              </a:solidFill>
              <a:effectLst/>
              <a:latin typeface="Times New Roman" charset="0"/>
              <a:ea typeface="宋体" pitchFamily="2" charset="-122"/>
            </a:endParaRPr>
          </a:p>
        </p:txBody>
      </p:sp>
      <p:sp>
        <p:nvSpPr>
          <p:cNvPr id="16" name="矩形 15">
            <a:extLst>
              <a:ext uri="{FF2B5EF4-FFF2-40B4-BE49-F238E27FC236}">
                <a16:creationId xmlns:a16="http://schemas.microsoft.com/office/drawing/2014/main" id="{4C7BC38D-8C12-4FD1-A0AC-4A250A6203FC}"/>
              </a:ext>
            </a:extLst>
          </p:cNvPr>
          <p:cNvSpPr/>
          <p:nvPr/>
        </p:nvSpPr>
        <p:spPr>
          <a:xfrm>
            <a:off x="7069887" y="4359853"/>
            <a:ext cx="4179165" cy="458612"/>
          </a:xfrm>
          <a:prstGeom prst="rect">
            <a:avLst/>
          </a:prstGeom>
          <a:solidFill>
            <a:srgbClr val="5B9BD5">
              <a:lumMod val="20000"/>
              <a:lumOff val="80000"/>
            </a:srgbClr>
          </a:solidFill>
          <a:ln w="12700" cap="flat" cmpd="sng" algn="ctr">
            <a:noFill/>
            <a:prstDash val="solid"/>
            <a:miter lim="800000"/>
          </a:ln>
          <a:effectLst/>
        </p:spPr>
        <p:txBody>
          <a:bodyPr anchor="ctr" anchorCtr="0">
            <a:noAutofit/>
          </a:bodyPr>
          <a:lstStyle>
            <a:defPPr>
              <a:defRPr lang="de-DE"/>
            </a:defPPr>
            <a:lvl1pPr algn="ctr" rtl="0" fontAlgn="base">
              <a:spcBef>
                <a:spcPct val="0"/>
              </a:spcBef>
              <a:spcAft>
                <a:spcPct val="0"/>
              </a:spcAft>
              <a:defRPr sz="3800" b="1" kern="1200">
                <a:solidFill>
                  <a:schemeClr val="tx2"/>
                </a:solidFill>
                <a:latin typeface="Times New Roman" pitchFamily="18" charset="0"/>
                <a:ea typeface="宋体" pitchFamily="2" charset="-122"/>
                <a:cs typeface="+mn-cs"/>
              </a:defRPr>
            </a:lvl1pPr>
            <a:lvl2pPr marL="457200" algn="ctr" rtl="0" fontAlgn="base">
              <a:spcBef>
                <a:spcPct val="0"/>
              </a:spcBef>
              <a:spcAft>
                <a:spcPct val="0"/>
              </a:spcAft>
              <a:defRPr sz="3800" b="1" kern="1200">
                <a:solidFill>
                  <a:schemeClr val="tx2"/>
                </a:solidFill>
                <a:latin typeface="Times New Roman" pitchFamily="18" charset="0"/>
                <a:ea typeface="宋体" pitchFamily="2" charset="-122"/>
                <a:cs typeface="+mn-cs"/>
              </a:defRPr>
            </a:lvl2pPr>
            <a:lvl3pPr marL="914400" algn="ctr" rtl="0" fontAlgn="base">
              <a:spcBef>
                <a:spcPct val="0"/>
              </a:spcBef>
              <a:spcAft>
                <a:spcPct val="0"/>
              </a:spcAft>
              <a:defRPr sz="3800" b="1" kern="1200">
                <a:solidFill>
                  <a:schemeClr val="tx2"/>
                </a:solidFill>
                <a:latin typeface="Times New Roman" pitchFamily="18" charset="0"/>
                <a:ea typeface="宋体" pitchFamily="2" charset="-122"/>
                <a:cs typeface="+mn-cs"/>
              </a:defRPr>
            </a:lvl3pPr>
            <a:lvl4pPr marL="1371600" algn="ctr" rtl="0" fontAlgn="base">
              <a:spcBef>
                <a:spcPct val="0"/>
              </a:spcBef>
              <a:spcAft>
                <a:spcPct val="0"/>
              </a:spcAft>
              <a:defRPr sz="3800" b="1" kern="1200">
                <a:solidFill>
                  <a:schemeClr val="tx2"/>
                </a:solidFill>
                <a:latin typeface="Times New Roman" pitchFamily="18" charset="0"/>
                <a:ea typeface="宋体" pitchFamily="2" charset="-122"/>
                <a:cs typeface="+mn-cs"/>
              </a:defRPr>
            </a:lvl4pPr>
            <a:lvl5pPr marL="1828800" algn="ctr" rtl="0" fontAlgn="base">
              <a:spcBef>
                <a:spcPct val="0"/>
              </a:spcBef>
              <a:spcAft>
                <a:spcPct val="0"/>
              </a:spcAft>
              <a:defRPr sz="3800" b="1" kern="1200">
                <a:solidFill>
                  <a:schemeClr val="tx2"/>
                </a:solidFill>
                <a:latin typeface="Times New Roman" pitchFamily="18" charset="0"/>
                <a:ea typeface="宋体" pitchFamily="2" charset="-122"/>
                <a:cs typeface="+mn-cs"/>
              </a:defRPr>
            </a:lvl5pPr>
            <a:lvl6pPr marL="2286000" algn="l" defTabSz="914400" rtl="0" eaLnBrk="1" latinLnBrk="0" hangingPunct="1">
              <a:defRPr sz="3800" b="1" kern="1200">
                <a:solidFill>
                  <a:schemeClr val="tx2"/>
                </a:solidFill>
                <a:latin typeface="Times New Roman" pitchFamily="18" charset="0"/>
                <a:ea typeface="宋体" pitchFamily="2" charset="-122"/>
                <a:cs typeface="+mn-cs"/>
              </a:defRPr>
            </a:lvl6pPr>
            <a:lvl7pPr marL="2743200" algn="l" defTabSz="914400" rtl="0" eaLnBrk="1" latinLnBrk="0" hangingPunct="1">
              <a:defRPr sz="3800" b="1" kern="1200">
                <a:solidFill>
                  <a:schemeClr val="tx2"/>
                </a:solidFill>
                <a:latin typeface="Times New Roman" pitchFamily="18" charset="0"/>
                <a:ea typeface="宋体" pitchFamily="2" charset="-122"/>
                <a:cs typeface="+mn-cs"/>
              </a:defRPr>
            </a:lvl7pPr>
            <a:lvl8pPr marL="3200400" algn="l" defTabSz="914400" rtl="0" eaLnBrk="1" latinLnBrk="0" hangingPunct="1">
              <a:defRPr sz="3800" b="1" kern="1200">
                <a:solidFill>
                  <a:schemeClr val="tx2"/>
                </a:solidFill>
                <a:latin typeface="Times New Roman" pitchFamily="18" charset="0"/>
                <a:ea typeface="宋体" pitchFamily="2" charset="-122"/>
                <a:cs typeface="+mn-cs"/>
              </a:defRPr>
            </a:lvl8pPr>
            <a:lvl9pPr marL="3657600" algn="l" defTabSz="914400" rtl="0" eaLnBrk="1" latinLnBrk="0" hangingPunct="1">
              <a:defRPr sz="3800" b="1" kern="1200">
                <a:solidFill>
                  <a:schemeClr val="tx2"/>
                </a:solidFill>
                <a:latin typeface="Times New Roman" pitchFamily="18" charset="0"/>
                <a:ea typeface="宋体" pitchFamily="2" charset="-122"/>
                <a:cs typeface="+mn-cs"/>
              </a:defRPr>
            </a:lvl9pPr>
          </a:lstStyle>
          <a:p>
            <a:pPr marL="0" marR="0" lvl="0" indent="0" algn="l" defTabSz="914400" eaLnBrk="0" fontAlgn="auto" latinLnBrk="0" hangingPunct="0">
              <a:lnSpc>
                <a:spcPct val="150000"/>
              </a:lnSpc>
              <a:spcBef>
                <a:spcPts val="0"/>
              </a:spcBef>
              <a:spcAft>
                <a:spcPts val="0"/>
              </a:spcAft>
              <a:buClr>
                <a:srgbClr val="5B9BD5"/>
              </a:buClr>
              <a:buSzTx/>
              <a:buFontTx/>
              <a:buNone/>
              <a:tabLst/>
              <a:defRPr/>
            </a:pP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3</a:t>
            </a: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）柔性多状态开关的理论建模分析</a:t>
            </a:r>
            <a:r>
              <a:rPr lang="zh-CN" altLang="en-US" sz="1800" b="0" kern="0" dirty="0">
                <a:solidFill>
                  <a:prstClr val="black"/>
                </a:solidFill>
                <a:latin typeface="微软雅黑" panose="020B0503020204020204" pitchFamily="34" charset="-122"/>
                <a:ea typeface="微软雅黑" panose="020B0503020204020204" pitchFamily="34" charset="-122"/>
              </a:rPr>
              <a:t>√</a:t>
            </a:r>
            <a:endParaRPr kumimoji="0" lang="zh-CN" altLang="en-US"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8" name="下箭头 17"/>
          <p:cNvSpPr/>
          <p:nvPr/>
        </p:nvSpPr>
        <p:spPr bwMode="auto">
          <a:xfrm>
            <a:off x="8808353" y="4933397"/>
            <a:ext cx="504056" cy="360040"/>
          </a:xfrm>
          <a:prstGeom prst="downArrow">
            <a:avLst/>
          </a:prstGeom>
          <a:solidFill>
            <a:schemeClr val="accent1"/>
          </a:solidFill>
          <a:ln w="12700"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376238" marR="0" indent="-376238" algn="l" defTabSz="1019175" rtl="0" eaLnBrk="0" fontAlgn="base" latinLnBrk="0" hangingPunct="0">
              <a:lnSpc>
                <a:spcPct val="90000"/>
              </a:lnSpc>
              <a:spcBef>
                <a:spcPct val="0"/>
              </a:spcBef>
              <a:spcAft>
                <a:spcPct val="30000"/>
              </a:spcAft>
              <a:buClr>
                <a:schemeClr val="tx2"/>
              </a:buClr>
              <a:buSzTx/>
              <a:buFont typeface="Wingdings" pitchFamily="2" charset="2"/>
              <a:buNone/>
              <a:tabLst/>
            </a:pPr>
            <a:endParaRPr kumimoji="0" lang="zh-CN" altLang="en-US" sz="3800" b="1" i="0" u="none" strike="noStrike" cap="none" normalizeH="0" baseline="0" smtClean="0">
              <a:ln>
                <a:noFill/>
              </a:ln>
              <a:solidFill>
                <a:schemeClr val="tx2"/>
              </a:solidFill>
              <a:effectLst/>
              <a:latin typeface="Times New Roman" charset="0"/>
              <a:ea typeface="宋体" pitchFamily="2" charset="-122"/>
            </a:endParaRPr>
          </a:p>
        </p:txBody>
      </p:sp>
      <p:sp>
        <p:nvSpPr>
          <p:cNvPr id="19" name="矩形 18">
            <a:extLst>
              <a:ext uri="{FF2B5EF4-FFF2-40B4-BE49-F238E27FC236}">
                <a16:creationId xmlns:a16="http://schemas.microsoft.com/office/drawing/2014/main" id="{4C7BC38D-8C12-4FD1-A0AC-4A250A6203FC}"/>
              </a:ext>
            </a:extLst>
          </p:cNvPr>
          <p:cNvSpPr/>
          <p:nvPr/>
        </p:nvSpPr>
        <p:spPr>
          <a:xfrm>
            <a:off x="7069887" y="5414096"/>
            <a:ext cx="4179165" cy="458612"/>
          </a:xfrm>
          <a:prstGeom prst="rect">
            <a:avLst/>
          </a:prstGeom>
          <a:solidFill>
            <a:srgbClr val="5B9BD5">
              <a:lumMod val="20000"/>
              <a:lumOff val="80000"/>
            </a:srgbClr>
          </a:solidFill>
          <a:ln w="12700" cap="flat" cmpd="sng" algn="ctr">
            <a:noFill/>
            <a:prstDash val="solid"/>
            <a:miter lim="800000"/>
          </a:ln>
          <a:effectLst/>
        </p:spPr>
        <p:txBody>
          <a:bodyPr anchor="ctr" anchorCtr="0">
            <a:noAutofit/>
          </a:bodyPr>
          <a:lstStyle>
            <a:defPPr>
              <a:defRPr lang="de-DE"/>
            </a:defPPr>
            <a:lvl1pPr algn="ctr" rtl="0" fontAlgn="base">
              <a:spcBef>
                <a:spcPct val="0"/>
              </a:spcBef>
              <a:spcAft>
                <a:spcPct val="0"/>
              </a:spcAft>
              <a:defRPr sz="3800" b="1" kern="1200">
                <a:solidFill>
                  <a:schemeClr val="tx2"/>
                </a:solidFill>
                <a:latin typeface="Times New Roman" pitchFamily="18" charset="0"/>
                <a:ea typeface="宋体" pitchFamily="2" charset="-122"/>
                <a:cs typeface="+mn-cs"/>
              </a:defRPr>
            </a:lvl1pPr>
            <a:lvl2pPr marL="457200" algn="ctr" rtl="0" fontAlgn="base">
              <a:spcBef>
                <a:spcPct val="0"/>
              </a:spcBef>
              <a:spcAft>
                <a:spcPct val="0"/>
              </a:spcAft>
              <a:defRPr sz="3800" b="1" kern="1200">
                <a:solidFill>
                  <a:schemeClr val="tx2"/>
                </a:solidFill>
                <a:latin typeface="Times New Roman" pitchFamily="18" charset="0"/>
                <a:ea typeface="宋体" pitchFamily="2" charset="-122"/>
                <a:cs typeface="+mn-cs"/>
              </a:defRPr>
            </a:lvl2pPr>
            <a:lvl3pPr marL="914400" algn="ctr" rtl="0" fontAlgn="base">
              <a:spcBef>
                <a:spcPct val="0"/>
              </a:spcBef>
              <a:spcAft>
                <a:spcPct val="0"/>
              </a:spcAft>
              <a:defRPr sz="3800" b="1" kern="1200">
                <a:solidFill>
                  <a:schemeClr val="tx2"/>
                </a:solidFill>
                <a:latin typeface="Times New Roman" pitchFamily="18" charset="0"/>
                <a:ea typeface="宋体" pitchFamily="2" charset="-122"/>
                <a:cs typeface="+mn-cs"/>
              </a:defRPr>
            </a:lvl3pPr>
            <a:lvl4pPr marL="1371600" algn="ctr" rtl="0" fontAlgn="base">
              <a:spcBef>
                <a:spcPct val="0"/>
              </a:spcBef>
              <a:spcAft>
                <a:spcPct val="0"/>
              </a:spcAft>
              <a:defRPr sz="3800" b="1" kern="1200">
                <a:solidFill>
                  <a:schemeClr val="tx2"/>
                </a:solidFill>
                <a:latin typeface="Times New Roman" pitchFamily="18" charset="0"/>
                <a:ea typeface="宋体" pitchFamily="2" charset="-122"/>
                <a:cs typeface="+mn-cs"/>
              </a:defRPr>
            </a:lvl4pPr>
            <a:lvl5pPr marL="1828800" algn="ctr" rtl="0" fontAlgn="base">
              <a:spcBef>
                <a:spcPct val="0"/>
              </a:spcBef>
              <a:spcAft>
                <a:spcPct val="0"/>
              </a:spcAft>
              <a:defRPr sz="3800" b="1" kern="1200">
                <a:solidFill>
                  <a:schemeClr val="tx2"/>
                </a:solidFill>
                <a:latin typeface="Times New Roman" pitchFamily="18" charset="0"/>
                <a:ea typeface="宋体" pitchFamily="2" charset="-122"/>
                <a:cs typeface="+mn-cs"/>
              </a:defRPr>
            </a:lvl5pPr>
            <a:lvl6pPr marL="2286000" algn="l" defTabSz="914400" rtl="0" eaLnBrk="1" latinLnBrk="0" hangingPunct="1">
              <a:defRPr sz="3800" b="1" kern="1200">
                <a:solidFill>
                  <a:schemeClr val="tx2"/>
                </a:solidFill>
                <a:latin typeface="Times New Roman" pitchFamily="18" charset="0"/>
                <a:ea typeface="宋体" pitchFamily="2" charset="-122"/>
                <a:cs typeface="+mn-cs"/>
              </a:defRPr>
            </a:lvl6pPr>
            <a:lvl7pPr marL="2743200" algn="l" defTabSz="914400" rtl="0" eaLnBrk="1" latinLnBrk="0" hangingPunct="1">
              <a:defRPr sz="3800" b="1" kern="1200">
                <a:solidFill>
                  <a:schemeClr val="tx2"/>
                </a:solidFill>
                <a:latin typeface="Times New Roman" pitchFamily="18" charset="0"/>
                <a:ea typeface="宋体" pitchFamily="2" charset="-122"/>
                <a:cs typeface="+mn-cs"/>
              </a:defRPr>
            </a:lvl7pPr>
            <a:lvl8pPr marL="3200400" algn="l" defTabSz="914400" rtl="0" eaLnBrk="1" latinLnBrk="0" hangingPunct="1">
              <a:defRPr sz="3800" b="1" kern="1200">
                <a:solidFill>
                  <a:schemeClr val="tx2"/>
                </a:solidFill>
                <a:latin typeface="Times New Roman" pitchFamily="18" charset="0"/>
                <a:ea typeface="宋体" pitchFamily="2" charset="-122"/>
                <a:cs typeface="+mn-cs"/>
              </a:defRPr>
            </a:lvl8pPr>
            <a:lvl9pPr marL="3657600" algn="l" defTabSz="914400" rtl="0" eaLnBrk="1" latinLnBrk="0" hangingPunct="1">
              <a:defRPr sz="3800" b="1" kern="1200">
                <a:solidFill>
                  <a:schemeClr val="tx2"/>
                </a:solidFill>
                <a:latin typeface="Times New Roman" pitchFamily="18" charset="0"/>
                <a:ea typeface="宋体" pitchFamily="2" charset="-122"/>
                <a:cs typeface="+mn-cs"/>
              </a:defRPr>
            </a:lvl9pPr>
          </a:lstStyle>
          <a:p>
            <a:pPr marL="0" marR="0" lvl="0" indent="0" algn="l" defTabSz="914400" eaLnBrk="0" fontAlgn="auto" latinLnBrk="0" hangingPunct="0">
              <a:lnSpc>
                <a:spcPct val="150000"/>
              </a:lnSpc>
              <a:spcBef>
                <a:spcPts val="0"/>
              </a:spcBef>
              <a:spcAft>
                <a:spcPts val="0"/>
              </a:spcAft>
              <a:buClr>
                <a:srgbClr val="5B9BD5"/>
              </a:buClr>
              <a:buSzTx/>
              <a:buFontTx/>
              <a:buNone/>
              <a:tabLst/>
              <a:defRPr/>
            </a:pP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4</a:t>
            </a: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）柔性多状态开关的仿真验证</a:t>
            </a:r>
            <a:r>
              <a:rPr lang="zh-CN" altLang="en-US" sz="1800" b="0" kern="0" dirty="0" smtClean="0">
                <a:solidFill>
                  <a:prstClr val="black"/>
                </a:solidFill>
                <a:latin typeface="微软雅黑" panose="020B0503020204020204" pitchFamily="34" charset="-122"/>
                <a:ea typeface="微软雅黑" panose="020B0503020204020204" pitchFamily="34" charset="-122"/>
              </a:rPr>
              <a:t>√</a:t>
            </a:r>
            <a:endParaRPr kumimoji="0" lang="zh-CN" altLang="en-US"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9207185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ys">
  <a:themeElements>
    <a:clrScheme name="">
      <a:dk1>
        <a:srgbClr val="000000"/>
      </a:dk1>
      <a:lt1>
        <a:srgbClr val="FFFFFF"/>
      </a:lt1>
      <a:dk2>
        <a:srgbClr val="0000FF"/>
      </a:dk2>
      <a:lt2>
        <a:srgbClr val="919191"/>
      </a:lt2>
      <a:accent1>
        <a:srgbClr val="0091FF"/>
      </a:accent1>
      <a:accent2>
        <a:srgbClr val="00FFFF"/>
      </a:accent2>
      <a:accent3>
        <a:srgbClr val="FFFFFF"/>
      </a:accent3>
      <a:accent4>
        <a:srgbClr val="000000"/>
      </a:accent4>
      <a:accent5>
        <a:srgbClr val="AAC7FF"/>
      </a:accent5>
      <a:accent6>
        <a:srgbClr val="00E7E7"/>
      </a:accent6>
      <a:hlink>
        <a:srgbClr val="000000"/>
      </a:hlink>
      <a:folHlink>
        <a:srgbClr val="000000"/>
      </a:folHlink>
    </a:clrScheme>
    <a:fontScheme name="sys">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376238" marR="0" indent="-376238" algn="l" defTabSz="1019175" rtl="0" eaLnBrk="0" fontAlgn="base" latinLnBrk="0" hangingPunct="0">
          <a:lnSpc>
            <a:spcPct val="90000"/>
          </a:lnSpc>
          <a:spcBef>
            <a:spcPct val="0"/>
          </a:spcBef>
          <a:spcAft>
            <a:spcPct val="30000"/>
          </a:spcAft>
          <a:buClr>
            <a:schemeClr val="tx2"/>
          </a:buClr>
          <a:buSzTx/>
          <a:buFont typeface="Wingdings" pitchFamily="2" charset="2"/>
          <a:buNone/>
          <a:tabLst/>
          <a:defRPr kumimoji="0" lang="de-DE" sz="3800" b="1" i="0" u="none" strike="noStrike" cap="none" normalizeH="0" baseline="0" smtClean="0">
            <a:ln>
              <a:noFill/>
            </a:ln>
            <a:solidFill>
              <a:schemeClr val="tx2"/>
            </a:solidFill>
            <a:effectLst/>
            <a:latin typeface="Times New Roman" charset="0"/>
            <a:ea typeface="宋体" pitchFamily="2" charset="-122"/>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376238" marR="0" indent="-376238" algn="l" defTabSz="1019175" rtl="0" eaLnBrk="0" fontAlgn="base" latinLnBrk="0" hangingPunct="0">
          <a:lnSpc>
            <a:spcPct val="90000"/>
          </a:lnSpc>
          <a:spcBef>
            <a:spcPct val="0"/>
          </a:spcBef>
          <a:spcAft>
            <a:spcPct val="30000"/>
          </a:spcAft>
          <a:buClr>
            <a:schemeClr val="tx2"/>
          </a:buClr>
          <a:buSzTx/>
          <a:buFont typeface="Wingdings" pitchFamily="2" charset="2"/>
          <a:buNone/>
          <a:tabLst/>
          <a:defRPr kumimoji="0" lang="de-DE" sz="3800" b="1" i="0" u="none" strike="noStrike" cap="none" normalizeH="0" baseline="0" smtClean="0">
            <a:ln>
              <a:noFill/>
            </a:ln>
            <a:solidFill>
              <a:schemeClr val="tx2"/>
            </a:solidFill>
            <a:effectLst/>
            <a:latin typeface="Times New Roman" charset="0"/>
            <a:ea typeface="宋体" pitchFamily="2" charset="-122"/>
          </a:defRPr>
        </a:defPPr>
      </a:lstStyle>
    </a:lnDef>
  </a:objectDefaults>
  <a:extraClrSchemeLst>
    <a:extraClrScheme>
      <a:clrScheme name="sy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y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y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y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y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y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y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Settings\a\Application Data\Microsoft\Templates\sys.pot</Template>
  <TotalTime>17894</TotalTime>
  <Pages>1</Pages>
  <Words>2138</Words>
  <Application>Microsoft Office PowerPoint</Application>
  <PresentationFormat>自定义</PresentationFormat>
  <Paragraphs>212</Paragraphs>
  <Slides>22</Slides>
  <Notes>12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2" baseType="lpstr">
      <vt:lpstr>黑体</vt:lpstr>
      <vt:lpstr>华文楷体</vt:lpstr>
      <vt:lpstr>宋体</vt:lpstr>
      <vt:lpstr>微软雅黑</vt:lpstr>
      <vt:lpstr>Arial</vt:lpstr>
      <vt:lpstr>Calibri</vt:lpstr>
      <vt:lpstr>Times New Roman</vt:lpstr>
      <vt:lpstr>Wingdings</vt:lpstr>
      <vt:lpstr>sys</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仿真结论</vt:lpstr>
      <vt:lpstr>目前存在的问题：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欢迎您来中科院电工所深造</dc:title>
  <dc:creator>shy</dc:creator>
  <cp:lastModifiedBy>dell</cp:lastModifiedBy>
  <cp:revision>1004</cp:revision>
  <cp:lastPrinted>2016-05-05T12:07:48Z</cp:lastPrinted>
  <dcterms:created xsi:type="dcterms:W3CDTF">2003-05-04T03:40:33Z</dcterms:created>
  <dcterms:modified xsi:type="dcterms:W3CDTF">2018-05-15T12:59:18Z</dcterms:modified>
</cp:coreProperties>
</file>