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76" r:id="rId3"/>
    <p:sldId id="257" r:id="rId4"/>
    <p:sldId id="258" r:id="rId5"/>
    <p:sldId id="259" r:id="rId6"/>
    <p:sldId id="261" r:id="rId7"/>
    <p:sldId id="262" r:id="rId8"/>
    <p:sldId id="260" r:id="rId9"/>
    <p:sldId id="274" r:id="rId10"/>
    <p:sldId id="267" r:id="rId11"/>
    <p:sldId id="268" r:id="rId12"/>
    <p:sldId id="263" r:id="rId13"/>
    <p:sldId id="277" r:id="rId14"/>
    <p:sldId id="264" r:id="rId15"/>
    <p:sldId id="278" r:id="rId16"/>
    <p:sldId id="269" r:id="rId17"/>
    <p:sldId id="265" r:id="rId18"/>
    <p:sldId id="273" r:id="rId19"/>
    <p:sldId id="275" r:id="rId20"/>
    <p:sldId id="270" r:id="rId21"/>
    <p:sldId id="272"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7721F-1357-46DB-90EB-80D1C1B8DB37}"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A7B22-6F3E-4986-B786-E2F788582935}" type="slidenum">
              <a:rPr lang="en-US" smtClean="0"/>
              <a:t>‹#›</a:t>
            </a:fld>
            <a:endParaRPr lang="en-US"/>
          </a:p>
        </p:txBody>
      </p:sp>
    </p:spTree>
    <p:extLst>
      <p:ext uri="{BB962C8B-B14F-4D97-AF65-F5344CB8AC3E}">
        <p14:creationId xmlns:p14="http://schemas.microsoft.com/office/powerpoint/2010/main" val="1943940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naut.io/latest/api/io/micronaut/runtime/context/scope/Refreshable.html" TargetMode="External"/><Relationship Id="rId3" Type="http://schemas.openxmlformats.org/officeDocument/2006/relationships/hyperlink" Target="https://docs.micronaut.io/latest/api/io/micronaut/context/annotation/Context.html" TargetMode="External"/><Relationship Id="rId7" Type="http://schemas.openxmlformats.org/officeDocument/2006/relationships/hyperlink" Target="https://docs.micronaut.io/latest/api/io/micronaut/runtime/context/scope/ThreadLocal.html" TargetMode="External"/><Relationship Id="rId2" Type="http://schemas.openxmlformats.org/officeDocument/2006/relationships/hyperlink" Target="https://docs.oracle.com/javaee/6/api/javax/inject/Singleton.html" TargetMode="External"/><Relationship Id="rId1" Type="http://schemas.openxmlformats.org/officeDocument/2006/relationships/slideLayout" Target="../slideLayouts/slideLayout2.xml"/><Relationship Id="rId6" Type="http://schemas.openxmlformats.org/officeDocument/2006/relationships/hyperlink" Target="https://docs.micronaut.io/latest/api/io/micronaut/context/annotation/Prototype.html" TargetMode="External"/><Relationship Id="rId5" Type="http://schemas.openxmlformats.org/officeDocument/2006/relationships/hyperlink" Target="https://docs.micronaut.io/latest/api/io/micronaut/context/annotation/Replaces.html" TargetMode="External"/><Relationship Id="rId4" Type="http://schemas.openxmlformats.org/officeDocument/2006/relationships/hyperlink" Target="https://docs.micronaut.io/latest/api/io/micronaut/context/annotation/Infrastructure.html" TargetMode="External"/><Relationship Id="rId9" Type="http://schemas.openxmlformats.org/officeDocument/2006/relationships/hyperlink" Target="https://docs.micronaut.io/latest/api/io/micronaut/runtime/http/scope/RequestScope.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naut.io/latest/api/io/micronaut/context/annotation/Require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naut.io/latest/api/io/micronaut/core/version/annotation/Version.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naut.io/latest/api/io/micronaut/websocket/annotation/package-summary.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icronaut-projects.github.io/micronaut-starter/latest/guide/" TargetMode="External"/><Relationship Id="rId2" Type="http://schemas.openxmlformats.org/officeDocument/2006/relationships/hyperlink" Target="https://docs.micronaut.io/latest/guide/index.htm"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micronaut-projects.github.io/micronaut-test/latest/guid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be.glosbe.com/be/ru/%D0%B4%D0%B0%20%D0%BF%D0%B0%D0%B1%D0%B0%D1%87%D1%8D%D0%BD%D0%BD%D1%8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3000" r="-3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A287-EA2E-4858-A1D3-5DF224BCF6E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2196E72-272B-412F-BC28-EC2F378DE6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7060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97D2-204A-4B5B-A934-8466A4FF29B3}"/>
              </a:ext>
            </a:extLst>
          </p:cNvPr>
          <p:cNvSpPr>
            <a:spLocks noGrp="1"/>
          </p:cNvSpPr>
          <p:nvPr>
            <p:ph type="title"/>
          </p:nvPr>
        </p:nvSpPr>
        <p:spPr>
          <a:xfrm>
            <a:off x="1103367" y="236778"/>
            <a:ext cx="9905998" cy="1478570"/>
          </a:xfrm>
        </p:spPr>
        <p:txBody>
          <a:bodyPr/>
          <a:lstStyle/>
          <a:p>
            <a:r>
              <a:rPr lang="en-US" dirty="0"/>
              <a:t>Bean Scopes INTO MICRONAUT</a:t>
            </a:r>
          </a:p>
        </p:txBody>
      </p:sp>
      <p:graphicFrame>
        <p:nvGraphicFramePr>
          <p:cNvPr id="5" name="Table 5">
            <a:extLst>
              <a:ext uri="{FF2B5EF4-FFF2-40B4-BE49-F238E27FC236}">
                <a16:creationId xmlns:a16="http://schemas.microsoft.com/office/drawing/2014/main" id="{6312018A-2441-4217-B726-01D9F9816AE9}"/>
              </a:ext>
            </a:extLst>
          </p:cNvPr>
          <p:cNvGraphicFramePr>
            <a:graphicFrameLocks noGrp="1"/>
          </p:cNvGraphicFramePr>
          <p:nvPr>
            <p:ph idx="1"/>
            <p:extLst>
              <p:ext uri="{D42A27DB-BD31-4B8C-83A1-F6EECF244321}">
                <p14:modId xmlns:p14="http://schemas.microsoft.com/office/powerpoint/2010/main" val="149795480"/>
              </p:ext>
            </p:extLst>
          </p:nvPr>
        </p:nvGraphicFramePr>
        <p:xfrm>
          <a:off x="1182635" y="1456930"/>
          <a:ext cx="9982093" cy="5000545"/>
        </p:xfrm>
        <a:graphic>
          <a:graphicData uri="http://schemas.openxmlformats.org/drawingml/2006/table">
            <a:tbl>
              <a:tblPr firstRow="1" bandRow="1">
                <a:tableStyleId>{F5AB1C69-6EDB-4FF4-983F-18BD219EF322}</a:tableStyleId>
              </a:tblPr>
              <a:tblGrid>
                <a:gridCol w="3622090">
                  <a:extLst>
                    <a:ext uri="{9D8B030D-6E8A-4147-A177-3AD203B41FA5}">
                      <a16:colId xmlns:a16="http://schemas.microsoft.com/office/drawing/2014/main" val="1235678292"/>
                    </a:ext>
                  </a:extLst>
                </a:gridCol>
                <a:gridCol w="6360003">
                  <a:extLst>
                    <a:ext uri="{9D8B030D-6E8A-4147-A177-3AD203B41FA5}">
                      <a16:colId xmlns:a16="http://schemas.microsoft.com/office/drawing/2014/main" val="2004565127"/>
                    </a:ext>
                  </a:extLst>
                </a:gridCol>
              </a:tblGrid>
              <a:tr h="514905">
                <a:tc>
                  <a:txBody>
                    <a:bodyPr/>
                    <a:lstStyle/>
                    <a:p>
                      <a:r>
                        <a:rPr lang="en-US" dirty="0"/>
                        <a:t>Scope</a:t>
                      </a:r>
                    </a:p>
                  </a:txBody>
                  <a:tcPr/>
                </a:tc>
                <a:tc>
                  <a:txBody>
                    <a:bodyPr/>
                    <a:lstStyle/>
                    <a:p>
                      <a:r>
                        <a:rPr lang="en-US" dirty="0" err="1"/>
                        <a:t>Defenition</a:t>
                      </a:r>
                      <a:endParaRPr lang="en-US" dirty="0"/>
                    </a:p>
                  </a:txBody>
                  <a:tcPr/>
                </a:tc>
                <a:extLst>
                  <a:ext uri="{0D108BD9-81ED-4DB2-BD59-A6C34878D82A}">
                    <a16:rowId xmlns:a16="http://schemas.microsoft.com/office/drawing/2014/main" val="3494722740"/>
                  </a:ext>
                </a:extLst>
              </a:tr>
              <a:tr h="370840">
                <a:tc>
                  <a:txBody>
                    <a:bodyPr/>
                    <a:lstStyle/>
                    <a:p>
                      <a:pPr marL="0" algn="l" defTabSz="914400" rtl="0" eaLnBrk="1" latinLnBrk="0" hangingPunct="1"/>
                      <a:r>
                        <a:rPr lang="en-US" sz="1800" kern="1200" dirty="0">
                          <a:solidFill>
                            <a:schemeClr val="dk1"/>
                          </a:solidFill>
                          <a:latin typeface="+mn-lt"/>
                          <a:ea typeface="+mn-ea"/>
                          <a:cs typeface="+mn-cs"/>
                          <a:hlinkClick r:id="rId2">
                            <a:extLst>
                              <a:ext uri="{A12FA001-AC4F-418D-AE19-62706E023703}">
                                <ahyp:hlinkClr xmlns:ahyp="http://schemas.microsoft.com/office/drawing/2018/hyperlinkcolor" val="tx"/>
                              </a:ext>
                            </a:extLst>
                          </a:hlinkClick>
                        </a:rPr>
                        <a:t>Singleton</a:t>
                      </a:r>
                      <a:endParaRPr lang="en-US" sz="1800" kern="1200" dirty="0">
                        <a:solidFill>
                          <a:schemeClr val="dk1"/>
                        </a:solidFill>
                        <a:latin typeface="+mn-lt"/>
                        <a:ea typeface="+mn-ea"/>
                        <a:cs typeface="+mn-cs"/>
                      </a:endParaRPr>
                    </a:p>
                  </a:txBody>
                  <a:tcPr/>
                </a:tc>
                <a:tc>
                  <a:txBody>
                    <a:bodyPr/>
                    <a:lstStyle/>
                    <a:p>
                      <a:r>
                        <a:rPr lang="en-US" sz="1800" b="0" i="0" kern="1200" dirty="0">
                          <a:solidFill>
                            <a:schemeClr val="dk1"/>
                          </a:solidFill>
                          <a:effectLst/>
                          <a:latin typeface="+mn-lt"/>
                          <a:ea typeface="+mn-ea"/>
                          <a:cs typeface="+mn-cs"/>
                        </a:rPr>
                        <a:t>Singleton scope indicates only one instance of the bean should exist</a:t>
                      </a:r>
                      <a:endParaRPr lang="en-US" dirty="0"/>
                    </a:p>
                  </a:txBody>
                  <a:tcPr/>
                </a:tc>
                <a:extLst>
                  <a:ext uri="{0D108BD9-81ED-4DB2-BD59-A6C34878D82A}">
                    <a16:rowId xmlns:a16="http://schemas.microsoft.com/office/drawing/2014/main" val="666867649"/>
                  </a:ext>
                </a:extLst>
              </a:tr>
              <a:tr h="370840">
                <a:tc>
                  <a:txBody>
                    <a:bodyPr/>
                    <a:lstStyle/>
                    <a:p>
                      <a:pPr marL="0" algn="l" defTabSz="914400" rtl="0" eaLnBrk="1" latinLnBrk="0" hangingPunct="1"/>
                      <a:r>
                        <a:rPr lang="en-US" sz="1800" kern="1200" dirty="0">
                          <a:solidFill>
                            <a:schemeClr val="dk1"/>
                          </a:solidFill>
                          <a:latin typeface="+mn-lt"/>
                          <a:ea typeface="+mn-ea"/>
                          <a:cs typeface="+mn-cs"/>
                          <a:hlinkClick r:id="rId3">
                            <a:extLst>
                              <a:ext uri="{A12FA001-AC4F-418D-AE19-62706E023703}">
                                <ahyp:hlinkClr xmlns:ahyp="http://schemas.microsoft.com/office/drawing/2018/hyperlinkcolor" val="tx"/>
                              </a:ext>
                            </a:extLst>
                          </a:hlinkClick>
                        </a:rPr>
                        <a:t>Context</a:t>
                      </a:r>
                      <a:endParaRPr lang="en-US" sz="1800" kern="1200" dirty="0">
                        <a:solidFill>
                          <a:schemeClr val="dk1"/>
                        </a:solidFill>
                        <a:latin typeface="+mn-lt"/>
                        <a:ea typeface="+mn-ea"/>
                        <a:cs typeface="+mn-cs"/>
                      </a:endParaRPr>
                    </a:p>
                  </a:txBody>
                  <a:tcPr/>
                </a:tc>
                <a:tc>
                  <a:txBody>
                    <a:bodyPr/>
                    <a:lstStyle/>
                    <a:p>
                      <a:r>
                        <a:rPr lang="en-US" sz="1800" b="0" i="0" kern="1200" dirty="0">
                          <a:solidFill>
                            <a:schemeClr val="dk1"/>
                          </a:solidFill>
                          <a:effectLst/>
                          <a:latin typeface="+mn-lt"/>
                          <a:ea typeface="+mn-ea"/>
                          <a:cs typeface="+mn-cs"/>
                        </a:rPr>
                        <a:t>Context scope indicates that the bean should be created at the same time as the </a:t>
                      </a:r>
                      <a:r>
                        <a:rPr lang="en-US" dirty="0" err="1"/>
                        <a:t>ApplicationContext</a:t>
                      </a:r>
                      <a:r>
                        <a:rPr lang="en-US" sz="1800" b="0" i="0" kern="1200" dirty="0">
                          <a:solidFill>
                            <a:schemeClr val="dk1"/>
                          </a:solidFill>
                          <a:effectLst/>
                          <a:latin typeface="+mn-lt"/>
                          <a:ea typeface="+mn-ea"/>
                          <a:cs typeface="+mn-cs"/>
                        </a:rPr>
                        <a:t> (eager initialization)</a:t>
                      </a:r>
                      <a:endParaRPr lang="en-US" dirty="0"/>
                    </a:p>
                  </a:txBody>
                  <a:tcPr/>
                </a:tc>
                <a:extLst>
                  <a:ext uri="{0D108BD9-81ED-4DB2-BD59-A6C34878D82A}">
                    <a16:rowId xmlns:a16="http://schemas.microsoft.com/office/drawing/2014/main" val="3480077022"/>
                  </a:ext>
                </a:extLst>
              </a:tr>
              <a:tr h="370840">
                <a:tc>
                  <a:txBody>
                    <a:bodyPr/>
                    <a:lstStyle/>
                    <a:p>
                      <a:pPr marL="0" algn="l" defTabSz="914400" rtl="0" eaLnBrk="1" latinLnBrk="0" hangingPunct="1"/>
                      <a:r>
                        <a:rPr lang="en-US" sz="1800" kern="1200" dirty="0">
                          <a:solidFill>
                            <a:schemeClr val="dk1"/>
                          </a:solidFill>
                          <a:latin typeface="+mn-lt"/>
                          <a:ea typeface="+mn-ea"/>
                          <a:cs typeface="+mn-cs"/>
                          <a:hlinkClick r:id="rId4">
                            <a:extLst>
                              <a:ext uri="{A12FA001-AC4F-418D-AE19-62706E023703}">
                                <ahyp:hlinkClr xmlns:ahyp="http://schemas.microsoft.com/office/drawing/2018/hyperlinkcolor" val="tx"/>
                              </a:ext>
                            </a:extLst>
                          </a:hlinkClick>
                        </a:rPr>
                        <a:t>Infrastructure</a:t>
                      </a:r>
                      <a:endParaRPr lang="en-US" sz="1800" kern="1200" dirty="0">
                        <a:solidFill>
                          <a:schemeClr val="dk1"/>
                        </a:solidFill>
                        <a:latin typeface="+mn-lt"/>
                        <a:ea typeface="+mn-ea"/>
                        <a:cs typeface="+mn-cs"/>
                      </a:endParaRPr>
                    </a:p>
                  </a:txBody>
                  <a:tcPr/>
                </a:tc>
                <a:tc>
                  <a:txBody>
                    <a:bodyPr/>
                    <a:lstStyle/>
                    <a:p>
                      <a:r>
                        <a:rPr lang="en-US" sz="1800" b="0" i="0" kern="1200" dirty="0">
                          <a:solidFill>
                            <a:schemeClr val="dk1"/>
                          </a:solidFill>
                          <a:effectLst/>
                          <a:latin typeface="+mn-lt"/>
                          <a:ea typeface="+mn-ea"/>
                          <a:cs typeface="+mn-cs"/>
                        </a:rPr>
                        <a:t>Infrastructure scope represents a bean that cannot be overridden or replaced using </a:t>
                      </a:r>
                      <a:r>
                        <a:rPr lang="en-US" sz="1800" b="1" i="0" u="none" strike="noStrike" kern="1200" dirty="0">
                          <a:solidFill>
                            <a:schemeClr val="bg2"/>
                          </a:solidFill>
                          <a:effectLst/>
                          <a:latin typeface="+mn-lt"/>
                          <a:ea typeface="+mn-ea"/>
                          <a:cs typeface="+mn-cs"/>
                          <a:hlinkClick r:id="rId5">
                            <a:extLst>
                              <a:ext uri="{A12FA001-AC4F-418D-AE19-62706E023703}">
                                <ahyp:hlinkClr xmlns:ahyp="http://schemas.microsoft.com/office/drawing/2018/hyperlinkcolor" val="tx"/>
                              </a:ext>
                            </a:extLst>
                          </a:hlinkClick>
                        </a:rPr>
                        <a:t>@Replaces</a:t>
                      </a:r>
                      <a:r>
                        <a:rPr lang="en-US" sz="1800" b="0" i="0" kern="1200" dirty="0">
                          <a:solidFill>
                            <a:schemeClr val="bg2"/>
                          </a:solidFill>
                          <a:effectLst/>
                          <a:latin typeface="+mn-lt"/>
                          <a:ea typeface="+mn-ea"/>
                          <a:cs typeface="+mn-cs"/>
                        </a:rPr>
                        <a:t> </a:t>
                      </a:r>
                      <a:r>
                        <a:rPr lang="en-US" sz="1800" b="0" i="0" kern="1200" dirty="0">
                          <a:solidFill>
                            <a:schemeClr val="dk1"/>
                          </a:solidFill>
                          <a:effectLst/>
                          <a:latin typeface="+mn-lt"/>
                          <a:ea typeface="+mn-ea"/>
                          <a:cs typeface="+mn-cs"/>
                        </a:rPr>
                        <a:t>because it is critical to the functioning of the system.</a:t>
                      </a:r>
                      <a:endParaRPr lang="en-US" dirty="0"/>
                    </a:p>
                  </a:txBody>
                  <a:tcPr/>
                </a:tc>
                <a:extLst>
                  <a:ext uri="{0D108BD9-81ED-4DB2-BD59-A6C34878D82A}">
                    <a16:rowId xmlns:a16="http://schemas.microsoft.com/office/drawing/2014/main" val="3126626786"/>
                  </a:ext>
                </a:extLst>
              </a:tr>
              <a:tr h="370840">
                <a:tc>
                  <a:txBody>
                    <a:bodyPr/>
                    <a:lstStyle/>
                    <a:p>
                      <a:pPr marL="0" algn="l" defTabSz="914400" rtl="0" eaLnBrk="1" latinLnBrk="0" hangingPunct="1"/>
                      <a:r>
                        <a:rPr lang="en-US" sz="1800" kern="1200" dirty="0">
                          <a:solidFill>
                            <a:schemeClr val="dk1"/>
                          </a:solidFill>
                          <a:latin typeface="+mn-lt"/>
                          <a:ea typeface="+mn-ea"/>
                          <a:cs typeface="+mn-cs"/>
                          <a:hlinkClick r:id="rId6">
                            <a:extLst>
                              <a:ext uri="{A12FA001-AC4F-418D-AE19-62706E023703}">
                                <ahyp:hlinkClr xmlns:ahyp="http://schemas.microsoft.com/office/drawing/2018/hyperlinkcolor" val="tx"/>
                              </a:ext>
                            </a:extLst>
                          </a:hlinkClick>
                        </a:rPr>
                        <a:t>Prototype</a:t>
                      </a:r>
                      <a:endParaRPr lang="en-US" sz="1800" kern="1200" dirty="0">
                        <a:solidFill>
                          <a:schemeClr val="dk1"/>
                        </a:solidFill>
                        <a:latin typeface="+mn-lt"/>
                        <a:ea typeface="+mn-ea"/>
                        <a:cs typeface="+mn-cs"/>
                      </a:endParaRPr>
                    </a:p>
                  </a:txBody>
                  <a:tcPr/>
                </a:tc>
                <a:tc>
                  <a:txBody>
                    <a:bodyPr/>
                    <a:lstStyle/>
                    <a:p>
                      <a:r>
                        <a:rPr lang="en-US" sz="1800" b="0" i="0" kern="1200" dirty="0">
                          <a:solidFill>
                            <a:schemeClr val="dk1"/>
                          </a:solidFill>
                          <a:effectLst/>
                          <a:latin typeface="+mn-lt"/>
                          <a:ea typeface="+mn-ea"/>
                          <a:cs typeface="+mn-cs"/>
                        </a:rPr>
                        <a:t>Prototype scope indicates that a new instance of the bean is created each time it is injected</a:t>
                      </a:r>
                      <a:endParaRPr lang="en-US" dirty="0"/>
                    </a:p>
                  </a:txBody>
                  <a:tcPr/>
                </a:tc>
                <a:extLst>
                  <a:ext uri="{0D108BD9-81ED-4DB2-BD59-A6C34878D82A}">
                    <a16:rowId xmlns:a16="http://schemas.microsoft.com/office/drawing/2014/main" val="569594889"/>
                  </a:ext>
                </a:extLst>
              </a:tr>
              <a:tr h="370840">
                <a:tc>
                  <a:txBody>
                    <a:bodyPr/>
                    <a:lstStyle/>
                    <a:p>
                      <a:pPr marL="0" algn="l" defTabSz="914400" rtl="0" eaLnBrk="1" latinLnBrk="0" hangingPunct="1"/>
                      <a:r>
                        <a:rPr lang="en-US" sz="1800" kern="1200" dirty="0" err="1">
                          <a:solidFill>
                            <a:schemeClr val="dk1"/>
                          </a:solidFill>
                          <a:latin typeface="+mn-lt"/>
                          <a:ea typeface="+mn-ea"/>
                          <a:cs typeface="+mn-cs"/>
                          <a:hlinkClick r:id="rId7">
                            <a:extLst>
                              <a:ext uri="{A12FA001-AC4F-418D-AE19-62706E023703}">
                                <ahyp:hlinkClr xmlns:ahyp="http://schemas.microsoft.com/office/drawing/2018/hyperlinkcolor" val="tx"/>
                              </a:ext>
                            </a:extLst>
                          </a:hlinkClick>
                        </a:rPr>
                        <a:t>ThreadLocal</a:t>
                      </a:r>
                      <a:endParaRPr lang="en-US" sz="1800" kern="1200" dirty="0">
                        <a:solidFill>
                          <a:schemeClr val="dk1"/>
                        </a:solidFill>
                        <a:latin typeface="+mn-lt"/>
                        <a:ea typeface="+mn-ea"/>
                        <a:cs typeface="+mn-cs"/>
                      </a:endParaRPr>
                    </a:p>
                  </a:txBody>
                  <a:tcPr/>
                </a:tc>
                <a:tc>
                  <a:txBody>
                    <a:bodyPr/>
                    <a:lstStyle/>
                    <a:p>
                      <a:r>
                        <a:rPr lang="en-US" dirty="0" err="1"/>
                        <a:t>ThreadLocal</a:t>
                      </a:r>
                      <a:r>
                        <a:rPr lang="en-US" sz="1800" b="0" i="0" kern="1200" dirty="0">
                          <a:solidFill>
                            <a:schemeClr val="dk1"/>
                          </a:solidFill>
                          <a:effectLst/>
                          <a:latin typeface="+mn-lt"/>
                          <a:ea typeface="+mn-ea"/>
                          <a:cs typeface="+mn-cs"/>
                        </a:rPr>
                        <a:t> scope is a custom scope that associates a bean per thread via a </a:t>
                      </a:r>
                      <a:r>
                        <a:rPr lang="en-US" sz="1800" b="0" i="0" kern="1200" dirty="0" err="1">
                          <a:solidFill>
                            <a:schemeClr val="dk1"/>
                          </a:solidFill>
                          <a:effectLst/>
                          <a:latin typeface="+mn-lt"/>
                          <a:ea typeface="+mn-ea"/>
                          <a:cs typeface="+mn-cs"/>
                        </a:rPr>
                        <a:t>ThreadLocal</a:t>
                      </a:r>
                      <a:endParaRPr lang="en-US" dirty="0"/>
                    </a:p>
                  </a:txBody>
                  <a:tcPr/>
                </a:tc>
                <a:extLst>
                  <a:ext uri="{0D108BD9-81ED-4DB2-BD59-A6C34878D82A}">
                    <a16:rowId xmlns:a16="http://schemas.microsoft.com/office/drawing/2014/main" val="3638189058"/>
                  </a:ext>
                </a:extLst>
              </a:tr>
              <a:tr h="370840">
                <a:tc>
                  <a:txBody>
                    <a:bodyPr/>
                    <a:lstStyle/>
                    <a:p>
                      <a:pPr marL="0" algn="l" defTabSz="914400" rtl="0" eaLnBrk="1" latinLnBrk="0" hangingPunct="1"/>
                      <a:r>
                        <a:rPr lang="en-US" sz="1800" kern="1200" dirty="0">
                          <a:solidFill>
                            <a:schemeClr val="dk1"/>
                          </a:solidFill>
                          <a:latin typeface="+mn-lt"/>
                          <a:ea typeface="+mn-ea"/>
                          <a:cs typeface="+mn-cs"/>
                          <a:hlinkClick r:id="rId8">
                            <a:extLst>
                              <a:ext uri="{A12FA001-AC4F-418D-AE19-62706E023703}">
                                <ahyp:hlinkClr xmlns:ahyp="http://schemas.microsoft.com/office/drawing/2018/hyperlinkcolor" val="tx"/>
                              </a:ext>
                            </a:extLst>
                          </a:hlinkClick>
                        </a:rPr>
                        <a:t>Refreshable</a:t>
                      </a:r>
                      <a:endParaRPr lang="en-US" sz="1800" kern="1200" dirty="0">
                        <a:solidFill>
                          <a:schemeClr val="dk1"/>
                        </a:solidFill>
                        <a:latin typeface="+mn-lt"/>
                        <a:ea typeface="+mn-ea"/>
                        <a:cs typeface="+mn-cs"/>
                      </a:endParaRPr>
                    </a:p>
                  </a:txBody>
                  <a:tcPr/>
                </a:tc>
                <a:tc>
                  <a:txBody>
                    <a:bodyPr/>
                    <a:lstStyle/>
                    <a:p>
                      <a:r>
                        <a:rPr lang="en-US" dirty="0"/>
                        <a:t>Refreshable</a:t>
                      </a:r>
                      <a:r>
                        <a:rPr lang="en-US" sz="1800" b="0" i="0" kern="1200" dirty="0">
                          <a:solidFill>
                            <a:schemeClr val="dk1"/>
                          </a:solidFill>
                          <a:effectLst/>
                          <a:latin typeface="+mn-lt"/>
                          <a:ea typeface="+mn-ea"/>
                          <a:cs typeface="+mn-cs"/>
                        </a:rPr>
                        <a:t> scope is a custom scope that allows a bean’s state to be refreshed via the </a:t>
                      </a:r>
                      <a:r>
                        <a:rPr lang="en-US" dirty="0"/>
                        <a:t>/refresh</a:t>
                      </a:r>
                      <a:r>
                        <a:rPr lang="en-US" sz="1800" b="0" i="0" kern="1200" dirty="0">
                          <a:solidFill>
                            <a:schemeClr val="dk1"/>
                          </a:solidFill>
                          <a:effectLst/>
                          <a:latin typeface="+mn-lt"/>
                          <a:ea typeface="+mn-ea"/>
                          <a:cs typeface="+mn-cs"/>
                        </a:rPr>
                        <a:t> endpoint.</a:t>
                      </a:r>
                      <a:endParaRPr lang="en-US" dirty="0"/>
                    </a:p>
                  </a:txBody>
                  <a:tcPr/>
                </a:tc>
                <a:extLst>
                  <a:ext uri="{0D108BD9-81ED-4DB2-BD59-A6C34878D82A}">
                    <a16:rowId xmlns:a16="http://schemas.microsoft.com/office/drawing/2014/main" val="3017930648"/>
                  </a:ext>
                </a:extLst>
              </a:tr>
              <a:tr h="370840">
                <a:tc>
                  <a:txBody>
                    <a:bodyPr/>
                    <a:lstStyle/>
                    <a:p>
                      <a:pPr marL="0" algn="l" defTabSz="914400" rtl="0" eaLnBrk="1" latinLnBrk="0" hangingPunct="1"/>
                      <a:r>
                        <a:rPr lang="en-US" sz="1800" kern="1200" dirty="0" err="1">
                          <a:solidFill>
                            <a:schemeClr val="dk1"/>
                          </a:solidFill>
                          <a:latin typeface="+mn-lt"/>
                          <a:ea typeface="+mn-ea"/>
                          <a:cs typeface="+mn-cs"/>
                          <a:hlinkClick r:id="rId9">
                            <a:extLst>
                              <a:ext uri="{A12FA001-AC4F-418D-AE19-62706E023703}">
                                <ahyp:hlinkClr xmlns:ahyp="http://schemas.microsoft.com/office/drawing/2018/hyperlinkcolor" val="tx"/>
                              </a:ext>
                            </a:extLst>
                          </a:hlinkClick>
                        </a:rPr>
                        <a:t>RequestScope</a:t>
                      </a:r>
                      <a:endParaRPr lang="en-US" sz="1800" kern="1200" dirty="0">
                        <a:solidFill>
                          <a:schemeClr val="dk1"/>
                        </a:solidFill>
                        <a:latin typeface="+mn-lt"/>
                        <a:ea typeface="+mn-ea"/>
                        <a:cs typeface="+mn-cs"/>
                      </a:endParaRPr>
                    </a:p>
                  </a:txBody>
                  <a:tcPr/>
                </a:tc>
                <a:tc>
                  <a:txBody>
                    <a:bodyPr/>
                    <a:lstStyle/>
                    <a:p>
                      <a:r>
                        <a:rPr lang="en-US" dirty="0" err="1"/>
                        <a:t>RequestScope</a:t>
                      </a:r>
                      <a:r>
                        <a:rPr lang="en-US" sz="1800" b="0" i="0" kern="1200" dirty="0">
                          <a:solidFill>
                            <a:schemeClr val="dk1"/>
                          </a:solidFill>
                          <a:effectLst/>
                          <a:latin typeface="+mn-lt"/>
                          <a:ea typeface="+mn-ea"/>
                          <a:cs typeface="+mn-cs"/>
                        </a:rPr>
                        <a:t> scope is a custom scope that indicates a new instance of the bean is created and associated with each HTTP request</a:t>
                      </a:r>
                      <a:endParaRPr lang="en-US" dirty="0"/>
                    </a:p>
                  </a:txBody>
                  <a:tcPr/>
                </a:tc>
                <a:extLst>
                  <a:ext uri="{0D108BD9-81ED-4DB2-BD59-A6C34878D82A}">
                    <a16:rowId xmlns:a16="http://schemas.microsoft.com/office/drawing/2014/main" val="760184667"/>
                  </a:ext>
                </a:extLst>
              </a:tr>
            </a:tbl>
          </a:graphicData>
        </a:graphic>
      </p:graphicFrame>
    </p:spTree>
    <p:extLst>
      <p:ext uri="{BB962C8B-B14F-4D97-AF65-F5344CB8AC3E}">
        <p14:creationId xmlns:p14="http://schemas.microsoft.com/office/powerpoint/2010/main" val="71542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D7D3F-4BA9-4225-8C0D-E73B83D4B55E}"/>
              </a:ext>
            </a:extLst>
          </p:cNvPr>
          <p:cNvSpPr>
            <a:spLocks noGrp="1"/>
          </p:cNvSpPr>
          <p:nvPr>
            <p:ph type="title"/>
          </p:nvPr>
        </p:nvSpPr>
        <p:spPr>
          <a:xfrm>
            <a:off x="1141414" y="347559"/>
            <a:ext cx="9905998" cy="1478570"/>
          </a:xfrm>
        </p:spPr>
        <p:txBody>
          <a:bodyPr/>
          <a:lstStyle/>
          <a:p>
            <a:r>
              <a:rPr lang="en-US" dirty="0"/>
              <a:t>Conditional beans</a:t>
            </a:r>
          </a:p>
        </p:txBody>
      </p:sp>
      <p:sp>
        <p:nvSpPr>
          <p:cNvPr id="3" name="Content Placeholder 2">
            <a:extLst>
              <a:ext uri="{FF2B5EF4-FFF2-40B4-BE49-F238E27FC236}">
                <a16:creationId xmlns:a16="http://schemas.microsoft.com/office/drawing/2014/main" id="{6421D543-33D7-4CF0-A28E-D375ECDC30DF}"/>
              </a:ext>
            </a:extLst>
          </p:cNvPr>
          <p:cNvSpPr>
            <a:spLocks noGrp="1"/>
          </p:cNvSpPr>
          <p:nvPr>
            <p:ph idx="1"/>
          </p:nvPr>
        </p:nvSpPr>
        <p:spPr>
          <a:xfrm>
            <a:off x="1141413" y="2427071"/>
            <a:ext cx="9905999" cy="3541714"/>
          </a:xfrm>
        </p:spPr>
        <p:txBody>
          <a:bodyPr>
            <a:normAutofit/>
          </a:bodyPr>
          <a:lstStyle/>
          <a:p>
            <a:pPr marL="0" indent="0" algn="just" rtl="0">
              <a:buNone/>
            </a:pPr>
            <a:r>
              <a:rPr lang="en-US" sz="2200" b="0" i="0" dirty="0">
                <a:solidFill>
                  <a:schemeClr val="bg1"/>
                </a:solidFill>
                <a:effectLst/>
                <a:latin typeface="Arial" panose="020B0604020202020204" pitchFamily="34" charset="0"/>
                <a:cs typeface="Arial" panose="020B0604020202020204" pitchFamily="34" charset="0"/>
              </a:rPr>
              <a:t>At times you may want a bean to load conditionally based on various potential factors including the </a:t>
            </a:r>
            <a:r>
              <a:rPr lang="en-US" sz="2200" b="0" i="0" dirty="0" err="1">
                <a:solidFill>
                  <a:schemeClr val="bg1"/>
                </a:solidFill>
                <a:effectLst/>
                <a:latin typeface="Arial" panose="020B0604020202020204" pitchFamily="34" charset="0"/>
                <a:cs typeface="Arial" panose="020B0604020202020204" pitchFamily="34" charset="0"/>
              </a:rPr>
              <a:t>classpath</a:t>
            </a:r>
            <a:r>
              <a:rPr lang="en-US" sz="2200" b="0" i="0" dirty="0">
                <a:solidFill>
                  <a:schemeClr val="bg1"/>
                </a:solidFill>
                <a:effectLst/>
                <a:latin typeface="Arial" panose="020B0604020202020204" pitchFamily="34" charset="0"/>
                <a:cs typeface="Arial" panose="020B0604020202020204" pitchFamily="34" charset="0"/>
              </a:rPr>
              <a:t>, the configuration, the presence of other beans etc.</a:t>
            </a:r>
          </a:p>
          <a:p>
            <a:pPr marL="0" indent="0" algn="just" rtl="0">
              <a:buNone/>
            </a:pPr>
            <a:r>
              <a:rPr lang="en-US" sz="2200" b="0" i="0" dirty="0">
                <a:solidFill>
                  <a:schemeClr val="bg1"/>
                </a:solidFill>
                <a:effectLst/>
                <a:latin typeface="Arial" panose="020B0604020202020204" pitchFamily="34" charset="0"/>
                <a:cs typeface="Arial" panose="020B0604020202020204" pitchFamily="34" charset="0"/>
              </a:rPr>
              <a:t>The </a:t>
            </a:r>
            <a:r>
              <a:rPr lang="en-US" sz="2200" b="1" i="0" u="sng" dirty="0">
                <a:solidFill>
                  <a:schemeClr val="bg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Requires</a:t>
            </a:r>
            <a:r>
              <a:rPr lang="en-US" sz="2200" b="0" i="0" dirty="0">
                <a:solidFill>
                  <a:schemeClr val="bg1"/>
                </a:solidFill>
                <a:effectLst/>
                <a:latin typeface="Arial" panose="020B0604020202020204" pitchFamily="34" charset="0"/>
                <a:cs typeface="Arial" panose="020B0604020202020204" pitchFamily="34" charset="0"/>
              </a:rPr>
              <a:t> annotation provides the ability to define one or many conditions on a bean.</a:t>
            </a:r>
          </a:p>
        </p:txBody>
      </p:sp>
      <p:pic>
        <p:nvPicPr>
          <p:cNvPr id="6" name="Picture 5" descr="Shape&#10;&#10;Description automatically generated with low confidence">
            <a:extLst>
              <a:ext uri="{FF2B5EF4-FFF2-40B4-BE49-F238E27FC236}">
                <a16:creationId xmlns:a16="http://schemas.microsoft.com/office/drawing/2014/main" id="{9428E126-5236-4E5E-BF2A-7804FCD3E185}"/>
              </a:ext>
            </a:extLst>
          </p:cNvPr>
          <p:cNvPicPr>
            <a:picLocks noChangeAspect="1"/>
          </p:cNvPicPr>
          <p:nvPr/>
        </p:nvPicPr>
        <p:blipFill>
          <a:blip r:embed="rId3"/>
          <a:stretch>
            <a:fillRect/>
          </a:stretch>
        </p:blipFill>
        <p:spPr>
          <a:xfrm>
            <a:off x="8946573" y="-184826"/>
            <a:ext cx="2220189" cy="2220189"/>
          </a:xfrm>
          <a:prstGeom prst="rect">
            <a:avLst/>
          </a:prstGeom>
        </p:spPr>
      </p:pic>
    </p:spTree>
    <p:extLst>
      <p:ext uri="{BB962C8B-B14F-4D97-AF65-F5344CB8AC3E}">
        <p14:creationId xmlns:p14="http://schemas.microsoft.com/office/powerpoint/2010/main" val="2536864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3886-F690-4F72-B3F4-4F2F71C986BA}"/>
              </a:ext>
            </a:extLst>
          </p:cNvPr>
          <p:cNvSpPr>
            <a:spLocks noGrp="1"/>
          </p:cNvSpPr>
          <p:nvPr>
            <p:ph type="title"/>
          </p:nvPr>
        </p:nvSpPr>
        <p:spPr>
          <a:xfrm>
            <a:off x="1141412" y="600680"/>
            <a:ext cx="9905998" cy="1478570"/>
          </a:xfrm>
        </p:spPr>
        <p:txBody>
          <a:bodyPr/>
          <a:lstStyle/>
          <a:p>
            <a:r>
              <a:rPr lang="en-US" b="0" i="0" dirty="0">
                <a:effectLst/>
                <a:latin typeface="Segoe UI" panose="020B0502040204020203" pitchFamily="34" charset="0"/>
              </a:rPr>
              <a:t>DAO with </a:t>
            </a:r>
            <a:r>
              <a:rPr lang="en-US" b="0" i="0" dirty="0" err="1">
                <a:effectLst/>
                <a:latin typeface="Segoe UI" panose="020B0502040204020203" pitchFamily="34" charset="0"/>
              </a:rPr>
              <a:t>micronaut</a:t>
            </a:r>
            <a:br>
              <a:rPr lang="en-US" b="0" i="0" dirty="0">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948E0AF5-06AC-4774-907C-CAB6C94FD0FC}"/>
              </a:ext>
            </a:extLst>
          </p:cNvPr>
          <p:cNvSpPr>
            <a:spLocks noGrp="1"/>
          </p:cNvSpPr>
          <p:nvPr>
            <p:ph idx="1"/>
          </p:nvPr>
        </p:nvSpPr>
        <p:spPr>
          <a:xfrm>
            <a:off x="1025238" y="2427071"/>
            <a:ext cx="9905999" cy="3541714"/>
          </a:xfrm>
        </p:spPr>
        <p:txBody>
          <a:bodyPr>
            <a:normAutofit fontScale="92500" lnSpcReduction="20000"/>
          </a:bodyPr>
          <a:lstStyle/>
          <a:p>
            <a:pPr marL="0" indent="0" algn="l">
              <a:buNone/>
            </a:pPr>
            <a:r>
              <a:rPr lang="en-US" b="0" i="0" dirty="0">
                <a:solidFill>
                  <a:schemeClr val="bg1"/>
                </a:solidFill>
                <a:effectLst/>
                <a:latin typeface="Arial" panose="020B0604020202020204" pitchFamily="34" charset="0"/>
                <a:cs typeface="Arial" panose="020B0604020202020204" pitchFamily="34" charset="0"/>
              </a:rPr>
              <a:t>Micronaut also has the built-in support for the defaults that automatically allow configuring your favorite data access toolkit and the APIs to make it easy to write your own integrations.</a:t>
            </a:r>
          </a:p>
          <a:p>
            <a:pPr algn="l">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MongoDB</a:t>
            </a:r>
          </a:p>
          <a:p>
            <a:pPr algn="l">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Hibernate</a:t>
            </a:r>
          </a:p>
          <a:p>
            <a:pPr algn="l">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Cassandra</a:t>
            </a:r>
          </a:p>
          <a:p>
            <a:pPr algn="l">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Redis</a:t>
            </a:r>
          </a:p>
          <a:p>
            <a:pPr algn="l">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Neo4j</a:t>
            </a:r>
          </a:p>
          <a:p>
            <a:endParaRPr lang="en-US" dirty="0">
              <a:latin typeface="Arial" panose="020B0604020202020204" pitchFamily="34" charset="0"/>
              <a:cs typeface="Arial" panose="020B0604020202020204" pitchFamily="34" charset="0"/>
            </a:endParaRPr>
          </a:p>
        </p:txBody>
      </p:sp>
      <p:pic>
        <p:nvPicPr>
          <p:cNvPr id="6" name="Picture 5" descr="Shape&#10;&#10;Description automatically generated with low confidence">
            <a:extLst>
              <a:ext uri="{FF2B5EF4-FFF2-40B4-BE49-F238E27FC236}">
                <a16:creationId xmlns:a16="http://schemas.microsoft.com/office/drawing/2014/main" id="{43CE91FC-0FFE-4D4D-9BA7-14C831DF8D63}"/>
              </a:ext>
            </a:extLst>
          </p:cNvPr>
          <p:cNvPicPr>
            <a:picLocks noChangeAspect="1"/>
          </p:cNvPicPr>
          <p:nvPr/>
        </p:nvPicPr>
        <p:blipFill>
          <a:blip r:embed="rId2"/>
          <a:stretch>
            <a:fillRect/>
          </a:stretch>
        </p:blipFill>
        <p:spPr>
          <a:xfrm>
            <a:off x="8946573" y="-184826"/>
            <a:ext cx="2220189" cy="2220189"/>
          </a:xfrm>
          <a:prstGeom prst="rect">
            <a:avLst/>
          </a:prstGeom>
        </p:spPr>
      </p:pic>
    </p:spTree>
    <p:extLst>
      <p:ext uri="{BB962C8B-B14F-4D97-AF65-F5344CB8AC3E}">
        <p14:creationId xmlns:p14="http://schemas.microsoft.com/office/powerpoint/2010/main" val="15815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A0EFA-B856-4A9C-AB84-4B043C8F6392}"/>
              </a:ext>
            </a:extLst>
          </p:cNvPr>
          <p:cNvSpPr>
            <a:spLocks noGrp="1"/>
          </p:cNvSpPr>
          <p:nvPr>
            <p:ph type="title"/>
          </p:nvPr>
        </p:nvSpPr>
        <p:spPr/>
        <p:txBody>
          <a:bodyPr/>
          <a:lstStyle/>
          <a:p>
            <a:r>
              <a:rPr lang="en-US" dirty="0"/>
              <a:t>JPA, Hibernate and more</a:t>
            </a:r>
          </a:p>
        </p:txBody>
      </p:sp>
      <p:pic>
        <p:nvPicPr>
          <p:cNvPr id="5" name="Content Placeholder 4" descr="Text&#10;&#10;Description automatically generated with medium confidence">
            <a:extLst>
              <a:ext uri="{FF2B5EF4-FFF2-40B4-BE49-F238E27FC236}">
                <a16:creationId xmlns:a16="http://schemas.microsoft.com/office/drawing/2014/main" id="{629346EB-CE9D-47EE-AA2B-4D4E39BA22CD}"/>
              </a:ext>
            </a:extLst>
          </p:cNvPr>
          <p:cNvPicPr>
            <a:picLocks noGrp="1" noChangeAspect="1"/>
          </p:cNvPicPr>
          <p:nvPr>
            <p:ph idx="1"/>
          </p:nvPr>
        </p:nvPicPr>
        <p:blipFill>
          <a:blip r:embed="rId2"/>
          <a:stretch>
            <a:fillRect/>
          </a:stretch>
        </p:blipFill>
        <p:spPr>
          <a:xfrm>
            <a:off x="2556769" y="1978335"/>
            <a:ext cx="5888793" cy="4085862"/>
          </a:xfrm>
        </p:spPr>
      </p:pic>
      <p:pic>
        <p:nvPicPr>
          <p:cNvPr id="6" name="Picture 5" descr="Shape&#10;&#10;Description automatically generated with low confidence">
            <a:extLst>
              <a:ext uri="{FF2B5EF4-FFF2-40B4-BE49-F238E27FC236}">
                <a16:creationId xmlns:a16="http://schemas.microsoft.com/office/drawing/2014/main" id="{98D699B6-9ED2-415B-A44F-4371B50A6810}"/>
              </a:ext>
            </a:extLst>
          </p:cNvPr>
          <p:cNvPicPr>
            <a:picLocks noChangeAspect="1"/>
          </p:cNvPicPr>
          <p:nvPr/>
        </p:nvPicPr>
        <p:blipFill>
          <a:blip r:embed="rId3"/>
          <a:stretch>
            <a:fillRect/>
          </a:stretch>
        </p:blipFill>
        <p:spPr>
          <a:xfrm>
            <a:off x="8946573" y="-184826"/>
            <a:ext cx="2220189" cy="2220189"/>
          </a:xfrm>
          <a:prstGeom prst="rect">
            <a:avLst/>
          </a:prstGeom>
        </p:spPr>
      </p:pic>
    </p:spTree>
    <p:extLst>
      <p:ext uri="{BB962C8B-B14F-4D97-AF65-F5344CB8AC3E}">
        <p14:creationId xmlns:p14="http://schemas.microsoft.com/office/powerpoint/2010/main" val="261737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183A-A15C-4985-BD18-E6E380CB338B}"/>
              </a:ext>
            </a:extLst>
          </p:cNvPr>
          <p:cNvSpPr>
            <a:spLocks noGrp="1"/>
          </p:cNvSpPr>
          <p:nvPr>
            <p:ph type="title"/>
          </p:nvPr>
        </p:nvSpPr>
        <p:spPr>
          <a:xfrm>
            <a:off x="1056481" y="347559"/>
            <a:ext cx="9905998" cy="1478570"/>
          </a:xfrm>
        </p:spPr>
        <p:txBody>
          <a:bodyPr/>
          <a:lstStyle/>
          <a:p>
            <a:r>
              <a:rPr lang="en-US" dirty="0"/>
              <a:t>API Versioning</a:t>
            </a:r>
          </a:p>
        </p:txBody>
      </p:sp>
      <p:sp>
        <p:nvSpPr>
          <p:cNvPr id="3" name="Content Placeholder 2">
            <a:extLst>
              <a:ext uri="{FF2B5EF4-FFF2-40B4-BE49-F238E27FC236}">
                <a16:creationId xmlns:a16="http://schemas.microsoft.com/office/drawing/2014/main" id="{3F6602A7-0322-419E-8E5D-97689A9D69A6}"/>
              </a:ext>
            </a:extLst>
          </p:cNvPr>
          <p:cNvSpPr>
            <a:spLocks noGrp="1"/>
          </p:cNvSpPr>
          <p:nvPr>
            <p:ph idx="1"/>
          </p:nvPr>
        </p:nvSpPr>
        <p:spPr>
          <a:xfrm>
            <a:off x="1056481" y="2427071"/>
            <a:ext cx="10079038" cy="3541714"/>
          </a:xfrm>
        </p:spPr>
        <p:txBody>
          <a:bodyPr>
            <a:normAutofit/>
          </a:bodyPr>
          <a:lstStyle/>
          <a:p>
            <a:pPr marL="0" indent="0">
              <a:buNone/>
            </a:pPr>
            <a:r>
              <a:rPr lang="en-US" sz="2200" b="0" i="0" dirty="0">
                <a:solidFill>
                  <a:schemeClr val="bg1"/>
                </a:solidFill>
                <a:effectLst/>
                <a:latin typeface="Arial" panose="020B0604020202020204" pitchFamily="34" charset="0"/>
                <a:cs typeface="Arial" panose="020B0604020202020204" pitchFamily="34" charset="0"/>
              </a:rPr>
              <a:t>Micronaut supports API versioning via a dedicated </a:t>
            </a:r>
            <a:r>
              <a:rPr lang="en-US" sz="2200" b="1" i="0" u="sng" dirty="0">
                <a:solidFill>
                  <a:schemeClr val="bg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@Version</a:t>
            </a:r>
            <a:r>
              <a:rPr lang="en-US" sz="2200" b="0" i="0" dirty="0">
                <a:solidFill>
                  <a:schemeClr val="bg1"/>
                </a:solidFill>
                <a:effectLst/>
                <a:latin typeface="Arial" panose="020B0604020202020204" pitchFamily="34" charset="0"/>
                <a:cs typeface="Arial" panose="020B0604020202020204" pitchFamily="34" charset="0"/>
              </a:rPr>
              <a:t> annotation.</a:t>
            </a:r>
          </a:p>
          <a:p>
            <a:pPr marL="0" indent="0">
              <a:buNone/>
            </a:pPr>
            <a:r>
              <a:rPr lang="en-US" sz="2200" dirty="0">
                <a:solidFill>
                  <a:schemeClr val="bg1"/>
                </a:solidFill>
                <a:latin typeface="Arial" panose="020B0604020202020204" pitchFamily="34" charset="0"/>
                <a:cs typeface="Arial" panose="020B0604020202020204" pitchFamily="34" charset="0"/>
              </a:rPr>
              <a:t>By default Micronaut has 2 out-of-the-box strategies for resolving the version that are based on an HTTP header named X-API-VERSION or a request parameter named </a:t>
            </a:r>
            <a:r>
              <a:rPr lang="en-US" sz="2200" dirty="0" err="1">
                <a:solidFill>
                  <a:schemeClr val="bg1"/>
                </a:solidFill>
                <a:latin typeface="Arial" panose="020B0604020202020204" pitchFamily="34" charset="0"/>
                <a:cs typeface="Arial" panose="020B0604020202020204" pitchFamily="34" charset="0"/>
              </a:rPr>
              <a:t>api</a:t>
            </a:r>
            <a:r>
              <a:rPr lang="en-US" sz="2200" dirty="0">
                <a:solidFill>
                  <a:schemeClr val="bg1"/>
                </a:solidFill>
                <a:latin typeface="Arial" panose="020B0604020202020204" pitchFamily="34" charset="0"/>
                <a:cs typeface="Arial" panose="020B0604020202020204" pitchFamily="34" charset="0"/>
              </a:rPr>
              <a:t>-version, however this is configurable.</a:t>
            </a:r>
          </a:p>
        </p:txBody>
      </p:sp>
      <p:pic>
        <p:nvPicPr>
          <p:cNvPr id="6" name="Picture 5" descr="Shape&#10;&#10;Description automatically generated with low confidence">
            <a:extLst>
              <a:ext uri="{FF2B5EF4-FFF2-40B4-BE49-F238E27FC236}">
                <a16:creationId xmlns:a16="http://schemas.microsoft.com/office/drawing/2014/main" id="{827A42DF-94C3-4900-9211-AFD861F5649C}"/>
              </a:ext>
            </a:extLst>
          </p:cNvPr>
          <p:cNvPicPr>
            <a:picLocks noChangeAspect="1"/>
          </p:cNvPicPr>
          <p:nvPr/>
        </p:nvPicPr>
        <p:blipFill>
          <a:blip r:embed="rId3"/>
          <a:stretch>
            <a:fillRect/>
          </a:stretch>
        </p:blipFill>
        <p:spPr>
          <a:xfrm>
            <a:off x="8946573" y="-184826"/>
            <a:ext cx="2220189" cy="2220189"/>
          </a:xfrm>
          <a:prstGeom prst="rect">
            <a:avLst/>
          </a:prstGeom>
        </p:spPr>
      </p:pic>
    </p:spTree>
    <p:extLst>
      <p:ext uri="{BB962C8B-B14F-4D97-AF65-F5344CB8AC3E}">
        <p14:creationId xmlns:p14="http://schemas.microsoft.com/office/powerpoint/2010/main" val="1952415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C79C-4089-41EF-BBD5-099754EEB2FC}"/>
              </a:ext>
            </a:extLst>
          </p:cNvPr>
          <p:cNvSpPr>
            <a:spLocks noGrp="1"/>
          </p:cNvSpPr>
          <p:nvPr>
            <p:ph type="title"/>
          </p:nvPr>
        </p:nvSpPr>
        <p:spPr/>
        <p:txBody>
          <a:bodyPr/>
          <a:lstStyle/>
          <a:p>
            <a:r>
              <a:rPr lang="en-US" dirty="0"/>
              <a:t>Testing into </a:t>
            </a:r>
            <a:r>
              <a:rPr lang="en-US" dirty="0" err="1"/>
              <a:t>micronaut</a:t>
            </a:r>
            <a:endParaRPr lang="en-US" dirty="0"/>
          </a:p>
        </p:txBody>
      </p:sp>
      <p:pic>
        <p:nvPicPr>
          <p:cNvPr id="4" name="Picture 3" descr="Shape&#10;&#10;Description automatically generated with low confidence">
            <a:extLst>
              <a:ext uri="{FF2B5EF4-FFF2-40B4-BE49-F238E27FC236}">
                <a16:creationId xmlns:a16="http://schemas.microsoft.com/office/drawing/2014/main" id="{FFC8DE3C-9C36-491C-9E61-D9C8B45BF2F7}"/>
              </a:ext>
            </a:extLst>
          </p:cNvPr>
          <p:cNvPicPr>
            <a:picLocks noChangeAspect="1"/>
          </p:cNvPicPr>
          <p:nvPr/>
        </p:nvPicPr>
        <p:blipFill>
          <a:blip r:embed="rId2"/>
          <a:stretch>
            <a:fillRect/>
          </a:stretch>
        </p:blipFill>
        <p:spPr>
          <a:xfrm>
            <a:off x="8946573" y="-184826"/>
            <a:ext cx="2220189" cy="2220189"/>
          </a:xfrm>
          <a:prstGeom prst="rect">
            <a:avLst/>
          </a:prstGeom>
        </p:spPr>
      </p:pic>
      <p:pic>
        <p:nvPicPr>
          <p:cNvPr id="10" name="Content Placeholder 9" descr="Text&#10;&#10;Description automatically generated">
            <a:extLst>
              <a:ext uri="{FF2B5EF4-FFF2-40B4-BE49-F238E27FC236}">
                <a16:creationId xmlns:a16="http://schemas.microsoft.com/office/drawing/2014/main" id="{0F2AB7B2-2948-43A1-B4BD-4503BE00E01E}"/>
              </a:ext>
            </a:extLst>
          </p:cNvPr>
          <p:cNvPicPr>
            <a:picLocks noGrp="1" noChangeAspect="1"/>
          </p:cNvPicPr>
          <p:nvPr>
            <p:ph idx="1"/>
          </p:nvPr>
        </p:nvPicPr>
        <p:blipFill>
          <a:blip r:embed="rId3"/>
          <a:stretch>
            <a:fillRect/>
          </a:stretch>
        </p:blipFill>
        <p:spPr>
          <a:xfrm>
            <a:off x="3800061" y="1885157"/>
            <a:ext cx="4591878" cy="4591878"/>
          </a:xfrm>
        </p:spPr>
      </p:pic>
    </p:spTree>
    <p:extLst>
      <p:ext uri="{BB962C8B-B14F-4D97-AF65-F5344CB8AC3E}">
        <p14:creationId xmlns:p14="http://schemas.microsoft.com/office/powerpoint/2010/main" val="1149713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9CA6-AC6B-40E8-89D4-8A48971CB3FA}"/>
              </a:ext>
            </a:extLst>
          </p:cNvPr>
          <p:cNvSpPr>
            <a:spLocks noGrp="1"/>
          </p:cNvSpPr>
          <p:nvPr>
            <p:ph type="title"/>
          </p:nvPr>
        </p:nvSpPr>
        <p:spPr>
          <a:xfrm>
            <a:off x="1141412" y="327514"/>
            <a:ext cx="9905998" cy="1478570"/>
          </a:xfrm>
        </p:spPr>
        <p:txBody>
          <a:bodyPr/>
          <a:lstStyle/>
          <a:p>
            <a:r>
              <a:rPr lang="en-US" dirty="0"/>
              <a:t>Testing into </a:t>
            </a:r>
            <a:r>
              <a:rPr lang="en-US" dirty="0" err="1"/>
              <a:t>micronaut</a:t>
            </a:r>
            <a:endParaRPr lang="en-US" dirty="0"/>
          </a:p>
        </p:txBody>
      </p:sp>
      <p:sp>
        <p:nvSpPr>
          <p:cNvPr id="3" name="Content Placeholder 2">
            <a:extLst>
              <a:ext uri="{FF2B5EF4-FFF2-40B4-BE49-F238E27FC236}">
                <a16:creationId xmlns:a16="http://schemas.microsoft.com/office/drawing/2014/main" id="{77B4976C-9E80-4AEF-93F5-A29D9E9FEF0D}"/>
              </a:ext>
            </a:extLst>
          </p:cNvPr>
          <p:cNvSpPr>
            <a:spLocks noGrp="1"/>
          </p:cNvSpPr>
          <p:nvPr>
            <p:ph idx="1"/>
          </p:nvPr>
        </p:nvSpPr>
        <p:spPr/>
        <p:txBody>
          <a:bodyPr>
            <a:normAutofit/>
          </a:bodyPr>
          <a:lstStyle/>
          <a:p>
            <a:pPr marL="0" indent="0">
              <a:buNone/>
            </a:pPr>
            <a:r>
              <a:rPr lang="en-US" sz="2200" dirty="0">
                <a:solidFill>
                  <a:schemeClr val="bg1"/>
                </a:solidFill>
                <a:latin typeface="Arial" panose="020B0604020202020204" pitchFamily="34" charset="0"/>
                <a:cs typeface="Arial" panose="020B0604020202020204" pitchFamily="34" charset="0"/>
              </a:rPr>
              <a:t>Support </a:t>
            </a:r>
            <a:r>
              <a:rPr lang="en-US" sz="2200" dirty="0" err="1">
                <a:solidFill>
                  <a:schemeClr val="bg1"/>
                </a:solidFill>
                <a:latin typeface="Arial" panose="020B0604020202020204" pitchFamily="34" charset="0"/>
                <a:cs typeface="Arial" panose="020B0604020202020204" pitchFamily="34" charset="0"/>
              </a:rPr>
              <a:t>jUnit</a:t>
            </a:r>
            <a:r>
              <a:rPr lang="en-US" sz="2200" dirty="0">
                <a:solidFill>
                  <a:schemeClr val="bg1"/>
                </a:solidFill>
                <a:latin typeface="Arial" panose="020B0604020202020204" pitchFamily="34" charset="0"/>
                <a:cs typeface="Arial" panose="020B0604020202020204" pitchFamily="34" charset="0"/>
              </a:rPr>
              <a:t> and Mockito.</a:t>
            </a:r>
          </a:p>
          <a:p>
            <a:pPr marL="0" indent="0">
              <a:buNone/>
            </a:pPr>
            <a:r>
              <a:rPr lang="en-US" sz="2200" dirty="0">
                <a:solidFill>
                  <a:schemeClr val="bg1"/>
                </a:solidFill>
                <a:latin typeface="Arial" panose="020B0604020202020204" pitchFamily="34" charset="0"/>
                <a:cs typeface="Arial" panose="020B0604020202020204" pitchFamily="34" charset="0"/>
              </a:rPr>
              <a:t>Has own </a:t>
            </a:r>
            <a:r>
              <a:rPr lang="en-US" sz="2200" dirty="0" err="1">
                <a:solidFill>
                  <a:schemeClr val="bg1"/>
                </a:solidFill>
                <a:latin typeface="Arial" panose="020B0604020202020204" pitchFamily="34" charset="0"/>
                <a:cs typeface="Arial" panose="020B0604020202020204" pitchFamily="34" charset="0"/>
              </a:rPr>
              <a:t>MicronautTest</a:t>
            </a:r>
            <a:r>
              <a:rPr lang="en-US" sz="2200" dirty="0">
                <a:solidFill>
                  <a:schemeClr val="bg1"/>
                </a:solidFill>
                <a:latin typeface="Arial" panose="020B0604020202020204" pitchFamily="34" charset="0"/>
                <a:cs typeface="Arial" panose="020B0604020202020204" pitchFamily="34" charset="0"/>
              </a:rPr>
              <a:t> framework, which  includes a pretty simple set of extensions for JUnit 5, Spock, </a:t>
            </a:r>
            <a:r>
              <a:rPr lang="en-US" sz="2200" dirty="0" err="1">
                <a:solidFill>
                  <a:schemeClr val="bg1"/>
                </a:solidFill>
                <a:latin typeface="Arial" panose="020B0604020202020204" pitchFamily="34" charset="0"/>
                <a:cs typeface="Arial" panose="020B0604020202020204" pitchFamily="34" charset="0"/>
              </a:rPr>
              <a:t>Kotest</a:t>
            </a:r>
            <a:r>
              <a:rPr lang="en-US" sz="2200" dirty="0">
                <a:solidFill>
                  <a:schemeClr val="bg1"/>
                </a:solidFill>
                <a:latin typeface="Arial" panose="020B0604020202020204" pitchFamily="34" charset="0"/>
                <a:cs typeface="Arial" panose="020B0604020202020204" pitchFamily="34" charset="0"/>
              </a:rPr>
              <a:t> and </a:t>
            </a:r>
            <a:r>
              <a:rPr lang="en-US" sz="2200" dirty="0" err="1">
                <a:solidFill>
                  <a:schemeClr val="bg1"/>
                </a:solidFill>
                <a:latin typeface="Arial" panose="020B0604020202020204" pitchFamily="34" charset="0"/>
                <a:cs typeface="Arial" panose="020B0604020202020204" pitchFamily="34" charset="0"/>
              </a:rPr>
              <a:t>KotlinTest</a:t>
            </a:r>
            <a:r>
              <a:rPr lang="en-US" sz="2200" dirty="0">
                <a:solidFill>
                  <a:schemeClr val="bg1"/>
                </a:solidFill>
                <a:latin typeface="Arial" panose="020B0604020202020204" pitchFamily="34" charset="0"/>
                <a:cs typeface="Arial" panose="020B0604020202020204" pitchFamily="34" charset="0"/>
              </a:rPr>
              <a:t>:</a:t>
            </a:r>
          </a:p>
          <a:p>
            <a:pPr algn="just" rtl="0">
              <a:buFont typeface="Arial" panose="020B0604020202020204" pitchFamily="34" charset="0"/>
              <a:buChar char="•"/>
            </a:pPr>
            <a:r>
              <a:rPr lang="en-US" sz="2200" b="0" i="0" dirty="0">
                <a:solidFill>
                  <a:schemeClr val="bg1"/>
                </a:solidFill>
                <a:effectLst/>
                <a:latin typeface="Arial" panose="020B0604020202020204" pitchFamily="34" charset="0"/>
                <a:cs typeface="Arial" panose="020B0604020202020204" pitchFamily="34" charset="0"/>
              </a:rPr>
              <a:t>Automatically start and stop the server for the scope of a test suite</a:t>
            </a:r>
          </a:p>
          <a:p>
            <a:pPr algn="just" rtl="0">
              <a:buFont typeface="Arial" panose="020B0604020202020204" pitchFamily="34" charset="0"/>
              <a:buChar char="•"/>
            </a:pPr>
            <a:r>
              <a:rPr lang="en-US" sz="2200" b="0" i="0" dirty="0">
                <a:solidFill>
                  <a:schemeClr val="bg1"/>
                </a:solidFill>
                <a:effectLst/>
                <a:latin typeface="Arial" panose="020B0604020202020204" pitchFamily="34" charset="0"/>
                <a:cs typeface="Arial" panose="020B0604020202020204" pitchFamily="34" charset="0"/>
              </a:rPr>
              <a:t>Use mocks to replace existing beans for the scope of a test suite</a:t>
            </a:r>
          </a:p>
          <a:p>
            <a:pPr algn="just" rtl="0">
              <a:buFont typeface="Arial" panose="020B0604020202020204" pitchFamily="34" charset="0"/>
              <a:buChar char="•"/>
            </a:pPr>
            <a:r>
              <a:rPr lang="en-US" sz="2200" b="0" i="0" dirty="0">
                <a:solidFill>
                  <a:schemeClr val="bg1"/>
                </a:solidFill>
                <a:effectLst/>
                <a:latin typeface="Arial" panose="020B0604020202020204" pitchFamily="34" charset="0"/>
                <a:cs typeface="Arial" panose="020B0604020202020204" pitchFamily="34" charset="0"/>
              </a:rPr>
              <a:t>Allow dependency injection into a test instance</a:t>
            </a:r>
          </a:p>
          <a:p>
            <a:pPr marL="0" indent="0">
              <a:buNone/>
            </a:pPr>
            <a:endParaRPr lang="en-US" sz="2200" dirty="0">
              <a:solidFill>
                <a:schemeClr val="bg1"/>
              </a:solidFill>
              <a:latin typeface="Arial" panose="020B0604020202020204" pitchFamily="34" charset="0"/>
              <a:cs typeface="Arial" panose="020B0604020202020204" pitchFamily="34" charset="0"/>
            </a:endParaRPr>
          </a:p>
          <a:p>
            <a:endParaRPr lang="en-US" sz="2200" dirty="0">
              <a:solidFill>
                <a:schemeClr val="bg1"/>
              </a:solidFill>
              <a:latin typeface="Arial" panose="020B0604020202020204" pitchFamily="34" charset="0"/>
              <a:cs typeface="Arial" panose="020B0604020202020204" pitchFamily="34" charset="0"/>
            </a:endParaRPr>
          </a:p>
        </p:txBody>
      </p:sp>
      <p:pic>
        <p:nvPicPr>
          <p:cNvPr id="6" name="Picture 5" descr="Shape&#10;&#10;Description automatically generated with low confidence">
            <a:extLst>
              <a:ext uri="{FF2B5EF4-FFF2-40B4-BE49-F238E27FC236}">
                <a16:creationId xmlns:a16="http://schemas.microsoft.com/office/drawing/2014/main" id="{801924D8-4333-43E5-938D-E68CDBDFBCE0}"/>
              </a:ext>
            </a:extLst>
          </p:cNvPr>
          <p:cNvPicPr>
            <a:picLocks noChangeAspect="1"/>
          </p:cNvPicPr>
          <p:nvPr/>
        </p:nvPicPr>
        <p:blipFill>
          <a:blip r:embed="rId2"/>
          <a:stretch>
            <a:fillRect/>
          </a:stretch>
        </p:blipFill>
        <p:spPr>
          <a:xfrm>
            <a:off x="8946573" y="-184826"/>
            <a:ext cx="2220189" cy="2220189"/>
          </a:xfrm>
          <a:prstGeom prst="rect">
            <a:avLst/>
          </a:prstGeom>
        </p:spPr>
      </p:pic>
    </p:spTree>
    <p:extLst>
      <p:ext uri="{BB962C8B-B14F-4D97-AF65-F5344CB8AC3E}">
        <p14:creationId xmlns:p14="http://schemas.microsoft.com/office/powerpoint/2010/main" val="1308193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2BD7-75FE-4086-B758-5F845F9EF1CC}"/>
              </a:ext>
            </a:extLst>
          </p:cNvPr>
          <p:cNvSpPr>
            <a:spLocks noGrp="1"/>
          </p:cNvSpPr>
          <p:nvPr>
            <p:ph type="title"/>
          </p:nvPr>
        </p:nvSpPr>
        <p:spPr>
          <a:xfrm>
            <a:off x="1025238" y="553848"/>
            <a:ext cx="9905998" cy="1478570"/>
          </a:xfrm>
        </p:spPr>
        <p:txBody>
          <a:bodyPr/>
          <a:lstStyle/>
          <a:p>
            <a:r>
              <a:rPr lang="en-US" b="0" i="0" dirty="0">
                <a:effectLst/>
                <a:latin typeface="Segoe UI" panose="020B0502040204020203" pitchFamily="34" charset="0"/>
              </a:rPr>
              <a:t>web-sockets into </a:t>
            </a:r>
            <a:r>
              <a:rPr lang="en-US" b="0" i="0" dirty="0" err="1">
                <a:effectLst/>
                <a:latin typeface="Segoe UI" panose="020B0502040204020203" pitchFamily="34" charset="0"/>
              </a:rPr>
              <a:t>micronaut</a:t>
            </a:r>
            <a:br>
              <a:rPr lang="en-US" b="0" i="0" dirty="0">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A96AED6A-247F-4677-8C85-721B98678B5C}"/>
              </a:ext>
            </a:extLst>
          </p:cNvPr>
          <p:cNvSpPr>
            <a:spLocks noGrp="1"/>
          </p:cNvSpPr>
          <p:nvPr>
            <p:ph idx="1"/>
          </p:nvPr>
        </p:nvSpPr>
        <p:spPr>
          <a:xfrm>
            <a:off x="1143000" y="2348310"/>
            <a:ext cx="9905999" cy="3541714"/>
          </a:xfrm>
        </p:spPr>
        <p:txBody>
          <a:bodyPr/>
          <a:lstStyle/>
          <a:p>
            <a:pPr marL="0" indent="0" algn="just" rtl="0">
              <a:buNone/>
            </a:pPr>
            <a:r>
              <a:rPr lang="en-US" b="0" i="0" dirty="0">
                <a:solidFill>
                  <a:schemeClr val="bg1"/>
                </a:solidFill>
                <a:effectLst/>
                <a:latin typeface="Arial" panose="020B0604020202020204" pitchFamily="34" charset="0"/>
                <a:cs typeface="Arial" panose="020B0604020202020204" pitchFamily="34" charset="0"/>
              </a:rPr>
              <a:t>Micronaut features dedicated support for creating WebSocket clients and servers. The </a:t>
            </a:r>
            <a:r>
              <a:rPr lang="en-US" b="1" i="0" u="sng" dirty="0" err="1">
                <a:solidFill>
                  <a:schemeClr val="bg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io.micronaut.websocket.annotation</a:t>
            </a:r>
            <a:r>
              <a:rPr lang="en-US" b="0" i="0" dirty="0">
                <a:solidFill>
                  <a:schemeClr val="bg1"/>
                </a:solidFill>
                <a:effectLst/>
                <a:latin typeface="Arial" panose="020B0604020202020204" pitchFamily="34" charset="0"/>
                <a:cs typeface="Arial" panose="020B0604020202020204" pitchFamily="34" charset="0"/>
              </a:rPr>
              <a:t> package includes a set of annotations for defining both clients and servers.</a:t>
            </a:r>
          </a:p>
        </p:txBody>
      </p:sp>
      <p:pic>
        <p:nvPicPr>
          <p:cNvPr id="6" name="Picture 5" descr="Shape&#10;&#10;Description automatically generated with low confidence">
            <a:extLst>
              <a:ext uri="{FF2B5EF4-FFF2-40B4-BE49-F238E27FC236}">
                <a16:creationId xmlns:a16="http://schemas.microsoft.com/office/drawing/2014/main" id="{0C5E9CEF-4EF7-4528-B950-891B50D04954}"/>
              </a:ext>
            </a:extLst>
          </p:cNvPr>
          <p:cNvPicPr>
            <a:picLocks noChangeAspect="1"/>
          </p:cNvPicPr>
          <p:nvPr/>
        </p:nvPicPr>
        <p:blipFill>
          <a:blip r:embed="rId3"/>
          <a:stretch>
            <a:fillRect/>
          </a:stretch>
        </p:blipFill>
        <p:spPr>
          <a:xfrm>
            <a:off x="8946573" y="-184826"/>
            <a:ext cx="2220189" cy="2220189"/>
          </a:xfrm>
          <a:prstGeom prst="rect">
            <a:avLst/>
          </a:prstGeom>
        </p:spPr>
      </p:pic>
    </p:spTree>
    <p:extLst>
      <p:ext uri="{BB962C8B-B14F-4D97-AF65-F5344CB8AC3E}">
        <p14:creationId xmlns:p14="http://schemas.microsoft.com/office/powerpoint/2010/main" val="2582219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9E2CB-43EB-49D0-98F7-1245424DDED5}"/>
              </a:ext>
            </a:extLst>
          </p:cNvPr>
          <p:cNvSpPr>
            <a:spLocks noGrp="1"/>
          </p:cNvSpPr>
          <p:nvPr>
            <p:ph type="title"/>
          </p:nvPr>
        </p:nvSpPr>
        <p:spPr/>
        <p:txBody>
          <a:bodyPr/>
          <a:lstStyle/>
          <a:p>
            <a:r>
              <a:rPr lang="en-US" dirty="0"/>
              <a:t>drawbacks</a:t>
            </a:r>
          </a:p>
        </p:txBody>
      </p:sp>
      <p:sp>
        <p:nvSpPr>
          <p:cNvPr id="3" name="Content Placeholder 2">
            <a:extLst>
              <a:ext uri="{FF2B5EF4-FFF2-40B4-BE49-F238E27FC236}">
                <a16:creationId xmlns:a16="http://schemas.microsoft.com/office/drawing/2014/main" id="{E558B863-DE05-4D0A-87CC-9CB0DFE74812}"/>
              </a:ext>
            </a:extLst>
          </p:cNvPr>
          <p:cNvSpPr>
            <a:spLocks noGrp="1"/>
          </p:cNvSpPr>
          <p:nvPr>
            <p:ph idx="1"/>
          </p:nvPr>
        </p:nvSpPr>
        <p:spPr/>
        <p:txBody>
          <a:bodyPr/>
          <a:lstStyle/>
          <a:p>
            <a:r>
              <a:rPr lang="en-US" dirty="0">
                <a:solidFill>
                  <a:schemeClr val="bg1"/>
                </a:solidFill>
                <a:latin typeface="Arial" panose="020B0604020202020204" pitchFamily="34" charset="0"/>
                <a:cs typeface="Arial" panose="020B0604020202020204" pitchFamily="34" charset="0"/>
              </a:rPr>
              <a:t>Longer compilation time;</a:t>
            </a:r>
          </a:p>
          <a:p>
            <a:r>
              <a:rPr lang="en-US" dirty="0">
                <a:solidFill>
                  <a:schemeClr val="bg1"/>
                </a:solidFill>
                <a:latin typeface="Arial" panose="020B0604020202020204" pitchFamily="34" charset="0"/>
                <a:cs typeface="Arial" panose="020B0604020202020204" pitchFamily="34" charset="0"/>
              </a:rPr>
              <a:t>Bigger size of jar; </a:t>
            </a:r>
          </a:p>
          <a:p>
            <a:r>
              <a:rPr lang="en-US" dirty="0">
                <a:solidFill>
                  <a:schemeClr val="bg1"/>
                </a:solidFill>
                <a:latin typeface="Arial" panose="020B0604020202020204" pitchFamily="34" charset="0"/>
                <a:cs typeface="Arial" panose="020B0604020202020204" pitchFamily="34" charset="0"/>
              </a:rPr>
              <a:t>No possibilities to </a:t>
            </a:r>
            <a:r>
              <a:rPr lang="en-US" b="0" i="0" dirty="0">
                <a:solidFill>
                  <a:schemeClr val="bg1"/>
                </a:solidFill>
                <a:effectLst/>
                <a:latin typeface="Arial" panose="020B0604020202020204" pitchFamily="34" charset="0"/>
                <a:cs typeface="Arial" panose="020B0604020202020204" pitchFamily="34" charset="0"/>
              </a:rPr>
              <a:t>Monitoring &amp; Management over JMS;</a:t>
            </a:r>
          </a:p>
          <a:p>
            <a:r>
              <a:rPr lang="en-US" dirty="0">
                <a:solidFill>
                  <a:schemeClr val="bg1"/>
                </a:solidFill>
                <a:latin typeface="Arial" panose="020B0604020202020204" pitchFamily="34" charset="0"/>
                <a:cs typeface="Arial" panose="020B0604020202020204" pitchFamily="34" charset="0"/>
              </a:rPr>
              <a:t>Not compatible with all frameworks that use reflection under the hood;</a:t>
            </a:r>
          </a:p>
          <a:p>
            <a:r>
              <a:rPr lang="en-US" b="0" i="0" dirty="0">
                <a:solidFill>
                  <a:schemeClr val="bg1"/>
                </a:solidFill>
                <a:effectLst/>
                <a:latin typeface="Arial" panose="020B0604020202020204" pitchFamily="34" charset="0"/>
                <a:cs typeface="Arial" panose="020B0604020202020204" pitchFamily="34" charset="0"/>
              </a:rPr>
              <a:t>N</a:t>
            </a:r>
            <a:r>
              <a:rPr lang="en-US" dirty="0">
                <a:solidFill>
                  <a:schemeClr val="bg1"/>
                </a:solidFill>
                <a:latin typeface="Arial" panose="020B0604020202020204" pitchFamily="34" charset="0"/>
                <a:cs typeface="Arial" panose="020B0604020202020204" pitchFamily="34" charset="0"/>
              </a:rPr>
              <a:t>ot convenient </a:t>
            </a:r>
            <a:r>
              <a:rPr lang="en-US">
                <a:solidFill>
                  <a:schemeClr val="bg1"/>
                </a:solidFill>
                <a:latin typeface="Arial" panose="020B0604020202020204" pitchFamily="34" charset="0"/>
                <a:cs typeface="Arial" panose="020B0604020202020204" pitchFamily="34" charset="0"/>
              </a:rPr>
              <a:t>error handling.</a:t>
            </a:r>
            <a:endParaRPr lang="en-US" b="0" i="0" dirty="0">
              <a:solidFill>
                <a:schemeClr val="bg1"/>
              </a:solidFill>
              <a:effectLst/>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p:txBody>
      </p:sp>
      <p:pic>
        <p:nvPicPr>
          <p:cNvPr id="4" name="Picture 3" descr="Shape&#10;&#10;Description automatically generated with low confidence">
            <a:extLst>
              <a:ext uri="{FF2B5EF4-FFF2-40B4-BE49-F238E27FC236}">
                <a16:creationId xmlns:a16="http://schemas.microsoft.com/office/drawing/2014/main" id="{9BE10135-80C1-42A0-8B80-4E69A2CBE10D}"/>
              </a:ext>
            </a:extLst>
          </p:cNvPr>
          <p:cNvPicPr>
            <a:picLocks noChangeAspect="1"/>
          </p:cNvPicPr>
          <p:nvPr/>
        </p:nvPicPr>
        <p:blipFill>
          <a:blip r:embed="rId2"/>
          <a:stretch>
            <a:fillRect/>
          </a:stretch>
        </p:blipFill>
        <p:spPr>
          <a:xfrm>
            <a:off x="8946573" y="-184826"/>
            <a:ext cx="2220189" cy="2220189"/>
          </a:xfrm>
          <a:prstGeom prst="rect">
            <a:avLst/>
          </a:prstGeom>
        </p:spPr>
      </p:pic>
    </p:spTree>
    <p:extLst>
      <p:ext uri="{BB962C8B-B14F-4D97-AF65-F5344CB8AC3E}">
        <p14:creationId xmlns:p14="http://schemas.microsoft.com/office/powerpoint/2010/main" val="4158645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B84D-F477-4CCE-8673-C27A38C6760B}"/>
              </a:ext>
            </a:extLst>
          </p:cNvPr>
          <p:cNvSpPr>
            <a:spLocks noGrp="1"/>
          </p:cNvSpPr>
          <p:nvPr>
            <p:ph type="title"/>
          </p:nvPr>
        </p:nvSpPr>
        <p:spPr/>
        <p:txBody>
          <a:bodyPr/>
          <a:lstStyle/>
          <a:p>
            <a:r>
              <a:rPr lang="en-US" dirty="0"/>
              <a:t>MICRONAUT VS QUARKUS</a:t>
            </a:r>
          </a:p>
        </p:txBody>
      </p:sp>
      <p:pic>
        <p:nvPicPr>
          <p:cNvPr id="5" name="Picture 4" descr="Shape&#10;&#10;Description automatically generated with low confidence">
            <a:extLst>
              <a:ext uri="{FF2B5EF4-FFF2-40B4-BE49-F238E27FC236}">
                <a16:creationId xmlns:a16="http://schemas.microsoft.com/office/drawing/2014/main" id="{FC20AF97-106E-42EF-9739-6CB0D1835AB9}"/>
              </a:ext>
            </a:extLst>
          </p:cNvPr>
          <p:cNvPicPr>
            <a:picLocks noChangeAspect="1"/>
          </p:cNvPicPr>
          <p:nvPr/>
        </p:nvPicPr>
        <p:blipFill>
          <a:blip r:embed="rId2"/>
          <a:stretch>
            <a:fillRect/>
          </a:stretch>
        </p:blipFill>
        <p:spPr>
          <a:xfrm>
            <a:off x="8946573" y="-184826"/>
            <a:ext cx="2220189" cy="2220189"/>
          </a:xfrm>
          <a:prstGeom prst="rect">
            <a:avLst/>
          </a:prstGeom>
        </p:spPr>
      </p:pic>
      <p:graphicFrame>
        <p:nvGraphicFramePr>
          <p:cNvPr id="8" name="Table 8">
            <a:extLst>
              <a:ext uri="{FF2B5EF4-FFF2-40B4-BE49-F238E27FC236}">
                <a16:creationId xmlns:a16="http://schemas.microsoft.com/office/drawing/2014/main" id="{BF8A4F37-99B6-454D-9FCF-1B52397D1E39}"/>
              </a:ext>
            </a:extLst>
          </p:cNvPr>
          <p:cNvGraphicFramePr>
            <a:graphicFrameLocks noGrp="1"/>
          </p:cNvGraphicFramePr>
          <p:nvPr>
            <p:ph idx="1"/>
            <p:extLst>
              <p:ext uri="{D42A27DB-BD31-4B8C-83A1-F6EECF244321}">
                <p14:modId xmlns:p14="http://schemas.microsoft.com/office/powerpoint/2010/main" val="1995143052"/>
              </p:ext>
            </p:extLst>
          </p:nvPr>
        </p:nvGraphicFramePr>
        <p:xfrm>
          <a:off x="1141413" y="2239130"/>
          <a:ext cx="9906000" cy="3505200"/>
        </p:xfrm>
        <a:graphic>
          <a:graphicData uri="http://schemas.openxmlformats.org/drawingml/2006/table">
            <a:tbl>
              <a:tblPr firstRow="1" bandRow="1">
                <a:tableStyleId>{F5AB1C69-6EDB-4FF4-983F-18BD219EF322}</a:tableStyleId>
              </a:tblPr>
              <a:tblGrid>
                <a:gridCol w="3302000">
                  <a:extLst>
                    <a:ext uri="{9D8B030D-6E8A-4147-A177-3AD203B41FA5}">
                      <a16:colId xmlns:a16="http://schemas.microsoft.com/office/drawing/2014/main" val="1974811183"/>
                    </a:ext>
                  </a:extLst>
                </a:gridCol>
                <a:gridCol w="3302000">
                  <a:extLst>
                    <a:ext uri="{9D8B030D-6E8A-4147-A177-3AD203B41FA5}">
                      <a16:colId xmlns:a16="http://schemas.microsoft.com/office/drawing/2014/main" val="483428350"/>
                    </a:ext>
                  </a:extLst>
                </a:gridCol>
                <a:gridCol w="3302000">
                  <a:extLst>
                    <a:ext uri="{9D8B030D-6E8A-4147-A177-3AD203B41FA5}">
                      <a16:colId xmlns:a16="http://schemas.microsoft.com/office/drawing/2014/main" val="1430018832"/>
                    </a:ext>
                  </a:extLst>
                </a:gridCol>
              </a:tblGrid>
              <a:tr h="370840">
                <a:tc>
                  <a:txBody>
                    <a:bodyPr/>
                    <a:lstStyle/>
                    <a:p>
                      <a:r>
                        <a:rPr lang="en-US" b="0" i="0" dirty="0">
                          <a:latin typeface="Arial" panose="020B0604020202020204" pitchFamily="34" charset="0"/>
                          <a:cs typeface="Arial" panose="020B0604020202020204" pitchFamily="34" charset="0"/>
                        </a:rPr>
                        <a:t>Property</a:t>
                      </a:r>
                    </a:p>
                  </a:txBody>
                  <a:tcPr/>
                </a:tc>
                <a:tc>
                  <a:txBody>
                    <a:bodyPr/>
                    <a:lstStyle/>
                    <a:p>
                      <a:r>
                        <a:rPr lang="en-US" b="0" i="0" dirty="0">
                          <a:latin typeface="Arial" panose="020B0604020202020204" pitchFamily="34" charset="0"/>
                          <a:cs typeface="Arial" panose="020B0604020202020204" pitchFamily="34" charset="0"/>
                        </a:rPr>
                        <a:t>Micronaut</a:t>
                      </a:r>
                    </a:p>
                  </a:txBody>
                  <a:tcPr/>
                </a:tc>
                <a:tc>
                  <a:txBody>
                    <a:bodyPr/>
                    <a:lstStyle/>
                    <a:p>
                      <a:r>
                        <a:rPr lang="en-US" b="0" i="0" dirty="0" err="1">
                          <a:latin typeface="Arial" panose="020B0604020202020204" pitchFamily="34" charset="0"/>
                          <a:cs typeface="Arial" panose="020B0604020202020204" pitchFamily="34" charset="0"/>
                        </a:rPr>
                        <a:t>Quarkus</a:t>
                      </a:r>
                      <a:endParaRPr lang="en-US"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48047149"/>
                  </a:ext>
                </a:extLst>
              </a:tr>
              <a:tr h="370840">
                <a:tc>
                  <a:txBody>
                    <a:bodyPr/>
                    <a:lstStyle/>
                    <a:p>
                      <a:r>
                        <a:rPr lang="en-US" b="0" i="0" dirty="0">
                          <a:latin typeface="Arial" panose="020B0604020202020204" pitchFamily="34" charset="0"/>
                          <a:cs typeface="Arial" panose="020B0604020202020204" pitchFamily="34" charset="0"/>
                        </a:rPr>
                        <a:t>First commit</a:t>
                      </a:r>
                    </a:p>
                  </a:txBody>
                  <a:tcPr/>
                </a:tc>
                <a:tc>
                  <a:txBody>
                    <a:bodyPr/>
                    <a:lstStyle/>
                    <a:p>
                      <a:r>
                        <a:rPr lang="en-US" b="0" i="0" dirty="0">
                          <a:latin typeface="Arial" panose="020B0604020202020204" pitchFamily="34" charset="0"/>
                          <a:cs typeface="Arial" panose="020B0604020202020204" pitchFamily="34" charset="0"/>
                        </a:rPr>
                        <a:t>2017-03-16</a:t>
                      </a:r>
                    </a:p>
                  </a:txBody>
                  <a:tcPr/>
                </a:tc>
                <a:tc>
                  <a:txBody>
                    <a:bodyPr/>
                    <a:lstStyle/>
                    <a:p>
                      <a:r>
                        <a:rPr lang="en-US" b="0" i="0" dirty="0">
                          <a:latin typeface="Arial" panose="020B0604020202020204" pitchFamily="34" charset="0"/>
                          <a:cs typeface="Arial" panose="020B0604020202020204" pitchFamily="34" charset="0"/>
                        </a:rPr>
                        <a:t>2018-06-22</a:t>
                      </a:r>
                    </a:p>
                  </a:txBody>
                  <a:tcPr/>
                </a:tc>
                <a:extLst>
                  <a:ext uri="{0D108BD9-81ED-4DB2-BD59-A6C34878D82A}">
                    <a16:rowId xmlns:a16="http://schemas.microsoft.com/office/drawing/2014/main" val="301755649"/>
                  </a:ext>
                </a:extLst>
              </a:tr>
              <a:tr h="370840">
                <a:tc>
                  <a:txBody>
                    <a:bodyPr/>
                    <a:lstStyle/>
                    <a:p>
                      <a:r>
                        <a:rPr lang="en-US" b="0" i="0" dirty="0">
                          <a:latin typeface="Arial" panose="020B0604020202020204" pitchFamily="34" charset="0"/>
                          <a:cs typeface="Arial" panose="020B0604020202020204" pitchFamily="34" charset="0"/>
                        </a:rPr>
                        <a:t>Supported languages</a:t>
                      </a:r>
                    </a:p>
                  </a:txBody>
                  <a:tcPr/>
                </a:tc>
                <a:tc>
                  <a:txBody>
                    <a:bodyPr/>
                    <a:lstStyle/>
                    <a:p>
                      <a:r>
                        <a:rPr lang="en-US" b="0" i="0" dirty="0">
                          <a:latin typeface="Arial" panose="020B0604020202020204" pitchFamily="34" charset="0"/>
                          <a:cs typeface="Arial" panose="020B0604020202020204" pitchFamily="34" charset="0"/>
                        </a:rPr>
                        <a:t>Java, Groovy, Kotlin</a:t>
                      </a:r>
                    </a:p>
                  </a:txBody>
                  <a:tcPr/>
                </a:tc>
                <a:tc>
                  <a:txBody>
                    <a:bodyPr/>
                    <a:lstStyle/>
                    <a:p>
                      <a:r>
                        <a:rPr lang="en-US" b="0" i="0" dirty="0">
                          <a:latin typeface="Arial" panose="020B0604020202020204" pitchFamily="34" charset="0"/>
                          <a:cs typeface="Arial" panose="020B0604020202020204" pitchFamily="34" charset="0"/>
                        </a:rPr>
                        <a:t>Java, Scala, Kotlin</a:t>
                      </a:r>
                    </a:p>
                  </a:txBody>
                  <a:tcPr/>
                </a:tc>
                <a:extLst>
                  <a:ext uri="{0D108BD9-81ED-4DB2-BD59-A6C34878D82A}">
                    <a16:rowId xmlns:a16="http://schemas.microsoft.com/office/drawing/2014/main" val="3826712818"/>
                  </a:ext>
                </a:extLst>
              </a:tr>
              <a:tr h="370840">
                <a:tc>
                  <a:txBody>
                    <a:bodyPr/>
                    <a:lstStyle/>
                    <a:p>
                      <a:r>
                        <a:rPr lang="en-US" b="0" i="0" dirty="0">
                          <a:latin typeface="Arial" panose="020B0604020202020204" pitchFamily="34" charset="0"/>
                          <a:cs typeface="Arial" panose="020B0604020202020204" pitchFamily="34" charset="0"/>
                        </a:rPr>
                        <a:t>Build Tools</a:t>
                      </a:r>
                    </a:p>
                  </a:txBody>
                  <a:tcPr/>
                </a:tc>
                <a:tc>
                  <a:txBody>
                    <a:bodyPr/>
                    <a:lstStyle/>
                    <a:p>
                      <a:r>
                        <a:rPr lang="en-US" b="0" i="0" dirty="0">
                          <a:latin typeface="Arial" panose="020B0604020202020204" pitchFamily="34" charset="0"/>
                          <a:cs typeface="Arial" panose="020B0604020202020204" pitchFamily="34" charset="0"/>
                        </a:rPr>
                        <a:t>Gradle, Maven</a:t>
                      </a:r>
                    </a:p>
                  </a:txBody>
                  <a:tcPr/>
                </a:tc>
                <a:tc>
                  <a:txBody>
                    <a:bodyPr/>
                    <a:lstStyle/>
                    <a:p>
                      <a:r>
                        <a:rPr lang="en-US" b="0" i="0" dirty="0">
                          <a:latin typeface="Arial" panose="020B0604020202020204" pitchFamily="34" charset="0"/>
                          <a:cs typeface="Arial" panose="020B0604020202020204" pitchFamily="34" charset="0"/>
                        </a:rPr>
                        <a:t>Gradle, Maven</a:t>
                      </a:r>
                    </a:p>
                  </a:txBody>
                  <a:tcPr/>
                </a:tc>
                <a:extLst>
                  <a:ext uri="{0D108BD9-81ED-4DB2-BD59-A6C34878D82A}">
                    <a16:rowId xmlns:a16="http://schemas.microsoft.com/office/drawing/2014/main" val="3721086416"/>
                  </a:ext>
                </a:extLst>
              </a:tr>
              <a:tr h="370840">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Bootstrap phases</a:t>
                      </a:r>
                      <a:endParaRPr lang="en-US" b="0" i="0" dirty="0">
                        <a:latin typeface="Arial" panose="020B0604020202020204" pitchFamily="34" charset="0"/>
                        <a:cs typeface="Arial" panose="020B0604020202020204" pitchFamily="34" charset="0"/>
                      </a:endParaRPr>
                    </a:p>
                  </a:txBody>
                  <a:tcPr/>
                </a:tc>
                <a:tc>
                  <a:txBody>
                    <a:bodyPr/>
                    <a:lstStyle/>
                    <a:p>
                      <a:r>
                        <a:rPr lang="en-US" b="0" i="0" dirty="0">
                          <a:latin typeface="Arial" panose="020B0604020202020204" pitchFamily="34" charset="0"/>
                          <a:cs typeface="Arial" panose="020B0604020202020204" pitchFamily="34" charset="0"/>
                        </a:rPr>
                        <a:t>Compilation - Runtime</a:t>
                      </a:r>
                    </a:p>
                  </a:txBody>
                  <a:tcPr/>
                </a:tc>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Augmentation – Static </a:t>
                      </a:r>
                      <a:r>
                        <a:rPr lang="en-US" sz="1800" b="0" i="0" kern="1200" dirty="0" err="1">
                          <a:solidFill>
                            <a:schemeClr val="dk1"/>
                          </a:solidFill>
                          <a:effectLst/>
                          <a:latin typeface="Arial" panose="020B0604020202020204" pitchFamily="34" charset="0"/>
                          <a:ea typeface="+mn-ea"/>
                          <a:cs typeface="Arial" panose="020B0604020202020204" pitchFamily="34" charset="0"/>
                        </a:rPr>
                        <a:t>init</a:t>
                      </a:r>
                      <a:r>
                        <a:rPr lang="en-US" sz="1800" b="0" i="0" kern="1200" dirty="0">
                          <a:solidFill>
                            <a:schemeClr val="dk1"/>
                          </a:solidFill>
                          <a:effectLst/>
                          <a:latin typeface="Arial" panose="020B0604020202020204" pitchFamily="34" charset="0"/>
                          <a:ea typeface="+mn-ea"/>
                          <a:cs typeface="Arial" panose="020B0604020202020204" pitchFamily="34" charset="0"/>
                        </a:rPr>
                        <a:t> – Runtime </a:t>
                      </a:r>
                      <a:r>
                        <a:rPr lang="en-US" sz="1800" b="0" i="0" kern="1200" dirty="0" err="1">
                          <a:solidFill>
                            <a:schemeClr val="dk1"/>
                          </a:solidFill>
                          <a:effectLst/>
                          <a:latin typeface="Arial" panose="020B0604020202020204" pitchFamily="34" charset="0"/>
                          <a:ea typeface="+mn-ea"/>
                          <a:cs typeface="Arial" panose="020B0604020202020204" pitchFamily="34" charset="0"/>
                        </a:rPr>
                        <a:t>init</a:t>
                      </a:r>
                      <a:endParaRPr lang="en-US"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62511389"/>
                  </a:ext>
                </a:extLst>
              </a:tr>
              <a:tr h="370840">
                <a:tc>
                  <a:txBody>
                    <a:bodyPr/>
                    <a:lstStyle/>
                    <a:p>
                      <a:r>
                        <a:rPr lang="en-US" b="0" i="0" dirty="0">
                          <a:latin typeface="Arial" panose="020B0604020202020204" pitchFamily="34" charset="0"/>
                          <a:cs typeface="Arial" panose="020B0604020202020204" pitchFamily="34" charset="0"/>
                        </a:rPr>
                        <a:t>Test against native image</a:t>
                      </a:r>
                    </a:p>
                  </a:txBody>
                  <a:tcPr/>
                </a:tc>
                <a:tc>
                  <a:txBody>
                    <a:bodyPr/>
                    <a:lstStyle/>
                    <a:p>
                      <a:r>
                        <a:rPr lang="en-US" b="0" i="0" dirty="0">
                          <a:latin typeface="Arial" panose="020B0604020202020204" pitchFamily="34" charset="0"/>
                          <a:cs typeface="Arial" panose="020B0604020202020204" pitchFamily="34" charset="0"/>
                        </a:rPr>
                        <a:t>No</a:t>
                      </a:r>
                    </a:p>
                  </a:txBody>
                  <a:tcPr/>
                </a:tc>
                <a:tc>
                  <a:txBody>
                    <a:bodyPr/>
                    <a:lstStyle/>
                    <a:p>
                      <a:r>
                        <a:rPr lang="en-US" b="0" i="0" dirty="0">
                          <a:latin typeface="Arial" panose="020B0604020202020204" pitchFamily="34" charset="0"/>
                          <a:cs typeface="Arial" panose="020B0604020202020204" pitchFamily="34" charset="0"/>
                        </a:rPr>
                        <a:t>@SubstrateTest</a:t>
                      </a:r>
                    </a:p>
                  </a:txBody>
                  <a:tcPr/>
                </a:tc>
                <a:extLst>
                  <a:ext uri="{0D108BD9-81ED-4DB2-BD59-A6C34878D82A}">
                    <a16:rowId xmlns:a16="http://schemas.microsoft.com/office/drawing/2014/main" val="864229528"/>
                  </a:ext>
                </a:extLst>
              </a:tr>
              <a:tr h="370840">
                <a:tc>
                  <a:txBody>
                    <a:bodyPr/>
                    <a:lstStyle/>
                    <a:p>
                      <a:r>
                        <a:rPr lang="en-US" b="0" i="0" dirty="0">
                          <a:latin typeface="Arial" panose="020B0604020202020204" pitchFamily="34" charset="0"/>
                          <a:cs typeface="Arial" panose="020B0604020202020204" pitchFamily="34" charset="0"/>
                        </a:rPr>
                        <a:t>Computability with Spring Cloud Config</a:t>
                      </a:r>
                    </a:p>
                  </a:txBody>
                  <a:tcPr/>
                </a:tc>
                <a:tc>
                  <a:txBody>
                    <a:bodyPr/>
                    <a:lstStyle/>
                    <a:p>
                      <a:r>
                        <a:rPr lang="en-US" b="0" i="0" dirty="0">
                          <a:latin typeface="Arial" panose="020B0604020202020204" pitchFamily="34" charset="0"/>
                          <a:cs typeface="Arial" panose="020B0604020202020204" pitchFamily="34" charset="0"/>
                        </a:rPr>
                        <a:t>Yes</a:t>
                      </a:r>
                    </a:p>
                  </a:txBody>
                  <a:tcPr/>
                </a:tc>
                <a:tc>
                  <a:txBody>
                    <a:bodyPr/>
                    <a:lstStyle/>
                    <a:p>
                      <a:r>
                        <a:rPr lang="en-US" b="0" i="0" dirty="0">
                          <a:latin typeface="Arial" panose="020B0604020202020204" pitchFamily="34" charset="0"/>
                          <a:cs typeface="Arial" panose="020B0604020202020204" pitchFamily="34" charset="0"/>
                        </a:rPr>
                        <a:t>No</a:t>
                      </a:r>
                    </a:p>
                  </a:txBody>
                  <a:tcPr/>
                </a:tc>
                <a:extLst>
                  <a:ext uri="{0D108BD9-81ED-4DB2-BD59-A6C34878D82A}">
                    <a16:rowId xmlns:a16="http://schemas.microsoft.com/office/drawing/2014/main" val="1858961075"/>
                  </a:ext>
                </a:extLst>
              </a:tr>
              <a:tr h="370840">
                <a:tc>
                  <a:txBody>
                    <a:bodyPr/>
                    <a:lstStyle/>
                    <a:p>
                      <a:r>
                        <a:rPr lang="en-US" b="0" i="0" dirty="0">
                          <a:latin typeface="Arial" panose="020B0604020202020204" pitchFamily="34" charset="0"/>
                          <a:cs typeface="Arial" panose="020B0604020202020204" pitchFamily="34" charset="0"/>
                        </a:rPr>
                        <a:t>Bean validation</a:t>
                      </a:r>
                    </a:p>
                  </a:txBody>
                  <a:tcPr/>
                </a:tc>
                <a:tc>
                  <a:txBody>
                    <a:bodyPr/>
                    <a:lstStyle/>
                    <a:p>
                      <a:r>
                        <a:rPr lang="en-US" b="0" i="0" dirty="0">
                          <a:latin typeface="Arial" panose="020B0604020202020204" pitchFamily="34" charset="0"/>
                          <a:cs typeface="Arial" panose="020B0604020202020204" pitchFamily="34" charset="0"/>
                        </a:rPr>
                        <a:t>Via Introspection</a:t>
                      </a:r>
                    </a:p>
                  </a:txBody>
                  <a:tcPr/>
                </a:tc>
                <a:tc>
                  <a:txBody>
                    <a:bodyPr/>
                    <a:lstStyle/>
                    <a:p>
                      <a:r>
                        <a:rPr lang="en-US" b="0" i="0" dirty="0">
                          <a:latin typeface="Arial" panose="020B0604020202020204" pitchFamily="34" charset="0"/>
                          <a:cs typeface="Arial" panose="020B0604020202020204" pitchFamily="34" charset="0"/>
                        </a:rPr>
                        <a:t>Via Reflection</a:t>
                      </a:r>
                    </a:p>
                  </a:txBody>
                  <a:tcPr/>
                </a:tc>
                <a:extLst>
                  <a:ext uri="{0D108BD9-81ED-4DB2-BD59-A6C34878D82A}">
                    <a16:rowId xmlns:a16="http://schemas.microsoft.com/office/drawing/2014/main" val="2218469825"/>
                  </a:ext>
                </a:extLst>
              </a:tr>
            </a:tbl>
          </a:graphicData>
        </a:graphic>
      </p:graphicFrame>
    </p:spTree>
    <p:extLst>
      <p:ext uri="{BB962C8B-B14F-4D97-AF65-F5344CB8AC3E}">
        <p14:creationId xmlns:p14="http://schemas.microsoft.com/office/powerpoint/2010/main" val="179006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1254-E467-4151-B16F-7DB3336C4FED}"/>
              </a:ext>
            </a:extLst>
          </p:cNvPr>
          <p:cNvSpPr>
            <a:spLocks noGrp="1"/>
          </p:cNvSpPr>
          <p:nvPr>
            <p:ph type="title"/>
          </p:nvPr>
        </p:nvSpPr>
        <p:spPr/>
        <p:txBody>
          <a:bodyPr/>
          <a:lstStyle/>
          <a:p>
            <a:r>
              <a:rPr lang="en-US" dirty="0"/>
              <a:t>Creating Web-App</a:t>
            </a:r>
          </a:p>
        </p:txBody>
      </p:sp>
      <p:pic>
        <p:nvPicPr>
          <p:cNvPr id="6" name="Content Placeholder 5" descr="A picture containing text, invertebrate&#10;&#10;Description automatically generated">
            <a:extLst>
              <a:ext uri="{FF2B5EF4-FFF2-40B4-BE49-F238E27FC236}">
                <a16:creationId xmlns:a16="http://schemas.microsoft.com/office/drawing/2014/main" id="{1B6518DE-A938-485A-8590-6A53A47E7AEA}"/>
              </a:ext>
            </a:extLst>
          </p:cNvPr>
          <p:cNvPicPr>
            <a:picLocks noGrp="1" noChangeAspect="1"/>
          </p:cNvPicPr>
          <p:nvPr>
            <p:ph idx="1"/>
          </p:nvPr>
        </p:nvPicPr>
        <p:blipFill>
          <a:blip r:embed="rId2"/>
          <a:stretch>
            <a:fillRect/>
          </a:stretch>
        </p:blipFill>
        <p:spPr>
          <a:xfrm>
            <a:off x="2892287" y="1823536"/>
            <a:ext cx="5020253" cy="4889728"/>
          </a:xfrm>
        </p:spPr>
      </p:pic>
      <p:pic>
        <p:nvPicPr>
          <p:cNvPr id="4" name="Picture 3" descr="Shape&#10;&#10;Description automatically generated with low confidence">
            <a:extLst>
              <a:ext uri="{FF2B5EF4-FFF2-40B4-BE49-F238E27FC236}">
                <a16:creationId xmlns:a16="http://schemas.microsoft.com/office/drawing/2014/main" id="{E6581420-4833-4B1C-BC9D-7D2FF1C0B8B5}"/>
              </a:ext>
            </a:extLst>
          </p:cNvPr>
          <p:cNvPicPr>
            <a:picLocks noChangeAspect="1"/>
          </p:cNvPicPr>
          <p:nvPr/>
        </p:nvPicPr>
        <p:blipFill>
          <a:blip r:embed="rId3"/>
          <a:stretch>
            <a:fillRect/>
          </a:stretch>
        </p:blipFill>
        <p:spPr>
          <a:xfrm>
            <a:off x="8946573" y="-184826"/>
            <a:ext cx="2220189" cy="2220189"/>
          </a:xfrm>
          <a:prstGeom prst="rect">
            <a:avLst/>
          </a:prstGeom>
        </p:spPr>
      </p:pic>
    </p:spTree>
    <p:extLst>
      <p:ext uri="{BB962C8B-B14F-4D97-AF65-F5344CB8AC3E}">
        <p14:creationId xmlns:p14="http://schemas.microsoft.com/office/powerpoint/2010/main" val="2432061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71E8-D209-4219-A70F-2E6CF3462AED}"/>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8F3DCB93-5894-4831-890D-B32D0194977B}"/>
              </a:ext>
            </a:extLst>
          </p:cNvPr>
          <p:cNvSpPr>
            <a:spLocks noGrp="1"/>
          </p:cNvSpPr>
          <p:nvPr>
            <p:ph idx="1"/>
          </p:nvPr>
        </p:nvSpPr>
        <p:spPr>
          <a:xfrm>
            <a:off x="1838739" y="3084374"/>
            <a:ext cx="9079464" cy="1090061"/>
          </a:xfrm>
        </p:spPr>
        <p:txBody>
          <a:bodyPr/>
          <a:lstStyle/>
          <a:p>
            <a:pPr marL="0" indent="0">
              <a:buNone/>
            </a:pPr>
            <a:r>
              <a:rPr lang="en-US" dirty="0">
                <a:solidFill>
                  <a:schemeClr val="bg1"/>
                </a:solidFill>
                <a:latin typeface="Arial" panose="020B0604020202020204" pitchFamily="34" charset="0"/>
                <a:cs typeface="Arial" panose="020B0604020202020204" pitchFamily="34" charset="0"/>
              </a:rPr>
              <a:t>You are welcome to ask any questions related this topic.</a:t>
            </a:r>
          </a:p>
        </p:txBody>
      </p:sp>
      <p:pic>
        <p:nvPicPr>
          <p:cNvPr id="5" name="Picture 4" descr="Shape&#10;&#10;Description automatically generated with low confidence">
            <a:extLst>
              <a:ext uri="{FF2B5EF4-FFF2-40B4-BE49-F238E27FC236}">
                <a16:creationId xmlns:a16="http://schemas.microsoft.com/office/drawing/2014/main" id="{3E77331A-12EC-4386-B2AF-0C0251482FBD}"/>
              </a:ext>
            </a:extLst>
          </p:cNvPr>
          <p:cNvPicPr>
            <a:picLocks noChangeAspect="1"/>
          </p:cNvPicPr>
          <p:nvPr/>
        </p:nvPicPr>
        <p:blipFill>
          <a:blip r:embed="rId2"/>
          <a:stretch>
            <a:fillRect/>
          </a:stretch>
        </p:blipFill>
        <p:spPr>
          <a:xfrm>
            <a:off x="8946573" y="-184826"/>
            <a:ext cx="2220189" cy="2220189"/>
          </a:xfrm>
          <a:prstGeom prst="rect">
            <a:avLst/>
          </a:prstGeom>
        </p:spPr>
      </p:pic>
    </p:spTree>
    <p:extLst>
      <p:ext uri="{BB962C8B-B14F-4D97-AF65-F5344CB8AC3E}">
        <p14:creationId xmlns:p14="http://schemas.microsoft.com/office/powerpoint/2010/main" val="564459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A7D2-2B38-46D6-8C60-26BCD6F01410}"/>
              </a:ext>
            </a:extLst>
          </p:cNvPr>
          <p:cNvSpPr>
            <a:spLocks noGrp="1"/>
          </p:cNvSpPr>
          <p:nvPr>
            <p:ph type="title"/>
          </p:nvPr>
        </p:nvSpPr>
        <p:spPr/>
        <p:txBody>
          <a:bodyPr/>
          <a:lstStyle/>
          <a:p>
            <a:r>
              <a:rPr lang="en-US" dirty="0"/>
              <a:t>USEFUL LINKS</a:t>
            </a:r>
          </a:p>
        </p:txBody>
      </p:sp>
      <p:sp>
        <p:nvSpPr>
          <p:cNvPr id="3" name="Content Placeholder 2">
            <a:extLst>
              <a:ext uri="{FF2B5EF4-FFF2-40B4-BE49-F238E27FC236}">
                <a16:creationId xmlns:a16="http://schemas.microsoft.com/office/drawing/2014/main" id="{CF7205FB-0754-47A2-8068-AC9D9641D135}"/>
              </a:ext>
            </a:extLst>
          </p:cNvPr>
          <p:cNvSpPr>
            <a:spLocks noGrp="1"/>
          </p:cNvSpPr>
          <p:nvPr>
            <p:ph idx="1"/>
          </p:nvPr>
        </p:nvSpPr>
        <p:spPr/>
        <p:txBody>
          <a:bodyPr/>
          <a:lstStyle/>
          <a:p>
            <a:r>
              <a:rPr lang="en-US" dirty="0">
                <a:solidFill>
                  <a:schemeClr val="accent4"/>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https://docs.micronaut.io/latest/guide/index.htm</a:t>
            </a:r>
            <a:r>
              <a:rPr lang="en-US" dirty="0">
                <a:solidFill>
                  <a:schemeClr val="accent4"/>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Micronaut documentation</a:t>
            </a:r>
          </a:p>
          <a:p>
            <a:r>
              <a:rPr lang="en-US" dirty="0">
                <a:solidFill>
                  <a:schemeClr val="accent4"/>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https://micronaut-projects.github.io/micronaut-starter/latest/guide/</a:t>
            </a:r>
            <a:r>
              <a:rPr lang="en-US" dirty="0">
                <a:solidFill>
                  <a:schemeClr val="bg1"/>
                </a:solidFill>
                <a:latin typeface="Arial" panose="020B0604020202020204" pitchFamily="34" charset="0"/>
                <a:cs typeface="Arial" panose="020B0604020202020204" pitchFamily="34" charset="0"/>
              </a:rPr>
              <a:t> Micronaut CLI documentation</a:t>
            </a:r>
          </a:p>
          <a:p>
            <a:r>
              <a:rPr lang="en-US" dirty="0">
                <a:solidFill>
                  <a:schemeClr val="accent4"/>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https://micronaut-projects.github.io/micronaut-test/latest/guide/</a:t>
            </a:r>
            <a:r>
              <a:rPr lang="en-US" dirty="0">
                <a:solidFill>
                  <a:schemeClr val="accent4"/>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MicronautTest</a:t>
            </a:r>
            <a:r>
              <a:rPr lang="en-US" dirty="0">
                <a:solidFill>
                  <a:schemeClr val="bg1"/>
                </a:solidFill>
                <a:latin typeface="Arial" panose="020B0604020202020204" pitchFamily="34" charset="0"/>
                <a:cs typeface="Arial" panose="020B0604020202020204" pitchFamily="34" charset="0"/>
              </a:rPr>
              <a:t> framework documentation</a:t>
            </a:r>
          </a:p>
        </p:txBody>
      </p:sp>
      <p:pic>
        <p:nvPicPr>
          <p:cNvPr id="4" name="Picture 3" descr="Shape&#10;&#10;Description automatically generated with low confidence">
            <a:extLst>
              <a:ext uri="{FF2B5EF4-FFF2-40B4-BE49-F238E27FC236}">
                <a16:creationId xmlns:a16="http://schemas.microsoft.com/office/drawing/2014/main" id="{08DC36FD-DC68-4E47-BA00-7C0BACB76B1B}"/>
              </a:ext>
            </a:extLst>
          </p:cNvPr>
          <p:cNvPicPr>
            <a:picLocks noChangeAspect="1"/>
          </p:cNvPicPr>
          <p:nvPr/>
        </p:nvPicPr>
        <p:blipFill>
          <a:blip r:embed="rId5"/>
          <a:stretch>
            <a:fillRect/>
          </a:stretch>
        </p:blipFill>
        <p:spPr>
          <a:xfrm>
            <a:off x="8946573" y="-184826"/>
            <a:ext cx="2220189" cy="2220189"/>
          </a:xfrm>
          <a:prstGeom prst="rect">
            <a:avLst/>
          </a:prstGeom>
        </p:spPr>
      </p:pic>
    </p:spTree>
    <p:extLst>
      <p:ext uri="{BB962C8B-B14F-4D97-AF65-F5344CB8AC3E}">
        <p14:creationId xmlns:p14="http://schemas.microsoft.com/office/powerpoint/2010/main" val="2967213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36CD-7373-4237-9F74-666D946D033A}"/>
              </a:ext>
            </a:extLst>
          </p:cNvPr>
          <p:cNvSpPr>
            <a:spLocks noGrp="1"/>
          </p:cNvSpPr>
          <p:nvPr>
            <p:ph type="title"/>
          </p:nvPr>
        </p:nvSpPr>
        <p:spPr/>
        <p:txBody>
          <a:bodyPr/>
          <a:lstStyle/>
          <a:p>
            <a:r>
              <a:rPr lang="ru-RU" dirty="0"/>
              <a:t>Дзякуй за ўВАГУ</a:t>
            </a:r>
            <a:endParaRPr lang="en-US" dirty="0"/>
          </a:p>
        </p:txBody>
      </p:sp>
      <p:sp>
        <p:nvSpPr>
          <p:cNvPr id="3" name="Content Placeholder 2">
            <a:extLst>
              <a:ext uri="{FF2B5EF4-FFF2-40B4-BE49-F238E27FC236}">
                <a16:creationId xmlns:a16="http://schemas.microsoft.com/office/drawing/2014/main" id="{662CA63A-51C0-4897-A98E-BD69FBEF94E0}"/>
              </a:ext>
            </a:extLst>
          </p:cNvPr>
          <p:cNvSpPr>
            <a:spLocks noGrp="1"/>
          </p:cNvSpPr>
          <p:nvPr>
            <p:ph idx="1"/>
          </p:nvPr>
        </p:nvSpPr>
        <p:spPr/>
        <p:txBody>
          <a:bodyPr>
            <a:normAutofit/>
          </a:bodyPr>
          <a:lstStyle/>
          <a:p>
            <a:pPr marL="0" indent="0" algn="ctr" fontAlgn="t">
              <a:buNone/>
            </a:pPr>
            <a:br>
              <a:rPr lang="ru-RU" sz="3600" b="0" i="0" u="none" strike="noStrike" dirty="0">
                <a:solidFill>
                  <a:srgbClr val="B8FA56"/>
                </a:solidFill>
                <a:effectLst/>
                <a:latin typeface="arial" panose="020B0604020202020204" pitchFamily="34" charset="0"/>
              </a:rPr>
            </a:br>
            <a:r>
              <a:rPr lang="ru-RU" sz="3600" b="0" i="0" strike="noStrike" dirty="0">
                <a:solidFill>
                  <a:schemeClr val="bg1"/>
                </a:solidFill>
                <a:effectLst/>
                <a:latin typeface="arial" panose="020B0604020202020204" pitchFamily="34" charset="0"/>
              </a:rPr>
              <a:t>Да пабачэння!</a:t>
            </a:r>
            <a:endParaRPr lang="ru-RU" sz="3600" b="0" i="0" strike="noStrike" dirty="0">
              <a:solidFill>
                <a:schemeClr val="bg1"/>
              </a:solidFill>
              <a:effectLst/>
              <a:latin typeface="arial" panose="020B0604020202020204" pitchFamily="34" charset="0"/>
              <a:hlinkClick r:id="rId2">
                <a:extLst>
                  <a:ext uri="{A12FA001-AC4F-418D-AE19-62706E023703}">
                    <ahyp:hlinkClr xmlns:ahyp="http://schemas.microsoft.com/office/drawing/2018/hyperlinkcolor" val="tx"/>
                  </a:ext>
                </a:extLst>
              </a:hlinkClick>
            </a:endParaRPr>
          </a:p>
        </p:txBody>
      </p:sp>
      <p:pic>
        <p:nvPicPr>
          <p:cNvPr id="5" name="Picture 4" descr="Shape&#10;&#10;Description automatically generated with low confidence">
            <a:extLst>
              <a:ext uri="{FF2B5EF4-FFF2-40B4-BE49-F238E27FC236}">
                <a16:creationId xmlns:a16="http://schemas.microsoft.com/office/drawing/2014/main" id="{A7955968-AEE9-4D9C-A325-B12740B2EE88}"/>
              </a:ext>
            </a:extLst>
          </p:cNvPr>
          <p:cNvPicPr>
            <a:picLocks noChangeAspect="1"/>
          </p:cNvPicPr>
          <p:nvPr/>
        </p:nvPicPr>
        <p:blipFill>
          <a:blip r:embed="rId3"/>
          <a:stretch>
            <a:fillRect/>
          </a:stretch>
        </p:blipFill>
        <p:spPr>
          <a:xfrm>
            <a:off x="8946573" y="-184826"/>
            <a:ext cx="2220189" cy="2220189"/>
          </a:xfrm>
          <a:prstGeom prst="rect">
            <a:avLst/>
          </a:prstGeom>
        </p:spPr>
      </p:pic>
    </p:spTree>
    <p:extLst>
      <p:ext uri="{BB962C8B-B14F-4D97-AF65-F5344CB8AC3E}">
        <p14:creationId xmlns:p14="http://schemas.microsoft.com/office/powerpoint/2010/main" val="4241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BD44D-39FE-4AAA-A949-D2096E87F4DA}"/>
              </a:ext>
            </a:extLst>
          </p:cNvPr>
          <p:cNvSpPr>
            <a:spLocks noGrp="1"/>
          </p:cNvSpPr>
          <p:nvPr>
            <p:ph type="title"/>
          </p:nvPr>
        </p:nvSpPr>
        <p:spPr/>
        <p:txBody>
          <a:bodyPr/>
          <a:lstStyle/>
          <a:p>
            <a:r>
              <a:rPr lang="en-US" dirty="0"/>
              <a:t>Why </a:t>
            </a:r>
            <a:r>
              <a:rPr lang="en-US" dirty="0" err="1"/>
              <a:t>micronaut</a:t>
            </a:r>
            <a:r>
              <a:rPr lang="en-US" dirty="0"/>
              <a:t>?</a:t>
            </a:r>
          </a:p>
        </p:txBody>
      </p:sp>
      <p:sp>
        <p:nvSpPr>
          <p:cNvPr id="3" name="Content Placeholder 2">
            <a:extLst>
              <a:ext uri="{FF2B5EF4-FFF2-40B4-BE49-F238E27FC236}">
                <a16:creationId xmlns:a16="http://schemas.microsoft.com/office/drawing/2014/main" id="{457330A5-A830-49AC-98FB-16E4EF696081}"/>
              </a:ext>
            </a:extLst>
          </p:cNvPr>
          <p:cNvSpPr>
            <a:spLocks noGrp="1"/>
          </p:cNvSpPr>
          <p:nvPr>
            <p:ph idx="1"/>
          </p:nvPr>
        </p:nvSpPr>
        <p:spPr/>
        <p:txBody>
          <a:bodyPr>
            <a:normAutofit fontScale="92500" lnSpcReduction="20000"/>
          </a:bodyPr>
          <a:lstStyle/>
          <a:p>
            <a:pPr marL="0" indent="0">
              <a:buNone/>
            </a:pPr>
            <a:r>
              <a:rPr lang="en-US" b="0" i="0" dirty="0">
                <a:solidFill>
                  <a:schemeClr val="bg1"/>
                </a:solidFill>
                <a:effectLst/>
                <a:latin typeface="Arial" panose="020B0604020202020204" pitchFamily="34" charset="0"/>
                <a:cs typeface="Arial" panose="020B0604020202020204" pitchFamily="34" charset="0"/>
              </a:rPr>
              <a:t>Ease of Installation: </a:t>
            </a:r>
            <a:r>
              <a:rPr lang="en-US" b="0" i="0" dirty="0" err="1">
                <a:solidFill>
                  <a:schemeClr val="bg1"/>
                </a:solidFill>
                <a:effectLst/>
                <a:latin typeface="Arial" panose="020B0604020202020204" pitchFamily="34" charset="0"/>
                <a:cs typeface="Arial" panose="020B0604020202020204" pitchFamily="34" charset="0"/>
              </a:rPr>
              <a:t>micronaut</a:t>
            </a:r>
            <a:r>
              <a:rPr lang="en-US" b="0" i="0" dirty="0">
                <a:solidFill>
                  <a:schemeClr val="bg1"/>
                </a:solidFill>
                <a:effectLst/>
                <a:latin typeface="Arial" panose="020B0604020202020204" pitchFamily="34" charset="0"/>
                <a:cs typeface="Arial" panose="020B0604020202020204" pitchFamily="34" charset="0"/>
              </a:rPr>
              <a:t> has its own CLI</a:t>
            </a:r>
          </a:p>
          <a:p>
            <a:pPr marL="0" indent="0" algn="just" rtl="0">
              <a:buNone/>
            </a:pPr>
            <a:r>
              <a:rPr lang="en-US" b="0" i="0" dirty="0">
                <a:solidFill>
                  <a:schemeClr val="bg1"/>
                </a:solidFill>
                <a:effectLst/>
                <a:latin typeface="Arial" panose="020B0604020202020204" pitchFamily="34" charset="0"/>
                <a:cs typeface="Arial" panose="020B0604020202020204" pitchFamily="34" charset="0"/>
              </a:rPr>
              <a:t>Micronaut CLI command line interface for generating projects and services. Application generation commands are:</a:t>
            </a:r>
          </a:p>
          <a:p>
            <a:pPr algn="just" rtl="0">
              <a:buFont typeface="Arial" panose="020B0604020202020204" pitchFamily="34" charset="0"/>
              <a:buChar char="•"/>
            </a:pPr>
            <a:r>
              <a:rPr lang="en-US" b="1" i="0" dirty="0">
                <a:solidFill>
                  <a:schemeClr val="bg1"/>
                </a:solidFill>
                <a:effectLst/>
                <a:latin typeface="Arial" panose="020B0604020202020204" pitchFamily="34" charset="0"/>
                <a:cs typeface="Arial" panose="020B0604020202020204" pitchFamily="34" charset="0"/>
              </a:rPr>
              <a:t>create-app</a:t>
            </a:r>
            <a:r>
              <a:rPr lang="en-US" b="0" i="0" dirty="0">
                <a:solidFill>
                  <a:schemeClr val="bg1"/>
                </a:solidFill>
                <a:effectLst/>
                <a:latin typeface="Arial" panose="020B0604020202020204" pitchFamily="34" charset="0"/>
                <a:cs typeface="Arial" panose="020B0604020202020204" pitchFamily="34" charset="0"/>
              </a:rPr>
              <a:t> NAME - Creates an application</a:t>
            </a:r>
          </a:p>
          <a:p>
            <a:pPr algn="just" rtl="0">
              <a:buFont typeface="Arial" panose="020B0604020202020204" pitchFamily="34" charset="0"/>
              <a:buChar char="•"/>
            </a:pPr>
            <a:r>
              <a:rPr lang="en-US" b="1" i="0" dirty="0">
                <a:solidFill>
                  <a:schemeClr val="bg1"/>
                </a:solidFill>
                <a:effectLst/>
                <a:latin typeface="Arial" panose="020B0604020202020204" pitchFamily="34" charset="0"/>
                <a:cs typeface="Arial" panose="020B0604020202020204" pitchFamily="34" charset="0"/>
              </a:rPr>
              <a:t>create-cli-app</a:t>
            </a:r>
            <a:r>
              <a:rPr lang="en-US" b="0" i="0" dirty="0">
                <a:solidFill>
                  <a:schemeClr val="bg1"/>
                </a:solidFill>
                <a:effectLst/>
                <a:latin typeface="Arial" panose="020B0604020202020204" pitchFamily="34" charset="0"/>
                <a:cs typeface="Arial" panose="020B0604020202020204" pitchFamily="34" charset="0"/>
              </a:rPr>
              <a:t> NAME - Creates a CLI application</a:t>
            </a:r>
          </a:p>
          <a:p>
            <a:pPr algn="just" rtl="0">
              <a:buFont typeface="Arial" panose="020B0604020202020204" pitchFamily="34" charset="0"/>
              <a:buChar char="•"/>
            </a:pPr>
            <a:r>
              <a:rPr lang="en-US" b="1" i="0" dirty="0">
                <a:solidFill>
                  <a:schemeClr val="bg1"/>
                </a:solidFill>
                <a:effectLst/>
                <a:latin typeface="Arial" panose="020B0604020202020204" pitchFamily="34" charset="0"/>
                <a:cs typeface="Arial" panose="020B0604020202020204" pitchFamily="34" charset="0"/>
              </a:rPr>
              <a:t>create-function-app</a:t>
            </a:r>
            <a:r>
              <a:rPr lang="en-US" b="0" i="0" dirty="0">
                <a:solidFill>
                  <a:schemeClr val="bg1"/>
                </a:solidFill>
                <a:effectLst/>
                <a:latin typeface="Arial" panose="020B0604020202020204" pitchFamily="34" charset="0"/>
                <a:cs typeface="Arial" panose="020B0604020202020204" pitchFamily="34" charset="0"/>
              </a:rPr>
              <a:t> NAME - Creates a Cloud Function</a:t>
            </a:r>
          </a:p>
          <a:p>
            <a:pPr algn="just" rtl="0">
              <a:buFont typeface="Arial" panose="020B0604020202020204" pitchFamily="34" charset="0"/>
              <a:buChar char="•"/>
            </a:pPr>
            <a:r>
              <a:rPr lang="en-US" b="1" i="0" dirty="0">
                <a:solidFill>
                  <a:schemeClr val="bg1"/>
                </a:solidFill>
                <a:effectLst/>
                <a:latin typeface="Arial" panose="020B0604020202020204" pitchFamily="34" charset="0"/>
                <a:cs typeface="Arial" panose="020B0604020202020204" pitchFamily="34" charset="0"/>
              </a:rPr>
              <a:t>create-</a:t>
            </a:r>
            <a:r>
              <a:rPr lang="en-US" b="1" i="0" dirty="0" err="1">
                <a:solidFill>
                  <a:schemeClr val="bg1"/>
                </a:solidFill>
                <a:effectLst/>
                <a:latin typeface="Arial" panose="020B0604020202020204" pitchFamily="34" charset="0"/>
                <a:cs typeface="Arial" panose="020B0604020202020204" pitchFamily="34" charset="0"/>
              </a:rPr>
              <a:t>grpc</a:t>
            </a:r>
            <a:r>
              <a:rPr lang="en-US" b="1" i="0" dirty="0">
                <a:solidFill>
                  <a:schemeClr val="bg1"/>
                </a:solidFill>
                <a:effectLst/>
                <a:latin typeface="Arial" panose="020B0604020202020204" pitchFamily="34" charset="0"/>
                <a:cs typeface="Arial" panose="020B0604020202020204" pitchFamily="34" charset="0"/>
              </a:rPr>
              <a:t>-app</a:t>
            </a:r>
            <a:r>
              <a:rPr lang="en-US" b="0" i="0" dirty="0">
                <a:solidFill>
                  <a:schemeClr val="bg1"/>
                </a:solidFill>
                <a:effectLst/>
                <a:latin typeface="Arial" panose="020B0604020202020204" pitchFamily="34" charset="0"/>
                <a:cs typeface="Arial" panose="020B0604020202020204" pitchFamily="34" charset="0"/>
              </a:rPr>
              <a:t> NAME - Creates a </a:t>
            </a:r>
            <a:r>
              <a:rPr lang="en-US" b="0" i="0" dirty="0" err="1">
                <a:solidFill>
                  <a:schemeClr val="bg1"/>
                </a:solidFill>
                <a:effectLst/>
                <a:latin typeface="Arial" panose="020B0604020202020204" pitchFamily="34" charset="0"/>
                <a:cs typeface="Arial" panose="020B0604020202020204" pitchFamily="34" charset="0"/>
              </a:rPr>
              <a:t>gRPC</a:t>
            </a:r>
            <a:r>
              <a:rPr lang="en-US" b="0" i="0" dirty="0">
                <a:solidFill>
                  <a:schemeClr val="bg1"/>
                </a:solidFill>
                <a:effectLst/>
                <a:latin typeface="Arial" panose="020B0604020202020204" pitchFamily="34" charset="0"/>
                <a:cs typeface="Arial" panose="020B0604020202020204" pitchFamily="34" charset="0"/>
              </a:rPr>
              <a:t> application</a:t>
            </a:r>
          </a:p>
          <a:p>
            <a:pPr algn="just" rtl="0">
              <a:buFont typeface="Arial" panose="020B0604020202020204" pitchFamily="34" charset="0"/>
              <a:buChar char="•"/>
            </a:pPr>
            <a:r>
              <a:rPr lang="en-US" b="1" i="0" dirty="0">
                <a:solidFill>
                  <a:schemeClr val="bg1"/>
                </a:solidFill>
                <a:effectLst/>
                <a:latin typeface="Arial" panose="020B0604020202020204" pitchFamily="34" charset="0"/>
                <a:cs typeface="Arial" panose="020B0604020202020204" pitchFamily="34" charset="0"/>
              </a:rPr>
              <a:t>create-messaging-app</a:t>
            </a:r>
            <a:r>
              <a:rPr lang="en-US" b="0" i="0" dirty="0">
                <a:solidFill>
                  <a:schemeClr val="bg1"/>
                </a:solidFill>
                <a:effectLst/>
                <a:latin typeface="Arial" panose="020B0604020202020204" pitchFamily="34" charset="0"/>
                <a:cs typeface="Arial" panose="020B0604020202020204" pitchFamily="34" charset="0"/>
              </a:rPr>
              <a:t> NAME - Creates a messaging application</a:t>
            </a:r>
          </a:p>
          <a:p>
            <a:pPr marL="0" indent="0">
              <a:buNone/>
            </a:pPr>
            <a:endParaRPr lang="en-US" b="0" i="0" dirty="0">
              <a:solidFill>
                <a:schemeClr val="bg2"/>
              </a:solidFill>
              <a:effectLst/>
              <a:latin typeface="Arial" panose="020B0604020202020204" pitchFamily="34" charset="0"/>
              <a:cs typeface="Arial" panose="020B0604020202020204" pitchFamily="34" charset="0"/>
            </a:endParaRPr>
          </a:p>
          <a:p>
            <a:endParaRPr lang="en-US" dirty="0">
              <a:solidFill>
                <a:schemeClr val="bg2"/>
              </a:solidFill>
              <a:latin typeface="Arial" panose="020B0604020202020204" pitchFamily="34" charset="0"/>
              <a:cs typeface="Arial" panose="020B0604020202020204" pitchFamily="34" charset="0"/>
            </a:endParaRPr>
          </a:p>
        </p:txBody>
      </p:sp>
      <p:pic>
        <p:nvPicPr>
          <p:cNvPr id="7" name="Picture 6" descr="Shape&#10;&#10;Description automatically generated with low confidence">
            <a:extLst>
              <a:ext uri="{FF2B5EF4-FFF2-40B4-BE49-F238E27FC236}">
                <a16:creationId xmlns:a16="http://schemas.microsoft.com/office/drawing/2014/main" id="{9E4D7543-EB76-4BCA-9C19-22CE42C53EC5}"/>
              </a:ext>
            </a:extLst>
          </p:cNvPr>
          <p:cNvPicPr>
            <a:picLocks noChangeAspect="1"/>
          </p:cNvPicPr>
          <p:nvPr/>
        </p:nvPicPr>
        <p:blipFill>
          <a:blip r:embed="rId2"/>
          <a:stretch>
            <a:fillRect/>
          </a:stretch>
        </p:blipFill>
        <p:spPr>
          <a:xfrm>
            <a:off x="8946573" y="-184826"/>
            <a:ext cx="2220189" cy="2220189"/>
          </a:xfrm>
          <a:prstGeom prst="rect">
            <a:avLst/>
          </a:prstGeom>
        </p:spPr>
      </p:pic>
    </p:spTree>
    <p:extLst>
      <p:ext uri="{BB962C8B-B14F-4D97-AF65-F5344CB8AC3E}">
        <p14:creationId xmlns:p14="http://schemas.microsoft.com/office/powerpoint/2010/main" val="369062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BD44D-39FE-4AAA-A949-D2096E87F4DA}"/>
              </a:ext>
            </a:extLst>
          </p:cNvPr>
          <p:cNvSpPr>
            <a:spLocks noGrp="1"/>
          </p:cNvSpPr>
          <p:nvPr>
            <p:ph type="title"/>
          </p:nvPr>
        </p:nvSpPr>
        <p:spPr/>
        <p:txBody>
          <a:bodyPr/>
          <a:lstStyle/>
          <a:p>
            <a:r>
              <a:rPr lang="en-US" dirty="0"/>
              <a:t>Why </a:t>
            </a:r>
            <a:r>
              <a:rPr lang="en-US" dirty="0" err="1"/>
              <a:t>micronaut</a:t>
            </a:r>
            <a:r>
              <a:rPr lang="en-US" dirty="0"/>
              <a:t>?</a:t>
            </a:r>
          </a:p>
        </p:txBody>
      </p:sp>
      <p:sp>
        <p:nvSpPr>
          <p:cNvPr id="3" name="Content Placeholder 2">
            <a:extLst>
              <a:ext uri="{FF2B5EF4-FFF2-40B4-BE49-F238E27FC236}">
                <a16:creationId xmlns:a16="http://schemas.microsoft.com/office/drawing/2014/main" id="{457330A5-A830-49AC-98FB-16E4EF696081}"/>
              </a:ext>
            </a:extLst>
          </p:cNvPr>
          <p:cNvSpPr>
            <a:spLocks noGrp="1"/>
          </p:cNvSpPr>
          <p:nvPr>
            <p:ph idx="1"/>
          </p:nvPr>
        </p:nvSpPr>
        <p:spPr>
          <a:xfrm>
            <a:off x="1141412" y="1912135"/>
            <a:ext cx="9905999" cy="3822839"/>
          </a:xfrm>
        </p:spPr>
        <p:txBody>
          <a:bodyPr>
            <a:noAutofit/>
          </a:bodyPr>
          <a:lstStyle/>
          <a:p>
            <a:pPr marL="0" indent="0" algn="l">
              <a:buNone/>
            </a:pPr>
            <a:r>
              <a:rPr lang="en-US" sz="2200" b="0" i="0" dirty="0">
                <a:solidFill>
                  <a:schemeClr val="bg1"/>
                </a:solidFill>
                <a:effectLst/>
                <a:latin typeface="Arial" panose="020B0604020202020204" pitchFamily="34" charset="0"/>
                <a:cs typeface="Arial" panose="020B0604020202020204" pitchFamily="34" charset="0"/>
              </a:rPr>
              <a:t>Natively Cloud Enabled</a:t>
            </a:r>
          </a:p>
          <a:p>
            <a:pPr algn="l">
              <a:buFont typeface="Arial" panose="020B0604020202020204" pitchFamily="34" charset="0"/>
              <a:buChar char="•"/>
            </a:pPr>
            <a:r>
              <a:rPr lang="en-US" sz="2200" b="0" i="0" dirty="0">
                <a:solidFill>
                  <a:schemeClr val="bg1"/>
                </a:solidFill>
                <a:effectLst/>
                <a:latin typeface="Arial" panose="020B0604020202020204" pitchFamily="34" charset="0"/>
                <a:cs typeface="Arial" panose="020B0604020202020204" pitchFamily="34" charset="0"/>
              </a:rPr>
              <a:t>Service discovery: Eureka, Consul or </a:t>
            </a:r>
            <a:r>
              <a:rPr lang="en-US" sz="2200" b="0" i="0" dirty="0" err="1">
                <a:solidFill>
                  <a:schemeClr val="bg1"/>
                </a:solidFill>
                <a:effectLst/>
                <a:latin typeface="Arial" panose="020B0604020202020204" pitchFamily="34" charset="0"/>
                <a:cs typeface="Arial" panose="020B0604020202020204" pitchFamily="34" charset="0"/>
              </a:rPr>
              <a:t>ZooKeeper</a:t>
            </a:r>
            <a:r>
              <a:rPr lang="en-US" sz="2200" b="0" i="0" dirty="0">
                <a:solidFill>
                  <a:schemeClr val="bg1"/>
                </a:solidFill>
                <a:effectLst/>
                <a:latin typeface="Arial" panose="020B0604020202020204" pitchFamily="34" charset="0"/>
                <a:cs typeface="Arial" panose="020B0604020202020204" pitchFamily="34" charset="0"/>
              </a:rPr>
              <a:t> service discovery servers are being supported</a:t>
            </a:r>
          </a:p>
          <a:p>
            <a:pPr algn="l">
              <a:buFont typeface="Arial" panose="020B0604020202020204" pitchFamily="34" charset="0"/>
              <a:buChar char="•"/>
            </a:pPr>
            <a:r>
              <a:rPr lang="en-US" sz="2200" b="0" i="0" dirty="0">
                <a:solidFill>
                  <a:schemeClr val="bg1"/>
                </a:solidFill>
                <a:effectLst/>
                <a:latin typeface="Arial" panose="020B0604020202020204" pitchFamily="34" charset="0"/>
                <a:cs typeface="Arial" panose="020B0604020202020204" pitchFamily="34" charset="0"/>
              </a:rPr>
              <a:t>Kubernetes container runtime is supported by default.</a:t>
            </a:r>
          </a:p>
          <a:p>
            <a:pPr algn="l">
              <a:buFont typeface="Arial" panose="020B0604020202020204" pitchFamily="34" charset="0"/>
              <a:buChar char="•"/>
            </a:pPr>
            <a:r>
              <a:rPr lang="en-US" sz="2200" b="0" i="0" dirty="0">
                <a:solidFill>
                  <a:schemeClr val="bg1"/>
                </a:solidFill>
                <a:effectLst/>
                <a:latin typeface="Arial" panose="020B0604020202020204" pitchFamily="34" charset="0"/>
                <a:cs typeface="Arial" panose="020B0604020202020204" pitchFamily="34" charset="0"/>
              </a:rPr>
              <a:t>Client side load balancing: Netflix Ribbon can be used for load balancing</a:t>
            </a:r>
          </a:p>
          <a:p>
            <a:pPr algn="l">
              <a:buFont typeface="Arial" panose="020B0604020202020204" pitchFamily="34" charset="0"/>
              <a:buChar char="•"/>
            </a:pPr>
            <a:r>
              <a:rPr lang="en-US" sz="2200" b="0" i="0" dirty="0">
                <a:solidFill>
                  <a:schemeClr val="bg1"/>
                </a:solidFill>
                <a:effectLst/>
                <a:latin typeface="Arial" panose="020B0604020202020204" pitchFamily="34" charset="0"/>
                <a:cs typeface="Arial" panose="020B0604020202020204" pitchFamily="34" charset="0"/>
              </a:rPr>
              <a:t>Distributed Configuration</a:t>
            </a:r>
          </a:p>
          <a:p>
            <a:pPr algn="l">
              <a:buFont typeface="Arial" panose="020B0604020202020204" pitchFamily="34" charset="0"/>
              <a:buChar char="•"/>
            </a:pPr>
            <a:r>
              <a:rPr lang="en-US" sz="2200" b="0" i="0" dirty="0">
                <a:solidFill>
                  <a:schemeClr val="bg1"/>
                </a:solidFill>
                <a:effectLst/>
                <a:latin typeface="Arial" panose="020B0604020202020204" pitchFamily="34" charset="0"/>
                <a:cs typeface="Arial" panose="020B0604020202020204" pitchFamily="34" charset="0"/>
              </a:rPr>
              <a:t>Distributed Tracing</a:t>
            </a:r>
          </a:p>
          <a:p>
            <a:pPr algn="l">
              <a:buFont typeface="Arial" panose="020B0604020202020204" pitchFamily="34" charset="0"/>
              <a:buChar char="•"/>
            </a:pPr>
            <a:r>
              <a:rPr lang="en-US" sz="2200" b="0" i="0" dirty="0">
                <a:solidFill>
                  <a:schemeClr val="bg1"/>
                </a:solidFill>
                <a:effectLst/>
                <a:latin typeface="Arial" panose="020B0604020202020204" pitchFamily="34" charset="0"/>
                <a:cs typeface="Arial" panose="020B0604020202020204" pitchFamily="34" charset="0"/>
              </a:rPr>
              <a:t>Serverless functions</a:t>
            </a:r>
          </a:p>
          <a:p>
            <a:r>
              <a:rPr lang="en-US" sz="2200" dirty="0">
                <a:solidFill>
                  <a:schemeClr val="bg1"/>
                </a:solidFill>
                <a:latin typeface="Arial" panose="020B0604020202020204" pitchFamily="34" charset="0"/>
                <a:cs typeface="Arial" panose="020B0604020202020204" pitchFamily="34" charset="0"/>
              </a:rPr>
              <a:t>Circuit breaker support, Retry mechanism</a:t>
            </a:r>
          </a:p>
          <a:p>
            <a:pPr algn="l">
              <a:buFont typeface="Arial" panose="020B0604020202020204" pitchFamily="34" charset="0"/>
              <a:buChar char="•"/>
            </a:pPr>
            <a:endParaRPr lang="en-US" sz="2200" b="0" i="0" dirty="0">
              <a:solidFill>
                <a:schemeClr val="bg1"/>
              </a:solidFill>
              <a:effectLst/>
              <a:latin typeface="Arial" panose="020B0604020202020204" pitchFamily="34" charset="0"/>
              <a:cs typeface="Arial" panose="020B0604020202020204" pitchFamily="34" charset="0"/>
            </a:endParaRPr>
          </a:p>
          <a:p>
            <a:pPr marL="0" indent="0">
              <a:buNone/>
            </a:pPr>
            <a:endParaRPr lang="en-US" sz="2200" b="0" i="0" dirty="0">
              <a:solidFill>
                <a:schemeClr val="bg1"/>
              </a:solidFill>
              <a:effectLst/>
              <a:latin typeface="Arial" panose="020B0604020202020204" pitchFamily="34" charset="0"/>
              <a:cs typeface="Arial" panose="020B0604020202020204" pitchFamily="34" charset="0"/>
            </a:endParaRPr>
          </a:p>
          <a:p>
            <a:endParaRPr lang="en-US" sz="2200" dirty="0">
              <a:solidFill>
                <a:schemeClr val="bg1"/>
              </a:solidFill>
              <a:latin typeface="Arial" panose="020B0604020202020204" pitchFamily="34" charset="0"/>
              <a:cs typeface="Arial" panose="020B0604020202020204" pitchFamily="34" charset="0"/>
            </a:endParaRPr>
          </a:p>
        </p:txBody>
      </p:sp>
      <p:pic>
        <p:nvPicPr>
          <p:cNvPr id="6" name="Picture 5" descr="Shape&#10;&#10;Description automatically generated with low confidence">
            <a:extLst>
              <a:ext uri="{FF2B5EF4-FFF2-40B4-BE49-F238E27FC236}">
                <a16:creationId xmlns:a16="http://schemas.microsoft.com/office/drawing/2014/main" id="{DD27C5D9-E8FD-4490-8B6A-9AC3433D9044}"/>
              </a:ext>
            </a:extLst>
          </p:cNvPr>
          <p:cNvPicPr>
            <a:picLocks noChangeAspect="1"/>
          </p:cNvPicPr>
          <p:nvPr/>
        </p:nvPicPr>
        <p:blipFill>
          <a:blip r:embed="rId2"/>
          <a:stretch>
            <a:fillRect/>
          </a:stretch>
        </p:blipFill>
        <p:spPr>
          <a:xfrm>
            <a:off x="8946573" y="-184826"/>
            <a:ext cx="2220189" cy="2220189"/>
          </a:xfrm>
          <a:prstGeom prst="rect">
            <a:avLst/>
          </a:prstGeom>
        </p:spPr>
      </p:pic>
    </p:spTree>
    <p:extLst>
      <p:ext uri="{BB962C8B-B14F-4D97-AF65-F5344CB8AC3E}">
        <p14:creationId xmlns:p14="http://schemas.microsoft.com/office/powerpoint/2010/main" val="360894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F468-6FE5-43FC-8342-9DBB723E8E16}"/>
              </a:ext>
            </a:extLst>
          </p:cNvPr>
          <p:cNvSpPr>
            <a:spLocks noGrp="1"/>
          </p:cNvSpPr>
          <p:nvPr>
            <p:ph type="title"/>
          </p:nvPr>
        </p:nvSpPr>
        <p:spPr/>
        <p:txBody>
          <a:bodyPr/>
          <a:lstStyle/>
          <a:p>
            <a:r>
              <a:rPr lang="en-US" dirty="0"/>
              <a:t>Why </a:t>
            </a:r>
            <a:r>
              <a:rPr lang="en-US" dirty="0" err="1"/>
              <a:t>micronaut</a:t>
            </a:r>
            <a:r>
              <a:rPr lang="en-US" dirty="0"/>
              <a:t>?</a:t>
            </a:r>
          </a:p>
        </p:txBody>
      </p:sp>
      <p:pic>
        <p:nvPicPr>
          <p:cNvPr id="1026" name="Picture 2">
            <a:extLst>
              <a:ext uri="{FF2B5EF4-FFF2-40B4-BE49-F238E27FC236}">
                <a16:creationId xmlns:a16="http://schemas.microsoft.com/office/drawing/2014/main" id="{B83CCBA7-443C-43C8-B96C-907310B12D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0662" y="3212176"/>
            <a:ext cx="6667500" cy="2809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EF4FCA-E046-460B-A3D7-8A9EB55A9E78}"/>
              </a:ext>
            </a:extLst>
          </p:cNvPr>
          <p:cNvSpPr txBox="1"/>
          <p:nvPr/>
        </p:nvSpPr>
        <p:spPr>
          <a:xfrm>
            <a:off x="1696616" y="2192376"/>
            <a:ext cx="8658225" cy="646331"/>
          </a:xfrm>
          <a:prstGeom prst="rect">
            <a:avLst/>
          </a:prstGeom>
          <a:noFill/>
        </p:spPr>
        <p:txBody>
          <a:bodyPr wrap="square" rtlCol="0">
            <a:spAutoFit/>
          </a:bodyPr>
          <a:lstStyle/>
          <a:p>
            <a:pPr algn="ctr"/>
            <a:r>
              <a:rPr lang="en-US" sz="3600" b="0" i="0" dirty="0">
                <a:solidFill>
                  <a:schemeClr val="bg1"/>
                </a:solidFill>
                <a:effectLst/>
                <a:latin typeface="Arial" panose="020B0604020202020204" pitchFamily="34" charset="0"/>
                <a:cs typeface="Arial" panose="020B0604020202020204" pitchFamily="34" charset="0"/>
              </a:rPr>
              <a:t>Language Support</a:t>
            </a:r>
          </a:p>
        </p:txBody>
      </p:sp>
      <p:pic>
        <p:nvPicPr>
          <p:cNvPr id="8" name="Picture 7" descr="Shape&#10;&#10;Description automatically generated with low confidence">
            <a:extLst>
              <a:ext uri="{FF2B5EF4-FFF2-40B4-BE49-F238E27FC236}">
                <a16:creationId xmlns:a16="http://schemas.microsoft.com/office/drawing/2014/main" id="{300645F8-C207-48F0-944E-B73231BA9E08}"/>
              </a:ext>
            </a:extLst>
          </p:cNvPr>
          <p:cNvPicPr>
            <a:picLocks noChangeAspect="1"/>
          </p:cNvPicPr>
          <p:nvPr/>
        </p:nvPicPr>
        <p:blipFill>
          <a:blip r:embed="rId3"/>
          <a:stretch>
            <a:fillRect/>
          </a:stretch>
        </p:blipFill>
        <p:spPr>
          <a:xfrm>
            <a:off x="8946573" y="-184826"/>
            <a:ext cx="2220189" cy="2220189"/>
          </a:xfrm>
          <a:prstGeom prst="rect">
            <a:avLst/>
          </a:prstGeom>
        </p:spPr>
      </p:pic>
    </p:spTree>
    <p:extLst>
      <p:ext uri="{BB962C8B-B14F-4D97-AF65-F5344CB8AC3E}">
        <p14:creationId xmlns:p14="http://schemas.microsoft.com/office/powerpoint/2010/main" val="235165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BD44D-39FE-4AAA-A949-D2096E87F4DA}"/>
              </a:ext>
            </a:extLst>
          </p:cNvPr>
          <p:cNvSpPr>
            <a:spLocks noGrp="1"/>
          </p:cNvSpPr>
          <p:nvPr>
            <p:ph type="title"/>
          </p:nvPr>
        </p:nvSpPr>
        <p:spPr/>
        <p:txBody>
          <a:bodyPr/>
          <a:lstStyle/>
          <a:p>
            <a:r>
              <a:rPr lang="en-US" dirty="0"/>
              <a:t>Why </a:t>
            </a:r>
            <a:r>
              <a:rPr lang="en-US" dirty="0" err="1"/>
              <a:t>micronaut</a:t>
            </a:r>
            <a:r>
              <a:rPr lang="en-US" dirty="0"/>
              <a:t>?</a:t>
            </a:r>
          </a:p>
        </p:txBody>
      </p:sp>
      <p:sp>
        <p:nvSpPr>
          <p:cNvPr id="3" name="Content Placeholder 2">
            <a:extLst>
              <a:ext uri="{FF2B5EF4-FFF2-40B4-BE49-F238E27FC236}">
                <a16:creationId xmlns:a16="http://schemas.microsoft.com/office/drawing/2014/main" id="{457330A5-A830-49AC-98FB-16E4EF696081}"/>
              </a:ext>
            </a:extLst>
          </p:cNvPr>
          <p:cNvSpPr>
            <a:spLocks noGrp="1"/>
          </p:cNvSpPr>
          <p:nvPr>
            <p:ph idx="1"/>
          </p:nvPr>
        </p:nvSpPr>
        <p:spPr/>
        <p:txBody>
          <a:bodyPr/>
          <a:lstStyle/>
          <a:p>
            <a:pPr marL="0" indent="0" algn="l">
              <a:buNone/>
            </a:pPr>
            <a:r>
              <a:rPr lang="en-US" sz="3200" b="0" i="0" dirty="0">
                <a:solidFill>
                  <a:srgbClr val="292929"/>
                </a:solidFill>
                <a:effectLst/>
                <a:latin typeface="Arial" panose="020B0604020202020204" pitchFamily="34" charset="0"/>
                <a:cs typeface="Arial" panose="020B0604020202020204" pitchFamily="34" charset="0"/>
              </a:rPr>
              <a:t>Messaging Systems support</a:t>
            </a:r>
          </a:p>
          <a:p>
            <a:pPr algn="l">
              <a:buFont typeface="Arial" panose="020B0604020202020204" pitchFamily="34" charset="0"/>
              <a:buChar char="•"/>
            </a:pPr>
            <a:r>
              <a:rPr lang="en-US" b="0" i="0" dirty="0">
                <a:solidFill>
                  <a:srgbClr val="292929"/>
                </a:solidFill>
                <a:effectLst/>
                <a:latin typeface="Arial" panose="020B0604020202020204" pitchFamily="34" charset="0"/>
                <a:cs typeface="Arial" panose="020B0604020202020204" pitchFamily="34" charset="0"/>
              </a:rPr>
              <a:t>Apache Kafka</a:t>
            </a:r>
          </a:p>
          <a:p>
            <a:r>
              <a:rPr lang="en-US" b="0" i="0" dirty="0">
                <a:solidFill>
                  <a:srgbClr val="292929"/>
                </a:solidFill>
                <a:effectLst/>
                <a:latin typeface="Arial" panose="020B0604020202020204" pitchFamily="34" charset="0"/>
                <a:cs typeface="Arial" panose="020B0604020202020204" pitchFamily="34" charset="0"/>
              </a:rPr>
              <a:t>RabbitMQ</a:t>
            </a:r>
          </a:p>
          <a:p>
            <a:r>
              <a:rPr lang="en-US" dirty="0">
                <a:solidFill>
                  <a:srgbClr val="292929"/>
                </a:solidFill>
                <a:latin typeface="Arial" panose="020B0604020202020204" pitchFamily="34" charset="0"/>
                <a:cs typeface="Arial" panose="020B0604020202020204" pitchFamily="34" charset="0"/>
              </a:rPr>
              <a:t>ActiveMQ</a:t>
            </a:r>
            <a:endParaRPr lang="en-US" b="0" i="0" dirty="0">
              <a:solidFill>
                <a:srgbClr val="292929"/>
              </a:solidFill>
              <a:effectLst/>
              <a:latin typeface="Arial" panose="020B0604020202020204" pitchFamily="34" charset="0"/>
              <a:cs typeface="Arial" panose="020B0604020202020204" pitchFamily="34" charset="0"/>
            </a:endParaRPr>
          </a:p>
          <a:p>
            <a:endParaRPr lang="en-US" b="0" i="0" dirty="0">
              <a:solidFill>
                <a:srgbClr val="292929"/>
              </a:solidFill>
              <a:effectLst/>
              <a:latin typeface="Arial" panose="020B0604020202020204" pitchFamily="34" charset="0"/>
              <a:cs typeface="Arial" panose="020B0604020202020204" pitchFamily="34" charset="0"/>
            </a:endParaRPr>
          </a:p>
          <a:p>
            <a:endParaRPr lang="en-US" dirty="0">
              <a:solidFill>
                <a:srgbClr val="292929"/>
              </a:solidFill>
              <a:latin typeface="Arial" panose="020B0604020202020204" pitchFamily="34" charset="0"/>
              <a:cs typeface="Arial" panose="020B0604020202020204" pitchFamily="34" charset="0"/>
            </a:endParaRPr>
          </a:p>
          <a:p>
            <a:endParaRPr lang="en-US" b="0" i="0" dirty="0">
              <a:solidFill>
                <a:srgbClr val="292929"/>
              </a:solidFill>
              <a:effectLst/>
              <a:latin typeface="Arial" panose="020B0604020202020204" pitchFamily="34" charset="0"/>
              <a:cs typeface="Arial" panose="020B0604020202020204" pitchFamily="34" charset="0"/>
            </a:endParaRPr>
          </a:p>
          <a:p>
            <a:endParaRPr lang="en-US" b="0" i="0" dirty="0">
              <a:solidFill>
                <a:srgbClr val="292929"/>
              </a:solidFill>
              <a:effectLst/>
              <a:latin typeface="Arial" panose="020B0604020202020204" pitchFamily="34" charset="0"/>
              <a:cs typeface="Arial" panose="020B0604020202020204" pitchFamily="34" charset="0"/>
            </a:endParaRPr>
          </a:p>
          <a:p>
            <a:endParaRPr lang="en-US" b="0" i="0" dirty="0">
              <a:solidFill>
                <a:srgbClr val="292929"/>
              </a:solidFill>
              <a:effectLs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6" name="Picture 5" descr="Shape&#10;&#10;Description automatically generated with low confidence">
            <a:extLst>
              <a:ext uri="{FF2B5EF4-FFF2-40B4-BE49-F238E27FC236}">
                <a16:creationId xmlns:a16="http://schemas.microsoft.com/office/drawing/2014/main" id="{E07CBD44-640F-4D58-B0D1-CC102CA0CDE8}"/>
              </a:ext>
            </a:extLst>
          </p:cNvPr>
          <p:cNvPicPr>
            <a:picLocks noChangeAspect="1"/>
          </p:cNvPicPr>
          <p:nvPr/>
        </p:nvPicPr>
        <p:blipFill>
          <a:blip r:embed="rId2"/>
          <a:stretch>
            <a:fillRect/>
          </a:stretch>
        </p:blipFill>
        <p:spPr>
          <a:xfrm>
            <a:off x="8946573" y="-184826"/>
            <a:ext cx="2220189" cy="2220189"/>
          </a:xfrm>
          <a:prstGeom prst="rect">
            <a:avLst/>
          </a:prstGeom>
        </p:spPr>
      </p:pic>
    </p:spTree>
    <p:extLst>
      <p:ext uri="{BB962C8B-B14F-4D97-AF65-F5344CB8AC3E}">
        <p14:creationId xmlns:p14="http://schemas.microsoft.com/office/powerpoint/2010/main" val="3784434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BD44D-39FE-4AAA-A949-D2096E87F4DA}"/>
              </a:ext>
            </a:extLst>
          </p:cNvPr>
          <p:cNvSpPr>
            <a:spLocks noGrp="1"/>
          </p:cNvSpPr>
          <p:nvPr>
            <p:ph type="title"/>
          </p:nvPr>
        </p:nvSpPr>
        <p:spPr/>
        <p:txBody>
          <a:bodyPr/>
          <a:lstStyle/>
          <a:p>
            <a:r>
              <a:rPr lang="en-US" dirty="0"/>
              <a:t>Why </a:t>
            </a:r>
            <a:r>
              <a:rPr lang="en-US" dirty="0" err="1"/>
              <a:t>micronaut</a:t>
            </a:r>
            <a:r>
              <a:rPr lang="en-US" dirty="0"/>
              <a:t>?</a:t>
            </a:r>
          </a:p>
        </p:txBody>
      </p:sp>
      <p:sp>
        <p:nvSpPr>
          <p:cNvPr id="3" name="Content Placeholder 2">
            <a:extLst>
              <a:ext uri="{FF2B5EF4-FFF2-40B4-BE49-F238E27FC236}">
                <a16:creationId xmlns:a16="http://schemas.microsoft.com/office/drawing/2014/main" id="{457330A5-A830-49AC-98FB-16E4EF696081}"/>
              </a:ext>
            </a:extLst>
          </p:cNvPr>
          <p:cNvSpPr>
            <a:spLocks noGrp="1"/>
          </p:cNvSpPr>
          <p:nvPr>
            <p:ph idx="1"/>
          </p:nvPr>
        </p:nvSpPr>
        <p:spPr>
          <a:xfrm>
            <a:off x="1141413" y="1878012"/>
            <a:ext cx="9905999" cy="1550988"/>
          </a:xfrm>
        </p:spPr>
        <p:txBody>
          <a:bodyPr numCol="1">
            <a:normAutofit/>
          </a:bodyPr>
          <a:lstStyle/>
          <a:p>
            <a:pPr marL="0" indent="0" algn="l">
              <a:buNone/>
            </a:pPr>
            <a:r>
              <a:rPr lang="en-US" sz="3200" b="0" i="0" dirty="0">
                <a:solidFill>
                  <a:srgbClr val="292929"/>
                </a:solidFill>
                <a:effectLst/>
                <a:latin typeface="Arial" panose="020B0604020202020204" pitchFamily="34" charset="0"/>
                <a:cs typeface="Arial" panose="020B0604020202020204" pitchFamily="34" charset="0"/>
              </a:rPr>
              <a:t>Security</a:t>
            </a:r>
          </a:p>
          <a:p>
            <a:pPr marL="0" indent="0" algn="l">
              <a:buNone/>
            </a:pPr>
            <a:r>
              <a:rPr lang="en-US" sz="2400" b="1" i="0" dirty="0">
                <a:solidFill>
                  <a:srgbClr val="292929"/>
                </a:solidFill>
                <a:effectLst/>
                <a:latin typeface="Arial" panose="020B0604020202020204" pitchFamily="34" charset="0"/>
                <a:cs typeface="Arial" panose="020B0604020202020204" pitchFamily="34" charset="0"/>
              </a:rPr>
              <a:t>Micronaut supports below security mechanisms by default:</a:t>
            </a:r>
            <a:endParaRPr lang="en-US" sz="3200" b="0" i="0" dirty="0">
              <a:solidFill>
                <a:srgbClr val="292929"/>
              </a:solidFill>
              <a:effectLst/>
              <a:latin typeface="Arial" panose="020B0604020202020204" pitchFamily="34" charset="0"/>
              <a:cs typeface="Arial" panose="020B0604020202020204" pitchFamily="34" charset="0"/>
            </a:endParaRPr>
          </a:p>
          <a:p>
            <a:pPr marL="0" indent="0">
              <a:buNone/>
            </a:pPr>
            <a:endParaRPr lang="en-US" b="0" i="0" dirty="0">
              <a:solidFill>
                <a:srgbClr val="292929"/>
              </a:solidFill>
              <a:effectLst/>
              <a:latin typeface="Arial" panose="020B0604020202020204" pitchFamily="34" charset="0"/>
              <a:cs typeface="Arial" panose="020B0604020202020204" pitchFamily="34" charset="0"/>
            </a:endParaRPr>
          </a:p>
          <a:p>
            <a:endParaRPr lang="en-US" dirty="0">
              <a:solidFill>
                <a:srgbClr val="292929"/>
              </a:solidFill>
              <a:latin typeface="Arial" panose="020B0604020202020204" pitchFamily="34" charset="0"/>
              <a:cs typeface="Arial" panose="020B0604020202020204" pitchFamily="34" charset="0"/>
            </a:endParaRPr>
          </a:p>
          <a:p>
            <a:endParaRPr lang="en-US" b="0" i="0" dirty="0">
              <a:solidFill>
                <a:srgbClr val="292929"/>
              </a:solidFill>
              <a:effectLst/>
              <a:latin typeface="Arial" panose="020B0604020202020204" pitchFamily="34" charset="0"/>
              <a:cs typeface="Arial" panose="020B0604020202020204" pitchFamily="34" charset="0"/>
            </a:endParaRPr>
          </a:p>
          <a:p>
            <a:pPr marL="0" indent="0">
              <a:buNone/>
            </a:pPr>
            <a:endParaRPr lang="en-US" b="0" i="0" dirty="0">
              <a:solidFill>
                <a:srgbClr val="292929"/>
              </a:solidFill>
              <a:effectLst/>
              <a:latin typeface="Arial" panose="020B0604020202020204" pitchFamily="34" charset="0"/>
              <a:cs typeface="Arial" panose="020B0604020202020204" pitchFamily="34" charset="0"/>
            </a:endParaRPr>
          </a:p>
          <a:p>
            <a:endParaRPr lang="en-US" b="0" i="0" dirty="0">
              <a:solidFill>
                <a:srgbClr val="292929"/>
              </a:solidFill>
              <a:effectLs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DD1AF25-1D8B-46B7-979C-F9E48DEB1FAE}"/>
              </a:ext>
            </a:extLst>
          </p:cNvPr>
          <p:cNvSpPr txBox="1"/>
          <p:nvPr/>
        </p:nvSpPr>
        <p:spPr>
          <a:xfrm>
            <a:off x="1066802" y="3524250"/>
            <a:ext cx="9980609" cy="2246769"/>
          </a:xfrm>
          <a:prstGeom prst="rect">
            <a:avLst/>
          </a:prstGeom>
          <a:noFill/>
        </p:spPr>
        <p:txBody>
          <a:bodyPr wrap="square" numCol="2" rtlCol="0">
            <a:spAutoFit/>
          </a:bodyPr>
          <a:lstStyle/>
          <a:p>
            <a:pPr algn="l">
              <a:buFont typeface="Arial" panose="020B0604020202020204" pitchFamily="34" charset="0"/>
              <a:buChar char="•"/>
            </a:pPr>
            <a:r>
              <a:rPr lang="en-US" sz="2000" b="0" i="0" dirty="0">
                <a:solidFill>
                  <a:srgbClr val="292929"/>
                </a:solidFill>
                <a:effectLst/>
                <a:latin typeface="Arial" panose="020B0604020202020204" pitchFamily="34" charset="0"/>
                <a:cs typeface="Arial" panose="020B0604020202020204" pitchFamily="34" charset="0"/>
              </a:rPr>
              <a:t>Authentication Providers</a:t>
            </a:r>
          </a:p>
          <a:p>
            <a:pPr algn="l">
              <a:buFont typeface="Arial" panose="020B0604020202020204" pitchFamily="34" charset="0"/>
              <a:buChar char="•"/>
            </a:pPr>
            <a:r>
              <a:rPr lang="en-US" sz="2000" b="0" i="0" dirty="0">
                <a:solidFill>
                  <a:srgbClr val="292929"/>
                </a:solidFill>
                <a:effectLst/>
                <a:latin typeface="Arial" panose="020B0604020202020204" pitchFamily="34" charset="0"/>
                <a:cs typeface="Arial" panose="020B0604020202020204" pitchFamily="34" charset="0"/>
              </a:rPr>
              <a:t>Security Rules</a:t>
            </a:r>
          </a:p>
          <a:p>
            <a:pPr algn="l">
              <a:buFont typeface="Arial" panose="020B0604020202020204" pitchFamily="34" charset="0"/>
              <a:buChar char="•"/>
            </a:pPr>
            <a:r>
              <a:rPr lang="en-US" sz="2000" b="0" i="0" dirty="0">
                <a:solidFill>
                  <a:srgbClr val="292929"/>
                </a:solidFill>
                <a:effectLst/>
                <a:latin typeface="Arial" panose="020B0604020202020204" pitchFamily="34" charset="0"/>
                <a:cs typeface="Arial" panose="020B0604020202020204" pitchFamily="34" charset="0"/>
              </a:rPr>
              <a:t>IP Pattern Rule</a:t>
            </a:r>
          </a:p>
          <a:p>
            <a:pPr algn="l">
              <a:buFont typeface="Arial" panose="020B0604020202020204" pitchFamily="34" charset="0"/>
              <a:buChar char="•"/>
            </a:pPr>
            <a:r>
              <a:rPr lang="en-US" sz="2000" b="0" i="0" dirty="0">
                <a:solidFill>
                  <a:srgbClr val="292929"/>
                </a:solidFill>
                <a:effectLst/>
                <a:latin typeface="Arial" panose="020B0604020202020204" pitchFamily="34" charset="0"/>
                <a:cs typeface="Arial" panose="020B0604020202020204" pitchFamily="34" charset="0"/>
              </a:rPr>
              <a:t>Secured Annotation</a:t>
            </a:r>
          </a:p>
          <a:p>
            <a:pPr algn="l">
              <a:buFont typeface="Arial" panose="020B0604020202020204" pitchFamily="34" charset="0"/>
              <a:buChar char="•"/>
            </a:pPr>
            <a:r>
              <a:rPr lang="en-US" sz="2000" b="0" i="0" dirty="0">
                <a:solidFill>
                  <a:srgbClr val="292929"/>
                </a:solidFill>
                <a:effectLst/>
                <a:latin typeface="Arial" panose="020B0604020202020204" pitchFamily="34" charset="0"/>
                <a:cs typeface="Arial" panose="020B0604020202020204" pitchFamily="34" charset="0"/>
              </a:rPr>
              <a:t>Intercept URL Map</a:t>
            </a:r>
          </a:p>
          <a:p>
            <a:pPr algn="l">
              <a:buFont typeface="Arial" panose="020B0604020202020204" pitchFamily="34" charset="0"/>
              <a:buChar char="•"/>
            </a:pPr>
            <a:r>
              <a:rPr lang="en-US" sz="2000" b="0" i="0" dirty="0">
                <a:solidFill>
                  <a:srgbClr val="292929"/>
                </a:solidFill>
                <a:effectLst/>
                <a:latin typeface="Arial" panose="020B0604020202020204" pitchFamily="34" charset="0"/>
                <a:cs typeface="Arial" panose="020B0604020202020204" pitchFamily="34" charset="0"/>
              </a:rPr>
              <a:t>Built-In Endpoints Security</a:t>
            </a:r>
          </a:p>
          <a:p>
            <a:pPr algn="l">
              <a:buFont typeface="Arial" panose="020B0604020202020204" pitchFamily="34" charset="0"/>
              <a:buChar char="•"/>
            </a:pPr>
            <a:r>
              <a:rPr lang="en-US" sz="2000" b="0" i="0" dirty="0">
                <a:solidFill>
                  <a:srgbClr val="292929"/>
                </a:solidFill>
                <a:effectLst/>
                <a:latin typeface="Arial" panose="020B0604020202020204" pitchFamily="34" charset="0"/>
                <a:cs typeface="Arial" panose="020B0604020202020204" pitchFamily="34" charset="0"/>
              </a:rPr>
              <a:t>Authentication Strategies</a:t>
            </a:r>
          </a:p>
          <a:p>
            <a:pPr algn="l">
              <a:buFont typeface="Arial" panose="020B0604020202020204" pitchFamily="34" charset="0"/>
              <a:buChar char="•"/>
            </a:pPr>
            <a:r>
              <a:rPr lang="en-US" sz="2000" b="0" i="0" dirty="0">
                <a:solidFill>
                  <a:srgbClr val="292929"/>
                </a:solidFill>
                <a:effectLst/>
                <a:latin typeface="Arial" panose="020B0604020202020204" pitchFamily="34" charset="0"/>
                <a:cs typeface="Arial" panose="020B0604020202020204" pitchFamily="34" charset="0"/>
              </a:rPr>
              <a:t>Basic Auth</a:t>
            </a:r>
          </a:p>
          <a:p>
            <a:pPr algn="l">
              <a:buFont typeface="Arial" panose="020B0604020202020204" pitchFamily="34" charset="0"/>
              <a:buChar char="•"/>
            </a:pPr>
            <a:r>
              <a:rPr lang="en-US" sz="2000" b="0" i="0" dirty="0">
                <a:solidFill>
                  <a:srgbClr val="292929"/>
                </a:solidFill>
                <a:effectLst/>
                <a:latin typeface="Arial" panose="020B0604020202020204" pitchFamily="34" charset="0"/>
                <a:cs typeface="Arial" panose="020B0604020202020204" pitchFamily="34" charset="0"/>
              </a:rPr>
              <a:t>Session Authentication</a:t>
            </a:r>
          </a:p>
          <a:p>
            <a:pPr algn="l">
              <a:buFont typeface="Arial" panose="020B0604020202020204" pitchFamily="34" charset="0"/>
              <a:buChar char="•"/>
            </a:pPr>
            <a:r>
              <a:rPr lang="en-US" sz="2000" b="0" i="0" dirty="0">
                <a:solidFill>
                  <a:srgbClr val="292929"/>
                </a:solidFill>
                <a:effectLst/>
                <a:latin typeface="Arial" panose="020B0604020202020204" pitchFamily="34" charset="0"/>
                <a:cs typeface="Arial" panose="020B0604020202020204" pitchFamily="34" charset="0"/>
              </a:rPr>
              <a:t>JSON Web Token</a:t>
            </a:r>
          </a:p>
          <a:p>
            <a:pPr algn="l">
              <a:buFont typeface="Arial" panose="020B0604020202020204" pitchFamily="34" charset="0"/>
              <a:buChar char="•"/>
            </a:pPr>
            <a:r>
              <a:rPr lang="en-US" sz="2000" b="0" i="0" dirty="0">
                <a:solidFill>
                  <a:srgbClr val="292929"/>
                </a:solidFill>
                <a:effectLst/>
                <a:latin typeface="Arial" panose="020B0604020202020204" pitchFamily="34" charset="0"/>
                <a:cs typeface="Arial" panose="020B0604020202020204" pitchFamily="34" charset="0"/>
              </a:rPr>
              <a:t>Built-In Security Controllers</a:t>
            </a:r>
          </a:p>
          <a:p>
            <a:pPr algn="l">
              <a:buFont typeface="Arial" panose="020B0604020202020204" pitchFamily="34" charset="0"/>
              <a:buChar char="•"/>
            </a:pPr>
            <a:r>
              <a:rPr lang="en-US" sz="2000" b="0" i="0" dirty="0">
                <a:solidFill>
                  <a:srgbClr val="292929"/>
                </a:solidFill>
                <a:effectLst/>
                <a:latin typeface="Arial" panose="020B0604020202020204" pitchFamily="34" charset="0"/>
                <a:cs typeface="Arial" panose="020B0604020202020204" pitchFamily="34" charset="0"/>
              </a:rPr>
              <a:t>Retrieve the Authenticated User</a:t>
            </a:r>
          </a:p>
          <a:p>
            <a:pPr algn="l">
              <a:buFont typeface="Arial" panose="020B0604020202020204" pitchFamily="34" charset="0"/>
              <a:buChar char="•"/>
            </a:pPr>
            <a:r>
              <a:rPr lang="en-US" sz="2000" b="0" i="0" dirty="0">
                <a:solidFill>
                  <a:srgbClr val="292929"/>
                </a:solidFill>
                <a:effectLst/>
                <a:latin typeface="Arial" panose="020B0604020202020204" pitchFamily="34" charset="0"/>
                <a:cs typeface="Arial" panose="020B0604020202020204" pitchFamily="34" charset="0"/>
              </a:rPr>
              <a:t>Security Events</a:t>
            </a:r>
          </a:p>
          <a:p>
            <a:endParaRPr lang="en-US" sz="2000" dirty="0">
              <a:latin typeface="Arial" panose="020B0604020202020204" pitchFamily="34" charset="0"/>
              <a:cs typeface="Arial" panose="020B0604020202020204" pitchFamily="34" charset="0"/>
            </a:endParaRPr>
          </a:p>
        </p:txBody>
      </p:sp>
      <p:pic>
        <p:nvPicPr>
          <p:cNvPr id="8" name="Picture 7" descr="Shape&#10;&#10;Description automatically generated with low confidence">
            <a:extLst>
              <a:ext uri="{FF2B5EF4-FFF2-40B4-BE49-F238E27FC236}">
                <a16:creationId xmlns:a16="http://schemas.microsoft.com/office/drawing/2014/main" id="{65AEF129-3AFF-4A97-98DE-9D8B774844D8}"/>
              </a:ext>
            </a:extLst>
          </p:cNvPr>
          <p:cNvPicPr>
            <a:picLocks noChangeAspect="1"/>
          </p:cNvPicPr>
          <p:nvPr/>
        </p:nvPicPr>
        <p:blipFill>
          <a:blip r:embed="rId2"/>
          <a:stretch>
            <a:fillRect/>
          </a:stretch>
        </p:blipFill>
        <p:spPr>
          <a:xfrm>
            <a:off x="8946573" y="-184826"/>
            <a:ext cx="2220189" cy="2220189"/>
          </a:xfrm>
          <a:prstGeom prst="rect">
            <a:avLst/>
          </a:prstGeom>
        </p:spPr>
      </p:pic>
    </p:spTree>
    <p:extLst>
      <p:ext uri="{BB962C8B-B14F-4D97-AF65-F5344CB8AC3E}">
        <p14:creationId xmlns:p14="http://schemas.microsoft.com/office/powerpoint/2010/main" val="1051040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842A-1704-4237-9588-74B78108AF0C}"/>
              </a:ext>
            </a:extLst>
          </p:cNvPr>
          <p:cNvSpPr>
            <a:spLocks noGrp="1"/>
          </p:cNvSpPr>
          <p:nvPr>
            <p:ph type="title"/>
          </p:nvPr>
        </p:nvSpPr>
        <p:spPr/>
        <p:txBody>
          <a:bodyPr/>
          <a:lstStyle/>
          <a:p>
            <a:r>
              <a:rPr lang="en-US" dirty="0"/>
              <a:t>Why </a:t>
            </a:r>
            <a:r>
              <a:rPr lang="en-US" dirty="0" err="1"/>
              <a:t>micronaut</a:t>
            </a:r>
            <a:r>
              <a:rPr lang="en-US" dirty="0"/>
              <a:t>?</a:t>
            </a:r>
          </a:p>
        </p:txBody>
      </p:sp>
      <p:sp>
        <p:nvSpPr>
          <p:cNvPr id="3" name="Content Placeholder 2">
            <a:extLst>
              <a:ext uri="{FF2B5EF4-FFF2-40B4-BE49-F238E27FC236}">
                <a16:creationId xmlns:a16="http://schemas.microsoft.com/office/drawing/2014/main" id="{178517CB-B8C5-4BAB-A343-4FAE36CF5660}"/>
              </a:ext>
            </a:extLst>
          </p:cNvPr>
          <p:cNvSpPr>
            <a:spLocks noGrp="1"/>
          </p:cNvSpPr>
          <p:nvPr>
            <p:ph idx="1"/>
          </p:nvPr>
        </p:nvSpPr>
        <p:spPr/>
        <p:txBody>
          <a:bodyPr>
            <a:normAutofit/>
          </a:bodyPr>
          <a:lstStyle/>
          <a:p>
            <a:pPr marL="0" indent="0">
              <a:buNone/>
            </a:pPr>
            <a:r>
              <a:rPr lang="en-US" sz="3200" b="0" i="0" dirty="0">
                <a:solidFill>
                  <a:srgbClr val="292929"/>
                </a:solidFill>
                <a:effectLst/>
                <a:latin typeface="Arial" panose="020B0604020202020204" pitchFamily="34" charset="0"/>
                <a:cs typeface="Arial" panose="020B0604020202020204" pitchFamily="34" charset="0"/>
              </a:rPr>
              <a:t>Management &amp; Monitoring</a:t>
            </a:r>
          </a:p>
          <a:p>
            <a:pPr marL="0" indent="0" algn="l">
              <a:buNone/>
            </a:pPr>
            <a:r>
              <a:rPr lang="en-US" sz="2000" b="0" i="0" dirty="0">
                <a:solidFill>
                  <a:srgbClr val="292929"/>
                </a:solidFill>
                <a:effectLst/>
                <a:latin typeface="Arial" panose="020B0604020202020204" pitchFamily="34" charset="0"/>
                <a:cs typeface="Arial" panose="020B0604020202020204" pitchFamily="34" charset="0"/>
              </a:rPr>
              <a:t>Micronaut inspired from the Grails, Spring Boot and Micronauts management dependency add support to monitor your applications via endpoints, the special URIs that returns details about the state of your application and health.</a:t>
            </a:r>
          </a:p>
          <a:p>
            <a:pPr algn="l">
              <a:buFont typeface="Arial" panose="020B0604020202020204" pitchFamily="34" charset="0"/>
              <a:buChar char="•"/>
            </a:pPr>
            <a:r>
              <a:rPr lang="en-US" sz="2000" b="0" i="0" dirty="0">
                <a:solidFill>
                  <a:srgbClr val="292929"/>
                </a:solidFill>
                <a:effectLst/>
                <a:latin typeface="Arial" panose="020B0604020202020204" pitchFamily="34" charset="0"/>
                <a:cs typeface="Arial" panose="020B0604020202020204" pitchFamily="34" charset="0"/>
              </a:rPr>
              <a:t>Creating Endpoints</a:t>
            </a:r>
          </a:p>
          <a:p>
            <a:pPr algn="l">
              <a:buFont typeface="Arial" panose="020B0604020202020204" pitchFamily="34" charset="0"/>
              <a:buChar char="•"/>
            </a:pPr>
            <a:r>
              <a:rPr lang="en-US" sz="2000" b="0" i="0" dirty="0">
                <a:solidFill>
                  <a:srgbClr val="292929"/>
                </a:solidFill>
                <a:effectLst/>
                <a:latin typeface="Arial" panose="020B0604020202020204" pitchFamily="34" charset="0"/>
                <a:cs typeface="Arial" panose="020B0604020202020204" pitchFamily="34" charset="0"/>
              </a:rPr>
              <a:t>Built-In Endpoints</a:t>
            </a:r>
          </a:p>
          <a:p>
            <a:pPr marL="0" indent="0">
              <a:buNone/>
            </a:pPr>
            <a:endParaRPr lang="en-US" sz="2000" b="0" i="0" dirty="0">
              <a:solidFill>
                <a:srgbClr val="292929"/>
              </a:solidFill>
              <a:effectLst/>
              <a:latin typeface="Arial" panose="020B0604020202020204" pitchFamily="34" charset="0"/>
              <a:cs typeface="Arial" panose="020B0604020202020204" pitchFamily="34" charset="0"/>
            </a:endParaRPr>
          </a:p>
        </p:txBody>
      </p:sp>
      <p:pic>
        <p:nvPicPr>
          <p:cNvPr id="6" name="Picture 5" descr="Shape&#10;&#10;Description automatically generated with low confidence">
            <a:extLst>
              <a:ext uri="{FF2B5EF4-FFF2-40B4-BE49-F238E27FC236}">
                <a16:creationId xmlns:a16="http://schemas.microsoft.com/office/drawing/2014/main" id="{E058CAAA-1752-428F-BD14-1B840B790FF7}"/>
              </a:ext>
            </a:extLst>
          </p:cNvPr>
          <p:cNvPicPr>
            <a:picLocks noChangeAspect="1"/>
          </p:cNvPicPr>
          <p:nvPr/>
        </p:nvPicPr>
        <p:blipFill>
          <a:blip r:embed="rId2"/>
          <a:stretch>
            <a:fillRect/>
          </a:stretch>
        </p:blipFill>
        <p:spPr>
          <a:xfrm>
            <a:off x="8946573" y="-184826"/>
            <a:ext cx="2220189" cy="2220189"/>
          </a:xfrm>
          <a:prstGeom prst="rect">
            <a:avLst/>
          </a:prstGeom>
        </p:spPr>
      </p:pic>
    </p:spTree>
    <p:extLst>
      <p:ext uri="{BB962C8B-B14F-4D97-AF65-F5344CB8AC3E}">
        <p14:creationId xmlns:p14="http://schemas.microsoft.com/office/powerpoint/2010/main" val="1604177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F7ED-45BB-4C76-9010-313246CE90CA}"/>
              </a:ext>
            </a:extLst>
          </p:cNvPr>
          <p:cNvSpPr>
            <a:spLocks noGrp="1"/>
          </p:cNvSpPr>
          <p:nvPr>
            <p:ph type="title"/>
          </p:nvPr>
        </p:nvSpPr>
        <p:spPr/>
        <p:txBody>
          <a:bodyPr/>
          <a:lstStyle/>
          <a:p>
            <a:r>
              <a:rPr lang="en-US" dirty="0"/>
              <a:t>How Does DI work in MICRONAUT</a:t>
            </a:r>
          </a:p>
        </p:txBody>
      </p:sp>
      <p:pic>
        <p:nvPicPr>
          <p:cNvPr id="1026" name="Picture 2" descr="@Introspected&#10;BeanIntrospection&lt;MyBean&gt; bi =&#10;BeanIntrospection.getIntrospection(MyBean.class);&#10;MyBean bean = bi.instantiat...">
            <a:extLst>
              <a:ext uri="{FF2B5EF4-FFF2-40B4-BE49-F238E27FC236}">
                <a16:creationId xmlns:a16="http://schemas.microsoft.com/office/drawing/2014/main" id="{9667DEFF-5DF4-4325-9C9B-B470C68BDA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847" y="2275095"/>
            <a:ext cx="6076950" cy="34194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Shape&#10;&#10;Description automatically generated with low confidence">
            <a:extLst>
              <a:ext uri="{FF2B5EF4-FFF2-40B4-BE49-F238E27FC236}">
                <a16:creationId xmlns:a16="http://schemas.microsoft.com/office/drawing/2014/main" id="{5A6C33BA-BFFD-4572-8BDB-60CE3AAE9C62}"/>
              </a:ext>
            </a:extLst>
          </p:cNvPr>
          <p:cNvPicPr>
            <a:picLocks noChangeAspect="1"/>
          </p:cNvPicPr>
          <p:nvPr/>
        </p:nvPicPr>
        <p:blipFill>
          <a:blip r:embed="rId3"/>
          <a:stretch>
            <a:fillRect/>
          </a:stretch>
        </p:blipFill>
        <p:spPr>
          <a:xfrm>
            <a:off x="8946573" y="-184826"/>
            <a:ext cx="2220189" cy="2220189"/>
          </a:xfrm>
          <a:prstGeom prst="rect">
            <a:avLst/>
          </a:prstGeom>
        </p:spPr>
      </p:pic>
    </p:spTree>
    <p:extLst>
      <p:ext uri="{BB962C8B-B14F-4D97-AF65-F5344CB8AC3E}">
        <p14:creationId xmlns:p14="http://schemas.microsoft.com/office/powerpoint/2010/main" val="3000731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6556</TotalTime>
  <Words>784</Words>
  <Application>Microsoft Office PowerPoint</Application>
  <PresentationFormat>Widescreen</PresentationFormat>
  <Paragraphs>135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vt:lpstr>
      <vt:lpstr>Calibri</vt:lpstr>
      <vt:lpstr>Segoe UI</vt:lpstr>
      <vt:lpstr>Tw Cen MT</vt:lpstr>
      <vt:lpstr>Circuit</vt:lpstr>
      <vt:lpstr>PowerPoint Presentation</vt:lpstr>
      <vt:lpstr>Creating Web-App</vt:lpstr>
      <vt:lpstr>Why micronaut?</vt:lpstr>
      <vt:lpstr>Why micronaut?</vt:lpstr>
      <vt:lpstr>Why micronaut?</vt:lpstr>
      <vt:lpstr>Why micronaut?</vt:lpstr>
      <vt:lpstr>Why micronaut?</vt:lpstr>
      <vt:lpstr>Why micronaut?</vt:lpstr>
      <vt:lpstr>How Does DI work in MICRONAUT</vt:lpstr>
      <vt:lpstr>Bean Scopes INTO MICRONAUT</vt:lpstr>
      <vt:lpstr>Conditional beans</vt:lpstr>
      <vt:lpstr>DAO with micronaut </vt:lpstr>
      <vt:lpstr>JPA, Hibernate and more</vt:lpstr>
      <vt:lpstr>API Versioning</vt:lpstr>
      <vt:lpstr>Testing into micronaut</vt:lpstr>
      <vt:lpstr>Testing into micronaut</vt:lpstr>
      <vt:lpstr>web-sockets into micronaut </vt:lpstr>
      <vt:lpstr>drawbacks</vt:lpstr>
      <vt:lpstr>MICRONAUT VS QUARKUS</vt:lpstr>
      <vt:lpstr>Q&amp;A</vt:lpstr>
      <vt:lpstr>USEFUL LINKS</vt:lpstr>
      <vt:lpstr>Дзякуй за ўВАГУ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Hunar Letsko</dc:creator>
  <cp:lastModifiedBy>Hunar Letsko</cp:lastModifiedBy>
  <cp:revision>47</cp:revision>
  <dcterms:created xsi:type="dcterms:W3CDTF">2021-01-14T14:42:46Z</dcterms:created>
  <dcterms:modified xsi:type="dcterms:W3CDTF">2021-02-02T14:10:00Z</dcterms:modified>
</cp:coreProperties>
</file>