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7"/>
  </p:handoutMasterIdLst>
  <p:sldIdLst>
    <p:sldId id="256" r:id="rId2"/>
    <p:sldId id="257" r:id="rId3"/>
    <p:sldId id="258" r:id="rId4"/>
    <p:sldId id="259" r:id="rId5"/>
    <p:sldId id="260" r:id="rId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5285" autoAdjust="0"/>
  </p:normalViewPr>
  <p:slideViewPr>
    <p:cSldViewPr snapToGrid="0">
      <p:cViewPr varScale="1">
        <p:scale>
          <a:sx n="79" d="100"/>
          <a:sy n="79" d="100"/>
        </p:scale>
        <p:origin x="773"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notesViewPr>
    <p:cSldViewPr snapToGrid="0">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77CF66-1F15-4AD7-B784-2BFA6A748F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a:extLst>
              <a:ext uri="{FF2B5EF4-FFF2-40B4-BE49-F238E27FC236}">
                <a16:creationId xmlns:a16="http://schemas.microsoft.com/office/drawing/2014/main" id="{87500AFF-97FE-45C7-A4F4-AC7CA55F95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DA0934-5209-411E-8B16-841F969C7144}" type="datetimeFigureOut">
              <a:rPr lang="id-ID" smtClean="0"/>
              <a:t>12/07/2020</a:t>
            </a:fld>
            <a:endParaRPr lang="id-ID"/>
          </a:p>
        </p:txBody>
      </p:sp>
      <p:sp>
        <p:nvSpPr>
          <p:cNvPr id="4" name="Footer Placeholder 3">
            <a:extLst>
              <a:ext uri="{FF2B5EF4-FFF2-40B4-BE49-F238E27FC236}">
                <a16:creationId xmlns:a16="http://schemas.microsoft.com/office/drawing/2014/main" id="{BC6DA68F-8D46-4687-8751-AFA02CE8E7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a:extLst>
              <a:ext uri="{FF2B5EF4-FFF2-40B4-BE49-F238E27FC236}">
                <a16:creationId xmlns:a16="http://schemas.microsoft.com/office/drawing/2014/main" id="{EF0646EC-9BCF-40F8-91D7-BDF223E20B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6996F1-6045-42F3-850B-DCCA86E2956C}" type="slidenum">
              <a:rPr lang="id-ID" smtClean="0"/>
              <a:t>‹#›</a:t>
            </a:fld>
            <a:endParaRPr lang="id-ID"/>
          </a:p>
        </p:txBody>
      </p:sp>
    </p:spTree>
    <p:extLst>
      <p:ext uri="{BB962C8B-B14F-4D97-AF65-F5344CB8AC3E}">
        <p14:creationId xmlns:p14="http://schemas.microsoft.com/office/powerpoint/2010/main" val="14890183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B434-2BC6-40FE-A6AF-D59C3A3A3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68D80611-51F3-4429-BD67-15E25F0CB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C7350198-9696-48BB-8F1F-C4C1ACF510AD}"/>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5" name="Footer Placeholder 4">
            <a:extLst>
              <a:ext uri="{FF2B5EF4-FFF2-40B4-BE49-F238E27FC236}">
                <a16:creationId xmlns:a16="http://schemas.microsoft.com/office/drawing/2014/main" id="{79E31F1C-FBFA-4318-92C8-5B47D66ACAA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991DEE5-AC91-4B09-BE5A-4BE9C1766E76}"/>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187007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EE24-73F9-473C-BF56-C8FDD9A7FFB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F3170EF2-53C3-4C56-BBAA-EF0B6D6224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3130BBA-14FA-402F-BD88-2396F7618ADD}"/>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5" name="Footer Placeholder 4">
            <a:extLst>
              <a:ext uri="{FF2B5EF4-FFF2-40B4-BE49-F238E27FC236}">
                <a16:creationId xmlns:a16="http://schemas.microsoft.com/office/drawing/2014/main" id="{A5FF9159-472D-4D54-B881-4CBC3FFFD8F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C89235E-B980-4B6F-90BD-097581B06470}"/>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15889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1F5D4-AE56-4733-A3CB-8304C22E9F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A141DD28-26C1-4EA1-9BA7-8E0809E53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B01A72E-54B2-42C7-A6F6-6C95DB2BC8A5}"/>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5" name="Footer Placeholder 4">
            <a:extLst>
              <a:ext uri="{FF2B5EF4-FFF2-40B4-BE49-F238E27FC236}">
                <a16:creationId xmlns:a16="http://schemas.microsoft.com/office/drawing/2014/main" id="{E330F1AE-9719-4B18-8035-3C1DE041E4E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83B2C5D-9506-4B98-9A3A-D97BEB39E1A2}"/>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8840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CDEE-F5A3-4A4A-9F6B-1349426EF1F2}"/>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25B5A86-3165-4A29-B2D9-FAABE3CDB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A7304AA-0616-46FA-98AA-FA5B8E7008B3}"/>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5" name="Footer Placeholder 4">
            <a:extLst>
              <a:ext uri="{FF2B5EF4-FFF2-40B4-BE49-F238E27FC236}">
                <a16:creationId xmlns:a16="http://schemas.microsoft.com/office/drawing/2014/main" id="{E1C5093F-B197-4A86-B845-0374A78A785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C713BCB-5A32-4199-9DF5-E6227C7EBB4D}"/>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317171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D40-4FA9-4F7C-8CD4-E66BE397B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9DE3EABC-00FD-4C10-BA3F-BC957901F5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2BAA-BEE6-44C2-A824-FF863A672A3F}"/>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5" name="Footer Placeholder 4">
            <a:extLst>
              <a:ext uri="{FF2B5EF4-FFF2-40B4-BE49-F238E27FC236}">
                <a16:creationId xmlns:a16="http://schemas.microsoft.com/office/drawing/2014/main" id="{CA561AFC-F5DE-43E9-B272-1437BEBBCF5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BAE5838-8B33-4486-A43A-4C2159145CAA}"/>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367758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C066-41F7-4A1D-A57A-1437B06F691C}"/>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A52A2023-B98D-47FB-B077-C065C4DF6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521A8717-C7E9-487B-96C5-8277ACC390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3AD45F78-43B0-4D2F-A570-762F20402AC3}"/>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6" name="Footer Placeholder 5">
            <a:extLst>
              <a:ext uri="{FF2B5EF4-FFF2-40B4-BE49-F238E27FC236}">
                <a16:creationId xmlns:a16="http://schemas.microsoft.com/office/drawing/2014/main" id="{D299FF29-9A51-46F7-9AD0-DD4CA05F76C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349CA36-879E-488B-9EF3-C33AFFEBBD54}"/>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50494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A73B-97AB-42CE-BCCD-6BE3CAE1E153}"/>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B528919-9850-49D8-B492-E5466FC21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3CC491-C92A-4A8C-86D8-8A6CD03F28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8496F7A-056D-4EF5-978F-B7698681E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31E25-7FCF-4E63-8988-188656358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5ED6AA52-0C0C-4997-8768-6C0BA5ABC22F}"/>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8" name="Footer Placeholder 7">
            <a:extLst>
              <a:ext uri="{FF2B5EF4-FFF2-40B4-BE49-F238E27FC236}">
                <a16:creationId xmlns:a16="http://schemas.microsoft.com/office/drawing/2014/main" id="{DBC1C088-B7BF-409A-BEB1-9AF78DEBCCFF}"/>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F3BEA824-38CE-43A6-9DF5-6013EC2C2017}"/>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54237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0B6A-DAB8-4141-9CDD-9D56BF46CDF4}"/>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A9B97D4B-C323-4525-9C31-7923DD3557CF}"/>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4" name="Footer Placeholder 3">
            <a:extLst>
              <a:ext uri="{FF2B5EF4-FFF2-40B4-BE49-F238E27FC236}">
                <a16:creationId xmlns:a16="http://schemas.microsoft.com/office/drawing/2014/main" id="{F1E134DC-1D7B-4F40-B218-58511B93E8CA}"/>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FA968F20-DC04-4D03-A7EE-8888C9BCAC38}"/>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227007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F11924-ADF1-4BE0-8CCD-960EE201EE5B}"/>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3" name="Footer Placeholder 2">
            <a:extLst>
              <a:ext uri="{FF2B5EF4-FFF2-40B4-BE49-F238E27FC236}">
                <a16:creationId xmlns:a16="http://schemas.microsoft.com/office/drawing/2014/main" id="{8F17D4B7-C75A-4773-807B-7AF56EAC0329}"/>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4222379D-DFAA-4C24-BDA8-8635D118CB6A}"/>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254407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1C9E-728B-455B-97AB-86B7D8C60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C83868C-8072-4DEC-AC5B-5130C77EB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ACFD4B3B-1D40-4325-96A0-384A8A6C6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A846-DA9C-4F0C-AED6-67505E2BCF8F}"/>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6" name="Footer Placeholder 5">
            <a:extLst>
              <a:ext uri="{FF2B5EF4-FFF2-40B4-BE49-F238E27FC236}">
                <a16:creationId xmlns:a16="http://schemas.microsoft.com/office/drawing/2014/main" id="{1F9F6800-A5AE-43E6-A1F3-0E40BCDBCB4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09715BE-C6AD-4F9F-8C26-C16657EF68E6}"/>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95536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8983-B28F-4BD2-8DDC-528F7E52C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ABD82A40-7BEE-4BB7-8806-65846088A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07065F6-722A-4B00-9244-EF9EEA067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03AACA-4478-4235-97EA-C443A7EC4B54}"/>
              </a:ext>
            </a:extLst>
          </p:cNvPr>
          <p:cNvSpPr>
            <a:spLocks noGrp="1"/>
          </p:cNvSpPr>
          <p:nvPr>
            <p:ph type="dt" sz="half" idx="10"/>
          </p:nvPr>
        </p:nvSpPr>
        <p:spPr/>
        <p:txBody>
          <a:bodyPr/>
          <a:lstStyle/>
          <a:p>
            <a:fld id="{D387F407-1D98-4F37-9F85-7E0F480D8F87}" type="datetimeFigureOut">
              <a:rPr lang="id-ID" smtClean="0"/>
              <a:t>12/07/2020</a:t>
            </a:fld>
            <a:endParaRPr lang="id-ID"/>
          </a:p>
        </p:txBody>
      </p:sp>
      <p:sp>
        <p:nvSpPr>
          <p:cNvPr id="6" name="Footer Placeholder 5">
            <a:extLst>
              <a:ext uri="{FF2B5EF4-FFF2-40B4-BE49-F238E27FC236}">
                <a16:creationId xmlns:a16="http://schemas.microsoft.com/office/drawing/2014/main" id="{4634D739-4B65-4DC9-8AC1-4640B8CDFFC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6806B24-82AA-4698-9625-CA54C25AB787}"/>
              </a:ext>
            </a:extLst>
          </p:cNvPr>
          <p:cNvSpPr>
            <a:spLocks noGrp="1"/>
          </p:cNvSpPr>
          <p:nvPr>
            <p:ph type="sldNum" sz="quarter" idx="12"/>
          </p:nvPr>
        </p:nvSpPr>
        <p:spPr/>
        <p:txBody>
          <a:bodyPr/>
          <a:lstStyle/>
          <a:p>
            <a:fld id="{F62A7A3F-2E43-4C50-BDD9-C916CEFE8F6C}" type="slidenum">
              <a:rPr lang="id-ID" smtClean="0"/>
              <a:t>‹#›</a:t>
            </a:fld>
            <a:endParaRPr lang="id-ID"/>
          </a:p>
        </p:txBody>
      </p:sp>
    </p:spTree>
    <p:extLst>
      <p:ext uri="{BB962C8B-B14F-4D97-AF65-F5344CB8AC3E}">
        <p14:creationId xmlns:p14="http://schemas.microsoft.com/office/powerpoint/2010/main" val="131788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19C238-EF5B-406B-A8A6-1A59BB8C40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DFEE43ED-B4B2-448F-84BA-6B2B7948F7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39E81CB-9080-40C0-9E66-B8203E53C6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F407-1D98-4F37-9F85-7E0F480D8F87}" type="datetimeFigureOut">
              <a:rPr lang="id-ID" smtClean="0"/>
              <a:t>12/07/2020</a:t>
            </a:fld>
            <a:endParaRPr lang="id-ID"/>
          </a:p>
        </p:txBody>
      </p:sp>
      <p:sp>
        <p:nvSpPr>
          <p:cNvPr id="5" name="Footer Placeholder 4">
            <a:extLst>
              <a:ext uri="{FF2B5EF4-FFF2-40B4-BE49-F238E27FC236}">
                <a16:creationId xmlns:a16="http://schemas.microsoft.com/office/drawing/2014/main" id="{AF787288-84EA-4D4B-B69E-AC0D39C94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1FC0E7D2-CC6F-4363-994E-26EE40BBB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A7A3F-2E43-4C50-BDD9-C916CEFE8F6C}" type="slidenum">
              <a:rPr lang="id-ID" smtClean="0"/>
              <a:t>‹#›</a:t>
            </a:fld>
            <a:endParaRPr lang="id-ID"/>
          </a:p>
        </p:txBody>
      </p:sp>
    </p:spTree>
    <p:extLst>
      <p:ext uri="{BB962C8B-B14F-4D97-AF65-F5344CB8AC3E}">
        <p14:creationId xmlns:p14="http://schemas.microsoft.com/office/powerpoint/2010/main" val="491787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allpapersafari.com/unity-3d-wallpaper/"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ultimedia.journalism.berkeley.edu/workshops/multimedia-storytelling-institute-2015/"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s.unity3d.com/2017/10/12/unity-2017-2-is-now-availabl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utdoor, sign, photo, black&#10;&#10;Description automatically generated">
            <a:extLst>
              <a:ext uri="{FF2B5EF4-FFF2-40B4-BE49-F238E27FC236}">
                <a16:creationId xmlns:a16="http://schemas.microsoft.com/office/drawing/2014/main" id="{A4FBDB95-0C56-4E8C-BAD4-717553EAEFA1}"/>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704" r="162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5D8C6A-F2BA-4CC8-9F65-5ED717D60EC6}"/>
              </a:ext>
            </a:extLst>
          </p:cNvPr>
          <p:cNvSpPr>
            <a:spLocks noGrp="1"/>
          </p:cNvSpPr>
          <p:nvPr>
            <p:ph type="ctrTitle"/>
          </p:nvPr>
        </p:nvSpPr>
        <p:spPr>
          <a:xfrm>
            <a:off x="969264" y="5154168"/>
            <a:ext cx="6973204" cy="1261872"/>
          </a:xfrm>
        </p:spPr>
        <p:txBody>
          <a:bodyPr anchor="ctr">
            <a:normAutofit/>
          </a:bodyPr>
          <a:lstStyle/>
          <a:p>
            <a:pPr algn="l"/>
            <a:r>
              <a:rPr lang="id-ID" sz="4800" dirty="0">
                <a:solidFill>
                  <a:schemeClr val="tx1">
                    <a:lumMod val="85000"/>
                    <a:lumOff val="15000"/>
                  </a:schemeClr>
                </a:solidFill>
              </a:rPr>
              <a:t>UNITY INTRODUCTION</a:t>
            </a:r>
          </a:p>
        </p:txBody>
      </p:sp>
      <p:sp>
        <p:nvSpPr>
          <p:cNvPr id="3" name="Subtitle 2">
            <a:extLst>
              <a:ext uri="{FF2B5EF4-FFF2-40B4-BE49-F238E27FC236}">
                <a16:creationId xmlns:a16="http://schemas.microsoft.com/office/drawing/2014/main" id="{5528D1D0-59D7-4EE8-BC1B-189B952F464A}"/>
              </a:ext>
            </a:extLst>
          </p:cNvPr>
          <p:cNvSpPr>
            <a:spLocks noGrp="1"/>
          </p:cNvSpPr>
          <p:nvPr>
            <p:ph type="subTitle" idx="1"/>
          </p:nvPr>
        </p:nvSpPr>
        <p:spPr>
          <a:xfrm>
            <a:off x="8458200" y="5154168"/>
            <a:ext cx="2892986" cy="1261872"/>
          </a:xfrm>
        </p:spPr>
        <p:txBody>
          <a:bodyPr anchor="ctr">
            <a:normAutofit/>
          </a:bodyPr>
          <a:lstStyle/>
          <a:p>
            <a:pPr algn="l"/>
            <a:r>
              <a:rPr lang="id-ID" sz="2000" dirty="0">
                <a:solidFill>
                  <a:schemeClr val="tx2"/>
                </a:solidFill>
              </a:rPr>
              <a:t>AGUNG N.P.</a:t>
            </a:r>
          </a:p>
        </p:txBody>
      </p:sp>
      <p:cxnSp>
        <p:nvCxnSpPr>
          <p:cNvPr id="12" name="Straight Connector 11">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1722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39D544F1-4EA7-42F0-83E4-3E0EA58E17E8}"/>
              </a:ext>
            </a:extLst>
          </p:cNvPr>
          <p:cNvSpPr>
            <a:spLocks noGrp="1"/>
          </p:cNvSpPr>
          <p:nvPr>
            <p:ph type="title"/>
          </p:nvPr>
        </p:nvSpPr>
        <p:spPr>
          <a:xfrm>
            <a:off x="958506" y="800392"/>
            <a:ext cx="10264697" cy="1212102"/>
          </a:xfrm>
        </p:spPr>
        <p:txBody>
          <a:bodyPr>
            <a:normAutofit/>
          </a:bodyPr>
          <a:lstStyle/>
          <a:p>
            <a:r>
              <a:rPr lang="id-ID" sz="4000">
                <a:solidFill>
                  <a:srgbClr val="FFFFFF"/>
                </a:solidFill>
              </a:rPr>
              <a:t>Tujuan</a:t>
            </a:r>
          </a:p>
        </p:txBody>
      </p:sp>
      <p:sp>
        <p:nvSpPr>
          <p:cNvPr id="3" name="Content Placeholder 2">
            <a:extLst>
              <a:ext uri="{FF2B5EF4-FFF2-40B4-BE49-F238E27FC236}">
                <a16:creationId xmlns:a16="http://schemas.microsoft.com/office/drawing/2014/main" id="{A767F4A5-9607-4832-94B2-9D20577E89FE}"/>
              </a:ext>
            </a:extLst>
          </p:cNvPr>
          <p:cNvSpPr>
            <a:spLocks noGrp="1"/>
          </p:cNvSpPr>
          <p:nvPr>
            <p:ph idx="1"/>
          </p:nvPr>
        </p:nvSpPr>
        <p:spPr>
          <a:xfrm>
            <a:off x="1367624" y="2490436"/>
            <a:ext cx="9708995" cy="3567173"/>
          </a:xfrm>
        </p:spPr>
        <p:txBody>
          <a:bodyPr anchor="ctr">
            <a:normAutofit/>
          </a:bodyPr>
          <a:lstStyle/>
          <a:p>
            <a:pPr marL="342900" lvl="0" indent="-342900">
              <a:spcAft>
                <a:spcPts val="0"/>
              </a:spcAft>
              <a:buFont typeface="Calibri" panose="020F0502020204030204" pitchFamily="34" charset="0"/>
              <a:buChar char="-"/>
            </a:pPr>
            <a:r>
              <a:rPr lang="en-US" sz="2400">
                <a:effectLst/>
                <a:latin typeface="Calibri Light" panose="020F0302020204030204" pitchFamily="34" charset="0"/>
                <a:ea typeface="Calibri" panose="020F0502020204030204" pitchFamily="34" charset="0"/>
                <a:cs typeface="Times New Roman" panose="02020603050405020304" pitchFamily="18" charset="0"/>
              </a:rPr>
              <a:t>Mahasiswa dapat mengetahui multimedia terapan menggunakan Unity </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Calibri" panose="020F0502020204030204" pitchFamily="34" charset="0"/>
              <a:buChar char="-"/>
            </a:pPr>
            <a:r>
              <a:rPr lang="en-US" sz="2400">
                <a:effectLst/>
                <a:latin typeface="Calibri Light" panose="020F0302020204030204" pitchFamily="34" charset="0"/>
                <a:ea typeface="Calibri" panose="020F0502020204030204" pitchFamily="34" charset="0"/>
                <a:cs typeface="Times New Roman" panose="02020603050405020304" pitchFamily="18" charset="0"/>
              </a:rPr>
              <a:t>Mahasiswa dapat mencoba membuat aplikasi hello world sederhana di Unity </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Calibri" panose="020F0502020204030204" pitchFamily="34" charset="0"/>
              <a:buChar char="-"/>
            </a:pPr>
            <a:r>
              <a:rPr lang="en-US" sz="2400">
                <a:effectLst/>
                <a:latin typeface="Calibri Light" panose="020F0302020204030204" pitchFamily="34" charset="0"/>
                <a:ea typeface="Calibri" panose="020F0502020204030204" pitchFamily="34" charset="0"/>
                <a:cs typeface="Times New Roman" panose="02020603050405020304" pitchFamily="18" charset="0"/>
              </a:rPr>
              <a:t>Mahasiswa dapat mencoba membuat aplikasi game sederhana di Unity </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Calibri" panose="020F0502020204030204" pitchFamily="34" charset="0"/>
              <a:buChar char="-"/>
            </a:pPr>
            <a:r>
              <a:rPr lang="en-US" sz="2400">
                <a:effectLst/>
                <a:latin typeface="Calibri Light" panose="020F0302020204030204" pitchFamily="34" charset="0"/>
                <a:ea typeface="Calibri" panose="020F0502020204030204" pitchFamily="34" charset="0"/>
                <a:cs typeface="Times New Roman" panose="02020603050405020304" pitchFamily="18" charset="0"/>
              </a:rPr>
              <a:t>Mahasiswa dapat membuat game 3d pada Unity</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2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8" name="Rectangle 27">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59EFD-F590-48CA-807B-AF6F67C81DE2}"/>
              </a:ext>
            </a:extLst>
          </p:cNvPr>
          <p:cNvSpPr>
            <a:spLocks noGrp="1"/>
          </p:cNvSpPr>
          <p:nvPr>
            <p:ph type="title"/>
          </p:nvPr>
        </p:nvSpPr>
        <p:spPr>
          <a:xfrm>
            <a:off x="1099425" y="1238081"/>
            <a:ext cx="4709345" cy="962953"/>
          </a:xfrm>
        </p:spPr>
        <p:txBody>
          <a:bodyPr anchor="b">
            <a:normAutofit/>
          </a:bodyPr>
          <a:lstStyle/>
          <a:p>
            <a:r>
              <a:rPr lang="id-ID" sz="3800"/>
              <a:t>Multimedia</a:t>
            </a:r>
          </a:p>
        </p:txBody>
      </p:sp>
      <p:sp>
        <p:nvSpPr>
          <p:cNvPr id="33" name="Rectangle 3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2B2DCE-C3AB-4DF3-8689-FA3A2FAEC5E2}"/>
              </a:ext>
            </a:extLst>
          </p:cNvPr>
          <p:cNvSpPr>
            <a:spLocks noGrp="1"/>
          </p:cNvSpPr>
          <p:nvPr>
            <p:ph idx="1"/>
          </p:nvPr>
        </p:nvSpPr>
        <p:spPr>
          <a:xfrm>
            <a:off x="1100736" y="2508105"/>
            <a:ext cx="4709345" cy="3632493"/>
          </a:xfrm>
        </p:spPr>
        <p:txBody>
          <a:bodyPr anchor="ctr">
            <a:normAutofit/>
          </a:bodyPr>
          <a:lstStyle/>
          <a:p>
            <a:pPr marL="0" indent="0">
              <a:buNone/>
            </a:pPr>
            <a:r>
              <a:rPr lang="en-US" sz="1900" dirty="0">
                <a:effectLst/>
                <a:latin typeface="Calibri Light" panose="020F0302020204030204" pitchFamily="34" charset="0"/>
                <a:ea typeface="Calibri" panose="020F0502020204030204" pitchFamily="34" charset="0"/>
                <a:cs typeface="Times New Roman" panose="02020603050405020304" pitchFamily="18" charset="0"/>
              </a:rPr>
              <a:t>media yang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didalamnya</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terdapat</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beberapa</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kombinasi</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dalam</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berbagai</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bentuk</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elemen</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informasi</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seperti</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graphics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animasi</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video,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teks</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suara</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interaktif</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dan lain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sebagainya</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untuk</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sehingga</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dapat</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menyampaikan</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informasi</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dan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dapat</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memberikan</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hiburan</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bagi</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user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atau</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pengguna</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endParaRPr lang="id-ID" sz="1900" dirty="0">
              <a:effectLst/>
              <a:latin typeface="Calibri Light" panose="020F0302020204030204" pitchFamily="34" charset="0"/>
              <a:ea typeface="Calibri" panose="020F0502020204030204" pitchFamily="34" charset="0"/>
              <a:cs typeface="Times New Roman" panose="02020603050405020304" pitchFamily="18" charset="0"/>
            </a:endParaRPr>
          </a:p>
          <a:p>
            <a:pPr marL="0" indent="0">
              <a:buNone/>
            </a:pPr>
            <a:r>
              <a:rPr lang="en-US" sz="1900" dirty="0">
                <a:effectLst/>
                <a:latin typeface="Calibri Light" panose="020F0302020204030204" pitchFamily="34" charset="0"/>
                <a:ea typeface="Calibri" panose="020F0502020204030204" pitchFamily="34" charset="0"/>
                <a:cs typeface="Times New Roman" panose="02020603050405020304" pitchFamily="18" charset="0"/>
              </a:rPr>
              <a:t>Multimedia juga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sering</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dalam</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membuat</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sebuah</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game yang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baik</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dan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menarik</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sehingga</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tugas</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projek</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terakhir</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nanti</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adalah</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hasil</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aplikasi</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game yang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dibuat</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selama</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900" dirty="0" err="1">
                <a:effectLst/>
                <a:latin typeface="Calibri Light" panose="020F0302020204030204" pitchFamily="34" charset="0"/>
                <a:ea typeface="Calibri" panose="020F0502020204030204" pitchFamily="34" charset="0"/>
                <a:cs typeface="Times New Roman" panose="02020603050405020304" pitchFamily="18" charset="0"/>
              </a:rPr>
              <a:t>praktikum</a:t>
            </a:r>
            <a:r>
              <a:rPr lang="en-US" sz="1900" dirty="0">
                <a:effectLst/>
                <a:latin typeface="Calibri Light" panose="020F0302020204030204" pitchFamily="34" charset="0"/>
                <a:ea typeface="Calibri" panose="020F0502020204030204" pitchFamily="34" charset="0"/>
                <a:cs typeface="Times New Roman" panose="02020603050405020304" pitchFamily="18" charset="0"/>
              </a:rPr>
              <a:t>. </a:t>
            </a:r>
            <a:endParaRPr lang="id-ID"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id-ID" sz="1900" dirty="0"/>
          </a:p>
        </p:txBody>
      </p:sp>
      <p:pic>
        <p:nvPicPr>
          <p:cNvPr id="5" name="Picture 4" descr="A picture containing indoor, table, items, computer&#10;&#10;Description automatically generated">
            <a:extLst>
              <a:ext uri="{FF2B5EF4-FFF2-40B4-BE49-F238E27FC236}">
                <a16:creationId xmlns:a16="http://schemas.microsoft.com/office/drawing/2014/main" id="{6773D244-4EF4-4A5F-8B20-B2E64F0255D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895" r="12691" b="1"/>
          <a:stretch/>
        </p:blipFill>
        <p:spPr>
          <a:xfrm>
            <a:off x="6538366" y="1383738"/>
            <a:ext cx="4929098" cy="4756870"/>
          </a:xfrm>
          <a:prstGeom prst="rect">
            <a:avLst/>
          </a:prstGeom>
        </p:spPr>
      </p:pic>
    </p:spTree>
    <p:extLst>
      <p:ext uri="{BB962C8B-B14F-4D97-AF65-F5344CB8AC3E}">
        <p14:creationId xmlns:p14="http://schemas.microsoft.com/office/powerpoint/2010/main" val="210838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E4ECF-94F3-40EB-A105-9FD6F9BF5473}"/>
              </a:ext>
            </a:extLst>
          </p:cNvPr>
          <p:cNvSpPr>
            <a:spLocks noGrp="1"/>
          </p:cNvSpPr>
          <p:nvPr>
            <p:ph type="title"/>
          </p:nvPr>
        </p:nvSpPr>
        <p:spPr>
          <a:xfrm>
            <a:off x="589560" y="856180"/>
            <a:ext cx="4560584" cy="1128068"/>
          </a:xfrm>
        </p:spPr>
        <p:txBody>
          <a:bodyPr anchor="ctr">
            <a:normAutofit/>
          </a:bodyPr>
          <a:lstStyle/>
          <a:p>
            <a:r>
              <a:rPr lang="id-ID" sz="4000"/>
              <a:t>Unity</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A56844-51EB-4F08-9CAE-C138C8A6774C}"/>
              </a:ext>
            </a:extLst>
          </p:cNvPr>
          <p:cNvSpPr>
            <a:spLocks noGrp="1"/>
          </p:cNvSpPr>
          <p:nvPr>
            <p:ph idx="1"/>
          </p:nvPr>
        </p:nvSpPr>
        <p:spPr>
          <a:xfrm>
            <a:off x="590719" y="2330505"/>
            <a:ext cx="4559425" cy="3979585"/>
          </a:xfrm>
        </p:spPr>
        <p:txBody>
          <a:bodyPr anchor="ctr">
            <a:normAutofit/>
          </a:bodyPr>
          <a:lstStyle/>
          <a:p>
            <a:pPr marL="0" indent="0">
              <a:buNone/>
            </a:pPr>
            <a:r>
              <a:rPr lang="en-US" sz="2000">
                <a:effectLst/>
                <a:latin typeface="Calibri Light" panose="020F0302020204030204" pitchFamily="34" charset="0"/>
                <a:ea typeface="Calibri" panose="020F0502020204030204" pitchFamily="34" charset="0"/>
                <a:cs typeface="Times New Roman" panose="02020603050405020304" pitchFamily="18" charset="0"/>
              </a:rPr>
              <a:t>Unity Technologies merupakan game engine yang memungkinkan untuk membuat sebuah game 3D dengan mudah dan cepat baik perseorangan maupun tim Secara default Unity telah diatur untuk juga bias digunakan untuk membuat game bergenre Role Playing Game (RPG) dan Real Time Strategy (RTS). Unity juga berfungsi sebagai engine multiplatform yang memungkinkan game yang anda bangun dipublish untuk berbagai platform. Bagian-bagian penting yang terdapat dalam Unity adalah sebagai berikut</a:t>
            </a:r>
            <a:endParaRPr lang="id-ID"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A106A49B-7910-45E0-8B1F-E3EA9FEFB38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371" r="25606" b="6"/>
          <a:stretch/>
        </p:blipFill>
        <p:spPr>
          <a:xfrm>
            <a:off x="5977788" y="799352"/>
            <a:ext cx="5425410" cy="5259296"/>
          </a:xfrm>
          <a:prstGeom prst="rect">
            <a:avLst/>
          </a:prstGeom>
        </p:spPr>
      </p:pic>
    </p:spTree>
    <p:extLst>
      <p:ext uri="{BB962C8B-B14F-4D97-AF65-F5344CB8AC3E}">
        <p14:creationId xmlns:p14="http://schemas.microsoft.com/office/powerpoint/2010/main" val="182807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FA716-0EF6-4B38-95DE-942A1FE96D14}"/>
              </a:ext>
            </a:extLst>
          </p:cNvPr>
          <p:cNvSpPr>
            <a:spLocks noGrp="1"/>
          </p:cNvSpPr>
          <p:nvPr>
            <p:ph type="title"/>
          </p:nvPr>
        </p:nvSpPr>
        <p:spPr>
          <a:xfrm>
            <a:off x="589560" y="856180"/>
            <a:ext cx="4560584" cy="1128068"/>
          </a:xfrm>
        </p:spPr>
        <p:txBody>
          <a:bodyPr anchor="ctr">
            <a:normAutofit/>
          </a:bodyPr>
          <a:lstStyle/>
          <a:p>
            <a:r>
              <a:rPr lang="id-ID" sz="4000" dirty="0"/>
              <a:t>Komponen </a:t>
            </a:r>
            <a:r>
              <a:rPr lang="id-ID" sz="4000" dirty="0" err="1"/>
              <a:t>Unity</a:t>
            </a:r>
            <a:endParaRPr lang="id-ID" sz="4000" dirty="0"/>
          </a:p>
        </p:txBody>
      </p:sp>
      <p:grpSp>
        <p:nvGrpSpPr>
          <p:cNvPr id="43" name="Group 4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4" name="Rectangle 4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9F1358-2A6E-42F4-B9F5-C5A9B09827C3}"/>
              </a:ext>
            </a:extLst>
          </p:cNvPr>
          <p:cNvSpPr>
            <a:spLocks noGrp="1"/>
          </p:cNvSpPr>
          <p:nvPr>
            <p:ph idx="1"/>
          </p:nvPr>
        </p:nvSpPr>
        <p:spPr>
          <a:xfrm>
            <a:off x="590719" y="2330505"/>
            <a:ext cx="4559425" cy="3979585"/>
          </a:xfrm>
        </p:spPr>
        <p:txBody>
          <a:bodyPr anchor="ctr">
            <a:normAutofit/>
          </a:bodyPr>
          <a:lstStyle/>
          <a:p>
            <a:pPr marL="342900" lvl="0" indent="-342900">
              <a:buFont typeface="+mj-lt"/>
              <a:buAutoNum type="alphaLcPeriod"/>
            </a:pPr>
            <a:r>
              <a:rPr lang="en-US" sz="800" b="1" i="1" dirty="0">
                <a:effectLst/>
                <a:latin typeface="Calibri Light" panose="020F0302020204030204" pitchFamily="34" charset="0"/>
                <a:ea typeface="Calibri" panose="020F0502020204030204" pitchFamily="34" charset="0"/>
                <a:cs typeface="Times New Roman" panose="02020603050405020304" pitchFamily="18" charset="0"/>
              </a:rPr>
              <a:t>Hierarchy</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a:p>
            <a:pPr marL="685800"/>
            <a:r>
              <a:rPr lang="en-US" sz="800" dirty="0">
                <a:effectLst/>
                <a:latin typeface="Calibri Light" panose="020F0302020204030204" pitchFamily="34" charset="0"/>
                <a:ea typeface="Calibri" panose="020F0502020204030204" pitchFamily="34" charset="0"/>
                <a:cs typeface="Times New Roman" panose="02020603050405020304" pitchFamily="18" charset="0"/>
              </a:rPr>
              <a:t>Bagian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ini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berfungsi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untuk</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memasukkan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object yang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akan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tampil</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di game.</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800" b="1" i="1" dirty="0">
                <a:effectLst/>
                <a:latin typeface="Calibri Light" panose="020F0302020204030204" pitchFamily="34" charset="0"/>
                <a:ea typeface="Calibri" panose="020F0502020204030204" pitchFamily="34" charset="0"/>
                <a:cs typeface="Times New Roman" panose="02020603050405020304" pitchFamily="18" charset="0"/>
              </a:rPr>
              <a:t>Scene</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a:p>
            <a:pPr marL="685800"/>
            <a:r>
              <a:rPr lang="en-US" sz="800" dirty="0">
                <a:effectLst/>
                <a:latin typeface="Calibri Light" panose="020F0302020204030204" pitchFamily="34" charset="0"/>
                <a:ea typeface="Calibri" panose="020F0502020204030204" pitchFamily="34" charset="0"/>
                <a:cs typeface="Times New Roman" panose="02020603050405020304" pitchFamily="18" charset="0"/>
              </a:rPr>
              <a:t>Bagian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ini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berisi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ruangan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tempat</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dimana</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kita</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meletakkan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komponen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seperti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Camera, terrain, object,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dll</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Pada Scene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ini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dapat</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melakukan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penempatan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atau</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pengerjaan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game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secara</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keseluruhan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dengan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object yang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berada</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di Assets.</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800" b="1" i="1" dirty="0">
                <a:effectLst/>
                <a:latin typeface="Calibri Light" panose="020F0302020204030204" pitchFamily="34" charset="0"/>
                <a:ea typeface="Calibri" panose="020F0502020204030204" pitchFamily="34" charset="0"/>
                <a:cs typeface="Times New Roman" panose="02020603050405020304" pitchFamily="18" charset="0"/>
              </a:rPr>
              <a:t>Inspector</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a:p>
            <a:pPr marL="685800"/>
            <a:r>
              <a:rPr lang="en-US" sz="800" dirty="0">
                <a:effectLst/>
                <a:latin typeface="Calibri Light" panose="020F0302020204030204" pitchFamily="34" charset="0"/>
                <a:ea typeface="Calibri" panose="020F0502020204030204" pitchFamily="34" charset="0"/>
                <a:cs typeface="Times New Roman" panose="02020603050405020304" pitchFamily="18" charset="0"/>
              </a:rPr>
              <a:t>Bagian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ini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digunakan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untuk</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mengedit</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property object yang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diklik</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pada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komponen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object yang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berada</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di hierarchy dan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bisa</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digunakan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juga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untuk</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menyuting</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dan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menambahkan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komponen-komponen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object.</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800" b="1" i="1" dirty="0">
                <a:effectLst/>
                <a:latin typeface="Calibri Light" panose="020F0302020204030204" pitchFamily="34" charset="0"/>
                <a:ea typeface="Calibri" panose="020F0502020204030204" pitchFamily="34" charset="0"/>
                <a:cs typeface="Times New Roman" panose="02020603050405020304" pitchFamily="18" charset="0"/>
              </a:rPr>
              <a:t>Project</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a:p>
            <a:pPr marL="685800"/>
            <a:r>
              <a:rPr lang="en-US" sz="800" dirty="0">
                <a:effectLst/>
                <a:latin typeface="Calibri Light" panose="020F0302020204030204" pitchFamily="34" charset="0"/>
                <a:ea typeface="Calibri" panose="020F0502020204030204" pitchFamily="34" charset="0"/>
                <a:cs typeface="Times New Roman" panose="02020603050405020304" pitchFamily="18" charset="0"/>
              </a:rPr>
              <a:t>Bagian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ini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berisi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semua</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bahan-bahan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yang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akan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digunakan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dalam</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pembuatan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game,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dibagian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ini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sebagai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tempat</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berbagai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macam</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bentuk</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komponen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seperti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Folder,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Animasi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Script, Image, Object 3D, Assets, material dan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masih</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banyak</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lagi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sz="800" b="1" i="1" dirty="0">
                <a:effectLst/>
                <a:latin typeface="Calibri Light" panose="020F0302020204030204" pitchFamily="34" charset="0"/>
                <a:ea typeface="Calibri" panose="020F0502020204030204" pitchFamily="34" charset="0"/>
                <a:cs typeface="Times New Roman" panose="02020603050405020304" pitchFamily="18" charset="0"/>
              </a:rPr>
              <a:t>Console</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a:p>
            <a:pPr marL="685800">
              <a:spcAft>
                <a:spcPts val="800"/>
              </a:spcAft>
            </a:pPr>
            <a:r>
              <a:rPr lang="en-US" sz="800" dirty="0">
                <a:effectLst/>
                <a:latin typeface="Calibri Light" panose="020F0302020204030204" pitchFamily="34" charset="0"/>
                <a:ea typeface="Calibri" panose="020F0502020204030204" pitchFamily="34" charset="0"/>
                <a:cs typeface="Times New Roman" panose="02020603050405020304" pitchFamily="18" charset="0"/>
              </a:rPr>
              <a:t>Bagian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ini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adalah</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tempat</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penampilan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pesam</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error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dalam</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project,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tapi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paling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sering</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terjadi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error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saat</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pembuatan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Script yang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tidak</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dikenali</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oleh System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atau</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kesalahan-kesalahan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dalam</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800" dirty="0" err="1">
                <a:effectLst/>
                <a:latin typeface="Calibri Light" panose="020F0302020204030204" pitchFamily="34" charset="0"/>
                <a:ea typeface="Calibri" panose="020F0502020204030204" pitchFamily="34" charset="0"/>
                <a:cs typeface="Times New Roman" panose="02020603050405020304" pitchFamily="18" charset="0"/>
              </a:rPr>
              <a:t>pembuatan</a:t>
            </a:r>
            <a:r>
              <a:rPr lang="en-US" sz="800" dirty="0">
                <a:effectLst/>
                <a:latin typeface="Calibri Light" panose="020F0302020204030204" pitchFamily="34" charset="0"/>
                <a:ea typeface="Calibri" panose="020F0502020204030204" pitchFamily="34" charset="0"/>
                <a:cs typeface="Times New Roman" panose="02020603050405020304" pitchFamily="18" charset="0"/>
              </a:rPr>
              <a:t> Script.</a:t>
            </a:r>
            <a:endParaRPr lang="id-ID" sz="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Rectangle 4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F32552D-D27F-4781-BBF5-C2B8651F431C}"/>
              </a:ext>
            </a:extLst>
          </p:cNvPr>
          <p:cNvPicPr>
            <a:picLocks noChangeAspect="1"/>
          </p:cNvPicPr>
          <p:nvPr/>
        </p:nvPicPr>
        <p:blipFill rotWithShape="1">
          <a:blip r:embed="rId2"/>
          <a:srcRect l="2846" r="2168" b="2"/>
          <a:stretch/>
        </p:blipFill>
        <p:spPr>
          <a:xfrm>
            <a:off x="5977788" y="799352"/>
            <a:ext cx="5425410" cy="5259296"/>
          </a:xfrm>
          <a:prstGeom prst="rect">
            <a:avLst/>
          </a:prstGeom>
        </p:spPr>
      </p:pic>
    </p:spTree>
    <p:extLst>
      <p:ext uri="{BB962C8B-B14F-4D97-AF65-F5344CB8AC3E}">
        <p14:creationId xmlns:p14="http://schemas.microsoft.com/office/powerpoint/2010/main" val="2662562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330</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UNITY INTRODUCTION</vt:lpstr>
      <vt:lpstr>Tujuan</vt:lpstr>
      <vt:lpstr>Multimedia</vt:lpstr>
      <vt:lpstr>Unity</vt:lpstr>
      <vt:lpstr>Komponen 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INTRODUCTION</dc:title>
  <dc:creator>agung pramudhita</dc:creator>
  <cp:lastModifiedBy>agung pramudhita</cp:lastModifiedBy>
  <cp:revision>2</cp:revision>
  <dcterms:created xsi:type="dcterms:W3CDTF">2020-07-12T11:05:34Z</dcterms:created>
  <dcterms:modified xsi:type="dcterms:W3CDTF">2020-07-12T11:13:16Z</dcterms:modified>
</cp:coreProperties>
</file>