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C74A-D9DD-436F-B534-BC849CB284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281E44-A465-4261-BAA4-834288A17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AA2B40-7814-4F9E-8185-571F78165CF0}"/>
              </a:ext>
            </a:extLst>
          </p:cNvPr>
          <p:cNvSpPr>
            <a:spLocks noGrp="1"/>
          </p:cNvSpPr>
          <p:nvPr>
            <p:ph type="dt" sz="half" idx="10"/>
          </p:nvPr>
        </p:nvSpPr>
        <p:spPr/>
        <p:txBody>
          <a:bodyPr/>
          <a:lstStyle/>
          <a:p>
            <a:fld id="{D615E606-C904-42E9-8BC5-4AED2587E986}" type="datetimeFigureOut">
              <a:rPr lang="en-US" smtClean="0"/>
              <a:t>3/21/2022</a:t>
            </a:fld>
            <a:endParaRPr lang="en-US"/>
          </a:p>
        </p:txBody>
      </p:sp>
      <p:sp>
        <p:nvSpPr>
          <p:cNvPr id="5" name="Footer Placeholder 4">
            <a:extLst>
              <a:ext uri="{FF2B5EF4-FFF2-40B4-BE49-F238E27FC236}">
                <a16:creationId xmlns:a16="http://schemas.microsoft.com/office/drawing/2014/main" id="{AA69D114-B4D6-409A-BBC4-0064575CE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5C10D-2066-4C9F-A251-CF86B9C2CCA8}"/>
              </a:ext>
            </a:extLst>
          </p:cNvPr>
          <p:cNvSpPr>
            <a:spLocks noGrp="1"/>
          </p:cNvSpPr>
          <p:nvPr>
            <p:ph type="sldNum" sz="quarter" idx="12"/>
          </p:nvPr>
        </p:nvSpPr>
        <p:spPr/>
        <p:txBody>
          <a:bodyPr/>
          <a:lstStyle/>
          <a:p>
            <a:fld id="{047413C0-2D5E-4175-B6F1-A06FA5EC510B}" type="slidenum">
              <a:rPr lang="en-US" smtClean="0"/>
              <a:t>‹#›</a:t>
            </a:fld>
            <a:endParaRPr lang="en-US"/>
          </a:p>
        </p:txBody>
      </p:sp>
    </p:spTree>
    <p:extLst>
      <p:ext uri="{BB962C8B-B14F-4D97-AF65-F5344CB8AC3E}">
        <p14:creationId xmlns:p14="http://schemas.microsoft.com/office/powerpoint/2010/main" val="228364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9DC8-8DC4-4953-B7DA-9DEE0D9852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B49411-3911-4B9F-ACC5-1676E864C2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BF2F8-579C-42EF-9F01-F3454B6C94A4}"/>
              </a:ext>
            </a:extLst>
          </p:cNvPr>
          <p:cNvSpPr>
            <a:spLocks noGrp="1"/>
          </p:cNvSpPr>
          <p:nvPr>
            <p:ph type="dt" sz="half" idx="10"/>
          </p:nvPr>
        </p:nvSpPr>
        <p:spPr/>
        <p:txBody>
          <a:bodyPr/>
          <a:lstStyle/>
          <a:p>
            <a:fld id="{D615E606-C904-42E9-8BC5-4AED2587E986}" type="datetimeFigureOut">
              <a:rPr lang="en-US" smtClean="0"/>
              <a:t>3/21/2022</a:t>
            </a:fld>
            <a:endParaRPr lang="en-US"/>
          </a:p>
        </p:txBody>
      </p:sp>
      <p:sp>
        <p:nvSpPr>
          <p:cNvPr id="5" name="Footer Placeholder 4">
            <a:extLst>
              <a:ext uri="{FF2B5EF4-FFF2-40B4-BE49-F238E27FC236}">
                <a16:creationId xmlns:a16="http://schemas.microsoft.com/office/drawing/2014/main" id="{B2A9FCC2-BEDC-4F6F-952E-262D6E157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A5930-D884-48B7-A987-3D6216152B5D}"/>
              </a:ext>
            </a:extLst>
          </p:cNvPr>
          <p:cNvSpPr>
            <a:spLocks noGrp="1"/>
          </p:cNvSpPr>
          <p:nvPr>
            <p:ph type="sldNum" sz="quarter" idx="12"/>
          </p:nvPr>
        </p:nvSpPr>
        <p:spPr/>
        <p:txBody>
          <a:bodyPr/>
          <a:lstStyle/>
          <a:p>
            <a:fld id="{047413C0-2D5E-4175-B6F1-A06FA5EC510B}" type="slidenum">
              <a:rPr lang="en-US" smtClean="0"/>
              <a:t>‹#›</a:t>
            </a:fld>
            <a:endParaRPr lang="en-US"/>
          </a:p>
        </p:txBody>
      </p:sp>
    </p:spTree>
    <p:extLst>
      <p:ext uri="{BB962C8B-B14F-4D97-AF65-F5344CB8AC3E}">
        <p14:creationId xmlns:p14="http://schemas.microsoft.com/office/powerpoint/2010/main" val="410887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43432-7731-42D8-AE72-F94C84A4A8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DD660D-530E-44D9-A8B8-ECA449D0A3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5AACA-7A45-43A2-9D88-51EB09DEF27D}"/>
              </a:ext>
            </a:extLst>
          </p:cNvPr>
          <p:cNvSpPr>
            <a:spLocks noGrp="1"/>
          </p:cNvSpPr>
          <p:nvPr>
            <p:ph type="dt" sz="half" idx="10"/>
          </p:nvPr>
        </p:nvSpPr>
        <p:spPr/>
        <p:txBody>
          <a:bodyPr/>
          <a:lstStyle/>
          <a:p>
            <a:fld id="{D615E606-C904-42E9-8BC5-4AED2587E986}" type="datetimeFigureOut">
              <a:rPr lang="en-US" smtClean="0"/>
              <a:t>3/21/2022</a:t>
            </a:fld>
            <a:endParaRPr lang="en-US"/>
          </a:p>
        </p:txBody>
      </p:sp>
      <p:sp>
        <p:nvSpPr>
          <p:cNvPr id="5" name="Footer Placeholder 4">
            <a:extLst>
              <a:ext uri="{FF2B5EF4-FFF2-40B4-BE49-F238E27FC236}">
                <a16:creationId xmlns:a16="http://schemas.microsoft.com/office/drawing/2014/main" id="{B3290F7C-F8B3-4AD2-A405-292204677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F4418-EB4E-457A-A920-35487F7AE8B7}"/>
              </a:ext>
            </a:extLst>
          </p:cNvPr>
          <p:cNvSpPr>
            <a:spLocks noGrp="1"/>
          </p:cNvSpPr>
          <p:nvPr>
            <p:ph type="sldNum" sz="quarter" idx="12"/>
          </p:nvPr>
        </p:nvSpPr>
        <p:spPr/>
        <p:txBody>
          <a:bodyPr/>
          <a:lstStyle/>
          <a:p>
            <a:fld id="{047413C0-2D5E-4175-B6F1-A06FA5EC510B}" type="slidenum">
              <a:rPr lang="en-US" smtClean="0"/>
              <a:t>‹#›</a:t>
            </a:fld>
            <a:endParaRPr lang="en-US"/>
          </a:p>
        </p:txBody>
      </p:sp>
    </p:spTree>
    <p:extLst>
      <p:ext uri="{BB962C8B-B14F-4D97-AF65-F5344CB8AC3E}">
        <p14:creationId xmlns:p14="http://schemas.microsoft.com/office/powerpoint/2010/main" val="297609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6963-D44A-4B83-9D2D-02564DFB6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BBA5F9-8E88-4D9A-8BFA-2271567D47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BC35A-6F59-4AB2-9C38-00E48921200A}"/>
              </a:ext>
            </a:extLst>
          </p:cNvPr>
          <p:cNvSpPr>
            <a:spLocks noGrp="1"/>
          </p:cNvSpPr>
          <p:nvPr>
            <p:ph type="dt" sz="half" idx="10"/>
          </p:nvPr>
        </p:nvSpPr>
        <p:spPr/>
        <p:txBody>
          <a:bodyPr/>
          <a:lstStyle/>
          <a:p>
            <a:fld id="{D615E606-C904-42E9-8BC5-4AED2587E986}" type="datetimeFigureOut">
              <a:rPr lang="en-US" smtClean="0"/>
              <a:t>3/21/2022</a:t>
            </a:fld>
            <a:endParaRPr lang="en-US"/>
          </a:p>
        </p:txBody>
      </p:sp>
      <p:sp>
        <p:nvSpPr>
          <p:cNvPr id="5" name="Footer Placeholder 4">
            <a:extLst>
              <a:ext uri="{FF2B5EF4-FFF2-40B4-BE49-F238E27FC236}">
                <a16:creationId xmlns:a16="http://schemas.microsoft.com/office/drawing/2014/main" id="{3DEA0DCD-8C00-4D7E-AA1E-EE0177D1A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68F20-9758-49DA-90A1-467923842163}"/>
              </a:ext>
            </a:extLst>
          </p:cNvPr>
          <p:cNvSpPr>
            <a:spLocks noGrp="1"/>
          </p:cNvSpPr>
          <p:nvPr>
            <p:ph type="sldNum" sz="quarter" idx="12"/>
          </p:nvPr>
        </p:nvSpPr>
        <p:spPr/>
        <p:txBody>
          <a:bodyPr/>
          <a:lstStyle/>
          <a:p>
            <a:fld id="{047413C0-2D5E-4175-B6F1-A06FA5EC510B}" type="slidenum">
              <a:rPr lang="en-US" smtClean="0"/>
              <a:t>‹#›</a:t>
            </a:fld>
            <a:endParaRPr lang="en-US"/>
          </a:p>
        </p:txBody>
      </p:sp>
    </p:spTree>
    <p:extLst>
      <p:ext uri="{BB962C8B-B14F-4D97-AF65-F5344CB8AC3E}">
        <p14:creationId xmlns:p14="http://schemas.microsoft.com/office/powerpoint/2010/main" val="194449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AE3A-087D-4A04-99F4-9FB650100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49EEFC-BD97-4474-9A1C-67C883625C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4D1EDD-1CDE-46AA-8FA7-3BFD2D09F2FE}"/>
              </a:ext>
            </a:extLst>
          </p:cNvPr>
          <p:cNvSpPr>
            <a:spLocks noGrp="1"/>
          </p:cNvSpPr>
          <p:nvPr>
            <p:ph type="dt" sz="half" idx="10"/>
          </p:nvPr>
        </p:nvSpPr>
        <p:spPr/>
        <p:txBody>
          <a:bodyPr/>
          <a:lstStyle/>
          <a:p>
            <a:fld id="{D615E606-C904-42E9-8BC5-4AED2587E986}" type="datetimeFigureOut">
              <a:rPr lang="en-US" smtClean="0"/>
              <a:t>3/21/2022</a:t>
            </a:fld>
            <a:endParaRPr lang="en-US"/>
          </a:p>
        </p:txBody>
      </p:sp>
      <p:sp>
        <p:nvSpPr>
          <p:cNvPr id="5" name="Footer Placeholder 4">
            <a:extLst>
              <a:ext uri="{FF2B5EF4-FFF2-40B4-BE49-F238E27FC236}">
                <a16:creationId xmlns:a16="http://schemas.microsoft.com/office/drawing/2014/main" id="{2938AEEB-6FFF-44D3-B213-E43248842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E551C-E78F-4DD5-BB05-BFA314039FDC}"/>
              </a:ext>
            </a:extLst>
          </p:cNvPr>
          <p:cNvSpPr>
            <a:spLocks noGrp="1"/>
          </p:cNvSpPr>
          <p:nvPr>
            <p:ph type="sldNum" sz="quarter" idx="12"/>
          </p:nvPr>
        </p:nvSpPr>
        <p:spPr/>
        <p:txBody>
          <a:bodyPr/>
          <a:lstStyle/>
          <a:p>
            <a:fld id="{047413C0-2D5E-4175-B6F1-A06FA5EC510B}" type="slidenum">
              <a:rPr lang="en-US" smtClean="0"/>
              <a:t>‹#›</a:t>
            </a:fld>
            <a:endParaRPr lang="en-US"/>
          </a:p>
        </p:txBody>
      </p:sp>
    </p:spTree>
    <p:extLst>
      <p:ext uri="{BB962C8B-B14F-4D97-AF65-F5344CB8AC3E}">
        <p14:creationId xmlns:p14="http://schemas.microsoft.com/office/powerpoint/2010/main" val="331438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CB9F-76D4-48C3-A47B-4615EF675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6815A-4475-4AC5-B64E-17CEAE2F8B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91C1C-5E2A-4FF2-B981-BB9E1E8A5A0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478CF9-22B8-428E-9D92-6E7C3F827DFC}"/>
              </a:ext>
            </a:extLst>
          </p:cNvPr>
          <p:cNvSpPr>
            <a:spLocks noGrp="1"/>
          </p:cNvSpPr>
          <p:nvPr>
            <p:ph type="dt" sz="half" idx="10"/>
          </p:nvPr>
        </p:nvSpPr>
        <p:spPr/>
        <p:txBody>
          <a:bodyPr/>
          <a:lstStyle/>
          <a:p>
            <a:fld id="{D615E606-C904-42E9-8BC5-4AED2587E986}" type="datetimeFigureOut">
              <a:rPr lang="en-US" smtClean="0"/>
              <a:t>3/21/2022</a:t>
            </a:fld>
            <a:endParaRPr lang="en-US"/>
          </a:p>
        </p:txBody>
      </p:sp>
      <p:sp>
        <p:nvSpPr>
          <p:cNvPr id="6" name="Footer Placeholder 5">
            <a:extLst>
              <a:ext uri="{FF2B5EF4-FFF2-40B4-BE49-F238E27FC236}">
                <a16:creationId xmlns:a16="http://schemas.microsoft.com/office/drawing/2014/main" id="{CA02401A-A6D9-4773-A85B-19C6974D7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75DF1-24D4-4705-91BD-F7179336A1BA}"/>
              </a:ext>
            </a:extLst>
          </p:cNvPr>
          <p:cNvSpPr>
            <a:spLocks noGrp="1"/>
          </p:cNvSpPr>
          <p:nvPr>
            <p:ph type="sldNum" sz="quarter" idx="12"/>
          </p:nvPr>
        </p:nvSpPr>
        <p:spPr/>
        <p:txBody>
          <a:bodyPr/>
          <a:lstStyle/>
          <a:p>
            <a:fld id="{047413C0-2D5E-4175-B6F1-A06FA5EC510B}" type="slidenum">
              <a:rPr lang="en-US" smtClean="0"/>
              <a:t>‹#›</a:t>
            </a:fld>
            <a:endParaRPr lang="en-US"/>
          </a:p>
        </p:txBody>
      </p:sp>
    </p:spTree>
    <p:extLst>
      <p:ext uri="{BB962C8B-B14F-4D97-AF65-F5344CB8AC3E}">
        <p14:creationId xmlns:p14="http://schemas.microsoft.com/office/powerpoint/2010/main" val="213066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9DE4-053C-451B-B387-8908D8B707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CFA6AB-4033-4283-BF78-CF199CE85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212AE5-2BA8-463F-BC8B-35DD7FF6FA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5E75E1-31A2-4528-9404-6AFF79B85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BB7C78-A835-423B-84F5-C60553E23F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101EA2-259C-4A64-8E66-4F3F6EC4D651}"/>
              </a:ext>
            </a:extLst>
          </p:cNvPr>
          <p:cNvSpPr>
            <a:spLocks noGrp="1"/>
          </p:cNvSpPr>
          <p:nvPr>
            <p:ph type="dt" sz="half" idx="10"/>
          </p:nvPr>
        </p:nvSpPr>
        <p:spPr/>
        <p:txBody>
          <a:bodyPr/>
          <a:lstStyle/>
          <a:p>
            <a:fld id="{D615E606-C904-42E9-8BC5-4AED2587E986}" type="datetimeFigureOut">
              <a:rPr lang="en-US" smtClean="0"/>
              <a:t>3/21/2022</a:t>
            </a:fld>
            <a:endParaRPr lang="en-US"/>
          </a:p>
        </p:txBody>
      </p:sp>
      <p:sp>
        <p:nvSpPr>
          <p:cNvPr id="8" name="Footer Placeholder 7">
            <a:extLst>
              <a:ext uri="{FF2B5EF4-FFF2-40B4-BE49-F238E27FC236}">
                <a16:creationId xmlns:a16="http://schemas.microsoft.com/office/drawing/2014/main" id="{892553BF-345B-4496-9A76-F0837CE2C9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2EC7A-BD83-47F6-8644-387301E9F35F}"/>
              </a:ext>
            </a:extLst>
          </p:cNvPr>
          <p:cNvSpPr>
            <a:spLocks noGrp="1"/>
          </p:cNvSpPr>
          <p:nvPr>
            <p:ph type="sldNum" sz="quarter" idx="12"/>
          </p:nvPr>
        </p:nvSpPr>
        <p:spPr/>
        <p:txBody>
          <a:bodyPr/>
          <a:lstStyle/>
          <a:p>
            <a:fld id="{047413C0-2D5E-4175-B6F1-A06FA5EC510B}" type="slidenum">
              <a:rPr lang="en-US" smtClean="0"/>
              <a:t>‹#›</a:t>
            </a:fld>
            <a:endParaRPr lang="en-US"/>
          </a:p>
        </p:txBody>
      </p:sp>
    </p:spTree>
    <p:extLst>
      <p:ext uri="{BB962C8B-B14F-4D97-AF65-F5344CB8AC3E}">
        <p14:creationId xmlns:p14="http://schemas.microsoft.com/office/powerpoint/2010/main" val="277732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4249-3F51-443E-AB3C-67B89D13EA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D3D984-FC9B-48BA-A88C-304B45CA49E9}"/>
              </a:ext>
            </a:extLst>
          </p:cNvPr>
          <p:cNvSpPr>
            <a:spLocks noGrp="1"/>
          </p:cNvSpPr>
          <p:nvPr>
            <p:ph type="dt" sz="half" idx="10"/>
          </p:nvPr>
        </p:nvSpPr>
        <p:spPr/>
        <p:txBody>
          <a:bodyPr/>
          <a:lstStyle/>
          <a:p>
            <a:fld id="{D615E606-C904-42E9-8BC5-4AED2587E986}" type="datetimeFigureOut">
              <a:rPr lang="en-US" smtClean="0"/>
              <a:t>3/21/2022</a:t>
            </a:fld>
            <a:endParaRPr lang="en-US"/>
          </a:p>
        </p:txBody>
      </p:sp>
      <p:sp>
        <p:nvSpPr>
          <p:cNvPr id="4" name="Footer Placeholder 3">
            <a:extLst>
              <a:ext uri="{FF2B5EF4-FFF2-40B4-BE49-F238E27FC236}">
                <a16:creationId xmlns:a16="http://schemas.microsoft.com/office/drawing/2014/main" id="{42E6903D-1175-46EB-809B-D1578D88D2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3DD681-6CE2-4987-A998-41D2A1B538D9}"/>
              </a:ext>
            </a:extLst>
          </p:cNvPr>
          <p:cNvSpPr>
            <a:spLocks noGrp="1"/>
          </p:cNvSpPr>
          <p:nvPr>
            <p:ph type="sldNum" sz="quarter" idx="12"/>
          </p:nvPr>
        </p:nvSpPr>
        <p:spPr/>
        <p:txBody>
          <a:bodyPr/>
          <a:lstStyle/>
          <a:p>
            <a:fld id="{047413C0-2D5E-4175-B6F1-A06FA5EC510B}" type="slidenum">
              <a:rPr lang="en-US" smtClean="0"/>
              <a:t>‹#›</a:t>
            </a:fld>
            <a:endParaRPr lang="en-US"/>
          </a:p>
        </p:txBody>
      </p:sp>
    </p:spTree>
    <p:extLst>
      <p:ext uri="{BB962C8B-B14F-4D97-AF65-F5344CB8AC3E}">
        <p14:creationId xmlns:p14="http://schemas.microsoft.com/office/powerpoint/2010/main" val="223993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AF0112-4AA5-4576-9331-713583B75378}"/>
              </a:ext>
            </a:extLst>
          </p:cNvPr>
          <p:cNvSpPr>
            <a:spLocks noGrp="1"/>
          </p:cNvSpPr>
          <p:nvPr>
            <p:ph type="dt" sz="half" idx="10"/>
          </p:nvPr>
        </p:nvSpPr>
        <p:spPr/>
        <p:txBody>
          <a:bodyPr/>
          <a:lstStyle/>
          <a:p>
            <a:fld id="{D615E606-C904-42E9-8BC5-4AED2587E986}" type="datetimeFigureOut">
              <a:rPr lang="en-US" smtClean="0"/>
              <a:t>3/21/2022</a:t>
            </a:fld>
            <a:endParaRPr lang="en-US"/>
          </a:p>
        </p:txBody>
      </p:sp>
      <p:sp>
        <p:nvSpPr>
          <p:cNvPr id="3" name="Footer Placeholder 2">
            <a:extLst>
              <a:ext uri="{FF2B5EF4-FFF2-40B4-BE49-F238E27FC236}">
                <a16:creationId xmlns:a16="http://schemas.microsoft.com/office/drawing/2014/main" id="{9AB18B24-17ED-43FB-9BA3-7D4F12DC4A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4C75F6-4F17-4BAB-8B01-CD42DE59D207}"/>
              </a:ext>
            </a:extLst>
          </p:cNvPr>
          <p:cNvSpPr>
            <a:spLocks noGrp="1"/>
          </p:cNvSpPr>
          <p:nvPr>
            <p:ph type="sldNum" sz="quarter" idx="12"/>
          </p:nvPr>
        </p:nvSpPr>
        <p:spPr/>
        <p:txBody>
          <a:bodyPr/>
          <a:lstStyle/>
          <a:p>
            <a:fld id="{047413C0-2D5E-4175-B6F1-A06FA5EC510B}" type="slidenum">
              <a:rPr lang="en-US" smtClean="0"/>
              <a:t>‹#›</a:t>
            </a:fld>
            <a:endParaRPr lang="en-US"/>
          </a:p>
        </p:txBody>
      </p:sp>
    </p:spTree>
    <p:extLst>
      <p:ext uri="{BB962C8B-B14F-4D97-AF65-F5344CB8AC3E}">
        <p14:creationId xmlns:p14="http://schemas.microsoft.com/office/powerpoint/2010/main" val="2192793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E211-756B-4DDC-8024-694E54087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28C4BE-A91C-4688-96A2-0DF48D9D2B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4DB525-584D-425F-BAC5-97A5674B8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14CF76-F92C-4116-9108-8A1D1AC52FCB}"/>
              </a:ext>
            </a:extLst>
          </p:cNvPr>
          <p:cNvSpPr>
            <a:spLocks noGrp="1"/>
          </p:cNvSpPr>
          <p:nvPr>
            <p:ph type="dt" sz="half" idx="10"/>
          </p:nvPr>
        </p:nvSpPr>
        <p:spPr/>
        <p:txBody>
          <a:bodyPr/>
          <a:lstStyle/>
          <a:p>
            <a:fld id="{D615E606-C904-42E9-8BC5-4AED2587E986}" type="datetimeFigureOut">
              <a:rPr lang="en-US" smtClean="0"/>
              <a:t>3/21/2022</a:t>
            </a:fld>
            <a:endParaRPr lang="en-US"/>
          </a:p>
        </p:txBody>
      </p:sp>
      <p:sp>
        <p:nvSpPr>
          <p:cNvPr id="6" name="Footer Placeholder 5">
            <a:extLst>
              <a:ext uri="{FF2B5EF4-FFF2-40B4-BE49-F238E27FC236}">
                <a16:creationId xmlns:a16="http://schemas.microsoft.com/office/drawing/2014/main" id="{512876BD-0A2E-4641-9CCB-F350743D1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D4856-2442-45F7-8901-1DADB72B7AB7}"/>
              </a:ext>
            </a:extLst>
          </p:cNvPr>
          <p:cNvSpPr>
            <a:spLocks noGrp="1"/>
          </p:cNvSpPr>
          <p:nvPr>
            <p:ph type="sldNum" sz="quarter" idx="12"/>
          </p:nvPr>
        </p:nvSpPr>
        <p:spPr/>
        <p:txBody>
          <a:bodyPr/>
          <a:lstStyle/>
          <a:p>
            <a:fld id="{047413C0-2D5E-4175-B6F1-A06FA5EC510B}" type="slidenum">
              <a:rPr lang="en-US" smtClean="0"/>
              <a:t>‹#›</a:t>
            </a:fld>
            <a:endParaRPr lang="en-US"/>
          </a:p>
        </p:txBody>
      </p:sp>
    </p:spTree>
    <p:extLst>
      <p:ext uri="{BB962C8B-B14F-4D97-AF65-F5344CB8AC3E}">
        <p14:creationId xmlns:p14="http://schemas.microsoft.com/office/powerpoint/2010/main" val="2228339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5201-E965-4F6F-8C44-FC2C03C0D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79E4D8-243C-4AA3-862C-D6E4F169D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624846-F2A9-497D-9BE8-230EFA2A8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5BC14E-ADC3-4640-99C3-C24DF4BD3E98}"/>
              </a:ext>
            </a:extLst>
          </p:cNvPr>
          <p:cNvSpPr>
            <a:spLocks noGrp="1"/>
          </p:cNvSpPr>
          <p:nvPr>
            <p:ph type="dt" sz="half" idx="10"/>
          </p:nvPr>
        </p:nvSpPr>
        <p:spPr/>
        <p:txBody>
          <a:bodyPr/>
          <a:lstStyle/>
          <a:p>
            <a:fld id="{D615E606-C904-42E9-8BC5-4AED2587E986}" type="datetimeFigureOut">
              <a:rPr lang="en-US" smtClean="0"/>
              <a:t>3/21/2022</a:t>
            </a:fld>
            <a:endParaRPr lang="en-US"/>
          </a:p>
        </p:txBody>
      </p:sp>
      <p:sp>
        <p:nvSpPr>
          <p:cNvPr id="6" name="Footer Placeholder 5">
            <a:extLst>
              <a:ext uri="{FF2B5EF4-FFF2-40B4-BE49-F238E27FC236}">
                <a16:creationId xmlns:a16="http://schemas.microsoft.com/office/drawing/2014/main" id="{BC010BC2-31E9-494C-B445-1BEE7CD0C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57363-195A-4CEF-834D-FA0AEF83C52B}"/>
              </a:ext>
            </a:extLst>
          </p:cNvPr>
          <p:cNvSpPr>
            <a:spLocks noGrp="1"/>
          </p:cNvSpPr>
          <p:nvPr>
            <p:ph type="sldNum" sz="quarter" idx="12"/>
          </p:nvPr>
        </p:nvSpPr>
        <p:spPr/>
        <p:txBody>
          <a:bodyPr/>
          <a:lstStyle/>
          <a:p>
            <a:fld id="{047413C0-2D5E-4175-B6F1-A06FA5EC510B}" type="slidenum">
              <a:rPr lang="en-US" smtClean="0"/>
              <a:t>‹#›</a:t>
            </a:fld>
            <a:endParaRPr lang="en-US"/>
          </a:p>
        </p:txBody>
      </p:sp>
    </p:spTree>
    <p:extLst>
      <p:ext uri="{BB962C8B-B14F-4D97-AF65-F5344CB8AC3E}">
        <p14:creationId xmlns:p14="http://schemas.microsoft.com/office/powerpoint/2010/main" val="3070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93F23-FE43-4328-B07E-88EECD055F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6DD6B-776B-440B-B9E0-9481EA6BC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24C80-5177-4E6B-9B1F-046524487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5E606-C904-42E9-8BC5-4AED2587E986}" type="datetimeFigureOut">
              <a:rPr lang="en-US" smtClean="0"/>
              <a:t>3/21/2022</a:t>
            </a:fld>
            <a:endParaRPr lang="en-US"/>
          </a:p>
        </p:txBody>
      </p:sp>
      <p:sp>
        <p:nvSpPr>
          <p:cNvPr id="5" name="Footer Placeholder 4">
            <a:extLst>
              <a:ext uri="{FF2B5EF4-FFF2-40B4-BE49-F238E27FC236}">
                <a16:creationId xmlns:a16="http://schemas.microsoft.com/office/drawing/2014/main" id="{B872BE48-B39A-4331-8505-184B325AB6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34B88-F49F-40AD-B9DC-B64608423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413C0-2D5E-4175-B6F1-A06FA5EC510B}" type="slidenum">
              <a:rPr lang="en-US" smtClean="0"/>
              <a:t>‹#›</a:t>
            </a:fld>
            <a:endParaRPr lang="en-US"/>
          </a:p>
        </p:txBody>
      </p:sp>
    </p:spTree>
    <p:extLst>
      <p:ext uri="{BB962C8B-B14F-4D97-AF65-F5344CB8AC3E}">
        <p14:creationId xmlns:p14="http://schemas.microsoft.com/office/powerpoint/2010/main" val="164586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508C-6607-4DA7-8719-B0DD3A5EA206}"/>
              </a:ext>
            </a:extLst>
          </p:cNvPr>
          <p:cNvSpPr>
            <a:spLocks noGrp="1"/>
          </p:cNvSpPr>
          <p:nvPr>
            <p:ph type="ctrTitle"/>
          </p:nvPr>
        </p:nvSpPr>
        <p:spPr/>
        <p:txBody>
          <a:bodyPr/>
          <a:lstStyle/>
          <a:p>
            <a:r>
              <a:rPr lang="en-US" dirty="0"/>
              <a:t>Multimedia Systems</a:t>
            </a:r>
          </a:p>
        </p:txBody>
      </p:sp>
      <p:sp>
        <p:nvSpPr>
          <p:cNvPr id="3" name="Subtitle 2">
            <a:extLst>
              <a:ext uri="{FF2B5EF4-FFF2-40B4-BE49-F238E27FC236}">
                <a16:creationId xmlns:a16="http://schemas.microsoft.com/office/drawing/2014/main" id="{B417F287-1487-4BE7-B3DD-758185F58E6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95094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3C09-F825-4BD0-A6F8-A23C75A59501}"/>
              </a:ext>
            </a:extLst>
          </p:cNvPr>
          <p:cNvSpPr>
            <a:spLocks noGrp="1"/>
          </p:cNvSpPr>
          <p:nvPr>
            <p:ph type="title"/>
          </p:nvPr>
        </p:nvSpPr>
        <p:spPr/>
        <p:txBody>
          <a:bodyPr/>
          <a:lstStyle/>
          <a:p>
            <a:r>
              <a:rPr lang="en-US" dirty="0"/>
              <a:t>World Wide Web (WWW) and Multimedia</a:t>
            </a:r>
          </a:p>
        </p:txBody>
      </p:sp>
      <p:sp>
        <p:nvSpPr>
          <p:cNvPr id="3" name="Content Placeholder 2">
            <a:extLst>
              <a:ext uri="{FF2B5EF4-FFF2-40B4-BE49-F238E27FC236}">
                <a16:creationId xmlns:a16="http://schemas.microsoft.com/office/drawing/2014/main" id="{40B5E28F-3402-45A8-B3C8-756D178D597C}"/>
              </a:ext>
            </a:extLst>
          </p:cNvPr>
          <p:cNvSpPr>
            <a:spLocks noGrp="1"/>
          </p:cNvSpPr>
          <p:nvPr>
            <p:ph idx="1"/>
          </p:nvPr>
        </p:nvSpPr>
        <p:spPr/>
        <p:txBody>
          <a:bodyPr/>
          <a:lstStyle/>
          <a:p>
            <a:r>
              <a:rPr lang="en-US" dirty="0"/>
              <a:t>Multimedia is closely tied to the World Wide Web (WWW). </a:t>
            </a:r>
          </a:p>
          <a:p>
            <a:r>
              <a:rPr lang="en-US" dirty="0"/>
              <a:t>Without networks, multimedia is limited to simply displaying images, videos, and sounds on your local machine. </a:t>
            </a:r>
          </a:p>
          <a:p>
            <a:r>
              <a:rPr lang="en-US" dirty="0"/>
              <a:t>The true power of multimedia is the ability to deliver this rich content to a large audience.</a:t>
            </a:r>
          </a:p>
        </p:txBody>
      </p:sp>
    </p:spTree>
    <p:extLst>
      <p:ext uri="{BB962C8B-B14F-4D97-AF65-F5344CB8AC3E}">
        <p14:creationId xmlns:p14="http://schemas.microsoft.com/office/powerpoint/2010/main" val="90080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C5C0-EE63-4BF9-8A21-BD8D7FDCD5AE}"/>
              </a:ext>
            </a:extLst>
          </p:cNvPr>
          <p:cNvSpPr>
            <a:spLocks noGrp="1"/>
          </p:cNvSpPr>
          <p:nvPr>
            <p:ph type="title"/>
          </p:nvPr>
        </p:nvSpPr>
        <p:spPr/>
        <p:txBody>
          <a:bodyPr/>
          <a:lstStyle/>
          <a:p>
            <a:r>
              <a:rPr lang="en-US" dirty="0"/>
              <a:t>Features of Multimedia</a:t>
            </a:r>
          </a:p>
        </p:txBody>
      </p:sp>
      <p:sp>
        <p:nvSpPr>
          <p:cNvPr id="3" name="Content Placeholder 2">
            <a:extLst>
              <a:ext uri="{FF2B5EF4-FFF2-40B4-BE49-F238E27FC236}">
                <a16:creationId xmlns:a16="http://schemas.microsoft.com/office/drawing/2014/main" id="{19AAB021-60A3-4B39-951F-40AA60EC134E}"/>
              </a:ext>
            </a:extLst>
          </p:cNvPr>
          <p:cNvSpPr>
            <a:spLocks noGrp="1"/>
          </p:cNvSpPr>
          <p:nvPr>
            <p:ph idx="1"/>
          </p:nvPr>
        </p:nvSpPr>
        <p:spPr/>
        <p:txBody>
          <a:bodyPr/>
          <a:lstStyle/>
          <a:p>
            <a:pPr marL="0" indent="0">
              <a:buNone/>
            </a:pPr>
            <a:r>
              <a:rPr lang="en-US" dirty="0"/>
              <a:t>Multimedia has three aspects: </a:t>
            </a:r>
          </a:p>
          <a:p>
            <a:r>
              <a:rPr lang="en-US" dirty="0"/>
              <a:t>Content: movie, production, etc. </a:t>
            </a:r>
          </a:p>
          <a:p>
            <a:r>
              <a:rPr lang="en-US" dirty="0"/>
              <a:t>Creative Design: creativity is important in designing the presentation </a:t>
            </a:r>
          </a:p>
          <a:p>
            <a:r>
              <a:rPr lang="en-US" dirty="0"/>
              <a:t>Enabling Technologies: Network and software tools that allow creative designs to be presented.</a:t>
            </a:r>
          </a:p>
        </p:txBody>
      </p:sp>
    </p:spTree>
    <p:extLst>
      <p:ext uri="{BB962C8B-B14F-4D97-AF65-F5344CB8AC3E}">
        <p14:creationId xmlns:p14="http://schemas.microsoft.com/office/powerpoint/2010/main" val="290012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2F8A-3991-4740-8F92-AA8FFF1BF9A9}"/>
              </a:ext>
            </a:extLst>
          </p:cNvPr>
          <p:cNvSpPr>
            <a:spLocks noGrp="1"/>
          </p:cNvSpPr>
          <p:nvPr>
            <p:ph type="title"/>
          </p:nvPr>
        </p:nvSpPr>
        <p:spPr/>
        <p:txBody>
          <a:bodyPr/>
          <a:lstStyle/>
          <a:p>
            <a:r>
              <a:rPr lang="en-US" dirty="0"/>
              <a:t>History of Multimedia Systems</a:t>
            </a:r>
          </a:p>
        </p:txBody>
      </p:sp>
      <p:sp>
        <p:nvSpPr>
          <p:cNvPr id="3" name="Content Placeholder 2">
            <a:extLst>
              <a:ext uri="{FF2B5EF4-FFF2-40B4-BE49-F238E27FC236}">
                <a16:creationId xmlns:a16="http://schemas.microsoft.com/office/drawing/2014/main" id="{92B7B71F-DB7F-4AE9-A2B3-07E7FD95586F}"/>
              </a:ext>
            </a:extLst>
          </p:cNvPr>
          <p:cNvSpPr>
            <a:spLocks noGrp="1"/>
          </p:cNvSpPr>
          <p:nvPr>
            <p:ph idx="1"/>
          </p:nvPr>
        </p:nvSpPr>
        <p:spPr>
          <a:xfrm>
            <a:off x="838200" y="1429555"/>
            <a:ext cx="10515600" cy="5280338"/>
          </a:xfrm>
        </p:spPr>
        <p:txBody>
          <a:bodyPr>
            <a:normAutofit fontScale="62500" lnSpcReduction="20000"/>
          </a:bodyPr>
          <a:lstStyle/>
          <a:p>
            <a:pPr>
              <a:lnSpc>
                <a:spcPct val="120000"/>
              </a:lnSpc>
              <a:spcBef>
                <a:spcPct val="0"/>
              </a:spcBef>
            </a:pPr>
            <a:r>
              <a:rPr lang="en-US" altLang="en-US" dirty="0">
                <a:latin typeface="Arial" panose="020B0604020202020204" pitchFamily="34" charset="0"/>
                <a:cs typeface="Arial" panose="020B0604020202020204" pitchFamily="34" charset="0"/>
              </a:rPr>
              <a:t>1945 - </a:t>
            </a:r>
            <a:r>
              <a:rPr lang="en-US" altLang="en-US" dirty="0" err="1">
                <a:latin typeface="Arial" panose="020B0604020202020204" pitchFamily="34" charset="0"/>
                <a:cs typeface="Arial" panose="020B0604020202020204" pitchFamily="34" charset="0"/>
              </a:rPr>
              <a:t>Vannevar</a:t>
            </a:r>
            <a:r>
              <a:rPr lang="en-US" altLang="en-US" dirty="0">
                <a:latin typeface="Arial" panose="020B0604020202020204" pitchFamily="34" charset="0"/>
                <a:cs typeface="Arial" panose="020B0604020202020204" pitchFamily="34" charset="0"/>
              </a:rPr>
              <a:t> Bush (1890-1974) wrote about </a:t>
            </a:r>
            <a:r>
              <a:rPr lang="en-US" altLang="en-US" dirty="0" err="1">
                <a:latin typeface="Arial" panose="020B0604020202020204" pitchFamily="34" charset="0"/>
                <a:cs typeface="Arial" panose="020B0604020202020204" pitchFamily="34" charset="0"/>
              </a:rPr>
              <a:t>Memex</a:t>
            </a:r>
            <a:endParaRPr lang="en-US" altLang="en-US" dirty="0">
              <a:latin typeface="Arial" panose="020B0604020202020204" pitchFamily="34" charset="0"/>
              <a:cs typeface="Arial" panose="020B0604020202020204" pitchFamily="34" charset="0"/>
            </a:endParaRPr>
          </a:p>
          <a:p>
            <a:pPr>
              <a:lnSpc>
                <a:spcPct val="120000"/>
              </a:lnSpc>
              <a:spcBef>
                <a:spcPct val="0"/>
              </a:spcBef>
            </a:pPr>
            <a:r>
              <a:rPr lang="en-US" altLang="en-US" dirty="0">
                <a:latin typeface="Arial" panose="020B0604020202020204" pitchFamily="34" charset="0"/>
                <a:cs typeface="Arial" panose="020B0604020202020204" pitchFamily="34" charset="0"/>
              </a:rPr>
              <a:t>1960s - Ted Nelson started Xanadu project</a:t>
            </a:r>
          </a:p>
          <a:p>
            <a:pPr>
              <a:lnSpc>
                <a:spcPct val="120000"/>
              </a:lnSpc>
              <a:spcBef>
                <a:spcPct val="0"/>
              </a:spcBef>
            </a:pPr>
            <a:r>
              <a:rPr lang="en-US" altLang="en-US" dirty="0">
                <a:latin typeface="Arial" panose="020B0604020202020204" pitchFamily="34" charset="0"/>
                <a:cs typeface="Arial" panose="020B0604020202020204" pitchFamily="34" charset="0"/>
              </a:rPr>
              <a:t>1967 - Nicholas Negroponte formed the Architecture Machine Group at MIT</a:t>
            </a:r>
          </a:p>
          <a:p>
            <a:pPr>
              <a:lnSpc>
                <a:spcPct val="120000"/>
              </a:lnSpc>
              <a:spcBef>
                <a:spcPct val="0"/>
              </a:spcBef>
            </a:pPr>
            <a:r>
              <a:rPr lang="en-US" altLang="en-US" dirty="0">
                <a:latin typeface="Arial" panose="020B0604020202020204" pitchFamily="34" charset="0"/>
                <a:cs typeface="Arial" panose="020B0604020202020204" pitchFamily="34" charset="0"/>
              </a:rPr>
              <a:t>1968 - Douglas Engelbart demonstrated NLS system at SRI</a:t>
            </a:r>
          </a:p>
          <a:p>
            <a:pPr>
              <a:lnSpc>
                <a:spcPct val="120000"/>
              </a:lnSpc>
              <a:spcBef>
                <a:spcPct val="0"/>
              </a:spcBef>
            </a:pPr>
            <a:r>
              <a:rPr lang="en-US" altLang="en-US" dirty="0">
                <a:latin typeface="Arial" panose="020B0604020202020204" pitchFamily="34" charset="0"/>
                <a:cs typeface="Arial" panose="020B0604020202020204" pitchFamily="34" charset="0"/>
              </a:rPr>
              <a:t>1969 - Nelson &amp; Van Dam hypertext editor at Brown</a:t>
            </a:r>
          </a:p>
          <a:p>
            <a:pPr>
              <a:lnSpc>
                <a:spcPct val="120000"/>
              </a:lnSpc>
              <a:spcBef>
                <a:spcPct val="0"/>
              </a:spcBef>
            </a:pPr>
            <a:r>
              <a:rPr lang="en-US" altLang="en-US" dirty="0">
                <a:latin typeface="Arial" panose="020B0604020202020204" pitchFamily="34" charset="0"/>
                <a:cs typeface="Arial" panose="020B0604020202020204" pitchFamily="34" charset="0"/>
              </a:rPr>
              <a:t>1976 - Architecture Machine Group proposal to DARPA: Multiple Media</a:t>
            </a:r>
          </a:p>
          <a:p>
            <a:pPr>
              <a:lnSpc>
                <a:spcPct val="120000"/>
              </a:lnSpc>
              <a:spcBef>
                <a:spcPct val="0"/>
              </a:spcBef>
            </a:pPr>
            <a:r>
              <a:rPr lang="en-US" altLang="en-US" dirty="0">
                <a:latin typeface="Arial" panose="020B0604020202020204" pitchFamily="34" charset="0"/>
                <a:cs typeface="Arial" panose="020B0604020202020204" pitchFamily="34" charset="0"/>
              </a:rPr>
              <a:t>1985 - Negroponte, Wiesner: opened MIT Media Lab</a:t>
            </a:r>
          </a:p>
          <a:p>
            <a:pPr>
              <a:lnSpc>
                <a:spcPct val="120000"/>
              </a:lnSpc>
              <a:spcBef>
                <a:spcPct val="0"/>
              </a:spcBef>
            </a:pPr>
            <a:r>
              <a:rPr lang="en-US" altLang="en-US" dirty="0">
                <a:latin typeface="Arial" panose="020B0604020202020204" pitchFamily="34" charset="0"/>
                <a:cs typeface="Arial" panose="020B0604020202020204" pitchFamily="34" charset="0"/>
              </a:rPr>
              <a:t>1989 - Tim Berners-Lee proposed the World Wide Web to CERN</a:t>
            </a:r>
          </a:p>
          <a:p>
            <a:pPr>
              <a:lnSpc>
                <a:spcPct val="120000"/>
              </a:lnSpc>
              <a:spcBef>
                <a:spcPct val="0"/>
              </a:spcBef>
            </a:pPr>
            <a:r>
              <a:rPr lang="en-US" altLang="en-US" dirty="0">
                <a:latin typeface="Arial" panose="020B0604020202020204" pitchFamily="34" charset="0"/>
                <a:cs typeface="Arial" panose="020B0604020202020204" pitchFamily="34" charset="0"/>
              </a:rPr>
              <a:t>1990 - K. Hooper Woolsey, Apple Multimedia Lab</a:t>
            </a:r>
          </a:p>
          <a:p>
            <a:pPr>
              <a:lnSpc>
                <a:spcPct val="120000"/>
              </a:lnSpc>
              <a:spcBef>
                <a:spcPct val="0"/>
              </a:spcBef>
            </a:pPr>
            <a:r>
              <a:rPr lang="en-US" altLang="en-US" dirty="0">
                <a:latin typeface="Arial" panose="020B0604020202020204" pitchFamily="34" charset="0"/>
                <a:cs typeface="Arial" panose="020B0604020202020204" pitchFamily="34" charset="0"/>
              </a:rPr>
              <a:t>1992 - The first M-Bone audio multicast on the Net</a:t>
            </a:r>
          </a:p>
          <a:p>
            <a:pPr>
              <a:lnSpc>
                <a:spcPct val="120000"/>
              </a:lnSpc>
              <a:spcBef>
                <a:spcPct val="0"/>
              </a:spcBef>
            </a:pPr>
            <a:r>
              <a:rPr lang="en-US" altLang="en-US" dirty="0">
                <a:latin typeface="Arial" panose="020B0604020202020204" pitchFamily="34" charset="0"/>
                <a:cs typeface="Arial" panose="020B0604020202020204" pitchFamily="34" charset="0"/>
              </a:rPr>
              <a:t>1993 - U. Illinois National Center for Supercomputing Applications: NCSA Mosaic</a:t>
            </a:r>
          </a:p>
          <a:p>
            <a:pPr>
              <a:lnSpc>
                <a:spcPct val="120000"/>
              </a:lnSpc>
              <a:spcBef>
                <a:spcPct val="0"/>
              </a:spcBef>
            </a:pPr>
            <a:r>
              <a:rPr lang="en-US" altLang="en-US" dirty="0">
                <a:latin typeface="Arial" panose="020B0604020202020204" pitchFamily="34" charset="0"/>
                <a:cs typeface="Arial" panose="020B0604020202020204" pitchFamily="34" charset="0"/>
              </a:rPr>
              <a:t>1994 - Jim Clark and Marc Andreesen: Netscape</a:t>
            </a:r>
          </a:p>
          <a:p>
            <a:pPr>
              <a:lnSpc>
                <a:spcPct val="120000"/>
              </a:lnSpc>
              <a:spcBef>
                <a:spcPct val="0"/>
              </a:spcBef>
            </a:pPr>
            <a:r>
              <a:rPr lang="en-US" altLang="en-US" dirty="0">
                <a:latin typeface="Arial" panose="020B0604020202020204" pitchFamily="34" charset="0"/>
                <a:cs typeface="Arial" panose="020B0604020202020204" pitchFamily="34" charset="0"/>
              </a:rPr>
              <a:t>1995 - JAVA for platform-independent application development.</a:t>
            </a:r>
          </a:p>
          <a:p>
            <a:pPr>
              <a:lnSpc>
                <a:spcPct val="120000"/>
              </a:lnSpc>
            </a:pPr>
            <a:r>
              <a:rPr lang="en-US" dirty="0">
                <a:latin typeface="Arial" panose="020B0604020202020204" pitchFamily="34" charset="0"/>
                <a:cs typeface="Arial" panose="020B0604020202020204" pitchFamily="34" charset="0"/>
              </a:rPr>
              <a:t>1996 – DVD video was introduced; high quality, full-length movies were distributed on a single disk. The DVD format promised to transform the music, gaming and computer industries.</a:t>
            </a:r>
          </a:p>
          <a:p>
            <a:pPr>
              <a:lnSpc>
                <a:spcPct val="120000"/>
              </a:lnSpc>
            </a:pPr>
            <a:r>
              <a:rPr lang="en-US" dirty="0">
                <a:latin typeface="Arial" panose="020B0604020202020204" pitchFamily="34" charset="0"/>
                <a:cs typeface="Arial" panose="020B0604020202020204" pitchFamily="34" charset="0"/>
              </a:rPr>
              <a:t>1998 – hand-held mp3 devices first made into the consumer market</a:t>
            </a:r>
          </a:p>
        </p:txBody>
      </p:sp>
    </p:spTree>
    <p:extLst>
      <p:ext uri="{BB962C8B-B14F-4D97-AF65-F5344CB8AC3E}">
        <p14:creationId xmlns:p14="http://schemas.microsoft.com/office/powerpoint/2010/main" val="355420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25E2-FFEE-483C-8097-C08AF3D8DCCB}"/>
              </a:ext>
            </a:extLst>
          </p:cNvPr>
          <p:cNvSpPr>
            <a:spLocks noGrp="1"/>
          </p:cNvSpPr>
          <p:nvPr>
            <p:ph type="title"/>
          </p:nvPr>
        </p:nvSpPr>
        <p:spPr/>
        <p:txBody>
          <a:bodyPr/>
          <a:lstStyle/>
          <a:p>
            <a:r>
              <a:rPr lang="en-US" dirty="0"/>
              <a:t>Hypermedia/Multimedia</a:t>
            </a:r>
          </a:p>
        </p:txBody>
      </p:sp>
      <p:sp>
        <p:nvSpPr>
          <p:cNvPr id="3" name="Content Placeholder 2">
            <a:extLst>
              <a:ext uri="{FF2B5EF4-FFF2-40B4-BE49-F238E27FC236}">
                <a16:creationId xmlns:a16="http://schemas.microsoft.com/office/drawing/2014/main" id="{35130DDB-4523-4E7C-BD0D-FCEE083AE8DA}"/>
              </a:ext>
            </a:extLst>
          </p:cNvPr>
          <p:cNvSpPr>
            <a:spLocks noGrp="1"/>
          </p:cNvSpPr>
          <p:nvPr>
            <p:ph idx="1"/>
          </p:nvPr>
        </p:nvSpPr>
        <p:spPr/>
        <p:txBody>
          <a:bodyPr/>
          <a:lstStyle/>
          <a:p>
            <a:r>
              <a:rPr lang="en-US" dirty="0"/>
              <a:t>Hypertext is a text, which contains links to other texts. The term was invented by Ted Nelson around 1965. </a:t>
            </a:r>
          </a:p>
          <a:p>
            <a:r>
              <a:rPr lang="en-US" dirty="0"/>
              <a:t>Hypertext is usually non-linear (as indicated below). </a:t>
            </a:r>
          </a:p>
          <a:p>
            <a:r>
              <a:rPr lang="en-US" dirty="0"/>
              <a:t>Hypermedia is not constrained to be text-based. It can include other media, e.g., graphics, images, and especially the continuous media -- sound and video.</a:t>
            </a:r>
          </a:p>
          <a:p>
            <a:r>
              <a:rPr lang="en-US" dirty="0"/>
              <a:t> Apparently, Ted Nelson was also the first to use this term. </a:t>
            </a:r>
          </a:p>
          <a:p>
            <a:r>
              <a:rPr lang="en-US" dirty="0"/>
              <a:t>The World Wide Web (www) is the best example of hypermedia applications.</a:t>
            </a:r>
          </a:p>
        </p:txBody>
      </p:sp>
    </p:spTree>
    <p:extLst>
      <p:ext uri="{BB962C8B-B14F-4D97-AF65-F5344CB8AC3E}">
        <p14:creationId xmlns:p14="http://schemas.microsoft.com/office/powerpoint/2010/main" val="3273815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BACB-5B24-4395-9F39-7AFBC55B1C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D91E36-B572-4663-B907-8B84F85A7512}"/>
              </a:ext>
            </a:extLst>
          </p:cNvPr>
          <p:cNvSpPr>
            <a:spLocks noGrp="1"/>
          </p:cNvSpPr>
          <p:nvPr>
            <p:ph idx="1"/>
          </p:nvPr>
        </p:nvSpPr>
        <p:spPr/>
        <p:txBody>
          <a:bodyPr/>
          <a:lstStyle/>
          <a:p>
            <a:r>
              <a:rPr lang="en-US" dirty="0"/>
              <a:t>Hypertext is therefore usually non-linear (as indicated above). </a:t>
            </a:r>
          </a:p>
          <a:p>
            <a:r>
              <a:rPr lang="en-US" dirty="0"/>
              <a:t>Hypermedia is the application of hypertext principles to a wider variety of media, including audio, animations, video, and images. </a:t>
            </a:r>
          </a:p>
          <a:p>
            <a:r>
              <a:rPr lang="en-US" dirty="0"/>
              <a:t>Examples of Hypermedia Applications: </a:t>
            </a:r>
          </a:p>
          <a:p>
            <a:r>
              <a:rPr lang="en-US" dirty="0"/>
              <a:t> The World Wide Web (WWW) is the best example of hyper-media applications. PowerPoint, Adobe Acrobat, Macromedia Director</a:t>
            </a:r>
          </a:p>
        </p:txBody>
      </p:sp>
    </p:spTree>
    <p:extLst>
      <p:ext uri="{BB962C8B-B14F-4D97-AF65-F5344CB8AC3E}">
        <p14:creationId xmlns:p14="http://schemas.microsoft.com/office/powerpoint/2010/main" val="422913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5A08-3C82-4686-9F20-04D03B391117}"/>
              </a:ext>
            </a:extLst>
          </p:cNvPr>
          <p:cNvSpPr>
            <a:spLocks noGrp="1"/>
          </p:cNvSpPr>
          <p:nvPr>
            <p:ph type="title"/>
          </p:nvPr>
        </p:nvSpPr>
        <p:spPr/>
        <p:txBody>
          <a:bodyPr/>
          <a:lstStyle/>
          <a:p>
            <a:r>
              <a:rPr lang="en-US" dirty="0"/>
              <a:t>Introduction to Multimedia Systems</a:t>
            </a:r>
          </a:p>
        </p:txBody>
      </p:sp>
      <p:sp>
        <p:nvSpPr>
          <p:cNvPr id="3" name="Content Placeholder 2">
            <a:extLst>
              <a:ext uri="{FF2B5EF4-FFF2-40B4-BE49-F238E27FC236}">
                <a16:creationId xmlns:a16="http://schemas.microsoft.com/office/drawing/2014/main" id="{CA7A301D-9768-403B-9C5B-24C6186C354F}"/>
              </a:ext>
            </a:extLst>
          </p:cNvPr>
          <p:cNvSpPr>
            <a:spLocks noGrp="1"/>
          </p:cNvSpPr>
          <p:nvPr>
            <p:ph idx="1"/>
          </p:nvPr>
        </p:nvSpPr>
        <p:spPr/>
        <p:txBody>
          <a:bodyPr>
            <a:normAutofit fontScale="92500" lnSpcReduction="20000"/>
          </a:bodyPr>
          <a:lstStyle/>
          <a:p>
            <a:r>
              <a:rPr lang="en-US" dirty="0"/>
              <a:t>It refers to the storage, transmission, interchange, presentation and perception of different information types (data types) such as text, graphics, voice, audio and video.</a:t>
            </a:r>
          </a:p>
          <a:p>
            <a:r>
              <a:rPr lang="en-US" dirty="0"/>
              <a:t>Storage- refers to the type of physical means to store data.</a:t>
            </a:r>
          </a:p>
          <a:p>
            <a:r>
              <a:rPr lang="en-US" dirty="0"/>
              <a:t>Presentation- refers to the type of physical means to reproduce information to the user. -Speakers -Video windows, etc.</a:t>
            </a:r>
          </a:p>
          <a:p>
            <a:r>
              <a:rPr lang="en-US" dirty="0"/>
              <a:t>Representation- related to how information is described in an abstract form for use within an electronic system. E.g. to present text to the user, the text can be coded in raster graphics, primitive graphics, or simple ASCII characters. The same presentation, different representation</a:t>
            </a:r>
          </a:p>
          <a:p>
            <a:r>
              <a:rPr lang="en-US" dirty="0"/>
              <a:t>Perception- describes the nature of information as perceived by the user -Speech -Music -Film</a:t>
            </a:r>
          </a:p>
        </p:txBody>
      </p:sp>
    </p:spTree>
    <p:extLst>
      <p:ext uri="{BB962C8B-B14F-4D97-AF65-F5344CB8AC3E}">
        <p14:creationId xmlns:p14="http://schemas.microsoft.com/office/powerpoint/2010/main" val="4968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DA01-4D89-48FE-8F26-F8CAC4074E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783807-952D-46E2-A450-B5CD9B600EEA}"/>
              </a:ext>
            </a:extLst>
          </p:cNvPr>
          <p:cNvSpPr>
            <a:spLocks noGrp="1"/>
          </p:cNvSpPr>
          <p:nvPr>
            <p:ph idx="1"/>
          </p:nvPr>
        </p:nvSpPr>
        <p:spPr/>
        <p:txBody>
          <a:bodyPr>
            <a:normAutofit fontScale="92500" lnSpcReduction="20000"/>
          </a:bodyPr>
          <a:lstStyle/>
          <a:p>
            <a:pPr marL="0" indent="0">
              <a:buNone/>
            </a:pPr>
            <a:r>
              <a:rPr lang="en-US" dirty="0"/>
              <a:t>It is composed of two words: </a:t>
            </a:r>
          </a:p>
          <a:p>
            <a:r>
              <a:rPr lang="en-US" dirty="0"/>
              <a:t>Multi- multiple/many </a:t>
            </a:r>
          </a:p>
          <a:p>
            <a:r>
              <a:rPr lang="en-US" dirty="0"/>
              <a:t>Media- source </a:t>
            </a:r>
          </a:p>
          <a:p>
            <a:pPr lvl="1"/>
            <a:r>
              <a:rPr lang="en-US" dirty="0"/>
              <a:t>Source refers to different kind of information that we use in multimedia. This includes:</a:t>
            </a:r>
          </a:p>
          <a:p>
            <a:pPr marL="457200" lvl="1" indent="0">
              <a:buNone/>
            </a:pPr>
            <a:r>
              <a:rPr lang="en-US" dirty="0"/>
              <a:t>-text -graphics -audio -video –images</a:t>
            </a:r>
          </a:p>
          <a:p>
            <a:r>
              <a:rPr lang="en-US" dirty="0"/>
              <a:t>Multimedia refers to multiple sources of information. It is a system which integrates all the above types.</a:t>
            </a:r>
          </a:p>
          <a:p>
            <a:r>
              <a:rPr lang="en-US" dirty="0"/>
              <a:t>Multimedia is the field concerned with the computer controlled integration of text, graphics, drawings, still and moving images (video), animation, and any other media where every type of information can be represented, stored, transmitted, and processed digitally.</a:t>
            </a:r>
          </a:p>
        </p:txBody>
      </p:sp>
    </p:spTree>
    <p:extLst>
      <p:ext uri="{BB962C8B-B14F-4D97-AF65-F5344CB8AC3E}">
        <p14:creationId xmlns:p14="http://schemas.microsoft.com/office/powerpoint/2010/main" val="142406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C904-6324-4E9A-962E-FF1E19C2AAB7}"/>
              </a:ext>
            </a:extLst>
          </p:cNvPr>
          <p:cNvSpPr>
            <a:spLocks noGrp="1"/>
          </p:cNvSpPr>
          <p:nvPr>
            <p:ph type="title"/>
          </p:nvPr>
        </p:nvSpPr>
        <p:spPr/>
        <p:txBody>
          <a:bodyPr/>
          <a:lstStyle/>
          <a:p>
            <a:r>
              <a:rPr lang="en-US" dirty="0"/>
              <a:t>What is Multimedia Application?</a:t>
            </a:r>
          </a:p>
        </p:txBody>
      </p:sp>
      <p:sp>
        <p:nvSpPr>
          <p:cNvPr id="3" name="Content Placeholder 2">
            <a:extLst>
              <a:ext uri="{FF2B5EF4-FFF2-40B4-BE49-F238E27FC236}">
                <a16:creationId xmlns:a16="http://schemas.microsoft.com/office/drawing/2014/main" id="{AEFA5677-9E7A-4143-A834-F169B5D22B01}"/>
              </a:ext>
            </a:extLst>
          </p:cNvPr>
          <p:cNvSpPr>
            <a:spLocks noGrp="1"/>
          </p:cNvSpPr>
          <p:nvPr>
            <p:ph idx="1"/>
          </p:nvPr>
        </p:nvSpPr>
        <p:spPr/>
        <p:txBody>
          <a:bodyPr/>
          <a:lstStyle/>
          <a:p>
            <a:pPr marL="0" indent="0">
              <a:buNone/>
            </a:pPr>
            <a:r>
              <a:rPr lang="en-US" dirty="0"/>
              <a:t>A Multimedia Application is an application which uses a collection of multiple media sources </a:t>
            </a:r>
          </a:p>
          <a:p>
            <a:pPr marL="0" indent="0">
              <a:buNone/>
            </a:pPr>
            <a:r>
              <a:rPr lang="en-US" dirty="0"/>
              <a:t>e.g. text, graphics, images, sound/audio, animation and/or video. </a:t>
            </a:r>
          </a:p>
        </p:txBody>
      </p:sp>
    </p:spTree>
    <p:extLst>
      <p:ext uri="{BB962C8B-B14F-4D97-AF65-F5344CB8AC3E}">
        <p14:creationId xmlns:p14="http://schemas.microsoft.com/office/powerpoint/2010/main" val="31037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5C3C-4272-477C-9E8D-34F6395C5F7C}"/>
              </a:ext>
            </a:extLst>
          </p:cNvPr>
          <p:cNvSpPr>
            <a:spLocks noGrp="1"/>
          </p:cNvSpPr>
          <p:nvPr>
            <p:ph type="title"/>
          </p:nvPr>
        </p:nvSpPr>
        <p:spPr/>
        <p:txBody>
          <a:bodyPr/>
          <a:lstStyle/>
          <a:p>
            <a:r>
              <a:rPr lang="en-US" dirty="0"/>
              <a:t>What is Multimedia system?</a:t>
            </a:r>
          </a:p>
        </p:txBody>
      </p:sp>
      <p:sp>
        <p:nvSpPr>
          <p:cNvPr id="3" name="Content Placeholder 2">
            <a:extLst>
              <a:ext uri="{FF2B5EF4-FFF2-40B4-BE49-F238E27FC236}">
                <a16:creationId xmlns:a16="http://schemas.microsoft.com/office/drawing/2014/main" id="{768F8AE7-E0E9-4CC6-A347-9063D2CE314A}"/>
              </a:ext>
            </a:extLst>
          </p:cNvPr>
          <p:cNvSpPr>
            <a:spLocks noGrp="1"/>
          </p:cNvSpPr>
          <p:nvPr>
            <p:ph idx="1"/>
          </p:nvPr>
        </p:nvSpPr>
        <p:spPr/>
        <p:txBody>
          <a:bodyPr/>
          <a:lstStyle/>
          <a:p>
            <a:r>
              <a:rPr lang="en-US" dirty="0"/>
              <a:t>A Multimedia System is a system capable of processing multimedia data. </a:t>
            </a:r>
          </a:p>
          <a:p>
            <a:r>
              <a:rPr lang="en-US" dirty="0"/>
              <a:t>A Multimedia System is characterized by the processing, storage, generation, manipulation and rendition of multimedia information.</a:t>
            </a:r>
          </a:p>
        </p:txBody>
      </p:sp>
    </p:spTree>
    <p:extLst>
      <p:ext uri="{BB962C8B-B14F-4D97-AF65-F5344CB8AC3E}">
        <p14:creationId xmlns:p14="http://schemas.microsoft.com/office/powerpoint/2010/main" val="256242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CE15-BEA1-47AD-82A4-B2790D31B4D1}"/>
              </a:ext>
            </a:extLst>
          </p:cNvPr>
          <p:cNvSpPr>
            <a:spLocks noGrp="1"/>
          </p:cNvSpPr>
          <p:nvPr>
            <p:ph type="title"/>
          </p:nvPr>
        </p:nvSpPr>
        <p:spPr/>
        <p:txBody>
          <a:bodyPr/>
          <a:lstStyle/>
          <a:p>
            <a:r>
              <a:rPr lang="en-US" altLang="en-US" dirty="0">
                <a:latin typeface="Arial" panose="020B0604020202020204" pitchFamily="34" charset="0"/>
                <a:cs typeface="Arial" panose="020B0604020202020204" pitchFamily="34" charset="0"/>
              </a:rPr>
              <a:t>Media Types: Two broad classes</a:t>
            </a:r>
            <a:endParaRPr lang="en-US" dirty="0"/>
          </a:p>
        </p:txBody>
      </p:sp>
      <p:sp>
        <p:nvSpPr>
          <p:cNvPr id="3" name="Content Placeholder 2">
            <a:extLst>
              <a:ext uri="{FF2B5EF4-FFF2-40B4-BE49-F238E27FC236}">
                <a16:creationId xmlns:a16="http://schemas.microsoft.com/office/drawing/2014/main" id="{A97051F3-0C60-44ED-A7FC-7084059D669F}"/>
              </a:ext>
            </a:extLst>
          </p:cNvPr>
          <p:cNvSpPr>
            <a:spLocks noGrp="1"/>
          </p:cNvSpPr>
          <p:nvPr>
            <p:ph idx="1"/>
          </p:nvPr>
        </p:nvSpPr>
        <p:spPr/>
        <p:txBody>
          <a:bodyPr/>
          <a:lstStyle/>
          <a:p>
            <a:pPr algn="just"/>
            <a:r>
              <a:rPr lang="en-US" altLang="en-US" dirty="0">
                <a:latin typeface="Arial" panose="020B0604020202020204" pitchFamily="34" charset="0"/>
                <a:cs typeface="Arial" panose="020B0604020202020204" pitchFamily="34" charset="0"/>
              </a:rPr>
              <a:t>Discrete (or Static) media: it refers to </a:t>
            </a:r>
            <a:r>
              <a:rPr lang="en-US" altLang="en-US" i="1" dirty="0">
                <a:latin typeface="Arial" panose="020B0604020202020204" pitchFamily="34" charset="0"/>
                <a:cs typeface="Arial" panose="020B0604020202020204" pitchFamily="34" charset="0"/>
              </a:rPr>
              <a:t>text, graphics, </a:t>
            </a:r>
            <a:r>
              <a:rPr lang="en-US" altLang="en-US" dirty="0">
                <a:latin typeface="Arial" panose="020B0604020202020204" pitchFamily="34" charset="0"/>
                <a:cs typeface="Arial" panose="020B0604020202020204" pitchFamily="34" charset="0"/>
              </a:rPr>
              <a:t>and</a:t>
            </a:r>
            <a:r>
              <a:rPr lang="en-US" altLang="en-US" i="1" dirty="0">
                <a:latin typeface="Arial" panose="020B0604020202020204" pitchFamily="34" charset="0"/>
                <a:cs typeface="Arial" panose="020B0604020202020204" pitchFamily="34" charset="0"/>
              </a:rPr>
              <a:t> images</a:t>
            </a:r>
            <a:r>
              <a:rPr lang="en-US" altLang="en-US" dirty="0">
                <a:latin typeface="Arial" panose="020B0604020202020204" pitchFamily="34" charset="0"/>
                <a:cs typeface="Arial" panose="020B0604020202020204" pitchFamily="34" charset="0"/>
              </a:rPr>
              <a:t> as they are composed of </a:t>
            </a:r>
            <a:r>
              <a:rPr lang="en-US" altLang="en-US" i="1" dirty="0">
                <a:latin typeface="Arial" panose="020B0604020202020204" pitchFamily="34" charset="0"/>
                <a:cs typeface="Arial" panose="020B0604020202020204" pitchFamily="34" charset="0"/>
              </a:rPr>
              <a:t>time independent</a:t>
            </a:r>
            <a:r>
              <a:rPr lang="en-US" altLang="en-US" dirty="0">
                <a:latin typeface="Arial" panose="020B0604020202020204" pitchFamily="34" charset="0"/>
                <a:cs typeface="Arial" panose="020B0604020202020204" pitchFamily="34" charset="0"/>
              </a:rPr>
              <a:t> information item. </a:t>
            </a:r>
          </a:p>
          <a:p>
            <a:pPr marL="574675" lvl="1" indent="-231775" algn="just"/>
            <a:r>
              <a:rPr lang="en-US" altLang="en-US" dirty="0">
                <a:latin typeface="Arial" panose="020B0604020202020204" pitchFamily="34" charset="0"/>
                <a:cs typeface="Arial" panose="020B0604020202020204" pitchFamily="34" charset="0"/>
              </a:rPr>
              <a:t>Information in these media consist exclusively of a </a:t>
            </a:r>
            <a:r>
              <a:rPr lang="en-US" altLang="en-US" i="1" dirty="0">
                <a:latin typeface="Arial" panose="020B0604020202020204" pitchFamily="34" charset="0"/>
                <a:cs typeface="Arial" panose="020B0604020202020204" pitchFamily="34" charset="0"/>
              </a:rPr>
              <a:t>sequence of individual elements</a:t>
            </a:r>
            <a:r>
              <a:rPr lang="en-US" altLang="en-US" dirty="0">
                <a:latin typeface="Arial" panose="020B0604020202020204" pitchFamily="34" charset="0"/>
                <a:cs typeface="Arial" panose="020B0604020202020204" pitchFamily="34" charset="0"/>
              </a:rPr>
              <a:t> </a:t>
            </a:r>
            <a:r>
              <a:rPr lang="en-US" altLang="en-US" i="1" dirty="0">
                <a:latin typeface="Arial" panose="020B0604020202020204" pitchFamily="34" charset="0"/>
                <a:cs typeface="Arial" panose="020B0604020202020204" pitchFamily="34" charset="0"/>
              </a:rPr>
              <a:t>without a time component</a:t>
            </a:r>
            <a:r>
              <a:rPr lang="en-US" altLang="en-US" dirty="0">
                <a:latin typeface="Arial" panose="020B0604020202020204" pitchFamily="34" charset="0"/>
                <a:cs typeface="Arial" panose="020B0604020202020204" pitchFamily="34" charset="0"/>
              </a:rPr>
              <a:t>. </a:t>
            </a:r>
          </a:p>
          <a:p>
            <a:pPr marL="574675" lvl="1" indent="-231775" algn="just"/>
            <a:r>
              <a:rPr lang="en-US" altLang="en-US" dirty="0">
                <a:latin typeface="Arial" panose="020B0604020202020204" pitchFamily="34" charset="0"/>
                <a:cs typeface="Arial" panose="020B0604020202020204" pitchFamily="34" charset="0"/>
              </a:rPr>
              <a:t>Indeed they may be displayed according to a </a:t>
            </a:r>
            <a:r>
              <a:rPr lang="en-US" altLang="en-US" i="1" dirty="0">
                <a:latin typeface="Arial" panose="020B0604020202020204" pitchFamily="34" charset="0"/>
                <a:cs typeface="Arial" panose="020B0604020202020204" pitchFamily="34" charset="0"/>
              </a:rPr>
              <a:t>wide variety of timing</a:t>
            </a:r>
            <a:r>
              <a:rPr lang="en-US" altLang="en-US" dirty="0">
                <a:latin typeface="Arial" panose="020B0604020202020204" pitchFamily="34" charset="0"/>
                <a:cs typeface="Arial" panose="020B0604020202020204" pitchFamily="34" charset="0"/>
              </a:rPr>
              <a:t> or even sequencing and </a:t>
            </a:r>
            <a:r>
              <a:rPr lang="en-US" altLang="en-US" i="1" dirty="0">
                <a:latin typeface="Arial" panose="020B0604020202020204" pitchFamily="34" charset="0"/>
                <a:cs typeface="Arial" panose="020B0604020202020204" pitchFamily="34" charset="0"/>
              </a:rPr>
              <a:t>still remain meaningful</a:t>
            </a:r>
            <a:r>
              <a:rPr lang="en-US" altLang="en-US" dirty="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173754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6DD5-823F-4C99-BF21-0EA30FA93D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06E86C-E74F-48FC-A1A9-D2349F86EDBC}"/>
              </a:ext>
            </a:extLst>
          </p:cNvPr>
          <p:cNvSpPr>
            <a:spLocks noGrp="1"/>
          </p:cNvSpPr>
          <p:nvPr>
            <p:ph idx="1"/>
          </p:nvPr>
        </p:nvSpPr>
        <p:spPr/>
        <p:txBody>
          <a:bodyPr/>
          <a:lstStyle/>
          <a:p>
            <a:pPr lvl="3" algn="just">
              <a:lnSpc>
                <a:spcPct val="80000"/>
              </a:lnSpc>
              <a:defRPr/>
            </a:pPr>
            <a:endParaRPr lang="en-US" altLang="en-US" dirty="0"/>
          </a:p>
          <a:p>
            <a:pPr algn="just">
              <a:spcBef>
                <a:spcPct val="0"/>
              </a:spcBef>
              <a:defRPr/>
            </a:pPr>
            <a:r>
              <a:rPr lang="en-US" altLang="en-US" dirty="0"/>
              <a:t>Continuous (or Dynamic) media: refers to time-dependent media like sound, and video, where the presentation requires a continuous play-out as time passes. </a:t>
            </a:r>
          </a:p>
          <a:p>
            <a:pPr marL="574675" lvl="1" indent="-231775" algn="just">
              <a:spcBef>
                <a:spcPct val="0"/>
              </a:spcBef>
              <a:defRPr/>
            </a:pPr>
            <a:r>
              <a:rPr lang="en-US" altLang="en-US" dirty="0"/>
              <a:t>Information is expressed as not only of its individual value, but also by the time of its occurrence. </a:t>
            </a:r>
          </a:p>
          <a:p>
            <a:pPr marL="974725" lvl="2" indent="-231775" algn="just">
              <a:spcBef>
                <a:spcPct val="0"/>
              </a:spcBef>
              <a:defRPr/>
            </a:pPr>
            <a:r>
              <a:rPr lang="en-US" altLang="en-US" dirty="0"/>
              <a:t>In other word, time dependency between information items is part of the information itself.</a:t>
            </a:r>
          </a:p>
          <a:p>
            <a:pPr marL="574675" lvl="1" indent="-231775" algn="just">
              <a:spcBef>
                <a:spcPct val="0"/>
              </a:spcBef>
              <a:defRPr/>
            </a:pPr>
            <a:r>
              <a:rPr lang="en-US" altLang="en-US" dirty="0"/>
              <a:t>Thus if the timing of the items change, or the sequence is modified, the meaning of the items is altered.</a:t>
            </a:r>
          </a:p>
          <a:p>
            <a:pPr marL="574675" lvl="1" indent="-231775" algn="just">
              <a:spcBef>
                <a:spcPct val="0"/>
              </a:spcBef>
              <a:defRPr/>
            </a:pPr>
            <a:r>
              <a:rPr lang="en-US" altLang="en-US" dirty="0"/>
              <a:t>Note: These notions of time-dependent, discrete and continuous media do not have any connection to the internal representation. </a:t>
            </a:r>
          </a:p>
          <a:p>
            <a:pPr>
              <a:defRPr/>
            </a:pPr>
            <a:endParaRPr lang="en-US" dirty="0"/>
          </a:p>
          <a:p>
            <a:endParaRPr lang="en-US" dirty="0"/>
          </a:p>
        </p:txBody>
      </p:sp>
    </p:spTree>
    <p:extLst>
      <p:ext uri="{BB962C8B-B14F-4D97-AF65-F5344CB8AC3E}">
        <p14:creationId xmlns:p14="http://schemas.microsoft.com/office/powerpoint/2010/main" val="96407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6D80-F5CD-448B-AFB9-DEA02AC80C17}"/>
              </a:ext>
            </a:extLst>
          </p:cNvPr>
          <p:cNvSpPr>
            <a:spLocks noGrp="1"/>
          </p:cNvSpPr>
          <p:nvPr>
            <p:ph type="title"/>
          </p:nvPr>
        </p:nvSpPr>
        <p:spPr/>
        <p:txBody>
          <a:bodyPr/>
          <a:lstStyle/>
          <a:p>
            <a:r>
              <a:rPr lang="en-US" dirty="0"/>
              <a:t>Characteristics of a Multimedia System</a:t>
            </a:r>
          </a:p>
        </p:txBody>
      </p:sp>
      <p:sp>
        <p:nvSpPr>
          <p:cNvPr id="3" name="Content Placeholder 2">
            <a:extLst>
              <a:ext uri="{FF2B5EF4-FFF2-40B4-BE49-F238E27FC236}">
                <a16:creationId xmlns:a16="http://schemas.microsoft.com/office/drawing/2014/main" id="{D5AB922D-A5EB-4273-B62B-572FB4891D6C}"/>
              </a:ext>
            </a:extLst>
          </p:cNvPr>
          <p:cNvSpPr>
            <a:spLocks noGrp="1"/>
          </p:cNvSpPr>
          <p:nvPr>
            <p:ph idx="1"/>
          </p:nvPr>
        </p:nvSpPr>
        <p:spPr/>
        <p:txBody>
          <a:bodyPr/>
          <a:lstStyle/>
          <a:p>
            <a:r>
              <a:rPr lang="en-US" dirty="0"/>
              <a:t>A Multimedia system has four basic characteristics: </a:t>
            </a:r>
          </a:p>
          <a:p>
            <a:pPr marL="0" indent="0">
              <a:buNone/>
            </a:pPr>
            <a:r>
              <a:rPr lang="en-US" dirty="0"/>
              <a:t>¸ Multimedia systems must be computer controlled </a:t>
            </a:r>
          </a:p>
          <a:p>
            <a:pPr marL="0" indent="0">
              <a:buNone/>
            </a:pPr>
            <a:r>
              <a:rPr lang="en-US" dirty="0"/>
              <a:t>¸ Multimedia systems are integrated </a:t>
            </a:r>
          </a:p>
          <a:p>
            <a:pPr marL="0" indent="0">
              <a:buNone/>
            </a:pPr>
            <a:r>
              <a:rPr lang="en-US" dirty="0"/>
              <a:t>¸ The information they handle must be represented digitally </a:t>
            </a:r>
          </a:p>
          <a:p>
            <a:pPr marL="0" indent="0">
              <a:buNone/>
            </a:pPr>
            <a:r>
              <a:rPr lang="en-US" dirty="0"/>
              <a:t>¸ The interface to the final presentation of media is usually interactive</a:t>
            </a:r>
          </a:p>
        </p:txBody>
      </p:sp>
    </p:spTree>
    <p:extLst>
      <p:ext uri="{BB962C8B-B14F-4D97-AF65-F5344CB8AC3E}">
        <p14:creationId xmlns:p14="http://schemas.microsoft.com/office/powerpoint/2010/main" val="98633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32F9-8433-4102-B3C6-D562EFB4C6F5}"/>
              </a:ext>
            </a:extLst>
          </p:cNvPr>
          <p:cNvSpPr>
            <a:spLocks noGrp="1"/>
          </p:cNvSpPr>
          <p:nvPr>
            <p:ph type="title"/>
          </p:nvPr>
        </p:nvSpPr>
        <p:spPr/>
        <p:txBody>
          <a:bodyPr/>
          <a:lstStyle/>
          <a:p>
            <a:r>
              <a:rPr lang="en-US" dirty="0"/>
              <a:t>Multimedia Applications (where it is applied)</a:t>
            </a:r>
          </a:p>
        </p:txBody>
      </p:sp>
      <p:sp>
        <p:nvSpPr>
          <p:cNvPr id="3" name="Content Placeholder 2">
            <a:extLst>
              <a:ext uri="{FF2B5EF4-FFF2-40B4-BE49-F238E27FC236}">
                <a16:creationId xmlns:a16="http://schemas.microsoft.com/office/drawing/2014/main" id="{8FDA3E65-6434-47C1-9505-801B46ADC4E6}"/>
              </a:ext>
            </a:extLst>
          </p:cNvPr>
          <p:cNvSpPr>
            <a:spLocks noGrp="1"/>
          </p:cNvSpPr>
          <p:nvPr>
            <p:ph idx="1"/>
          </p:nvPr>
        </p:nvSpPr>
        <p:spPr>
          <a:xfrm>
            <a:off x="838200" y="1635614"/>
            <a:ext cx="10515600" cy="5269382"/>
          </a:xfrm>
        </p:spPr>
        <p:txBody>
          <a:bodyPr>
            <a:normAutofit fontScale="70000" lnSpcReduction="20000"/>
          </a:bodyPr>
          <a:lstStyle/>
          <a:p>
            <a:pPr marL="0" indent="0">
              <a:buNone/>
            </a:pPr>
            <a:r>
              <a:rPr lang="en-US" dirty="0"/>
              <a:t>Digital video editing and production systems </a:t>
            </a:r>
          </a:p>
          <a:p>
            <a:pPr marL="0" indent="0">
              <a:buNone/>
            </a:pPr>
            <a:r>
              <a:rPr lang="en-US" dirty="0"/>
              <a:t>¸ Home shopping </a:t>
            </a:r>
          </a:p>
          <a:p>
            <a:pPr marL="0" indent="0">
              <a:buNone/>
            </a:pPr>
            <a:r>
              <a:rPr lang="en-US" dirty="0"/>
              <a:t>¸ Interactive movies, and TV </a:t>
            </a:r>
          </a:p>
          <a:p>
            <a:pPr marL="0" indent="0">
              <a:buNone/>
            </a:pPr>
            <a:r>
              <a:rPr lang="en-US" dirty="0"/>
              <a:t>¸ Multimedia courseware </a:t>
            </a:r>
          </a:p>
          <a:p>
            <a:pPr marL="0" indent="0">
              <a:buNone/>
            </a:pPr>
            <a:r>
              <a:rPr lang="en-US" dirty="0"/>
              <a:t>¸ Video conferencing </a:t>
            </a:r>
          </a:p>
          <a:p>
            <a:pPr marL="0" indent="0">
              <a:buNone/>
            </a:pPr>
            <a:r>
              <a:rPr lang="en-US" dirty="0"/>
              <a:t>¸ Virtual reality (the creation of artificial environment that you can explore, e.g. 3-D images, </a:t>
            </a:r>
            <a:r>
              <a:rPr lang="en-US" dirty="0" err="1"/>
              <a:t>etc</a:t>
            </a:r>
            <a:r>
              <a:rPr lang="en-US" dirty="0"/>
              <a:t>) </a:t>
            </a:r>
          </a:p>
          <a:p>
            <a:pPr marL="0" indent="0">
              <a:buNone/>
            </a:pPr>
            <a:r>
              <a:rPr lang="en-US" dirty="0"/>
              <a:t>¸ Distributed lectures for higher education </a:t>
            </a:r>
          </a:p>
          <a:p>
            <a:pPr marL="0" indent="0">
              <a:buNone/>
            </a:pPr>
            <a:r>
              <a:rPr lang="en-US" dirty="0"/>
              <a:t>¸ Tele-medicine </a:t>
            </a:r>
          </a:p>
          <a:p>
            <a:pPr marL="0" indent="0">
              <a:buNone/>
            </a:pPr>
            <a:r>
              <a:rPr lang="en-US" dirty="0"/>
              <a:t>¸ Digital libraries </a:t>
            </a:r>
          </a:p>
          <a:p>
            <a:pPr marL="0" indent="0">
              <a:buNone/>
            </a:pPr>
            <a:r>
              <a:rPr lang="en-US" dirty="0"/>
              <a:t>¸ World Wide Web </a:t>
            </a:r>
          </a:p>
          <a:p>
            <a:pPr marL="0" indent="0">
              <a:buNone/>
            </a:pPr>
            <a:r>
              <a:rPr lang="en-US" dirty="0"/>
              <a:t>¸ On-line reference works e.g. encyclopedias, games, etc. </a:t>
            </a:r>
          </a:p>
          <a:p>
            <a:pPr marL="0" indent="0">
              <a:buNone/>
            </a:pPr>
            <a:r>
              <a:rPr lang="en-US" dirty="0"/>
              <a:t>¸ Electronic Newspapers/Magazines </a:t>
            </a:r>
          </a:p>
          <a:p>
            <a:pPr marL="0" indent="0">
              <a:buNone/>
            </a:pPr>
            <a:r>
              <a:rPr lang="en-US" dirty="0"/>
              <a:t>¸ Games </a:t>
            </a:r>
          </a:p>
          <a:p>
            <a:pPr marL="0" indent="0">
              <a:buNone/>
            </a:pPr>
            <a:r>
              <a:rPr lang="en-US" dirty="0"/>
              <a:t>¸ Groupware (enabling groups of people to collaborate on projects and share information)</a:t>
            </a:r>
          </a:p>
        </p:txBody>
      </p:sp>
    </p:spTree>
    <p:extLst>
      <p:ext uri="{BB962C8B-B14F-4D97-AF65-F5344CB8AC3E}">
        <p14:creationId xmlns:p14="http://schemas.microsoft.com/office/powerpoint/2010/main" val="2347251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1083</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Multimedia Systems</vt:lpstr>
      <vt:lpstr>Introduction to Multimedia Systems</vt:lpstr>
      <vt:lpstr>PowerPoint Presentation</vt:lpstr>
      <vt:lpstr>What is Multimedia Application?</vt:lpstr>
      <vt:lpstr>What is Multimedia system?</vt:lpstr>
      <vt:lpstr>Media Types: Two broad classes</vt:lpstr>
      <vt:lpstr>PowerPoint Presentation</vt:lpstr>
      <vt:lpstr>Characteristics of a Multimedia System</vt:lpstr>
      <vt:lpstr>Multimedia Applications (where it is applied)</vt:lpstr>
      <vt:lpstr>World Wide Web (WWW) and Multimedia</vt:lpstr>
      <vt:lpstr>Features of Multimedia</vt:lpstr>
      <vt:lpstr>History of Multimedia Systems</vt:lpstr>
      <vt:lpstr>Hypermedia/Multimedia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dc:title>
  <dc:creator>Eyob Samuel</dc:creator>
  <cp:lastModifiedBy>Eyob Samuel</cp:lastModifiedBy>
  <cp:revision>3</cp:revision>
  <dcterms:created xsi:type="dcterms:W3CDTF">2022-03-21T07:24:19Z</dcterms:created>
  <dcterms:modified xsi:type="dcterms:W3CDTF">2022-03-21T07:47:10Z</dcterms:modified>
</cp:coreProperties>
</file>