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9" r:id="rId13"/>
    <p:sldId id="270" r:id="rId14"/>
    <p:sldId id="268" r:id="rId15"/>
    <p:sldId id="271" r:id="rId16"/>
    <p:sldId id="272" r:id="rId17"/>
    <p:sldId id="273" r:id="rId18"/>
    <p:sldId id="275" r:id="rId19"/>
    <p:sldId id="277" r:id="rId20"/>
    <p:sldId id="278" r:id="rId21"/>
    <p:sldId id="279" r:id="rId22"/>
    <p:sldId id="280" r:id="rId23"/>
    <p:sldId id="276" r:id="rId24"/>
    <p:sldId id="281" r:id="rId25"/>
    <p:sldId id="274" r:id="rId26"/>
    <p:sldId id="491" r:id="rId27"/>
    <p:sldId id="492" r:id="rId28"/>
    <p:sldId id="499" r:id="rId29"/>
    <p:sldId id="494" r:id="rId30"/>
    <p:sldId id="495" r:id="rId31"/>
    <p:sldId id="266" r:id="rId32"/>
    <p:sldId id="496" r:id="rId33"/>
    <p:sldId id="498" r:id="rId34"/>
    <p:sldId id="500" r:id="rId35"/>
    <p:sldId id="501" r:id="rId36"/>
    <p:sldId id="502" r:id="rId37"/>
    <p:sldId id="504" r:id="rId38"/>
    <p:sldId id="5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B0FC-EADE-4D47-B20C-1292C41BBA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EB2988-1F0D-491F-886E-E56C3CC1A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2A6915-3CEB-4F0D-86E5-610F9F18C6EF}"/>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5" name="Footer Placeholder 4">
            <a:extLst>
              <a:ext uri="{FF2B5EF4-FFF2-40B4-BE49-F238E27FC236}">
                <a16:creationId xmlns:a16="http://schemas.microsoft.com/office/drawing/2014/main" id="{208312FE-3DD7-481B-95DE-0478C79C1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2937D-0E1D-45D2-9DA3-75F5DAC24C3B}"/>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299134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C3FC-8306-4B9E-8CCB-977A4CBB36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4569D-0703-4865-91B8-38BD48F29D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73D7C-78A2-413E-BEEC-1C78E97305C6}"/>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5" name="Footer Placeholder 4">
            <a:extLst>
              <a:ext uri="{FF2B5EF4-FFF2-40B4-BE49-F238E27FC236}">
                <a16:creationId xmlns:a16="http://schemas.microsoft.com/office/drawing/2014/main" id="{02FB1834-EBE7-49C9-A5B2-C8D59E049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81230-6492-43BF-87E7-F9EF0D4ED6D7}"/>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125533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0428B-4B98-4A08-AF60-6014E58018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AF827D-004B-4FF4-8BC7-ECB192A59B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44EEC-9DB3-4600-A2A3-949B9D4DB819}"/>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5" name="Footer Placeholder 4">
            <a:extLst>
              <a:ext uri="{FF2B5EF4-FFF2-40B4-BE49-F238E27FC236}">
                <a16:creationId xmlns:a16="http://schemas.microsoft.com/office/drawing/2014/main" id="{1B5F97A9-42B1-4462-8BDF-720502144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77BE3-C751-434D-B82C-9EA01AC5646B}"/>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326475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B4FC-F642-42F5-8974-0C3D1E66E0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CB0AC-8179-4379-AB34-9734AD9F9E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559C7-F181-43C1-B662-B7E686CAC697}"/>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5" name="Footer Placeholder 4">
            <a:extLst>
              <a:ext uri="{FF2B5EF4-FFF2-40B4-BE49-F238E27FC236}">
                <a16:creationId xmlns:a16="http://schemas.microsoft.com/office/drawing/2014/main" id="{8DF31BF8-2890-4BCD-8D1C-1A4E0476A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A8B9-6653-411D-BF34-2BE3B9AF927F}"/>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341178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857B-62AD-47A7-A716-7918C9F01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E2425B-0240-4956-8CCD-851EB3702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3B81B8-35DC-4849-80B2-856198C859B6}"/>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5" name="Footer Placeholder 4">
            <a:extLst>
              <a:ext uri="{FF2B5EF4-FFF2-40B4-BE49-F238E27FC236}">
                <a16:creationId xmlns:a16="http://schemas.microsoft.com/office/drawing/2014/main" id="{E95757AB-EDD9-4FA3-8047-3FC0E4742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AB3B5-686C-4D3C-87D5-DAC2EAFBA34B}"/>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328917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76F9-3B7F-45F7-A2E8-92ADAA4C5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ADBEE-4D17-459F-87A3-D77784B1D5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6DF9AB-56C3-4E7F-A20F-9DB005E3EC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18382-A3CA-49B8-B6C7-0574F9646996}"/>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6" name="Footer Placeholder 5">
            <a:extLst>
              <a:ext uri="{FF2B5EF4-FFF2-40B4-BE49-F238E27FC236}">
                <a16:creationId xmlns:a16="http://schemas.microsoft.com/office/drawing/2014/main" id="{61DCB0DD-B53C-40A6-B951-342A8DE6E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1A39C-4523-43AC-8586-599F4BCF849B}"/>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140298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C609-CECC-450A-A835-2042AF240C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303A08-A590-44C5-AF7B-53F71CDEB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4E2C83-7892-4217-B2D0-93A21BC9CC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7314A0-428F-4CF0-9EE7-B36C3D21C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6B7CDB-AA88-482B-9629-A70C4275F8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2E9910-4304-4AC0-AB6E-8FC3F7E1A741}"/>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8" name="Footer Placeholder 7">
            <a:extLst>
              <a:ext uri="{FF2B5EF4-FFF2-40B4-BE49-F238E27FC236}">
                <a16:creationId xmlns:a16="http://schemas.microsoft.com/office/drawing/2014/main" id="{7EB02814-E7A0-462F-95BF-DD2342FCAF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0486F1-2CED-4FF7-8464-7580F8208AEA}"/>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278446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34BE-5F9C-4BB4-A289-C0705248C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96F3D-F89C-4766-B780-02014C3E804C}"/>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4" name="Footer Placeholder 3">
            <a:extLst>
              <a:ext uri="{FF2B5EF4-FFF2-40B4-BE49-F238E27FC236}">
                <a16:creationId xmlns:a16="http://schemas.microsoft.com/office/drawing/2014/main" id="{FBD08497-7945-4ED7-A7E0-EEC8C23CF4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0E551-159B-4BCC-A0BE-3A38E9869C36}"/>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255814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D8DA11-AB97-4710-813B-9EAFBC56572E}"/>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3" name="Footer Placeholder 2">
            <a:extLst>
              <a:ext uri="{FF2B5EF4-FFF2-40B4-BE49-F238E27FC236}">
                <a16:creationId xmlns:a16="http://schemas.microsoft.com/office/drawing/2014/main" id="{38958430-A9D3-4285-A9DB-AA3C7F916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22EB6-F4E1-4FA2-9B23-6F1398AAA32A}"/>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282971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E2E9-CF59-4D9E-9E56-33D74C901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B5C9B-5D97-4151-9FF6-D209EF75C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1745C-DFB0-43A8-A333-6C4FAD36C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1C2BF2-3B3F-49BE-A58E-F1C0B29A2502}"/>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6" name="Footer Placeholder 5">
            <a:extLst>
              <a:ext uri="{FF2B5EF4-FFF2-40B4-BE49-F238E27FC236}">
                <a16:creationId xmlns:a16="http://schemas.microsoft.com/office/drawing/2014/main" id="{DD235891-A2C6-4C5A-BFC9-76890372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AEEC2-8FB0-40C0-B510-6477C8696226}"/>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266704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DA7C-9F5E-4D82-BA19-F43AB3E1F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EDD39A-655E-48F2-B2CC-FD1928C0B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BE8A9-5936-4017-8302-768F7AE4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59CDC4-1000-4F68-A441-5EAAFDB783AB}"/>
              </a:ext>
            </a:extLst>
          </p:cNvPr>
          <p:cNvSpPr>
            <a:spLocks noGrp="1"/>
          </p:cNvSpPr>
          <p:nvPr>
            <p:ph type="dt" sz="half" idx="10"/>
          </p:nvPr>
        </p:nvSpPr>
        <p:spPr/>
        <p:txBody>
          <a:bodyPr/>
          <a:lstStyle/>
          <a:p>
            <a:fld id="{95029113-2240-42BD-8D1C-4D7CE50EE5B3}" type="datetimeFigureOut">
              <a:rPr lang="en-US" smtClean="0"/>
              <a:t>3/30/2022</a:t>
            </a:fld>
            <a:endParaRPr lang="en-US"/>
          </a:p>
        </p:txBody>
      </p:sp>
      <p:sp>
        <p:nvSpPr>
          <p:cNvPr id="6" name="Footer Placeholder 5">
            <a:extLst>
              <a:ext uri="{FF2B5EF4-FFF2-40B4-BE49-F238E27FC236}">
                <a16:creationId xmlns:a16="http://schemas.microsoft.com/office/drawing/2014/main" id="{6930A540-821A-4DDE-AA71-DB3CF3DB8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90FBB-59CA-4422-A17B-5AA02B0E20B8}"/>
              </a:ext>
            </a:extLst>
          </p:cNvPr>
          <p:cNvSpPr>
            <a:spLocks noGrp="1"/>
          </p:cNvSpPr>
          <p:nvPr>
            <p:ph type="sldNum" sz="quarter" idx="12"/>
          </p:nvPr>
        </p:nvSpPr>
        <p:spPr/>
        <p:txBody>
          <a:bodyPr/>
          <a:lstStyle/>
          <a:p>
            <a:fld id="{0AE86A80-0C7A-4EBF-835F-45F26636486B}" type="slidenum">
              <a:rPr lang="en-US" smtClean="0"/>
              <a:t>‹#›</a:t>
            </a:fld>
            <a:endParaRPr lang="en-US"/>
          </a:p>
        </p:txBody>
      </p:sp>
    </p:spTree>
    <p:extLst>
      <p:ext uri="{BB962C8B-B14F-4D97-AF65-F5344CB8AC3E}">
        <p14:creationId xmlns:p14="http://schemas.microsoft.com/office/powerpoint/2010/main" val="153393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25629-16F2-4BB9-89DF-5EF79F0F1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FB2D4-77EC-48EA-84CD-AC6238351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F0E82-1BCB-4D4E-A394-B96DA715A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29113-2240-42BD-8D1C-4D7CE50EE5B3}" type="datetimeFigureOut">
              <a:rPr lang="en-US" smtClean="0"/>
              <a:t>3/30/2022</a:t>
            </a:fld>
            <a:endParaRPr lang="en-US"/>
          </a:p>
        </p:txBody>
      </p:sp>
      <p:sp>
        <p:nvSpPr>
          <p:cNvPr id="5" name="Footer Placeholder 4">
            <a:extLst>
              <a:ext uri="{FF2B5EF4-FFF2-40B4-BE49-F238E27FC236}">
                <a16:creationId xmlns:a16="http://schemas.microsoft.com/office/drawing/2014/main" id="{35C64597-78DC-462A-99CD-A57403E14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B1FE1A-619B-400C-B621-EE6C3F055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86A80-0C7A-4EBF-835F-45F26636486B}" type="slidenum">
              <a:rPr lang="en-US" smtClean="0"/>
              <a:t>‹#›</a:t>
            </a:fld>
            <a:endParaRPr lang="en-US"/>
          </a:p>
        </p:txBody>
      </p:sp>
    </p:spTree>
    <p:extLst>
      <p:ext uri="{BB962C8B-B14F-4D97-AF65-F5344CB8AC3E}">
        <p14:creationId xmlns:p14="http://schemas.microsoft.com/office/powerpoint/2010/main" val="350859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course4/FunkGuitar1.wav"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95A8-A480-4562-B8D8-0AC36EB9B740}"/>
              </a:ext>
            </a:extLst>
          </p:cNvPr>
          <p:cNvSpPr>
            <a:spLocks noGrp="1"/>
          </p:cNvSpPr>
          <p:nvPr>
            <p:ph type="ctrTitle"/>
          </p:nvPr>
        </p:nvSpPr>
        <p:spPr/>
        <p:txBody>
          <a:bodyPr/>
          <a:lstStyle/>
          <a:p>
            <a:r>
              <a:rPr lang="en-US" dirty="0"/>
              <a:t>Data Representations</a:t>
            </a:r>
          </a:p>
        </p:txBody>
      </p:sp>
      <p:sp>
        <p:nvSpPr>
          <p:cNvPr id="3" name="Subtitle 2">
            <a:extLst>
              <a:ext uri="{FF2B5EF4-FFF2-40B4-BE49-F238E27FC236}">
                <a16:creationId xmlns:a16="http://schemas.microsoft.com/office/drawing/2014/main" id="{FDA45E11-B6F2-4211-BC45-F09C676B9B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482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1A16-A414-4FEC-B872-D6BC85B83994}"/>
              </a:ext>
            </a:extLst>
          </p:cNvPr>
          <p:cNvSpPr>
            <a:spLocks noGrp="1"/>
          </p:cNvSpPr>
          <p:nvPr>
            <p:ph type="title"/>
          </p:nvPr>
        </p:nvSpPr>
        <p:spPr/>
        <p:txBody>
          <a:bodyPr/>
          <a:lstStyle/>
          <a:p>
            <a:r>
              <a:rPr lang="en-US" dirty="0"/>
              <a:t>Types of Raster Images</a:t>
            </a:r>
          </a:p>
        </p:txBody>
      </p:sp>
      <p:sp>
        <p:nvSpPr>
          <p:cNvPr id="3" name="Content Placeholder 2">
            <a:extLst>
              <a:ext uri="{FF2B5EF4-FFF2-40B4-BE49-F238E27FC236}">
                <a16:creationId xmlns:a16="http://schemas.microsoft.com/office/drawing/2014/main" id="{BEFC9DFB-7D79-468A-ACBB-DF414473C465}"/>
              </a:ext>
            </a:extLst>
          </p:cNvPr>
          <p:cNvSpPr>
            <a:spLocks noGrp="1"/>
          </p:cNvSpPr>
          <p:nvPr>
            <p:ph idx="1"/>
          </p:nvPr>
        </p:nvSpPr>
        <p:spPr/>
        <p:txBody>
          <a:bodyPr/>
          <a:lstStyle/>
          <a:p>
            <a:pPr marL="0" indent="0">
              <a:buNone/>
            </a:pPr>
            <a:r>
              <a:rPr lang="en-US" dirty="0"/>
              <a:t>Monochrome/Bit-Map Images</a:t>
            </a:r>
          </a:p>
          <a:p>
            <a:pPr lvl="1"/>
            <a:r>
              <a:rPr lang="en-US" dirty="0"/>
              <a:t>Each pixel is stored as a single bit (0 or 1)</a:t>
            </a:r>
          </a:p>
          <a:p>
            <a:pPr lvl="1"/>
            <a:r>
              <a:rPr lang="en-US" dirty="0"/>
              <a:t>The value of the bit indicates whether it is light or dark</a:t>
            </a:r>
          </a:p>
          <a:p>
            <a:pPr lvl="1"/>
            <a:r>
              <a:rPr lang="en-US" dirty="0"/>
              <a:t>A 640 x 480 monochrome image requires 37.5 KB of storage. </a:t>
            </a:r>
          </a:p>
          <a:p>
            <a:pPr lvl="1"/>
            <a:r>
              <a:rPr lang="en-US" dirty="0"/>
              <a:t>Dithering is often used for displaying monochrome images.</a:t>
            </a:r>
          </a:p>
        </p:txBody>
      </p:sp>
      <p:pic>
        <p:nvPicPr>
          <p:cNvPr id="4" name="Picture 3">
            <a:extLst>
              <a:ext uri="{FF2B5EF4-FFF2-40B4-BE49-F238E27FC236}">
                <a16:creationId xmlns:a16="http://schemas.microsoft.com/office/drawing/2014/main" id="{7755D6FB-2572-4FCA-B654-D4D28C4E3864}"/>
              </a:ext>
            </a:extLst>
          </p:cNvPr>
          <p:cNvPicPr>
            <a:picLocks noChangeAspect="1"/>
          </p:cNvPicPr>
          <p:nvPr/>
        </p:nvPicPr>
        <p:blipFill>
          <a:blip r:embed="rId2"/>
          <a:stretch>
            <a:fillRect/>
          </a:stretch>
        </p:blipFill>
        <p:spPr>
          <a:xfrm>
            <a:off x="4133576" y="3843468"/>
            <a:ext cx="2949804" cy="2935485"/>
          </a:xfrm>
          <a:prstGeom prst="rect">
            <a:avLst/>
          </a:prstGeom>
        </p:spPr>
      </p:pic>
    </p:spTree>
    <p:extLst>
      <p:ext uri="{BB962C8B-B14F-4D97-AF65-F5344CB8AC3E}">
        <p14:creationId xmlns:p14="http://schemas.microsoft.com/office/powerpoint/2010/main" val="417828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1A16-A414-4FEC-B872-D6BC85B83994}"/>
              </a:ext>
            </a:extLst>
          </p:cNvPr>
          <p:cNvSpPr>
            <a:spLocks noGrp="1"/>
          </p:cNvSpPr>
          <p:nvPr>
            <p:ph type="title"/>
          </p:nvPr>
        </p:nvSpPr>
        <p:spPr/>
        <p:txBody>
          <a:bodyPr/>
          <a:lstStyle/>
          <a:p>
            <a:r>
              <a:rPr lang="en-US" dirty="0"/>
              <a:t>Types of Raster Images</a:t>
            </a:r>
          </a:p>
        </p:txBody>
      </p:sp>
      <p:sp>
        <p:nvSpPr>
          <p:cNvPr id="3" name="Content Placeholder 2">
            <a:extLst>
              <a:ext uri="{FF2B5EF4-FFF2-40B4-BE49-F238E27FC236}">
                <a16:creationId xmlns:a16="http://schemas.microsoft.com/office/drawing/2014/main" id="{BEFC9DFB-7D79-468A-ACBB-DF414473C465}"/>
              </a:ext>
            </a:extLst>
          </p:cNvPr>
          <p:cNvSpPr>
            <a:spLocks noGrp="1"/>
          </p:cNvSpPr>
          <p:nvPr>
            <p:ph idx="1"/>
          </p:nvPr>
        </p:nvSpPr>
        <p:spPr/>
        <p:txBody>
          <a:bodyPr/>
          <a:lstStyle/>
          <a:p>
            <a:pPr marL="0" indent="0">
              <a:buNone/>
            </a:pPr>
            <a:r>
              <a:rPr lang="en-US" dirty="0"/>
              <a:t>Gray-scale Images </a:t>
            </a:r>
          </a:p>
          <a:p>
            <a:pPr lvl="1"/>
            <a:r>
              <a:rPr lang="en-US" dirty="0"/>
              <a:t>Each pixel is usually stored as a byte (value between 0 to 255) </a:t>
            </a:r>
          </a:p>
          <a:p>
            <a:pPr lvl="1"/>
            <a:r>
              <a:rPr lang="en-US" dirty="0"/>
              <a:t>This value indicates the degree of brightness of that point. This brightness goes from black to white </a:t>
            </a:r>
          </a:p>
          <a:p>
            <a:pPr lvl="1"/>
            <a:r>
              <a:rPr lang="en-US" dirty="0"/>
              <a:t>A 640 x 480 grayscale image requires over 300 KB of storage.</a:t>
            </a:r>
          </a:p>
        </p:txBody>
      </p:sp>
      <p:pic>
        <p:nvPicPr>
          <p:cNvPr id="5" name="Picture 4">
            <a:extLst>
              <a:ext uri="{FF2B5EF4-FFF2-40B4-BE49-F238E27FC236}">
                <a16:creationId xmlns:a16="http://schemas.microsoft.com/office/drawing/2014/main" id="{3483A0E6-E2CC-42AA-BB8D-AE1072AAB3B9}"/>
              </a:ext>
            </a:extLst>
          </p:cNvPr>
          <p:cNvPicPr>
            <a:picLocks noChangeAspect="1"/>
          </p:cNvPicPr>
          <p:nvPr/>
        </p:nvPicPr>
        <p:blipFill>
          <a:blip r:embed="rId2"/>
          <a:stretch>
            <a:fillRect/>
          </a:stretch>
        </p:blipFill>
        <p:spPr>
          <a:xfrm>
            <a:off x="4068082" y="3918427"/>
            <a:ext cx="2683266" cy="2393473"/>
          </a:xfrm>
          <a:prstGeom prst="rect">
            <a:avLst/>
          </a:prstGeom>
        </p:spPr>
      </p:pic>
    </p:spTree>
    <p:extLst>
      <p:ext uri="{BB962C8B-B14F-4D97-AF65-F5344CB8AC3E}">
        <p14:creationId xmlns:p14="http://schemas.microsoft.com/office/powerpoint/2010/main" val="83869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1A16-A414-4FEC-B872-D6BC85B83994}"/>
              </a:ext>
            </a:extLst>
          </p:cNvPr>
          <p:cNvSpPr>
            <a:spLocks noGrp="1"/>
          </p:cNvSpPr>
          <p:nvPr>
            <p:ph type="title"/>
          </p:nvPr>
        </p:nvSpPr>
        <p:spPr/>
        <p:txBody>
          <a:bodyPr/>
          <a:lstStyle/>
          <a:p>
            <a:r>
              <a:rPr lang="en-US" dirty="0"/>
              <a:t>Types of Raster Images</a:t>
            </a:r>
          </a:p>
        </p:txBody>
      </p:sp>
      <p:sp>
        <p:nvSpPr>
          <p:cNvPr id="3" name="Content Placeholder 2">
            <a:extLst>
              <a:ext uri="{FF2B5EF4-FFF2-40B4-BE49-F238E27FC236}">
                <a16:creationId xmlns:a16="http://schemas.microsoft.com/office/drawing/2014/main" id="{BEFC9DFB-7D79-468A-ACBB-DF414473C465}"/>
              </a:ext>
            </a:extLst>
          </p:cNvPr>
          <p:cNvSpPr>
            <a:spLocks noGrp="1"/>
          </p:cNvSpPr>
          <p:nvPr>
            <p:ph idx="1"/>
          </p:nvPr>
        </p:nvSpPr>
        <p:spPr>
          <a:xfrm>
            <a:off x="838200" y="1825625"/>
            <a:ext cx="10515600" cy="4351338"/>
          </a:xfrm>
        </p:spPr>
        <p:txBody>
          <a:bodyPr/>
          <a:lstStyle/>
          <a:p>
            <a:pPr marL="0" indent="0">
              <a:buNone/>
            </a:pPr>
            <a:r>
              <a:rPr lang="en-US" dirty="0"/>
              <a:t>8-bit Color Images </a:t>
            </a:r>
          </a:p>
          <a:p>
            <a:pPr lvl="1"/>
            <a:r>
              <a:rPr lang="en-US" dirty="0"/>
              <a:t>One byte for each pixel </a:t>
            </a:r>
          </a:p>
          <a:p>
            <a:pPr lvl="1"/>
            <a:r>
              <a:rPr lang="en-US" dirty="0"/>
              <a:t>Supports 256 out of the millions possible, acceptable color quality ¸ Requires Color Look-Up Tables (LUTs) </a:t>
            </a:r>
          </a:p>
          <a:p>
            <a:pPr lvl="1"/>
            <a:r>
              <a:rPr lang="en-US" dirty="0"/>
              <a:t>A 640 x 480 8-bit color image requires 307.2 KB of storage (the same as 8-bit greyscale)</a:t>
            </a:r>
          </a:p>
          <a:p>
            <a:pPr lvl="1"/>
            <a:r>
              <a:rPr lang="en-US" dirty="0"/>
              <a:t>Examples: GIF </a:t>
            </a:r>
          </a:p>
        </p:txBody>
      </p:sp>
      <p:pic>
        <p:nvPicPr>
          <p:cNvPr id="4" name="Picture 3">
            <a:extLst>
              <a:ext uri="{FF2B5EF4-FFF2-40B4-BE49-F238E27FC236}">
                <a16:creationId xmlns:a16="http://schemas.microsoft.com/office/drawing/2014/main" id="{8D1C254C-9381-421A-A397-0B0B52798E5B}"/>
              </a:ext>
            </a:extLst>
          </p:cNvPr>
          <p:cNvPicPr>
            <a:picLocks noChangeAspect="1"/>
          </p:cNvPicPr>
          <p:nvPr/>
        </p:nvPicPr>
        <p:blipFill>
          <a:blip r:embed="rId2"/>
          <a:stretch>
            <a:fillRect/>
          </a:stretch>
        </p:blipFill>
        <p:spPr>
          <a:xfrm>
            <a:off x="3764283" y="3909552"/>
            <a:ext cx="3589554" cy="2402348"/>
          </a:xfrm>
          <a:prstGeom prst="rect">
            <a:avLst/>
          </a:prstGeom>
        </p:spPr>
      </p:pic>
    </p:spTree>
    <p:extLst>
      <p:ext uri="{BB962C8B-B14F-4D97-AF65-F5344CB8AC3E}">
        <p14:creationId xmlns:p14="http://schemas.microsoft.com/office/powerpoint/2010/main" val="417789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1A16-A414-4FEC-B872-D6BC85B83994}"/>
              </a:ext>
            </a:extLst>
          </p:cNvPr>
          <p:cNvSpPr>
            <a:spLocks noGrp="1"/>
          </p:cNvSpPr>
          <p:nvPr>
            <p:ph type="title"/>
          </p:nvPr>
        </p:nvSpPr>
        <p:spPr/>
        <p:txBody>
          <a:bodyPr/>
          <a:lstStyle/>
          <a:p>
            <a:r>
              <a:rPr lang="en-US" dirty="0"/>
              <a:t>Types of Raster Images</a:t>
            </a:r>
          </a:p>
        </p:txBody>
      </p:sp>
      <p:sp>
        <p:nvSpPr>
          <p:cNvPr id="3" name="Content Placeholder 2">
            <a:extLst>
              <a:ext uri="{FF2B5EF4-FFF2-40B4-BE49-F238E27FC236}">
                <a16:creationId xmlns:a16="http://schemas.microsoft.com/office/drawing/2014/main" id="{BEFC9DFB-7D79-468A-ACBB-DF414473C465}"/>
              </a:ext>
            </a:extLst>
          </p:cNvPr>
          <p:cNvSpPr>
            <a:spLocks noGrp="1"/>
          </p:cNvSpPr>
          <p:nvPr>
            <p:ph idx="1"/>
          </p:nvPr>
        </p:nvSpPr>
        <p:spPr>
          <a:xfrm>
            <a:off x="838200" y="1825625"/>
            <a:ext cx="10515600" cy="4351338"/>
          </a:xfrm>
        </p:spPr>
        <p:txBody>
          <a:bodyPr/>
          <a:lstStyle/>
          <a:p>
            <a:pPr marL="0" indent="0">
              <a:buNone/>
            </a:pPr>
            <a:r>
              <a:rPr lang="en-US" dirty="0"/>
              <a:t>24-bit Color Images </a:t>
            </a:r>
          </a:p>
          <a:p>
            <a:r>
              <a:rPr lang="en-US" dirty="0"/>
              <a:t>Each pixel is represented by three bytes (e.g., RGB) </a:t>
            </a:r>
          </a:p>
          <a:p>
            <a:r>
              <a:rPr lang="en-US" dirty="0"/>
              <a:t>Supports 256 x 256 x 256 possible combined colors (16,777,216) </a:t>
            </a:r>
          </a:p>
          <a:p>
            <a:r>
              <a:rPr lang="en-US" dirty="0"/>
              <a:t>A 640 x 480 24-bit color image would require 921.6 KB of storage </a:t>
            </a:r>
          </a:p>
          <a:p>
            <a:r>
              <a:rPr lang="en-US" dirty="0"/>
              <a:t>Most 24-bit images are 32-bit images</a:t>
            </a:r>
          </a:p>
          <a:p>
            <a:r>
              <a:rPr lang="en-US" dirty="0"/>
              <a:t>The extra byte of data for each pixel is used to store an alpha value representing special effect information</a:t>
            </a:r>
          </a:p>
        </p:txBody>
      </p:sp>
    </p:spTree>
    <p:extLst>
      <p:ext uri="{BB962C8B-B14F-4D97-AF65-F5344CB8AC3E}">
        <p14:creationId xmlns:p14="http://schemas.microsoft.com/office/powerpoint/2010/main" val="12695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7295-253A-4A99-9167-86A1153061D4}"/>
              </a:ext>
            </a:extLst>
          </p:cNvPr>
          <p:cNvSpPr>
            <a:spLocks noGrp="1"/>
          </p:cNvSpPr>
          <p:nvPr>
            <p:ph type="title"/>
          </p:nvPr>
        </p:nvSpPr>
        <p:spPr/>
        <p:txBody>
          <a:bodyPr/>
          <a:lstStyle/>
          <a:p>
            <a:r>
              <a:rPr lang="en-US" dirty="0"/>
              <a:t>Image Resolution</a:t>
            </a:r>
          </a:p>
        </p:txBody>
      </p:sp>
      <p:sp>
        <p:nvSpPr>
          <p:cNvPr id="3" name="Content Placeholder 2">
            <a:extLst>
              <a:ext uri="{FF2B5EF4-FFF2-40B4-BE49-F238E27FC236}">
                <a16:creationId xmlns:a16="http://schemas.microsoft.com/office/drawing/2014/main" id="{0FB4E2A3-CB50-4A0A-BDE1-91B60C2578E2}"/>
              </a:ext>
            </a:extLst>
          </p:cNvPr>
          <p:cNvSpPr>
            <a:spLocks noGrp="1"/>
          </p:cNvSpPr>
          <p:nvPr>
            <p:ph idx="1"/>
          </p:nvPr>
        </p:nvSpPr>
        <p:spPr/>
        <p:txBody>
          <a:bodyPr/>
          <a:lstStyle/>
          <a:p>
            <a:r>
              <a:rPr lang="en-US" dirty="0"/>
              <a:t>Image resolution refers to the spacing of pixels in an image and is measured in pixels per inch, </a:t>
            </a:r>
            <a:r>
              <a:rPr lang="en-US" dirty="0" err="1"/>
              <a:t>ppi</a:t>
            </a:r>
            <a:r>
              <a:rPr lang="en-US" dirty="0"/>
              <a:t>, sometimes called dots per inch, dpi. </a:t>
            </a:r>
          </a:p>
          <a:p>
            <a:r>
              <a:rPr lang="en-US" dirty="0"/>
              <a:t>The higher the resolution, the more pixels in the image. </a:t>
            </a:r>
          </a:p>
          <a:p>
            <a:r>
              <a:rPr lang="en-US" dirty="0"/>
              <a:t>A printed image that has a low resolution may look pixelated or made </a:t>
            </a:r>
          </a:p>
          <a:p>
            <a:r>
              <a:rPr lang="en-US" dirty="0"/>
              <a:t>up of small squares, with jagged edges and without smoothness. </a:t>
            </a:r>
          </a:p>
          <a:p>
            <a:r>
              <a:rPr lang="en-US" dirty="0"/>
              <a:t>Image size refers to the physical dimensions of an image.</a:t>
            </a:r>
          </a:p>
        </p:txBody>
      </p:sp>
    </p:spTree>
    <p:extLst>
      <p:ext uri="{BB962C8B-B14F-4D97-AF65-F5344CB8AC3E}">
        <p14:creationId xmlns:p14="http://schemas.microsoft.com/office/powerpoint/2010/main" val="388212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D28A-4341-4C27-9996-6A28B2DC3077}"/>
              </a:ext>
            </a:extLst>
          </p:cNvPr>
          <p:cNvSpPr>
            <a:spLocks noGrp="1"/>
          </p:cNvSpPr>
          <p:nvPr>
            <p:ph type="title"/>
          </p:nvPr>
        </p:nvSpPr>
        <p:spPr/>
        <p:txBody>
          <a:bodyPr/>
          <a:lstStyle/>
          <a:p>
            <a:r>
              <a:rPr lang="en-US" dirty="0"/>
              <a:t>Popular Image File Formats</a:t>
            </a:r>
          </a:p>
        </p:txBody>
      </p:sp>
      <p:sp>
        <p:nvSpPr>
          <p:cNvPr id="3" name="Content Placeholder 2">
            <a:extLst>
              <a:ext uri="{FF2B5EF4-FFF2-40B4-BE49-F238E27FC236}">
                <a16:creationId xmlns:a16="http://schemas.microsoft.com/office/drawing/2014/main" id="{EF7B70E5-160B-48D7-BE37-224230870E06}"/>
              </a:ext>
            </a:extLst>
          </p:cNvPr>
          <p:cNvSpPr>
            <a:spLocks noGrp="1"/>
          </p:cNvSpPr>
          <p:nvPr>
            <p:ph idx="1"/>
          </p:nvPr>
        </p:nvSpPr>
        <p:spPr/>
        <p:txBody>
          <a:bodyPr>
            <a:normAutofit lnSpcReduction="10000"/>
          </a:bodyPr>
          <a:lstStyle/>
          <a:p>
            <a:pPr marL="0" indent="0">
              <a:buNone/>
            </a:pPr>
            <a:r>
              <a:rPr lang="en-US" dirty="0"/>
              <a:t>Choosing the right file type for your image to save in is of vital importance. </a:t>
            </a:r>
          </a:p>
          <a:p>
            <a:pPr marL="0" indent="0">
              <a:buNone/>
            </a:pPr>
            <a:r>
              <a:rPr lang="en-US" dirty="0"/>
              <a:t>To choose file type: </a:t>
            </a:r>
          </a:p>
          <a:p>
            <a:pPr lvl="1"/>
            <a:r>
              <a:rPr lang="en-US" sz="2800" dirty="0"/>
              <a:t>resulting </a:t>
            </a:r>
            <a:r>
              <a:rPr lang="en-US" sz="2800" dirty="0">
                <a:solidFill>
                  <a:schemeClr val="accent1">
                    <a:lumMod val="50000"/>
                  </a:schemeClr>
                </a:solidFill>
              </a:rPr>
              <a:t>size</a:t>
            </a:r>
            <a:r>
              <a:rPr lang="en-US" sz="2800" dirty="0"/>
              <a:t> of the image </a:t>
            </a:r>
            <a:r>
              <a:rPr lang="en-US" sz="2800" dirty="0">
                <a:sym typeface="Wingdings" panose="05000000000000000000" pitchFamily="2" charset="2"/>
              </a:rPr>
              <a:t> </a:t>
            </a:r>
            <a:r>
              <a:rPr lang="en-US" sz="2800" dirty="0"/>
              <a:t>large file size or small </a:t>
            </a:r>
          </a:p>
          <a:p>
            <a:pPr lvl="1"/>
            <a:r>
              <a:rPr lang="en-US" sz="2800" dirty="0">
                <a:solidFill>
                  <a:schemeClr val="accent1">
                    <a:lumMod val="50000"/>
                  </a:schemeClr>
                </a:solidFill>
              </a:rPr>
              <a:t>quality</a:t>
            </a:r>
            <a:r>
              <a:rPr lang="en-US" sz="2800" dirty="0"/>
              <a:t> of image possible by the file type </a:t>
            </a:r>
          </a:p>
          <a:p>
            <a:pPr lvl="1"/>
            <a:r>
              <a:rPr lang="en-US" sz="2800" dirty="0">
                <a:solidFill>
                  <a:schemeClr val="accent1">
                    <a:lumMod val="50000"/>
                  </a:schemeClr>
                </a:solidFill>
              </a:rPr>
              <a:t>portability</a:t>
            </a:r>
            <a:r>
              <a:rPr lang="en-US" sz="2800" dirty="0"/>
              <a:t> of file across different platforms</a:t>
            </a:r>
          </a:p>
          <a:p>
            <a:pPr marL="0" indent="0">
              <a:buNone/>
            </a:pPr>
            <a:r>
              <a:rPr lang="en-US" sz="3200" dirty="0"/>
              <a:t>Types of image file formats</a:t>
            </a:r>
          </a:p>
          <a:p>
            <a:pPr lvl="1"/>
            <a:r>
              <a:rPr lang="en-US" sz="2800" dirty="0"/>
              <a:t>[Raw image format]</a:t>
            </a:r>
          </a:p>
          <a:p>
            <a:pPr lvl="1"/>
            <a:r>
              <a:rPr lang="en-US" sz="2800" dirty="0"/>
              <a:t>Standard System Independent Formats </a:t>
            </a:r>
          </a:p>
          <a:p>
            <a:pPr lvl="1"/>
            <a:r>
              <a:rPr lang="en-US" sz="2800" dirty="0"/>
              <a:t>System Dependent Formats </a:t>
            </a:r>
            <a:endParaRPr lang="en-US" sz="2800" b="1" dirty="0"/>
          </a:p>
        </p:txBody>
      </p:sp>
    </p:spTree>
    <p:extLst>
      <p:ext uri="{BB962C8B-B14F-4D97-AF65-F5344CB8AC3E}">
        <p14:creationId xmlns:p14="http://schemas.microsoft.com/office/powerpoint/2010/main" val="136564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0738-C42E-46C9-888A-F13FB8091561}"/>
              </a:ext>
            </a:extLst>
          </p:cNvPr>
          <p:cNvSpPr>
            <a:spLocks noGrp="1"/>
          </p:cNvSpPr>
          <p:nvPr>
            <p:ph type="title"/>
          </p:nvPr>
        </p:nvSpPr>
        <p:spPr/>
        <p:txBody>
          <a:bodyPr/>
          <a:lstStyle/>
          <a:p>
            <a:r>
              <a:rPr lang="en-US" dirty="0"/>
              <a:t>… Popular Image File Formats</a:t>
            </a:r>
          </a:p>
        </p:txBody>
      </p:sp>
      <p:sp>
        <p:nvSpPr>
          <p:cNvPr id="3" name="Content Placeholder 2">
            <a:extLst>
              <a:ext uri="{FF2B5EF4-FFF2-40B4-BE49-F238E27FC236}">
                <a16:creationId xmlns:a16="http://schemas.microsoft.com/office/drawing/2014/main" id="{FF8711CF-4928-4DAD-85B3-72E03940160C}"/>
              </a:ext>
            </a:extLst>
          </p:cNvPr>
          <p:cNvSpPr>
            <a:spLocks noGrp="1"/>
          </p:cNvSpPr>
          <p:nvPr>
            <p:ph idx="1"/>
          </p:nvPr>
        </p:nvSpPr>
        <p:spPr/>
        <p:txBody>
          <a:bodyPr>
            <a:normAutofit fontScale="92500" lnSpcReduction="10000"/>
          </a:bodyPr>
          <a:lstStyle/>
          <a:p>
            <a:pPr marL="0" indent="0">
              <a:buNone/>
            </a:pPr>
            <a:r>
              <a:rPr lang="en-US" sz="3600" b="1" dirty="0"/>
              <a:t>Standard System Independent Formats </a:t>
            </a:r>
          </a:p>
          <a:p>
            <a:pPr marL="0" indent="0">
              <a:buNone/>
            </a:pPr>
            <a:r>
              <a:rPr lang="en-US" b="1" dirty="0"/>
              <a:t>GIF - </a:t>
            </a:r>
            <a:r>
              <a:rPr lang="en-US" dirty="0"/>
              <a:t>Graphics Interchange Format </a:t>
            </a:r>
            <a:endParaRPr lang="en-US" b="1" dirty="0"/>
          </a:p>
          <a:p>
            <a:r>
              <a:rPr lang="en-US" dirty="0"/>
              <a:t>initially for transmitting graphical images over phone lines via modems.</a:t>
            </a:r>
          </a:p>
          <a:p>
            <a:r>
              <a:rPr lang="en-US" dirty="0"/>
              <a:t>Uses the Lempel-Ziv Welch algorithm (a form of Huffman Coding), modified slightly for image scan line packets (line grouping of pixels).</a:t>
            </a:r>
          </a:p>
          <a:p>
            <a:r>
              <a:rPr lang="en-US" dirty="0"/>
              <a:t>Limited to only 8-bit (256) color images, suitable for images with few distinctive colors (e.g., graphics drawing).</a:t>
            </a:r>
          </a:p>
          <a:p>
            <a:r>
              <a:rPr lang="en-US" dirty="0"/>
              <a:t>Supports one-dimensional interlacing.</a:t>
            </a:r>
          </a:p>
          <a:p>
            <a:r>
              <a:rPr lang="en-US" dirty="0"/>
              <a:t>Supports animation—multiple pictures per file (animated GIF)</a:t>
            </a:r>
          </a:p>
          <a:p>
            <a:r>
              <a:rPr lang="en-US" dirty="0"/>
              <a:t>GIFs allow single-bit transparency</a:t>
            </a:r>
          </a:p>
        </p:txBody>
      </p:sp>
    </p:spTree>
    <p:extLst>
      <p:ext uri="{BB962C8B-B14F-4D97-AF65-F5344CB8AC3E}">
        <p14:creationId xmlns:p14="http://schemas.microsoft.com/office/powerpoint/2010/main" val="370535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0738-C42E-46C9-888A-F13FB8091561}"/>
              </a:ext>
            </a:extLst>
          </p:cNvPr>
          <p:cNvSpPr>
            <a:spLocks noGrp="1"/>
          </p:cNvSpPr>
          <p:nvPr>
            <p:ph type="title"/>
          </p:nvPr>
        </p:nvSpPr>
        <p:spPr/>
        <p:txBody>
          <a:bodyPr/>
          <a:lstStyle/>
          <a:p>
            <a:r>
              <a:rPr lang="en-US" dirty="0"/>
              <a:t>… Popular Image File Formats</a:t>
            </a:r>
          </a:p>
        </p:txBody>
      </p:sp>
      <p:sp>
        <p:nvSpPr>
          <p:cNvPr id="3" name="Content Placeholder 2">
            <a:extLst>
              <a:ext uri="{FF2B5EF4-FFF2-40B4-BE49-F238E27FC236}">
                <a16:creationId xmlns:a16="http://schemas.microsoft.com/office/drawing/2014/main" id="{FF8711CF-4928-4DAD-85B3-72E03940160C}"/>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US" sz="3600" b="1" dirty="0"/>
              <a:t>… Standard System Independent Formats </a:t>
            </a:r>
          </a:p>
          <a:p>
            <a:pPr marL="0" indent="0">
              <a:buNone/>
            </a:pPr>
            <a:r>
              <a:rPr lang="en-US" b="1" dirty="0"/>
              <a:t>PNG - </a:t>
            </a:r>
            <a:r>
              <a:rPr lang="en-US" dirty="0"/>
              <a:t>Portable Network Graphics </a:t>
            </a:r>
          </a:p>
          <a:p>
            <a:r>
              <a:rPr lang="en-US" dirty="0"/>
              <a:t>It is intended as a replacement for GIF in the WWW and image editing tools</a:t>
            </a:r>
          </a:p>
          <a:p>
            <a:r>
              <a:rPr lang="en-US" dirty="0"/>
              <a:t>GIF uses LZW compression </a:t>
            </a:r>
          </a:p>
          <a:p>
            <a:r>
              <a:rPr lang="en-US" dirty="0"/>
              <a:t>One version of PNG, PNG-8, is similar to the GIF format. </a:t>
            </a:r>
          </a:p>
          <a:p>
            <a:r>
              <a:rPr lang="en-US" dirty="0"/>
              <a:t>It can be saved with a maximum of 256 colors and supports 1-bit transparency</a:t>
            </a:r>
          </a:p>
          <a:p>
            <a:r>
              <a:rPr lang="en-US" dirty="0"/>
              <a:t>PNG-24 is another version of PNG, with 24-bit color support, allowing ranges of color to a high color JPG.</a:t>
            </a:r>
          </a:p>
          <a:p>
            <a:r>
              <a:rPr lang="en-US" dirty="0"/>
              <a:t>However, PNG-24 is in no way a replacement format for JPG, because it is a loss-less compression format which results in large file size.</a:t>
            </a:r>
          </a:p>
          <a:p>
            <a:r>
              <a:rPr lang="en-US" dirty="0"/>
              <a:t>Supports interlacing </a:t>
            </a:r>
          </a:p>
          <a:p>
            <a:r>
              <a:rPr lang="en-US" dirty="0"/>
              <a:t>PNG can be animated through the MNG extension of the format, but browser support is less for this format.</a:t>
            </a:r>
          </a:p>
        </p:txBody>
      </p:sp>
    </p:spTree>
    <p:extLst>
      <p:ext uri="{BB962C8B-B14F-4D97-AF65-F5344CB8AC3E}">
        <p14:creationId xmlns:p14="http://schemas.microsoft.com/office/powerpoint/2010/main" val="3613317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0738-C42E-46C9-888A-F13FB8091561}"/>
              </a:ext>
            </a:extLst>
          </p:cNvPr>
          <p:cNvSpPr>
            <a:spLocks noGrp="1"/>
          </p:cNvSpPr>
          <p:nvPr>
            <p:ph type="title"/>
          </p:nvPr>
        </p:nvSpPr>
        <p:spPr/>
        <p:txBody>
          <a:bodyPr/>
          <a:lstStyle/>
          <a:p>
            <a:r>
              <a:rPr lang="en-US" dirty="0"/>
              <a:t>… Popular Image File Formats</a:t>
            </a:r>
          </a:p>
        </p:txBody>
      </p:sp>
      <p:sp>
        <p:nvSpPr>
          <p:cNvPr id="3" name="Content Placeholder 2">
            <a:extLst>
              <a:ext uri="{FF2B5EF4-FFF2-40B4-BE49-F238E27FC236}">
                <a16:creationId xmlns:a16="http://schemas.microsoft.com/office/drawing/2014/main" id="{FF8711CF-4928-4DAD-85B3-72E03940160C}"/>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3600" b="1" dirty="0"/>
              <a:t>… Standard System Independent Formats </a:t>
            </a:r>
          </a:p>
          <a:p>
            <a:pPr marL="0" indent="0">
              <a:buNone/>
            </a:pPr>
            <a:r>
              <a:rPr lang="en-US" dirty="0"/>
              <a:t>JPEG/JPG - Photographic image compression</a:t>
            </a:r>
          </a:p>
          <a:p>
            <a:r>
              <a:rPr lang="en-US" dirty="0"/>
              <a:t>Created by the Joint Photographic Experts Group</a:t>
            </a:r>
          </a:p>
          <a:p>
            <a:r>
              <a:rPr lang="en-US" dirty="0"/>
              <a:t>Intended for encoding and compression of photographs and similar images.</a:t>
            </a:r>
          </a:p>
          <a:p>
            <a:r>
              <a:rPr lang="en-US" dirty="0"/>
              <a:t>Takes advantage of limitations in the human vision system to achieve high rates of compression.</a:t>
            </a:r>
          </a:p>
          <a:p>
            <a:r>
              <a:rPr lang="en-US" dirty="0"/>
              <a:t>Uses complex lossy compression which allows user to set the desired level of quality (compression).</a:t>
            </a:r>
          </a:p>
          <a:p>
            <a:r>
              <a:rPr lang="en-US" dirty="0"/>
              <a:t>. A compression setting of about 60% will result in the optimum balance of quality and file size.</a:t>
            </a:r>
          </a:p>
          <a:p>
            <a:r>
              <a:rPr lang="en-US" dirty="0"/>
              <a:t>Though JPGs can be interlaced, they do not support animation and transparency unlike GIF.</a:t>
            </a:r>
          </a:p>
        </p:txBody>
      </p:sp>
    </p:spTree>
    <p:extLst>
      <p:ext uri="{BB962C8B-B14F-4D97-AF65-F5344CB8AC3E}">
        <p14:creationId xmlns:p14="http://schemas.microsoft.com/office/powerpoint/2010/main" val="252797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0738-C42E-46C9-888A-F13FB8091561}"/>
              </a:ext>
            </a:extLst>
          </p:cNvPr>
          <p:cNvSpPr>
            <a:spLocks noGrp="1"/>
          </p:cNvSpPr>
          <p:nvPr>
            <p:ph type="title"/>
          </p:nvPr>
        </p:nvSpPr>
        <p:spPr/>
        <p:txBody>
          <a:bodyPr/>
          <a:lstStyle/>
          <a:p>
            <a:r>
              <a:rPr lang="en-US" dirty="0"/>
              <a:t>… Popular Image File Formats</a:t>
            </a:r>
          </a:p>
        </p:txBody>
      </p:sp>
      <p:sp>
        <p:nvSpPr>
          <p:cNvPr id="3" name="Content Placeholder 2">
            <a:extLst>
              <a:ext uri="{FF2B5EF4-FFF2-40B4-BE49-F238E27FC236}">
                <a16:creationId xmlns:a16="http://schemas.microsoft.com/office/drawing/2014/main" id="{FF8711CF-4928-4DAD-85B3-72E03940160C}"/>
              </a:ext>
            </a:extLst>
          </p:cNvPr>
          <p:cNvSpPr>
            <a:spLocks noGrp="1"/>
          </p:cNvSpPr>
          <p:nvPr>
            <p:ph idx="1"/>
          </p:nvPr>
        </p:nvSpPr>
        <p:spPr>
          <a:xfrm>
            <a:off x="838200" y="1825625"/>
            <a:ext cx="10515600" cy="4667250"/>
          </a:xfrm>
        </p:spPr>
        <p:txBody>
          <a:bodyPr>
            <a:normAutofit fontScale="85000" lnSpcReduction="10000"/>
          </a:bodyPr>
          <a:lstStyle/>
          <a:p>
            <a:pPr marL="0" indent="0">
              <a:buNone/>
            </a:pPr>
            <a:r>
              <a:rPr lang="en-US" sz="3600" b="1" dirty="0"/>
              <a:t>… Standard System Independent Formats </a:t>
            </a:r>
          </a:p>
          <a:p>
            <a:pPr marL="0" indent="0">
              <a:buNone/>
            </a:pPr>
            <a:r>
              <a:rPr lang="en-US" dirty="0"/>
              <a:t>TIFF - Tagged Image File Format</a:t>
            </a:r>
          </a:p>
          <a:p>
            <a:r>
              <a:rPr lang="en-US" dirty="0"/>
              <a:t>Stores many different types of images (e.g., monochrome, grayscale, 8-bit &amp; 24-bit RGB, etc.)</a:t>
            </a:r>
          </a:p>
          <a:p>
            <a:r>
              <a:rPr lang="en-US" dirty="0"/>
              <a:t>Uses tags, keywords defining the characteristics of the image that is included in the file.</a:t>
            </a:r>
          </a:p>
          <a:p>
            <a:r>
              <a:rPr lang="en-US" dirty="0"/>
              <a:t>For example, a picture 320 by 240 pixels would include a 'width' tag followed by the number '320' and a 'depth' tag followed by the number '240’.</a:t>
            </a:r>
          </a:p>
          <a:p>
            <a:r>
              <a:rPr lang="en-US" dirty="0"/>
              <a:t>Developed by the Aldus Corp. in the 1980’s and later supported by the Microsoft.</a:t>
            </a:r>
          </a:p>
          <a:p>
            <a:r>
              <a:rPr lang="en-US" dirty="0"/>
              <a:t>TIFF is a lossless format.</a:t>
            </a:r>
          </a:p>
          <a:p>
            <a:r>
              <a:rPr lang="en-US" dirty="0"/>
              <a:t>Do not use TIFF for web images. They produce big files, and more importantly, not all web browsers will not display TIFFs.</a:t>
            </a:r>
          </a:p>
        </p:txBody>
      </p:sp>
    </p:spTree>
    <p:extLst>
      <p:ext uri="{BB962C8B-B14F-4D97-AF65-F5344CB8AC3E}">
        <p14:creationId xmlns:p14="http://schemas.microsoft.com/office/powerpoint/2010/main" val="133163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95A8-A480-4562-B8D8-0AC36EB9B740}"/>
              </a:ext>
            </a:extLst>
          </p:cNvPr>
          <p:cNvSpPr>
            <a:spLocks noGrp="1"/>
          </p:cNvSpPr>
          <p:nvPr>
            <p:ph type="ctrTitle"/>
          </p:nvPr>
        </p:nvSpPr>
        <p:spPr/>
        <p:txBody>
          <a:bodyPr/>
          <a:lstStyle/>
          <a:p>
            <a:r>
              <a:rPr lang="en-US" dirty="0"/>
              <a:t>Data Representations</a:t>
            </a:r>
          </a:p>
        </p:txBody>
      </p:sp>
      <p:sp>
        <p:nvSpPr>
          <p:cNvPr id="3" name="Subtitle 2">
            <a:extLst>
              <a:ext uri="{FF2B5EF4-FFF2-40B4-BE49-F238E27FC236}">
                <a16:creationId xmlns:a16="http://schemas.microsoft.com/office/drawing/2014/main" id="{FDA45E11-B6F2-4211-BC45-F09C676B9B0D}"/>
              </a:ext>
            </a:extLst>
          </p:cNvPr>
          <p:cNvSpPr>
            <a:spLocks noGrp="1"/>
          </p:cNvSpPr>
          <p:nvPr>
            <p:ph type="subTitle" idx="1"/>
          </p:nvPr>
        </p:nvSpPr>
        <p:spPr/>
        <p:txBody>
          <a:bodyPr/>
          <a:lstStyle/>
          <a:p>
            <a:r>
              <a:rPr lang="en-US" dirty="0"/>
              <a:t>Graphic/Image Data Representation</a:t>
            </a:r>
          </a:p>
        </p:txBody>
      </p:sp>
    </p:spTree>
    <p:extLst>
      <p:ext uri="{BB962C8B-B14F-4D97-AF65-F5344CB8AC3E}">
        <p14:creationId xmlns:p14="http://schemas.microsoft.com/office/powerpoint/2010/main" val="105248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0738-C42E-46C9-888A-F13FB8091561}"/>
              </a:ext>
            </a:extLst>
          </p:cNvPr>
          <p:cNvSpPr>
            <a:spLocks noGrp="1"/>
          </p:cNvSpPr>
          <p:nvPr>
            <p:ph type="title"/>
          </p:nvPr>
        </p:nvSpPr>
        <p:spPr/>
        <p:txBody>
          <a:bodyPr/>
          <a:lstStyle/>
          <a:p>
            <a:r>
              <a:rPr lang="en-US" dirty="0"/>
              <a:t>… Popular Image File Formats</a:t>
            </a:r>
          </a:p>
        </p:txBody>
      </p:sp>
      <p:sp>
        <p:nvSpPr>
          <p:cNvPr id="3" name="Content Placeholder 2">
            <a:extLst>
              <a:ext uri="{FF2B5EF4-FFF2-40B4-BE49-F238E27FC236}">
                <a16:creationId xmlns:a16="http://schemas.microsoft.com/office/drawing/2014/main" id="{FF8711CF-4928-4DAD-85B3-72E03940160C}"/>
              </a:ext>
            </a:extLst>
          </p:cNvPr>
          <p:cNvSpPr>
            <a:spLocks noGrp="1"/>
          </p:cNvSpPr>
          <p:nvPr>
            <p:ph idx="1"/>
          </p:nvPr>
        </p:nvSpPr>
        <p:spPr>
          <a:xfrm>
            <a:off x="838200" y="1825625"/>
            <a:ext cx="10515600" cy="4667250"/>
          </a:xfrm>
        </p:spPr>
        <p:txBody>
          <a:bodyPr>
            <a:normAutofit/>
          </a:bodyPr>
          <a:lstStyle/>
          <a:p>
            <a:pPr marL="0" indent="0">
              <a:buNone/>
            </a:pPr>
            <a:r>
              <a:rPr lang="en-US" sz="3600" b="1" dirty="0"/>
              <a:t>System Dependent Formats </a:t>
            </a:r>
          </a:p>
          <a:p>
            <a:pPr marL="0" indent="0">
              <a:buNone/>
            </a:pPr>
            <a:r>
              <a:rPr lang="en-US" u="sng" dirty="0"/>
              <a:t>Microsoft Windows: BMP</a:t>
            </a:r>
          </a:p>
          <a:p>
            <a:pPr marL="0" indent="0">
              <a:buNone/>
            </a:pPr>
            <a:r>
              <a:rPr lang="en-US" dirty="0"/>
              <a:t>A system standard graphics file format for Microsoft Windows.</a:t>
            </a:r>
          </a:p>
          <a:p>
            <a:pPr marL="0" indent="0">
              <a:buNone/>
            </a:pPr>
            <a:r>
              <a:rPr lang="en-US" dirty="0"/>
              <a:t>Used in Many PC Graphics programs.</a:t>
            </a:r>
          </a:p>
          <a:p>
            <a:pPr marL="0" indent="0">
              <a:buNone/>
            </a:pPr>
            <a:r>
              <a:rPr lang="en-US" dirty="0"/>
              <a:t>It is capable of storing 24-bit bitmap images.</a:t>
            </a:r>
          </a:p>
          <a:p>
            <a:pPr marL="0" indent="0">
              <a:buNone/>
            </a:pPr>
            <a:endParaRPr lang="en-US" dirty="0"/>
          </a:p>
        </p:txBody>
      </p:sp>
    </p:spTree>
    <p:extLst>
      <p:ext uri="{BB962C8B-B14F-4D97-AF65-F5344CB8AC3E}">
        <p14:creationId xmlns:p14="http://schemas.microsoft.com/office/powerpoint/2010/main" val="4052110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0738-C42E-46C9-888A-F13FB8091561}"/>
              </a:ext>
            </a:extLst>
          </p:cNvPr>
          <p:cNvSpPr>
            <a:spLocks noGrp="1"/>
          </p:cNvSpPr>
          <p:nvPr>
            <p:ph type="title"/>
          </p:nvPr>
        </p:nvSpPr>
        <p:spPr/>
        <p:txBody>
          <a:bodyPr/>
          <a:lstStyle/>
          <a:p>
            <a:r>
              <a:rPr lang="en-US" dirty="0"/>
              <a:t>… Popular Image File Formats</a:t>
            </a:r>
          </a:p>
        </p:txBody>
      </p:sp>
      <p:sp>
        <p:nvSpPr>
          <p:cNvPr id="3" name="Content Placeholder 2">
            <a:extLst>
              <a:ext uri="{FF2B5EF4-FFF2-40B4-BE49-F238E27FC236}">
                <a16:creationId xmlns:a16="http://schemas.microsoft.com/office/drawing/2014/main" id="{FF8711CF-4928-4DAD-85B3-72E03940160C}"/>
              </a:ext>
            </a:extLst>
          </p:cNvPr>
          <p:cNvSpPr>
            <a:spLocks noGrp="1"/>
          </p:cNvSpPr>
          <p:nvPr>
            <p:ph idx="1"/>
          </p:nvPr>
        </p:nvSpPr>
        <p:spPr>
          <a:xfrm>
            <a:off x="838200" y="1825625"/>
            <a:ext cx="10515600" cy="4667250"/>
          </a:xfrm>
        </p:spPr>
        <p:txBody>
          <a:bodyPr>
            <a:normAutofit/>
          </a:bodyPr>
          <a:lstStyle/>
          <a:p>
            <a:pPr marL="0" indent="0">
              <a:buNone/>
            </a:pPr>
            <a:r>
              <a:rPr lang="en-US" sz="3600" b="1" dirty="0"/>
              <a:t>… System Dependent Formats </a:t>
            </a:r>
          </a:p>
          <a:p>
            <a:pPr marL="0" indent="0">
              <a:buNone/>
            </a:pPr>
            <a:r>
              <a:rPr lang="en-US" u="sng" dirty="0"/>
              <a:t>Macintosh: PAINT and PICT</a:t>
            </a:r>
          </a:p>
          <a:p>
            <a:pPr marL="0" indent="0">
              <a:buNone/>
            </a:pPr>
            <a:r>
              <a:rPr lang="en-US" dirty="0"/>
              <a:t>PAINT was originally used in </a:t>
            </a:r>
            <a:r>
              <a:rPr lang="en-US" dirty="0" err="1"/>
              <a:t>MacPaint</a:t>
            </a:r>
            <a:r>
              <a:rPr lang="en-US" dirty="0"/>
              <a:t> program, initially only for 1-bit monochrome images.</a:t>
            </a:r>
          </a:p>
          <a:p>
            <a:pPr marL="0" indent="0">
              <a:buNone/>
            </a:pPr>
            <a:r>
              <a:rPr lang="en-US" dirty="0"/>
              <a:t>PICT is a file format that was developed by Apple Computer in 1984 as the native format for Macintosh graphics.</a:t>
            </a:r>
          </a:p>
          <a:p>
            <a:pPr marL="0" indent="0">
              <a:buNone/>
            </a:pPr>
            <a:r>
              <a:rPr lang="en-US" dirty="0"/>
              <a:t>The PICT format is a meta-format that can be used for both bitmap images and vector images though it was originally used in MacDraw (a vector based drawing program).</a:t>
            </a:r>
          </a:p>
          <a:p>
            <a:pPr marL="0" indent="0">
              <a:buNone/>
            </a:pPr>
            <a:endParaRPr lang="en-US" dirty="0"/>
          </a:p>
        </p:txBody>
      </p:sp>
    </p:spTree>
    <p:extLst>
      <p:ext uri="{BB962C8B-B14F-4D97-AF65-F5344CB8AC3E}">
        <p14:creationId xmlns:p14="http://schemas.microsoft.com/office/powerpoint/2010/main" val="2659142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95A8-A480-4562-B8D8-0AC36EB9B740}"/>
              </a:ext>
            </a:extLst>
          </p:cNvPr>
          <p:cNvSpPr>
            <a:spLocks noGrp="1"/>
          </p:cNvSpPr>
          <p:nvPr>
            <p:ph type="ctrTitle"/>
          </p:nvPr>
        </p:nvSpPr>
        <p:spPr/>
        <p:txBody>
          <a:bodyPr/>
          <a:lstStyle/>
          <a:p>
            <a:r>
              <a:rPr lang="en-US" dirty="0"/>
              <a:t>Data Representations</a:t>
            </a:r>
          </a:p>
        </p:txBody>
      </p:sp>
      <p:sp>
        <p:nvSpPr>
          <p:cNvPr id="3" name="Subtitle 2">
            <a:extLst>
              <a:ext uri="{FF2B5EF4-FFF2-40B4-BE49-F238E27FC236}">
                <a16:creationId xmlns:a16="http://schemas.microsoft.com/office/drawing/2014/main" id="{FDA45E11-B6F2-4211-BC45-F09C676B9B0D}"/>
              </a:ext>
            </a:extLst>
          </p:cNvPr>
          <p:cNvSpPr>
            <a:spLocks noGrp="1"/>
          </p:cNvSpPr>
          <p:nvPr>
            <p:ph type="subTitle" idx="1"/>
          </p:nvPr>
        </p:nvSpPr>
        <p:spPr/>
        <p:txBody>
          <a:bodyPr/>
          <a:lstStyle/>
          <a:p>
            <a:r>
              <a:rPr lang="en-US" dirty="0"/>
              <a:t>Digital Audio and MIDI </a:t>
            </a:r>
          </a:p>
        </p:txBody>
      </p:sp>
    </p:spTree>
    <p:extLst>
      <p:ext uri="{BB962C8B-B14F-4D97-AF65-F5344CB8AC3E}">
        <p14:creationId xmlns:p14="http://schemas.microsoft.com/office/powerpoint/2010/main" val="3144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7A4A-5AD5-4299-89DC-0505E569B402}"/>
              </a:ext>
            </a:extLst>
          </p:cNvPr>
          <p:cNvSpPr>
            <a:spLocks noGrp="1"/>
          </p:cNvSpPr>
          <p:nvPr>
            <p:ph type="title"/>
          </p:nvPr>
        </p:nvSpPr>
        <p:spPr/>
        <p:txBody>
          <a:bodyPr/>
          <a:lstStyle/>
          <a:p>
            <a:r>
              <a:rPr lang="en-US" dirty="0"/>
              <a:t>What is Sound?</a:t>
            </a:r>
          </a:p>
        </p:txBody>
      </p:sp>
      <p:sp>
        <p:nvSpPr>
          <p:cNvPr id="3" name="Content Placeholder 2">
            <a:extLst>
              <a:ext uri="{FF2B5EF4-FFF2-40B4-BE49-F238E27FC236}">
                <a16:creationId xmlns:a16="http://schemas.microsoft.com/office/drawing/2014/main" id="{ABDD5AE6-5533-452E-805E-1DC77D65F48B}"/>
              </a:ext>
            </a:extLst>
          </p:cNvPr>
          <p:cNvSpPr>
            <a:spLocks noGrp="1"/>
          </p:cNvSpPr>
          <p:nvPr>
            <p:ph idx="1"/>
          </p:nvPr>
        </p:nvSpPr>
        <p:spPr/>
        <p:txBody>
          <a:bodyPr/>
          <a:lstStyle/>
          <a:p>
            <a:r>
              <a:rPr lang="en-US" dirty="0"/>
              <a:t>How sound is generated and perceived?</a:t>
            </a:r>
          </a:p>
        </p:txBody>
      </p:sp>
    </p:spTree>
    <p:extLst>
      <p:ext uri="{BB962C8B-B14F-4D97-AF65-F5344CB8AC3E}">
        <p14:creationId xmlns:p14="http://schemas.microsoft.com/office/powerpoint/2010/main" val="222007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DB88-BE64-40FD-827C-29F55F1F4A90}"/>
              </a:ext>
            </a:extLst>
          </p:cNvPr>
          <p:cNvSpPr>
            <a:spLocks noGrp="1"/>
          </p:cNvSpPr>
          <p:nvPr>
            <p:ph type="title"/>
          </p:nvPr>
        </p:nvSpPr>
        <p:spPr/>
        <p:txBody>
          <a:bodyPr/>
          <a:lstStyle/>
          <a:p>
            <a:r>
              <a:rPr lang="en-US" dirty="0"/>
              <a:t>How to Record and Play Digital Audio</a:t>
            </a:r>
            <a:br>
              <a:rPr lang="en-US" dirty="0"/>
            </a:br>
            <a:endParaRPr lang="en-US" dirty="0"/>
          </a:p>
        </p:txBody>
      </p:sp>
      <p:sp>
        <p:nvSpPr>
          <p:cNvPr id="3" name="Content Placeholder 2">
            <a:extLst>
              <a:ext uri="{FF2B5EF4-FFF2-40B4-BE49-F238E27FC236}">
                <a16:creationId xmlns:a16="http://schemas.microsoft.com/office/drawing/2014/main" id="{F637243C-8F52-4A10-9191-94CFBAAF83CC}"/>
              </a:ext>
            </a:extLst>
          </p:cNvPr>
          <p:cNvSpPr>
            <a:spLocks noGrp="1"/>
          </p:cNvSpPr>
          <p:nvPr>
            <p:ph idx="1"/>
          </p:nvPr>
        </p:nvSpPr>
        <p:spPr/>
        <p:txBody>
          <a:bodyPr/>
          <a:lstStyle/>
          <a:p>
            <a:pPr marL="0" indent="0">
              <a:buNone/>
            </a:pPr>
            <a:r>
              <a:rPr lang="en-US" dirty="0"/>
              <a:t>In order to play digital audio, you need a card with a Digital To Analog Converter (DAC) circuitry on it.</a:t>
            </a:r>
          </a:p>
          <a:p>
            <a:pPr marL="0" indent="0">
              <a:buNone/>
            </a:pPr>
            <a:r>
              <a:rPr lang="en-US" dirty="0"/>
              <a:t>Most sound cards have both an ADC (Analog to Digital Converter) and a DAC so that the card can both record and play digital audio. </a:t>
            </a:r>
          </a:p>
          <a:p>
            <a:pPr marL="0" indent="0">
              <a:buNone/>
            </a:pPr>
            <a:r>
              <a:rPr lang="en-US" dirty="0"/>
              <a:t>First, to record digital audio, you need a card which has an Analog to Digital Converter (ADC) circuitry.</a:t>
            </a:r>
          </a:p>
          <a:p>
            <a:pPr marL="0" indent="0">
              <a:buNone/>
            </a:pPr>
            <a:r>
              <a:rPr lang="en-US" dirty="0"/>
              <a:t>The ADC is attached to the Line In (and Mic In) jack of your audio card, and converts the incoming analog audio to a digital signal</a:t>
            </a:r>
          </a:p>
        </p:txBody>
      </p:sp>
    </p:spTree>
    <p:extLst>
      <p:ext uri="{BB962C8B-B14F-4D97-AF65-F5344CB8AC3E}">
        <p14:creationId xmlns:p14="http://schemas.microsoft.com/office/powerpoint/2010/main" val="130026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9A7A-0441-467F-A02B-4E9E717A862F}"/>
              </a:ext>
            </a:extLst>
          </p:cNvPr>
          <p:cNvSpPr>
            <a:spLocks noGrp="1"/>
          </p:cNvSpPr>
          <p:nvPr>
            <p:ph type="title"/>
          </p:nvPr>
        </p:nvSpPr>
        <p:spPr/>
        <p:txBody>
          <a:bodyPr/>
          <a:lstStyle/>
          <a:p>
            <a:r>
              <a:rPr lang="en-US" dirty="0"/>
              <a:t>Digitizing Sound </a:t>
            </a:r>
          </a:p>
        </p:txBody>
      </p:sp>
      <p:sp>
        <p:nvSpPr>
          <p:cNvPr id="3" name="Content Placeholder 2">
            <a:extLst>
              <a:ext uri="{FF2B5EF4-FFF2-40B4-BE49-F238E27FC236}">
                <a16:creationId xmlns:a16="http://schemas.microsoft.com/office/drawing/2014/main" id="{BA9BE6D2-93ED-4C93-BAA6-798A56A8FFE3}"/>
              </a:ext>
            </a:extLst>
          </p:cNvPr>
          <p:cNvSpPr>
            <a:spLocks noGrp="1"/>
          </p:cNvSpPr>
          <p:nvPr>
            <p:ph idx="1"/>
          </p:nvPr>
        </p:nvSpPr>
        <p:spPr/>
        <p:txBody>
          <a:bodyPr/>
          <a:lstStyle/>
          <a:p>
            <a:r>
              <a:rPr lang="en-US" dirty="0"/>
              <a:t>Microphone produces analog signal </a:t>
            </a:r>
          </a:p>
          <a:p>
            <a:r>
              <a:rPr lang="en-US" dirty="0"/>
              <a:t>Computers understands only discrete(digital) entities</a:t>
            </a:r>
          </a:p>
          <a:p>
            <a:r>
              <a:rPr lang="en-US" dirty="0"/>
              <a:t>This creates a need to convert Analog audio to Digital audio — specialized hardware. (This is also known as Sampling) </a:t>
            </a:r>
          </a:p>
        </p:txBody>
      </p:sp>
    </p:spTree>
    <p:extLst>
      <p:ext uri="{BB962C8B-B14F-4D97-AF65-F5344CB8AC3E}">
        <p14:creationId xmlns:p14="http://schemas.microsoft.com/office/powerpoint/2010/main" val="19757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1891C-8CF9-44FC-8292-4A893488D9AC}"/>
              </a:ext>
            </a:extLst>
          </p:cNvPr>
          <p:cNvSpPr>
            <a:spLocks noGrp="1" noChangeArrowheads="1"/>
          </p:cNvSpPr>
          <p:nvPr>
            <p:ph type="title"/>
          </p:nvPr>
        </p:nvSpPr>
        <p:spPr>
          <a:xfrm>
            <a:off x="1600200" y="228600"/>
            <a:ext cx="8915400" cy="762000"/>
          </a:xfrm>
        </p:spPr>
        <p:txBody>
          <a:bodyPr/>
          <a:lstStyle/>
          <a:p>
            <a:pPr eaLnBrk="1" hangingPunct="1"/>
            <a:r>
              <a:rPr lang="en-US" altLang="en-US" sz="4000"/>
              <a:t>Sampling and Quantization of Audio</a:t>
            </a:r>
          </a:p>
        </p:txBody>
      </p:sp>
      <p:sp>
        <p:nvSpPr>
          <p:cNvPr id="15363" name="Rectangle 3">
            <a:extLst>
              <a:ext uri="{FF2B5EF4-FFF2-40B4-BE49-F238E27FC236}">
                <a16:creationId xmlns:a16="http://schemas.microsoft.com/office/drawing/2014/main" id="{64C0EEB1-B8C1-4578-8302-1C9A44AB55D3}"/>
              </a:ext>
            </a:extLst>
          </p:cNvPr>
          <p:cNvSpPr>
            <a:spLocks noGrp="1" noChangeArrowheads="1"/>
          </p:cNvSpPr>
          <p:nvPr>
            <p:ph type="body" idx="1"/>
          </p:nvPr>
        </p:nvSpPr>
        <p:spPr>
          <a:xfrm>
            <a:off x="1676400" y="4876800"/>
            <a:ext cx="4114800" cy="1828800"/>
          </a:xfrm>
        </p:spPr>
        <p:txBody>
          <a:bodyPr/>
          <a:lstStyle/>
          <a:p>
            <a:pPr marL="179388" indent="-179388"/>
            <a:r>
              <a:rPr lang="en-US" altLang="en-US"/>
              <a:t>The rate at which a continuous wave form is sampled is called the sampling rate.</a:t>
            </a:r>
          </a:p>
        </p:txBody>
      </p:sp>
      <p:pic>
        <p:nvPicPr>
          <p:cNvPr id="15364" name="Picture 4">
            <a:extLst>
              <a:ext uri="{FF2B5EF4-FFF2-40B4-BE49-F238E27FC236}">
                <a16:creationId xmlns:a16="http://schemas.microsoft.com/office/drawing/2014/main" id="{007F5A83-320B-47B3-8E45-9EA481198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362200"/>
            <a:ext cx="4876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a:hlinkClick r:id="rId3" action="ppaction://hlinkfile"/>
            <a:extLst>
              <a:ext uri="{FF2B5EF4-FFF2-40B4-BE49-F238E27FC236}">
                <a16:creationId xmlns:a16="http://schemas.microsoft.com/office/drawing/2014/main" id="{436FFD09-C2D1-4939-9686-8276B67A30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66801"/>
            <a:ext cx="49530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6">
            <a:extLst>
              <a:ext uri="{FF2B5EF4-FFF2-40B4-BE49-F238E27FC236}">
                <a16:creationId xmlns:a16="http://schemas.microsoft.com/office/drawing/2014/main" id="{C09C18F8-0E21-4D64-AFD3-1E245DC6FADF}"/>
              </a:ext>
            </a:extLst>
          </p:cNvPr>
          <p:cNvSpPr>
            <a:spLocks noChangeArrowheads="1"/>
          </p:cNvSpPr>
          <p:nvPr/>
        </p:nvSpPr>
        <p:spPr bwMode="auto">
          <a:xfrm>
            <a:off x="6629400" y="1219200"/>
            <a:ext cx="4038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a:solidFill>
                  <a:srgbClr val="003366"/>
                </a:solidFill>
                <a:latin typeface="Impact" panose="020B0806030902050204" pitchFamily="34" charset="0"/>
              </a:rPr>
              <a:t>An Audio Signal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1F7F1C1-1709-4B2E-93ED-7B9FFE33BEEA}"/>
              </a:ext>
            </a:extLst>
          </p:cNvPr>
          <p:cNvSpPr>
            <a:spLocks noGrp="1" noChangeArrowheads="1"/>
          </p:cNvSpPr>
          <p:nvPr>
            <p:ph type="title"/>
          </p:nvPr>
        </p:nvSpPr>
        <p:spPr>
          <a:xfrm>
            <a:off x="785611" y="294067"/>
            <a:ext cx="9196589" cy="980941"/>
          </a:xfrm>
        </p:spPr>
        <p:txBody>
          <a:bodyPr>
            <a:normAutofit/>
          </a:bodyPr>
          <a:lstStyle/>
          <a:p>
            <a:r>
              <a:rPr lang="en-US" altLang="en-US" dirty="0"/>
              <a:t>Sampling Audio</a:t>
            </a:r>
          </a:p>
        </p:txBody>
      </p:sp>
      <p:sp>
        <p:nvSpPr>
          <p:cNvPr id="3" name="Content Placeholder 2">
            <a:extLst>
              <a:ext uri="{FF2B5EF4-FFF2-40B4-BE49-F238E27FC236}">
                <a16:creationId xmlns:a16="http://schemas.microsoft.com/office/drawing/2014/main" id="{333D356C-1B11-49F3-BA85-76D314C5125B}"/>
              </a:ext>
            </a:extLst>
          </p:cNvPr>
          <p:cNvSpPr>
            <a:spLocks noGrp="1"/>
          </p:cNvSpPr>
          <p:nvPr>
            <p:ph idx="1"/>
          </p:nvPr>
        </p:nvSpPr>
        <p:spPr>
          <a:xfrm>
            <a:off x="785611" y="1275008"/>
            <a:ext cx="10238704" cy="5430592"/>
          </a:xfrm>
        </p:spPr>
        <p:txBody>
          <a:bodyPr/>
          <a:lstStyle/>
          <a:p>
            <a:pPr>
              <a:spcBef>
                <a:spcPts val="0"/>
              </a:spcBef>
              <a:defRPr/>
            </a:pPr>
            <a:r>
              <a:rPr lang="en-US" sz="2600" dirty="0"/>
              <a:t>Any signal can be represented as the summation of sin waves.</a:t>
            </a:r>
          </a:p>
          <a:p>
            <a:pPr>
              <a:spcBef>
                <a:spcPts val="0"/>
              </a:spcBef>
              <a:defRPr/>
            </a:pPr>
            <a:r>
              <a:rPr lang="en-US" sz="2600" dirty="0"/>
              <a:t>Good sampling follows </a:t>
            </a:r>
            <a:r>
              <a:rPr lang="en-US" sz="2600" dirty="0" err="1"/>
              <a:t>Nyquist</a:t>
            </a:r>
            <a:r>
              <a:rPr lang="en-US" sz="2600" dirty="0"/>
              <a:t> theorem</a:t>
            </a:r>
          </a:p>
          <a:p>
            <a:pPr marL="584200" lvl="1">
              <a:spcBef>
                <a:spcPts val="0"/>
              </a:spcBef>
              <a:defRPr/>
            </a:pPr>
            <a:r>
              <a:rPr lang="en-US" sz="2200" dirty="0"/>
              <a:t>If we have a signal with frequency components, f</a:t>
            </a:r>
            <a:r>
              <a:rPr lang="en-US" sz="2200" baseline="-25000" dirty="0"/>
              <a:t>1</a:t>
            </a:r>
            <a:r>
              <a:rPr lang="en-US" sz="2200" dirty="0"/>
              <a:t> &lt; f</a:t>
            </a:r>
            <a:r>
              <a:rPr lang="en-US" sz="2200" baseline="-25000" dirty="0"/>
              <a:t>2</a:t>
            </a:r>
            <a:r>
              <a:rPr lang="en-US" sz="2200" dirty="0"/>
              <a:t> &lt;…&lt;f</a:t>
            </a:r>
            <a:r>
              <a:rPr lang="en-US" sz="2200" baseline="-25000" dirty="0"/>
              <a:t>n</a:t>
            </a:r>
            <a:r>
              <a:rPr lang="en-US" sz="2200" dirty="0"/>
              <a:t>, what is the sampling frequency we can use?</a:t>
            </a:r>
          </a:p>
          <a:p>
            <a:pPr marL="584200" lvl="1">
              <a:spcBef>
                <a:spcPts val="0"/>
              </a:spcBef>
              <a:defRPr/>
            </a:pPr>
            <a:r>
              <a:rPr lang="en-US" sz="2200" dirty="0" err="1"/>
              <a:t>Nyquist</a:t>
            </a:r>
            <a:r>
              <a:rPr lang="en-US" sz="2200" dirty="0"/>
              <a:t> theorem: the necessary condition of reconstructing a continuous signal from the sampling version is that the sampling frequency is </a:t>
            </a:r>
            <a:r>
              <a:rPr lang="en-US" sz="2200" dirty="0" err="1"/>
              <a:t>f</a:t>
            </a:r>
            <a:r>
              <a:rPr lang="en-US" sz="2200" baseline="-25000" dirty="0" err="1"/>
              <a:t>s</a:t>
            </a:r>
            <a:r>
              <a:rPr lang="en-US" sz="2200" dirty="0"/>
              <a:t> = 2*</a:t>
            </a:r>
            <a:r>
              <a:rPr lang="en-US" sz="2200" dirty="0" err="1"/>
              <a:t>f</a:t>
            </a:r>
            <a:r>
              <a:rPr lang="en-US" sz="2200" baseline="-25000" dirty="0" err="1"/>
              <a:t>max</a:t>
            </a:r>
            <a:r>
              <a:rPr lang="en-US" sz="2200" dirty="0"/>
              <a:t> (where </a:t>
            </a:r>
            <a:r>
              <a:rPr lang="en-US" sz="2200" dirty="0" err="1"/>
              <a:t>f</a:t>
            </a:r>
            <a:r>
              <a:rPr lang="en-US" sz="2200" baseline="-25000" dirty="0" err="1"/>
              <a:t>max</a:t>
            </a:r>
            <a:r>
              <a:rPr lang="en-US" sz="2200" dirty="0"/>
              <a:t> is the highest frequency components in the signal)</a:t>
            </a:r>
          </a:p>
          <a:p>
            <a:pPr>
              <a:spcBef>
                <a:spcPts val="0"/>
              </a:spcBef>
              <a:defRPr/>
            </a:pPr>
            <a:endParaRPr lang="en-US" sz="1200" dirty="0"/>
          </a:p>
          <a:p>
            <a:pPr>
              <a:spcBef>
                <a:spcPts val="0"/>
              </a:spcBef>
              <a:defRPr/>
            </a:pPr>
            <a:r>
              <a:rPr lang="en-US" sz="2600" dirty="0"/>
              <a:t>Range of Human Hearing (Music): 20Hz – 20KHz</a:t>
            </a:r>
          </a:p>
          <a:p>
            <a:pPr marL="644525" lvl="1">
              <a:spcBef>
                <a:spcPts val="0"/>
              </a:spcBef>
              <a:defRPr/>
            </a:pPr>
            <a:r>
              <a:rPr lang="en-US" sz="2200" dirty="0"/>
              <a:t>We lose high frequency response with age; Women generally have better response than men</a:t>
            </a:r>
          </a:p>
          <a:p>
            <a:pPr marL="644525" lvl="1">
              <a:spcBef>
                <a:spcPts val="0"/>
              </a:spcBef>
              <a:defRPr/>
            </a:pPr>
            <a:r>
              <a:rPr lang="en-US" sz="2200" dirty="0"/>
              <a:t>To reproduce 20 kHz requires a sampling rate of 40 kHz</a:t>
            </a:r>
          </a:p>
          <a:p>
            <a:pPr>
              <a:spcBef>
                <a:spcPts val="0"/>
              </a:spcBef>
              <a:defRPr/>
            </a:pPr>
            <a:endParaRPr lang="en-US" sz="1200" dirty="0"/>
          </a:p>
          <a:p>
            <a:pPr>
              <a:spcBef>
                <a:spcPts val="0"/>
              </a:spcBef>
              <a:defRPr/>
            </a:pPr>
            <a:r>
              <a:rPr lang="en-US" dirty="0"/>
              <a:t>Speech (like telephony) signal frequency is 5Hz–4KHz </a:t>
            </a:r>
          </a:p>
          <a:p>
            <a:pPr lvl="1">
              <a:spcBef>
                <a:spcPts val="0"/>
              </a:spcBef>
              <a:defRPr/>
            </a:pPr>
            <a:r>
              <a:rPr lang="en-US" sz="2200" dirty="0"/>
              <a:t>According to Nyquist, it would take 8,000 samples (2 times 4,000) to capture a 4,000 Hz signal perfectly. </a:t>
            </a:r>
          </a:p>
          <a:p>
            <a:pPr>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1F7F1C1-1709-4B2E-93ED-7B9FFE33BEEA}"/>
              </a:ext>
            </a:extLst>
          </p:cNvPr>
          <p:cNvSpPr>
            <a:spLocks noGrp="1" noChangeArrowheads="1"/>
          </p:cNvSpPr>
          <p:nvPr>
            <p:ph type="title"/>
          </p:nvPr>
        </p:nvSpPr>
        <p:spPr>
          <a:xfrm>
            <a:off x="785611" y="294067"/>
            <a:ext cx="9196589" cy="980941"/>
          </a:xfrm>
        </p:spPr>
        <p:txBody>
          <a:bodyPr>
            <a:normAutofit/>
          </a:bodyPr>
          <a:lstStyle/>
          <a:p>
            <a:r>
              <a:rPr lang="en-US" altLang="en-US" dirty="0"/>
              <a:t>Sampling Audio</a:t>
            </a:r>
          </a:p>
        </p:txBody>
      </p:sp>
      <p:sp>
        <p:nvSpPr>
          <p:cNvPr id="3" name="Content Placeholder 2">
            <a:extLst>
              <a:ext uri="{FF2B5EF4-FFF2-40B4-BE49-F238E27FC236}">
                <a16:creationId xmlns:a16="http://schemas.microsoft.com/office/drawing/2014/main" id="{333D356C-1B11-49F3-BA85-76D314C5125B}"/>
              </a:ext>
            </a:extLst>
          </p:cNvPr>
          <p:cNvSpPr>
            <a:spLocks noGrp="1"/>
          </p:cNvSpPr>
          <p:nvPr>
            <p:ph idx="1"/>
          </p:nvPr>
        </p:nvSpPr>
        <p:spPr>
          <a:xfrm>
            <a:off x="785611" y="2189408"/>
            <a:ext cx="10238704" cy="4516192"/>
          </a:xfrm>
        </p:spPr>
        <p:txBody>
          <a:bodyPr/>
          <a:lstStyle/>
          <a:p>
            <a:r>
              <a:rPr lang="en-US" sz="2400" dirty="0"/>
              <a:t>Bit depth [Hz, </a:t>
            </a:r>
            <a:r>
              <a:rPr lang="en-US" sz="2400" dirty="0" err="1"/>
              <a:t>KHz</a:t>
            </a:r>
            <a:r>
              <a:rPr lang="en-US" sz="2400" dirty="0"/>
              <a:t>…] is the precision of the AD/DA converter for measuring amplitude or the level of the signal.</a:t>
            </a:r>
          </a:p>
          <a:p>
            <a:r>
              <a:rPr lang="en-US" sz="2400" dirty="0"/>
              <a:t>The higher the sample rate [bit] (the higher more individual measurement is taken) and bit depth, the more information is captured in the conversion process.</a:t>
            </a:r>
          </a:p>
        </p:txBody>
      </p:sp>
    </p:spTree>
    <p:extLst>
      <p:ext uri="{BB962C8B-B14F-4D97-AF65-F5344CB8AC3E}">
        <p14:creationId xmlns:p14="http://schemas.microsoft.com/office/powerpoint/2010/main" val="1599144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103347-F352-48AB-AF11-C99A989AE64B}"/>
              </a:ext>
            </a:extLst>
          </p:cNvPr>
          <p:cNvSpPr>
            <a:spLocks noGrp="1" noChangeArrowheads="1"/>
          </p:cNvSpPr>
          <p:nvPr>
            <p:ph type="title"/>
          </p:nvPr>
        </p:nvSpPr>
        <p:spPr>
          <a:xfrm>
            <a:off x="888642" y="156876"/>
            <a:ext cx="9003406" cy="711200"/>
          </a:xfrm>
        </p:spPr>
        <p:txBody>
          <a:bodyPr/>
          <a:lstStyle/>
          <a:p>
            <a:pPr eaLnBrk="1" hangingPunct="1"/>
            <a:r>
              <a:rPr lang="en-US" altLang="en-US" sz="4000" dirty="0"/>
              <a:t>Sampling for an Audio Signal</a:t>
            </a:r>
          </a:p>
        </p:txBody>
      </p:sp>
      <p:pic>
        <p:nvPicPr>
          <p:cNvPr id="17411" name="Picture 6">
            <a:extLst>
              <a:ext uri="{FF2B5EF4-FFF2-40B4-BE49-F238E27FC236}">
                <a16:creationId xmlns:a16="http://schemas.microsoft.com/office/drawing/2014/main" id="{80484D83-5AA2-4A96-ADA0-7E9F48298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00300"/>
            <a:ext cx="86868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AutoShape 7">
            <a:extLst>
              <a:ext uri="{FF2B5EF4-FFF2-40B4-BE49-F238E27FC236}">
                <a16:creationId xmlns:a16="http://schemas.microsoft.com/office/drawing/2014/main" id="{CC901D05-9A46-4A10-A550-34BFCC7EAEB3}"/>
              </a:ext>
            </a:extLst>
          </p:cNvPr>
          <p:cNvSpPr>
            <a:spLocks/>
          </p:cNvSpPr>
          <p:nvPr/>
        </p:nvSpPr>
        <p:spPr bwMode="auto">
          <a:xfrm rot="16200000">
            <a:off x="6019800" y="4038600"/>
            <a:ext cx="304800" cy="304800"/>
          </a:xfrm>
          <a:prstGeom prst="leftBrace">
            <a:avLst>
              <a:gd name="adj1" fmla="val 8333"/>
              <a:gd name="adj2" fmla="val 4947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7413" name="Text Box 8">
            <a:extLst>
              <a:ext uri="{FF2B5EF4-FFF2-40B4-BE49-F238E27FC236}">
                <a16:creationId xmlns:a16="http://schemas.microsoft.com/office/drawing/2014/main" id="{6CBFEBCA-202E-484D-A428-91E09D19652A}"/>
              </a:ext>
            </a:extLst>
          </p:cNvPr>
          <p:cNvSpPr txBox="1">
            <a:spLocks noChangeArrowheads="1"/>
          </p:cNvSpPr>
          <p:nvPr/>
        </p:nvSpPr>
        <p:spPr bwMode="auto">
          <a:xfrm>
            <a:off x="5676900" y="4556126"/>
            <a:ext cx="2247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Sampling period Ts,</a:t>
            </a:r>
          </a:p>
          <a:p>
            <a:pPr eaLnBrk="1" hangingPunct="1">
              <a:spcBef>
                <a:spcPct val="0"/>
              </a:spcBef>
              <a:buFontTx/>
              <a:buNone/>
            </a:pPr>
            <a:r>
              <a:rPr lang="en-US" altLang="en-US" sz="2000"/>
              <a:t>fs =1/Ts </a:t>
            </a:r>
          </a:p>
        </p:txBody>
      </p:sp>
      <p:sp>
        <p:nvSpPr>
          <p:cNvPr id="17414" name="AutoShape 9">
            <a:extLst>
              <a:ext uri="{FF2B5EF4-FFF2-40B4-BE49-F238E27FC236}">
                <a16:creationId xmlns:a16="http://schemas.microsoft.com/office/drawing/2014/main" id="{82F66642-8E8A-49FD-8219-11FDABD33963}"/>
              </a:ext>
            </a:extLst>
          </p:cNvPr>
          <p:cNvSpPr>
            <a:spLocks/>
          </p:cNvSpPr>
          <p:nvPr/>
        </p:nvSpPr>
        <p:spPr bwMode="auto">
          <a:xfrm rot="5400000">
            <a:off x="4686300" y="828543"/>
            <a:ext cx="304800" cy="3276600"/>
          </a:xfrm>
          <a:prstGeom prst="leftBrace">
            <a:avLst>
              <a:gd name="adj1" fmla="val 89583"/>
              <a:gd name="adj2" fmla="val 4947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7415" name="Text Box 10">
            <a:extLst>
              <a:ext uri="{FF2B5EF4-FFF2-40B4-BE49-F238E27FC236}">
                <a16:creationId xmlns:a16="http://schemas.microsoft.com/office/drawing/2014/main" id="{9714AB0C-A611-4D2F-A12C-898928588B97}"/>
              </a:ext>
            </a:extLst>
          </p:cNvPr>
          <p:cNvSpPr txBox="1">
            <a:spLocks noChangeArrowheads="1"/>
          </p:cNvSpPr>
          <p:nvPr/>
        </p:nvSpPr>
        <p:spPr bwMode="auto">
          <a:xfrm>
            <a:off x="5029201" y="1931832"/>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Signal Period T, f = 1/T</a:t>
            </a:r>
          </a:p>
        </p:txBody>
      </p:sp>
      <p:sp>
        <p:nvSpPr>
          <p:cNvPr id="17416" name="Text Box 12">
            <a:extLst>
              <a:ext uri="{FF2B5EF4-FFF2-40B4-BE49-F238E27FC236}">
                <a16:creationId xmlns:a16="http://schemas.microsoft.com/office/drawing/2014/main" id="{CC87C381-24BA-44DD-8701-D5B9878E40D8}"/>
              </a:ext>
            </a:extLst>
          </p:cNvPr>
          <p:cNvSpPr txBox="1">
            <a:spLocks noChangeArrowheads="1"/>
          </p:cNvSpPr>
          <p:nvPr/>
        </p:nvSpPr>
        <p:spPr bwMode="auto">
          <a:xfrm>
            <a:off x="1752600" y="5943601"/>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a:t>Problem</a:t>
            </a:r>
            <a:r>
              <a:rPr lang="en-US" altLang="en-US" sz="2400"/>
              <a:t>: There are infinite number of possible sin waves going through the sampling points</a:t>
            </a:r>
          </a:p>
        </p:txBody>
      </p:sp>
      <p:sp>
        <p:nvSpPr>
          <p:cNvPr id="17417" name="Text Box 13">
            <a:extLst>
              <a:ext uri="{FF2B5EF4-FFF2-40B4-BE49-F238E27FC236}">
                <a16:creationId xmlns:a16="http://schemas.microsoft.com/office/drawing/2014/main" id="{02888C23-07F1-4620-B155-67DC19FAD8F9}"/>
              </a:ext>
            </a:extLst>
          </p:cNvPr>
          <p:cNvSpPr txBox="1">
            <a:spLocks noChangeArrowheads="1"/>
          </p:cNvSpPr>
          <p:nvPr/>
        </p:nvSpPr>
        <p:spPr bwMode="auto">
          <a:xfrm>
            <a:off x="888642" y="872814"/>
            <a:ext cx="962695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2400" dirty="0"/>
              <a:t>When capturing audio covering the entire 20Hz – 20KHz range of human hearing, such as when recording music, audio wave forms are typically sampled at 44.1 </a:t>
            </a:r>
            <a:r>
              <a:rPr lang="en-US" altLang="en-US" sz="2400" dirty="0" err="1"/>
              <a:t>KHz</a:t>
            </a:r>
            <a:r>
              <a:rPr lang="en-US" altLang="en-US" sz="2400" dirty="0"/>
              <a:t> (CD) 48 </a:t>
            </a:r>
            <a:r>
              <a:rPr lang="en-US" altLang="en-US" sz="2400" dirty="0" err="1"/>
              <a:t>KHz</a:t>
            </a:r>
            <a:r>
              <a:rPr lang="en-US" altLang="en-US" sz="2400" dirty="0"/>
              <a:t> (professional audio)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4367-C43B-408A-9324-C0E4ABB9F3C7}"/>
              </a:ext>
            </a:extLst>
          </p:cNvPr>
          <p:cNvSpPr>
            <a:spLocks noGrp="1"/>
          </p:cNvSpPr>
          <p:nvPr>
            <p:ph type="title"/>
          </p:nvPr>
        </p:nvSpPr>
        <p:spPr/>
        <p:txBody>
          <a:bodyPr/>
          <a:lstStyle/>
          <a:p>
            <a:r>
              <a:rPr lang="en-US" dirty="0"/>
              <a:t>Graphic/Image Data Representation</a:t>
            </a:r>
          </a:p>
        </p:txBody>
      </p:sp>
      <p:sp>
        <p:nvSpPr>
          <p:cNvPr id="3" name="Content Placeholder 2">
            <a:extLst>
              <a:ext uri="{FF2B5EF4-FFF2-40B4-BE49-F238E27FC236}">
                <a16:creationId xmlns:a16="http://schemas.microsoft.com/office/drawing/2014/main" id="{0826AF96-9C24-4312-8974-BB4E50A10D77}"/>
              </a:ext>
            </a:extLst>
          </p:cNvPr>
          <p:cNvSpPr>
            <a:spLocks noGrp="1"/>
          </p:cNvSpPr>
          <p:nvPr>
            <p:ph idx="1"/>
          </p:nvPr>
        </p:nvSpPr>
        <p:spPr/>
        <p:txBody>
          <a:bodyPr/>
          <a:lstStyle/>
          <a:p>
            <a:r>
              <a:rPr lang="en-US" dirty="0"/>
              <a:t>An image could be described as two-dimensional array of points where every point is allocated its own color.</a:t>
            </a:r>
          </a:p>
          <a:p>
            <a:r>
              <a:rPr lang="en-US" dirty="0"/>
              <a:t>Every such single point is called pixel, short form of picture element.</a:t>
            </a:r>
          </a:p>
          <a:p>
            <a:r>
              <a:rPr lang="en-US" dirty="0"/>
              <a:t>Image is a collection of these points that are colored in such a way that they produce meaningful information/data.</a:t>
            </a:r>
          </a:p>
          <a:p>
            <a:r>
              <a:rPr lang="en-US" dirty="0"/>
              <a:t>Pixel (picture element) contains the color or hue and relative brightness of that point in the image.</a:t>
            </a:r>
          </a:p>
          <a:p>
            <a:r>
              <a:rPr lang="en-US" dirty="0"/>
              <a:t>The number of pixels in the image determines the resolution of the image.</a:t>
            </a:r>
          </a:p>
        </p:txBody>
      </p:sp>
    </p:spTree>
    <p:extLst>
      <p:ext uri="{BB962C8B-B14F-4D97-AF65-F5344CB8AC3E}">
        <p14:creationId xmlns:p14="http://schemas.microsoft.com/office/powerpoint/2010/main" val="187681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0C4BE06-B261-4359-A4B1-7EA801ABF9F0}"/>
              </a:ext>
            </a:extLst>
          </p:cNvPr>
          <p:cNvSpPr>
            <a:spLocks noGrp="1" noChangeArrowheads="1"/>
          </p:cNvSpPr>
          <p:nvPr>
            <p:ph type="title"/>
          </p:nvPr>
        </p:nvSpPr>
        <p:spPr>
          <a:xfrm>
            <a:off x="1197735" y="431442"/>
            <a:ext cx="8784465" cy="762000"/>
          </a:xfrm>
        </p:spPr>
        <p:txBody>
          <a:bodyPr/>
          <a:lstStyle/>
          <a:p>
            <a:pPr eaLnBrk="1" hangingPunct="1"/>
            <a:r>
              <a:rPr lang="en-US" altLang="en-US" dirty="0"/>
              <a:t>Digital Audio</a:t>
            </a:r>
          </a:p>
        </p:txBody>
      </p:sp>
      <p:sp>
        <p:nvSpPr>
          <p:cNvPr id="18435" name="Rectangle 3">
            <a:extLst>
              <a:ext uri="{FF2B5EF4-FFF2-40B4-BE49-F238E27FC236}">
                <a16:creationId xmlns:a16="http://schemas.microsoft.com/office/drawing/2014/main" id="{052DE8A2-7B94-4F10-820B-5B1224AC6903}"/>
              </a:ext>
            </a:extLst>
          </p:cNvPr>
          <p:cNvSpPr>
            <a:spLocks noGrp="1" noChangeArrowheads="1"/>
          </p:cNvSpPr>
          <p:nvPr>
            <p:ph type="body" idx="1"/>
          </p:nvPr>
        </p:nvSpPr>
        <p:spPr>
          <a:xfrm>
            <a:off x="1197735" y="1506828"/>
            <a:ext cx="9049555" cy="4919730"/>
          </a:xfrm>
        </p:spPr>
        <p:txBody>
          <a:bodyPr/>
          <a:lstStyle/>
          <a:p>
            <a:r>
              <a:rPr lang="en-US" altLang="en-US" dirty="0"/>
              <a:t>Music has more high frequency components than speech. </a:t>
            </a:r>
          </a:p>
          <a:p>
            <a:pPr marL="520700" lvl="1" indent="-177800"/>
            <a:r>
              <a:rPr lang="en-US" altLang="en-US" dirty="0"/>
              <a:t>44 </a:t>
            </a:r>
            <a:r>
              <a:rPr lang="en-US" altLang="en-US" dirty="0" err="1"/>
              <a:t>KHz</a:t>
            </a:r>
            <a:r>
              <a:rPr lang="en-US" altLang="en-US" dirty="0"/>
              <a:t> is the sampling frequency for music. </a:t>
            </a:r>
          </a:p>
          <a:p>
            <a:pPr marL="520700" lvl="1" indent="-177800"/>
            <a:r>
              <a:rPr lang="en-US" altLang="en-US" dirty="0"/>
              <a:t>8 kHz sampling is good enough for telephone quality speech, since all the energy is contained in the 5Hz – 4 </a:t>
            </a:r>
            <a:r>
              <a:rPr lang="en-US" altLang="en-US" dirty="0" err="1"/>
              <a:t>KHz</a:t>
            </a:r>
            <a:r>
              <a:rPr lang="en-US" altLang="en-US" dirty="0"/>
              <a:t> ranges.</a:t>
            </a:r>
          </a:p>
          <a:p>
            <a:pPr lvl="4" eaLnBrk="1" hangingPunct="1">
              <a:lnSpc>
                <a:spcPct val="90000"/>
              </a:lnSpc>
            </a:pPr>
            <a:endParaRPr lang="en-US" altLang="en-US" sz="900" dirty="0"/>
          </a:p>
          <a:p>
            <a:r>
              <a:rPr lang="en-US" altLang="en-US" dirty="0"/>
              <a:t>Audio is typically recorded at 8-, 16-, and 20- bit depth. CD quality audio is recorded at 16-bit</a:t>
            </a:r>
          </a:p>
          <a:p>
            <a:pPr marL="520700" lvl="1" indent="-177800"/>
            <a:r>
              <a:rPr lang="en-US" altLang="en-US" dirty="0"/>
              <a:t>You often hear an audio (music) which is quantized at 16 bits for each sampled data at 44 kHz.</a:t>
            </a:r>
          </a:p>
          <a:p>
            <a:pPr marL="520700" lvl="1" indent="-177800"/>
            <a:r>
              <a:rPr lang="en-US" altLang="en-US" dirty="0"/>
              <a:t>16 bits means each sample is represented as a 16bit integer, which results in 65, 536 possible values. </a:t>
            </a:r>
          </a:p>
          <a:p>
            <a:pPr lvl="4" eaLnBrk="1" hangingPunct="1">
              <a:lnSpc>
                <a:spcPct val="90000"/>
              </a:lnSpc>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lstStyle/>
          <a:p>
            <a:pPr marL="0" indent="0">
              <a:buNone/>
            </a:pPr>
            <a:r>
              <a:rPr lang="en-US" dirty="0"/>
              <a:t>There are two basic types of audio files: </a:t>
            </a:r>
          </a:p>
          <a:p>
            <a:r>
              <a:rPr lang="en-US" dirty="0"/>
              <a:t>the traditional discrete audio file, that you can save to a hard drive or other digital storage medium, </a:t>
            </a:r>
          </a:p>
          <a:p>
            <a:r>
              <a:rPr lang="en-US" dirty="0"/>
              <a:t>the streaming audio file that you listen to as it downloads in real time from a network/internet server to your computer.</a:t>
            </a:r>
          </a:p>
          <a:p>
            <a:pPr marL="0" indent="0">
              <a:buNone/>
            </a:pPr>
            <a:endParaRPr lang="en-US" dirty="0"/>
          </a:p>
        </p:txBody>
      </p:sp>
    </p:spTree>
    <p:extLst>
      <p:ext uri="{BB962C8B-B14F-4D97-AF65-F5344CB8AC3E}">
        <p14:creationId xmlns:p14="http://schemas.microsoft.com/office/powerpoint/2010/main" val="3984675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normAutofit/>
          </a:bodyPr>
          <a:lstStyle/>
          <a:p>
            <a:pPr marL="0" indent="0">
              <a:buNone/>
            </a:pPr>
            <a:r>
              <a:rPr lang="en-US" b="1" dirty="0"/>
              <a:t>Discrete Audio File Formats</a:t>
            </a:r>
          </a:p>
          <a:p>
            <a:pPr marL="0" indent="0">
              <a:buNone/>
            </a:pPr>
            <a:r>
              <a:rPr lang="en-US" b="1" u="sng" dirty="0"/>
              <a:t>Uncompressed</a:t>
            </a:r>
          </a:p>
          <a:p>
            <a:pPr marL="0" indent="0">
              <a:buNone/>
            </a:pPr>
            <a:r>
              <a:rPr lang="en-US" dirty="0"/>
              <a:t>raw audio- without containerized and without compressed audio.</a:t>
            </a:r>
          </a:p>
          <a:p>
            <a:pPr marL="0" indent="0">
              <a:buNone/>
            </a:pPr>
            <a:r>
              <a:rPr lang="en-US" dirty="0"/>
              <a:t> </a:t>
            </a:r>
            <a:r>
              <a:rPr lang="en-US" dirty="0" err="1"/>
              <a:t>eg</a:t>
            </a:r>
            <a:r>
              <a:rPr lang="en-US" dirty="0"/>
              <a:t>: .raw, .pcm, .</a:t>
            </a:r>
            <a:r>
              <a:rPr lang="en-US" dirty="0" err="1"/>
              <a:t>sam</a:t>
            </a:r>
            <a:r>
              <a:rPr lang="en-US" dirty="0"/>
              <a:t> or without any extension</a:t>
            </a:r>
            <a:endParaRPr lang="en-US" b="1" u="sng" dirty="0"/>
          </a:p>
          <a:p>
            <a:pPr marL="0" indent="0">
              <a:buNone/>
            </a:pPr>
            <a:r>
              <a:rPr lang="en-US" b="1" u="sng" dirty="0"/>
              <a:t>Lossless</a:t>
            </a:r>
          </a:p>
          <a:p>
            <a:pPr marL="0" indent="0">
              <a:buNone/>
            </a:pPr>
            <a:r>
              <a:rPr lang="en-US" b="1" u="sng" dirty="0"/>
              <a:t>Lossy</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7675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lstStyle/>
          <a:p>
            <a:pPr marL="0" indent="0">
              <a:buNone/>
            </a:pPr>
            <a:r>
              <a:rPr lang="en-US" b="1" dirty="0"/>
              <a:t>Discrete Audio File Formats</a:t>
            </a:r>
          </a:p>
          <a:p>
            <a:pPr marL="0" indent="0">
              <a:buNone/>
            </a:pPr>
            <a:r>
              <a:rPr lang="en-US" altLang="en-US" b="1" u="sng" dirty="0"/>
              <a:t>WMA</a:t>
            </a:r>
            <a:r>
              <a:rPr lang="en-US" b="1" u="sng" dirty="0"/>
              <a:t> </a:t>
            </a:r>
          </a:p>
          <a:p>
            <a:pPr marL="0" indent="0">
              <a:buNone/>
            </a:pPr>
            <a:r>
              <a:rPr lang="en-US" dirty="0"/>
              <a:t>Windows Media Audio</a:t>
            </a:r>
          </a:p>
          <a:p>
            <a:pPr marL="0" indent="0">
              <a:buNone/>
            </a:pPr>
            <a:r>
              <a:rPr lang="en-US" dirty="0"/>
              <a:t>Can handle up-to 24 bit depth and 96KHz</a:t>
            </a:r>
          </a:p>
          <a:p>
            <a:pPr marL="0" indent="0">
              <a:buNone/>
            </a:pPr>
            <a:r>
              <a:rPr lang="en-US" dirty="0"/>
              <a:t>With both Lossless and Lossy support</a:t>
            </a:r>
          </a:p>
          <a:p>
            <a:pPr marL="0" indent="0">
              <a:buNone/>
            </a:pPr>
            <a:r>
              <a:rPr lang="en-US" dirty="0"/>
              <a:t>If it is Lossy-WMA it is much better that MP3 (on compression)</a:t>
            </a:r>
          </a:p>
          <a:p>
            <a:pPr marL="0" indent="0">
              <a:buNone/>
            </a:pPr>
            <a:r>
              <a:rPr lang="en-US" dirty="0"/>
              <a:t>Only windows support</a:t>
            </a:r>
          </a:p>
          <a:p>
            <a:pPr marL="0" indent="0">
              <a:buNone/>
            </a:pPr>
            <a:endParaRPr lang="en-US" dirty="0"/>
          </a:p>
        </p:txBody>
      </p:sp>
    </p:spTree>
    <p:extLst>
      <p:ext uri="{BB962C8B-B14F-4D97-AF65-F5344CB8AC3E}">
        <p14:creationId xmlns:p14="http://schemas.microsoft.com/office/powerpoint/2010/main" val="125838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normAutofit/>
          </a:bodyPr>
          <a:lstStyle/>
          <a:p>
            <a:pPr marL="0" indent="0">
              <a:buNone/>
            </a:pPr>
            <a:r>
              <a:rPr lang="en-US" b="1" dirty="0"/>
              <a:t>Discrete Audio File Formats</a:t>
            </a:r>
          </a:p>
          <a:p>
            <a:pPr marL="0" indent="0">
              <a:buNone/>
            </a:pPr>
            <a:r>
              <a:rPr lang="en-US" b="1" u="sng" dirty="0"/>
              <a:t>WAV </a:t>
            </a:r>
          </a:p>
          <a:p>
            <a:pPr marL="0" indent="0">
              <a:buNone/>
            </a:pPr>
            <a:r>
              <a:rPr lang="en-US" dirty="0"/>
              <a:t>The WAV format is the standard audio file format for Microsoft Windows applications</a:t>
            </a:r>
          </a:p>
          <a:p>
            <a:pPr marL="0" indent="0">
              <a:buNone/>
            </a:pPr>
            <a:r>
              <a:rPr lang="en-US" dirty="0"/>
              <a:t>It supports a variety of bit resolutions, sample rates, and channels of audio</a:t>
            </a:r>
          </a:p>
          <a:p>
            <a:pPr marL="0" indent="0">
              <a:buNone/>
            </a:pPr>
            <a:endParaRPr lang="en-US" dirty="0"/>
          </a:p>
        </p:txBody>
      </p:sp>
    </p:spTree>
    <p:extLst>
      <p:ext uri="{BB962C8B-B14F-4D97-AF65-F5344CB8AC3E}">
        <p14:creationId xmlns:p14="http://schemas.microsoft.com/office/powerpoint/2010/main" val="2907252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normAutofit/>
          </a:bodyPr>
          <a:lstStyle/>
          <a:p>
            <a:pPr marL="0" indent="0">
              <a:buNone/>
            </a:pPr>
            <a:r>
              <a:rPr lang="en-US" b="1" dirty="0"/>
              <a:t>Discrete Audio File Formats</a:t>
            </a:r>
          </a:p>
          <a:p>
            <a:pPr marL="0" indent="0">
              <a:buNone/>
            </a:pPr>
            <a:r>
              <a:rPr lang="en-US" dirty="0"/>
              <a:t>AIF/AIFF -- Audio Interchange File Format </a:t>
            </a:r>
          </a:p>
          <a:p>
            <a:pPr marL="0" indent="0">
              <a:buNone/>
            </a:pPr>
            <a:r>
              <a:rPr lang="en-US" dirty="0"/>
              <a:t> is the standard audio format employed by computers using the Apple Macintosh operating system. </a:t>
            </a:r>
          </a:p>
          <a:p>
            <a:pPr marL="0" indent="0">
              <a:buNone/>
            </a:pPr>
            <a:r>
              <a:rPr lang="en-US" dirty="0"/>
              <a:t>Like the WAV format, it supports a variety of bit resolutions, sample rates, and channels of audio and is widely used in software programs used to create and modify digital audio.</a:t>
            </a:r>
          </a:p>
        </p:txBody>
      </p:sp>
    </p:spTree>
    <p:extLst>
      <p:ext uri="{BB962C8B-B14F-4D97-AF65-F5344CB8AC3E}">
        <p14:creationId xmlns:p14="http://schemas.microsoft.com/office/powerpoint/2010/main" val="19935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normAutofit/>
          </a:bodyPr>
          <a:lstStyle/>
          <a:p>
            <a:pPr marL="0" indent="0">
              <a:buNone/>
            </a:pPr>
            <a:r>
              <a:rPr lang="en-US" b="1" dirty="0"/>
              <a:t>Discrete Audio File Formats</a:t>
            </a:r>
          </a:p>
          <a:p>
            <a:pPr marL="0" indent="0">
              <a:buNone/>
            </a:pPr>
            <a:r>
              <a:rPr lang="en-US" dirty="0"/>
              <a:t>MP3 -- Motion Picture Experts Group, Audio Layer 3 Compression. </a:t>
            </a:r>
          </a:p>
          <a:p>
            <a:pPr marL="0" indent="0">
              <a:buNone/>
            </a:pPr>
            <a:r>
              <a:rPr lang="en-US" dirty="0"/>
              <a:t>MP3 files provide near-CD-quality sound but are only about 1/10 </a:t>
            </a:r>
            <a:r>
              <a:rPr lang="en-US" dirty="0" err="1"/>
              <a:t>th</a:t>
            </a:r>
            <a:r>
              <a:rPr lang="en-US" dirty="0"/>
              <a:t> as large as a standard audio CD file. </a:t>
            </a:r>
          </a:p>
          <a:p>
            <a:pPr marL="0" indent="0">
              <a:buNone/>
            </a:pPr>
            <a:r>
              <a:rPr lang="en-US" dirty="0"/>
              <a:t>Because MP3 files are small, they can easily be transferred across the Internet and played on any multimedia computer with MP3 player software.</a:t>
            </a:r>
          </a:p>
        </p:txBody>
      </p:sp>
    </p:spTree>
    <p:extLst>
      <p:ext uri="{BB962C8B-B14F-4D97-AF65-F5344CB8AC3E}">
        <p14:creationId xmlns:p14="http://schemas.microsoft.com/office/powerpoint/2010/main" val="1321470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normAutofit/>
          </a:bodyPr>
          <a:lstStyle/>
          <a:p>
            <a:pPr marL="0" indent="0">
              <a:buNone/>
            </a:pPr>
            <a:r>
              <a:rPr lang="en-US" b="1" dirty="0"/>
              <a:t>Discrete Audio File Formats</a:t>
            </a:r>
          </a:p>
          <a:p>
            <a:pPr marL="0" indent="0">
              <a:buNone/>
            </a:pPr>
            <a:r>
              <a:rPr lang="en-US" dirty="0"/>
              <a:t>MIDI/MID MIDI (Musical Instrument Digital Interface), is not a file format for storing or transmitting recorded sounds, but rather a set of instructions used to play electronic music on devices such as synthesizers. </a:t>
            </a:r>
          </a:p>
          <a:p>
            <a:pPr marL="0" indent="0">
              <a:buNone/>
            </a:pPr>
            <a:r>
              <a:rPr lang="en-US" dirty="0"/>
              <a:t>MIDI files are very small compared to recorded audio file formats. However, the quality and range of MIDI tones is limited.</a:t>
            </a:r>
          </a:p>
        </p:txBody>
      </p:sp>
    </p:spTree>
    <p:extLst>
      <p:ext uri="{BB962C8B-B14F-4D97-AF65-F5344CB8AC3E}">
        <p14:creationId xmlns:p14="http://schemas.microsoft.com/office/powerpoint/2010/main" val="3756928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7E1F-4D13-47C0-9C77-56F953FC5503}"/>
              </a:ext>
            </a:extLst>
          </p:cNvPr>
          <p:cNvSpPr>
            <a:spLocks noGrp="1"/>
          </p:cNvSpPr>
          <p:nvPr>
            <p:ph type="title"/>
          </p:nvPr>
        </p:nvSpPr>
        <p:spPr/>
        <p:txBody>
          <a:bodyPr/>
          <a:lstStyle/>
          <a:p>
            <a:r>
              <a:rPr lang="en-US" dirty="0"/>
              <a:t>Common Audio Formats </a:t>
            </a:r>
          </a:p>
        </p:txBody>
      </p:sp>
      <p:sp>
        <p:nvSpPr>
          <p:cNvPr id="3" name="Content Placeholder 2">
            <a:extLst>
              <a:ext uri="{FF2B5EF4-FFF2-40B4-BE49-F238E27FC236}">
                <a16:creationId xmlns:a16="http://schemas.microsoft.com/office/drawing/2014/main" id="{80AE04DA-F6EB-4E53-A0A0-BEF737EFC518}"/>
              </a:ext>
            </a:extLst>
          </p:cNvPr>
          <p:cNvSpPr>
            <a:spLocks noGrp="1"/>
          </p:cNvSpPr>
          <p:nvPr>
            <p:ph idx="1"/>
          </p:nvPr>
        </p:nvSpPr>
        <p:spPr/>
        <p:txBody>
          <a:bodyPr>
            <a:normAutofit/>
          </a:bodyPr>
          <a:lstStyle/>
          <a:p>
            <a:pPr marL="0" indent="0">
              <a:buNone/>
            </a:pPr>
            <a:r>
              <a:rPr lang="en-US" b="1" dirty="0"/>
              <a:t>Streaming Audio File Formats </a:t>
            </a:r>
          </a:p>
          <a:p>
            <a:pPr marL="0" indent="0">
              <a:buNone/>
            </a:pPr>
            <a:r>
              <a:rPr lang="en-US" dirty="0"/>
              <a:t>RA/RM</a:t>
            </a:r>
          </a:p>
          <a:p>
            <a:pPr marL="0" indent="0">
              <a:buNone/>
            </a:pPr>
            <a:r>
              <a:rPr lang="en-US" dirty="0"/>
              <a:t>ASF</a:t>
            </a:r>
          </a:p>
          <a:p>
            <a:pPr marL="0" indent="0">
              <a:buNone/>
            </a:pPr>
            <a:r>
              <a:rPr lang="en-US" dirty="0"/>
              <a:t>MOV</a:t>
            </a:r>
          </a:p>
          <a:p>
            <a:pPr marL="0" indent="0">
              <a:buNone/>
            </a:pPr>
            <a:r>
              <a:rPr lang="en-US" dirty="0"/>
              <a:t>MIDI</a:t>
            </a:r>
          </a:p>
        </p:txBody>
      </p:sp>
    </p:spTree>
    <p:extLst>
      <p:ext uri="{BB962C8B-B14F-4D97-AF65-F5344CB8AC3E}">
        <p14:creationId xmlns:p14="http://schemas.microsoft.com/office/powerpoint/2010/main" val="180885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4367-C43B-408A-9324-C0E4ABB9F3C7}"/>
              </a:ext>
            </a:extLst>
          </p:cNvPr>
          <p:cNvSpPr>
            <a:spLocks noGrp="1"/>
          </p:cNvSpPr>
          <p:nvPr>
            <p:ph type="title"/>
          </p:nvPr>
        </p:nvSpPr>
        <p:spPr/>
        <p:txBody>
          <a:bodyPr/>
          <a:lstStyle/>
          <a:p>
            <a:r>
              <a:rPr lang="en-US" dirty="0"/>
              <a:t>… Graphic/Image Data Representation</a:t>
            </a:r>
          </a:p>
        </p:txBody>
      </p:sp>
      <p:sp>
        <p:nvSpPr>
          <p:cNvPr id="3" name="Content Placeholder 2">
            <a:extLst>
              <a:ext uri="{FF2B5EF4-FFF2-40B4-BE49-F238E27FC236}">
                <a16:creationId xmlns:a16="http://schemas.microsoft.com/office/drawing/2014/main" id="{0826AF96-9C24-4312-8974-BB4E50A10D77}"/>
              </a:ext>
            </a:extLst>
          </p:cNvPr>
          <p:cNvSpPr>
            <a:spLocks noGrp="1"/>
          </p:cNvSpPr>
          <p:nvPr>
            <p:ph idx="1"/>
          </p:nvPr>
        </p:nvSpPr>
        <p:spPr/>
        <p:txBody>
          <a:bodyPr>
            <a:normAutofit lnSpcReduction="10000"/>
          </a:bodyPr>
          <a:lstStyle/>
          <a:p>
            <a:r>
              <a:rPr lang="en-US" dirty="0"/>
              <a:t>The number of pixels determines the quality of the image </a:t>
            </a:r>
            <a:r>
              <a:rPr lang="en-US" dirty="0">
                <a:sym typeface="Wingdings" panose="05000000000000000000" pitchFamily="2" charset="2"/>
              </a:rPr>
              <a:t></a:t>
            </a:r>
            <a:r>
              <a:rPr lang="en-US" dirty="0"/>
              <a:t>image resolution.</a:t>
            </a:r>
          </a:p>
          <a:p>
            <a:r>
              <a:rPr lang="en-US" dirty="0"/>
              <a:t>Higher resolution always yields better quality.</a:t>
            </a:r>
          </a:p>
          <a:p>
            <a:r>
              <a:rPr lang="en-US" dirty="0"/>
              <a:t>Bitmap resolution most graphics applications let you create bitmaps up to 300 dots per inch (dpi). </a:t>
            </a:r>
          </a:p>
          <a:p>
            <a:r>
              <a:rPr lang="en-US" dirty="0"/>
              <a:t>A bit-map representation stores the graphic/image data in the same manner that the computer monitor contents are stored in video memory</a:t>
            </a:r>
          </a:p>
          <a:p>
            <a:r>
              <a:rPr lang="en-US" dirty="0"/>
              <a:t>Most graphic/image formats incorporate compression because of the large size of the data.</a:t>
            </a:r>
          </a:p>
        </p:txBody>
      </p:sp>
    </p:spTree>
    <p:extLst>
      <p:ext uri="{BB962C8B-B14F-4D97-AF65-F5344CB8AC3E}">
        <p14:creationId xmlns:p14="http://schemas.microsoft.com/office/powerpoint/2010/main" val="268878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C952-09A9-4CF7-B8B4-6C17E321389B}"/>
              </a:ext>
            </a:extLst>
          </p:cNvPr>
          <p:cNvSpPr>
            <a:spLocks noGrp="1"/>
          </p:cNvSpPr>
          <p:nvPr>
            <p:ph type="title"/>
          </p:nvPr>
        </p:nvSpPr>
        <p:spPr/>
        <p:txBody>
          <a:bodyPr/>
          <a:lstStyle/>
          <a:p>
            <a:r>
              <a:rPr lang="en-US" dirty="0"/>
              <a:t>Types of images</a:t>
            </a:r>
          </a:p>
        </p:txBody>
      </p:sp>
      <p:sp>
        <p:nvSpPr>
          <p:cNvPr id="3" name="Content Placeholder 2">
            <a:extLst>
              <a:ext uri="{FF2B5EF4-FFF2-40B4-BE49-F238E27FC236}">
                <a16:creationId xmlns:a16="http://schemas.microsoft.com/office/drawing/2014/main" id="{AFB680BD-B2C9-4E97-A748-E5FDF5BB1719}"/>
              </a:ext>
            </a:extLst>
          </p:cNvPr>
          <p:cNvSpPr>
            <a:spLocks noGrp="1"/>
          </p:cNvSpPr>
          <p:nvPr>
            <p:ph idx="1"/>
          </p:nvPr>
        </p:nvSpPr>
        <p:spPr/>
        <p:txBody>
          <a:bodyPr/>
          <a:lstStyle/>
          <a:p>
            <a:r>
              <a:rPr lang="en-US" dirty="0"/>
              <a:t>There are two basic forms of computer graphics: </a:t>
            </a:r>
          </a:p>
          <a:p>
            <a:pPr marL="0" indent="0" algn="ctr">
              <a:buNone/>
            </a:pPr>
            <a:r>
              <a:rPr lang="en-US" dirty="0"/>
              <a:t>	bit-maps </a:t>
            </a:r>
            <a:r>
              <a:rPr lang="en-US" sz="4400" dirty="0"/>
              <a:t>&amp;</a:t>
            </a:r>
            <a:r>
              <a:rPr lang="en-US" dirty="0"/>
              <a:t> vector graphics</a:t>
            </a:r>
          </a:p>
          <a:p>
            <a:pPr marL="0" indent="0" algn="ctr">
              <a:buNone/>
            </a:pPr>
            <a:endParaRPr lang="en-US" dirty="0"/>
          </a:p>
          <a:p>
            <a:pPr marL="0" indent="0" algn="ctr">
              <a:buNone/>
            </a:pPr>
            <a:r>
              <a:rPr lang="en-US" dirty="0"/>
              <a:t>Bitmap formats are the ones used for digital photographs. Vector formats are used only for line drawings</a:t>
            </a:r>
          </a:p>
        </p:txBody>
      </p:sp>
    </p:spTree>
    <p:extLst>
      <p:ext uri="{BB962C8B-B14F-4D97-AF65-F5344CB8AC3E}">
        <p14:creationId xmlns:p14="http://schemas.microsoft.com/office/powerpoint/2010/main" val="364898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FF8F-32CA-4B94-AE1C-3214EAABC73C}"/>
              </a:ext>
            </a:extLst>
          </p:cNvPr>
          <p:cNvSpPr>
            <a:spLocks noGrp="1"/>
          </p:cNvSpPr>
          <p:nvPr>
            <p:ph type="title"/>
          </p:nvPr>
        </p:nvSpPr>
        <p:spPr/>
        <p:txBody>
          <a:bodyPr/>
          <a:lstStyle/>
          <a:p>
            <a:r>
              <a:rPr lang="en-US" dirty="0"/>
              <a:t>Bit-map images (aka Raster Graphics)</a:t>
            </a:r>
          </a:p>
        </p:txBody>
      </p:sp>
      <p:sp>
        <p:nvSpPr>
          <p:cNvPr id="3" name="Content Placeholder 2">
            <a:extLst>
              <a:ext uri="{FF2B5EF4-FFF2-40B4-BE49-F238E27FC236}">
                <a16:creationId xmlns:a16="http://schemas.microsoft.com/office/drawing/2014/main" id="{727A7BFA-4B28-49BD-B391-F2450D72DC15}"/>
              </a:ext>
            </a:extLst>
          </p:cNvPr>
          <p:cNvSpPr>
            <a:spLocks noGrp="1"/>
          </p:cNvSpPr>
          <p:nvPr>
            <p:ph idx="1"/>
          </p:nvPr>
        </p:nvSpPr>
        <p:spPr/>
        <p:txBody>
          <a:bodyPr/>
          <a:lstStyle/>
          <a:p>
            <a:r>
              <a:rPr lang="en-US" dirty="0"/>
              <a:t>They are formed from pixels—a matrix of dots with different colors.</a:t>
            </a:r>
          </a:p>
          <a:p>
            <a:r>
              <a:rPr lang="en-US" dirty="0"/>
              <a:t>Bitmap images are defined by their dimension in pixels as well as by the number of colors they represent.</a:t>
            </a:r>
          </a:p>
          <a:p>
            <a:r>
              <a:rPr lang="en-US" dirty="0"/>
              <a:t>For example, a 640X480 image contains 640 pixels and 480 pixels in horizontal and vertical direction respectively.</a:t>
            </a:r>
          </a:p>
          <a:p>
            <a:r>
              <a:rPr lang="en-US" dirty="0"/>
              <a:t>Each of the small pixels can be a shade of gray or a color.</a:t>
            </a:r>
          </a:p>
        </p:txBody>
      </p:sp>
    </p:spTree>
    <p:extLst>
      <p:ext uri="{BB962C8B-B14F-4D97-AF65-F5344CB8AC3E}">
        <p14:creationId xmlns:p14="http://schemas.microsoft.com/office/powerpoint/2010/main" val="334903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FF8F-32CA-4B94-AE1C-3214EAABC73C}"/>
              </a:ext>
            </a:extLst>
          </p:cNvPr>
          <p:cNvSpPr>
            <a:spLocks noGrp="1"/>
          </p:cNvSpPr>
          <p:nvPr>
            <p:ph type="title"/>
          </p:nvPr>
        </p:nvSpPr>
        <p:spPr/>
        <p:txBody>
          <a:bodyPr/>
          <a:lstStyle/>
          <a:p>
            <a:r>
              <a:rPr lang="en-US" dirty="0"/>
              <a:t>… Bit-map images</a:t>
            </a:r>
          </a:p>
        </p:txBody>
      </p:sp>
      <p:sp>
        <p:nvSpPr>
          <p:cNvPr id="3" name="Content Placeholder 2">
            <a:extLst>
              <a:ext uri="{FF2B5EF4-FFF2-40B4-BE49-F238E27FC236}">
                <a16:creationId xmlns:a16="http://schemas.microsoft.com/office/drawing/2014/main" id="{727A7BFA-4B28-49BD-B391-F2450D72DC15}"/>
              </a:ext>
            </a:extLst>
          </p:cNvPr>
          <p:cNvSpPr>
            <a:spLocks noGrp="1"/>
          </p:cNvSpPr>
          <p:nvPr>
            <p:ph idx="1"/>
          </p:nvPr>
        </p:nvSpPr>
        <p:spPr/>
        <p:txBody>
          <a:bodyPr/>
          <a:lstStyle/>
          <a:p>
            <a:r>
              <a:rPr lang="en-US" dirty="0"/>
              <a:t>To edit or modify bitmapped images you use a paint program. </a:t>
            </a:r>
          </a:p>
          <a:p>
            <a:r>
              <a:rPr lang="en-US" dirty="0"/>
              <a:t>Bitmap images are widely used but they suffer from a few unavoidable problems. </a:t>
            </a:r>
          </a:p>
          <a:p>
            <a:r>
              <a:rPr lang="en-US" dirty="0"/>
              <a:t>They must be printed or displayed at a size determined by the number of pixels in the image. </a:t>
            </a:r>
          </a:p>
          <a:p>
            <a:r>
              <a:rPr lang="en-US" dirty="0"/>
              <a:t>Bitmap images also have large file sizes that are determined by the image’s dimensions in pixels and its color depth.</a:t>
            </a:r>
          </a:p>
          <a:p>
            <a:r>
              <a:rPr lang="en-US" dirty="0"/>
              <a:t>To reduce this problem, some graphic formats such as GIF and JPEG are used to store images in compressed format. </a:t>
            </a:r>
          </a:p>
        </p:txBody>
      </p:sp>
    </p:spTree>
    <p:extLst>
      <p:ext uri="{BB962C8B-B14F-4D97-AF65-F5344CB8AC3E}">
        <p14:creationId xmlns:p14="http://schemas.microsoft.com/office/powerpoint/2010/main" val="147214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C1C5-525F-40AE-85DF-60EBA65DBADA}"/>
              </a:ext>
            </a:extLst>
          </p:cNvPr>
          <p:cNvSpPr>
            <a:spLocks noGrp="1"/>
          </p:cNvSpPr>
          <p:nvPr>
            <p:ph type="title"/>
          </p:nvPr>
        </p:nvSpPr>
        <p:spPr/>
        <p:txBody>
          <a:bodyPr/>
          <a:lstStyle/>
          <a:p>
            <a:r>
              <a:rPr lang="en-US" dirty="0"/>
              <a:t>Vector graphics </a:t>
            </a:r>
          </a:p>
        </p:txBody>
      </p:sp>
      <p:sp>
        <p:nvSpPr>
          <p:cNvPr id="3" name="Content Placeholder 2">
            <a:extLst>
              <a:ext uri="{FF2B5EF4-FFF2-40B4-BE49-F238E27FC236}">
                <a16:creationId xmlns:a16="http://schemas.microsoft.com/office/drawing/2014/main" id="{A079C3BF-FB98-42C1-B2C6-2C2FF9FC1B83}"/>
              </a:ext>
            </a:extLst>
          </p:cNvPr>
          <p:cNvSpPr>
            <a:spLocks noGrp="1"/>
          </p:cNvSpPr>
          <p:nvPr>
            <p:ph idx="1"/>
          </p:nvPr>
        </p:nvSpPr>
        <p:spPr/>
        <p:txBody>
          <a:bodyPr/>
          <a:lstStyle/>
          <a:p>
            <a:r>
              <a:rPr lang="en-US" dirty="0"/>
              <a:t>They are really just a list of graphical objects such as lines, rectangles, ellipses, arcs, or curves—called primitives.</a:t>
            </a:r>
          </a:p>
          <a:p>
            <a:r>
              <a:rPr lang="en-US" dirty="0"/>
              <a:t>Draw programs, also called vector graphics programs, are used to create and edit these vector graphics.</a:t>
            </a:r>
          </a:p>
          <a:p>
            <a:r>
              <a:rPr lang="en-US" dirty="0"/>
              <a:t>This format is widely used by computer-aided design programs to create detailed engineering and design drawings. </a:t>
            </a:r>
          </a:p>
          <a:p>
            <a:r>
              <a:rPr lang="en-US" dirty="0"/>
              <a:t>It is also used in multimedia when 3D animation is desired. </a:t>
            </a:r>
          </a:p>
        </p:txBody>
      </p:sp>
    </p:spTree>
    <p:extLst>
      <p:ext uri="{BB962C8B-B14F-4D97-AF65-F5344CB8AC3E}">
        <p14:creationId xmlns:p14="http://schemas.microsoft.com/office/powerpoint/2010/main" val="78041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C1C5-525F-40AE-85DF-60EBA65DBADA}"/>
              </a:ext>
            </a:extLst>
          </p:cNvPr>
          <p:cNvSpPr>
            <a:spLocks noGrp="1"/>
          </p:cNvSpPr>
          <p:nvPr>
            <p:ph type="title"/>
          </p:nvPr>
        </p:nvSpPr>
        <p:spPr/>
        <p:txBody>
          <a:bodyPr/>
          <a:lstStyle/>
          <a:p>
            <a:r>
              <a:rPr lang="en-US" dirty="0"/>
              <a:t>… Vector graphics </a:t>
            </a:r>
          </a:p>
        </p:txBody>
      </p:sp>
      <p:sp>
        <p:nvSpPr>
          <p:cNvPr id="3" name="Content Placeholder 2">
            <a:extLst>
              <a:ext uri="{FF2B5EF4-FFF2-40B4-BE49-F238E27FC236}">
                <a16:creationId xmlns:a16="http://schemas.microsoft.com/office/drawing/2014/main" id="{A079C3BF-FB98-42C1-B2C6-2C2FF9FC1B83}"/>
              </a:ext>
            </a:extLst>
          </p:cNvPr>
          <p:cNvSpPr>
            <a:spLocks noGrp="1"/>
          </p:cNvSpPr>
          <p:nvPr>
            <p:ph idx="1"/>
          </p:nvPr>
        </p:nvSpPr>
        <p:spPr/>
        <p:txBody>
          <a:bodyPr>
            <a:normAutofit lnSpcReduction="10000"/>
          </a:bodyPr>
          <a:lstStyle/>
          <a:p>
            <a:r>
              <a:rPr lang="en-US" dirty="0"/>
              <a:t>Draw programs have a number of advantages over paint-type programs.</a:t>
            </a:r>
          </a:p>
          <a:p>
            <a:pPr marL="0" indent="0">
              <a:buNone/>
            </a:pPr>
            <a:r>
              <a:rPr lang="en-US" dirty="0"/>
              <a:t>¸ Precise control over lines and colors. </a:t>
            </a:r>
          </a:p>
          <a:p>
            <a:pPr marL="0" indent="0">
              <a:buNone/>
            </a:pPr>
            <a:r>
              <a:rPr lang="en-US" dirty="0"/>
              <a:t>¸ Ability to skew and rotate objects to see them from different angles or add perspective. </a:t>
            </a:r>
          </a:p>
          <a:p>
            <a:pPr marL="0" indent="0">
              <a:buNone/>
            </a:pPr>
            <a:r>
              <a:rPr lang="en-US" dirty="0"/>
              <a:t>¸ Ability to scale objects to any size to fit the available space. Vector graphics always print at the best resolution of the printer you use, no matter what size you make them. </a:t>
            </a:r>
          </a:p>
          <a:p>
            <a:pPr marL="0" indent="0">
              <a:buNone/>
            </a:pPr>
            <a:r>
              <a:rPr lang="en-US" dirty="0"/>
              <a:t>¸ Color blends and shadings can be easily changed. </a:t>
            </a:r>
          </a:p>
          <a:p>
            <a:pPr marL="0" indent="0">
              <a:buNone/>
            </a:pPr>
            <a:r>
              <a:rPr lang="en-US" dirty="0"/>
              <a:t>¸ Text can be wrapped around objects.</a:t>
            </a:r>
          </a:p>
        </p:txBody>
      </p:sp>
    </p:spTree>
    <p:extLst>
      <p:ext uri="{BB962C8B-B14F-4D97-AF65-F5344CB8AC3E}">
        <p14:creationId xmlns:p14="http://schemas.microsoft.com/office/powerpoint/2010/main" val="1330344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2484</Words>
  <Application>Microsoft Office PowerPoint</Application>
  <PresentationFormat>Widescreen</PresentationFormat>
  <Paragraphs>223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Impact</vt:lpstr>
      <vt:lpstr>Times New Roman</vt:lpstr>
      <vt:lpstr>Wingdings</vt:lpstr>
      <vt:lpstr>Office Theme</vt:lpstr>
      <vt:lpstr>Data Representations</vt:lpstr>
      <vt:lpstr>Data Representations</vt:lpstr>
      <vt:lpstr>Graphic/Image Data Representation</vt:lpstr>
      <vt:lpstr>… Graphic/Image Data Representation</vt:lpstr>
      <vt:lpstr>Types of images</vt:lpstr>
      <vt:lpstr>Bit-map images (aka Raster Graphics)</vt:lpstr>
      <vt:lpstr>… Bit-map images</vt:lpstr>
      <vt:lpstr>Vector graphics </vt:lpstr>
      <vt:lpstr>… Vector graphics </vt:lpstr>
      <vt:lpstr>Types of Raster Images</vt:lpstr>
      <vt:lpstr>Types of Raster Images</vt:lpstr>
      <vt:lpstr>Types of Raster Images</vt:lpstr>
      <vt:lpstr>Types of Raster Images</vt:lpstr>
      <vt:lpstr>Image Resolution</vt:lpstr>
      <vt:lpstr>Popular Image File Formats</vt:lpstr>
      <vt:lpstr>… Popular Image File Formats</vt:lpstr>
      <vt:lpstr>… Popular Image File Formats</vt:lpstr>
      <vt:lpstr>… Popular Image File Formats</vt:lpstr>
      <vt:lpstr>… Popular Image File Formats</vt:lpstr>
      <vt:lpstr>… Popular Image File Formats</vt:lpstr>
      <vt:lpstr>… Popular Image File Formats</vt:lpstr>
      <vt:lpstr>Data Representations</vt:lpstr>
      <vt:lpstr>What is Sound?</vt:lpstr>
      <vt:lpstr>How to Record and Play Digital Audio </vt:lpstr>
      <vt:lpstr>Digitizing Sound </vt:lpstr>
      <vt:lpstr>Sampling and Quantization of Audio</vt:lpstr>
      <vt:lpstr>Sampling Audio</vt:lpstr>
      <vt:lpstr>Sampling Audio</vt:lpstr>
      <vt:lpstr>Sampling for an Audio Signal</vt:lpstr>
      <vt:lpstr>Digital Audio</vt:lpstr>
      <vt:lpstr>Common Audio Formats </vt:lpstr>
      <vt:lpstr>Common Audio Formats </vt:lpstr>
      <vt:lpstr>Common Audio Formats </vt:lpstr>
      <vt:lpstr>Common Audio Formats </vt:lpstr>
      <vt:lpstr>Common Audio Formats </vt:lpstr>
      <vt:lpstr>Common Audio Formats </vt:lpstr>
      <vt:lpstr>Common Audio Formats </vt:lpstr>
      <vt:lpstr>Common Audio Formats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Representations</dc:title>
  <dc:creator>Eyob Samuel</dc:creator>
  <cp:lastModifiedBy>Eyob Samuel</cp:lastModifiedBy>
  <cp:revision>15</cp:revision>
  <dcterms:created xsi:type="dcterms:W3CDTF">2022-03-24T06:02:25Z</dcterms:created>
  <dcterms:modified xsi:type="dcterms:W3CDTF">2022-03-31T07:29:53Z</dcterms:modified>
</cp:coreProperties>
</file>