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17" r:id="rId4"/>
    <p:sldMasterId id="2147483850" r:id="rId5"/>
    <p:sldMasterId id="2147483894" r:id="rId6"/>
    <p:sldMasterId id="2147483932" r:id="rId7"/>
  </p:sldMasterIdLst>
  <p:notesMasterIdLst>
    <p:notesMasterId r:id="rId37"/>
  </p:notesMasterIdLst>
  <p:handoutMasterIdLst>
    <p:handoutMasterId r:id="rId38"/>
  </p:handoutMasterIdLst>
  <p:sldIdLst>
    <p:sldId id="332" r:id="rId8"/>
    <p:sldId id="292" r:id="rId9"/>
    <p:sldId id="348" r:id="rId10"/>
    <p:sldId id="347" r:id="rId11"/>
    <p:sldId id="333" r:id="rId12"/>
    <p:sldId id="359" r:id="rId13"/>
    <p:sldId id="328" r:id="rId14"/>
    <p:sldId id="344" r:id="rId15"/>
    <p:sldId id="338" r:id="rId16"/>
    <p:sldId id="343" r:id="rId17"/>
    <p:sldId id="339" r:id="rId18"/>
    <p:sldId id="363" r:id="rId19"/>
    <p:sldId id="362" r:id="rId20"/>
    <p:sldId id="366" r:id="rId21"/>
    <p:sldId id="323" r:id="rId22"/>
    <p:sldId id="346" r:id="rId23"/>
    <p:sldId id="257" r:id="rId24"/>
    <p:sldId id="337" r:id="rId25"/>
    <p:sldId id="334" r:id="rId26"/>
    <p:sldId id="335" r:id="rId27"/>
    <p:sldId id="336" r:id="rId28"/>
    <p:sldId id="353" r:id="rId29"/>
    <p:sldId id="364" r:id="rId30"/>
    <p:sldId id="352" r:id="rId31"/>
    <p:sldId id="356" r:id="rId32"/>
    <p:sldId id="358" r:id="rId33"/>
    <p:sldId id="360" r:id="rId34"/>
    <p:sldId id="355" r:id="rId35"/>
    <p:sldId id="365" r:id="rId3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82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127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4200" userDrawn="1">
          <p15:clr>
            <a:srgbClr val="A4A3A4"/>
          </p15:clr>
        </p15:guide>
        <p15:guide id="8" pos="2886">
          <p15:clr>
            <a:srgbClr val="A4A3A4"/>
          </p15:clr>
        </p15:guide>
        <p15:guide id="9" pos="286">
          <p15:clr>
            <a:srgbClr val="A4A3A4"/>
          </p15:clr>
        </p15:guide>
        <p15:guide id="10" pos="5496" userDrawn="1">
          <p15:clr>
            <a:srgbClr val="A4A3A4"/>
          </p15:clr>
        </p15:guide>
        <p15:guide id="11" pos="2928" userDrawn="1">
          <p15:clr>
            <a:srgbClr val="A4A3A4"/>
          </p15:clr>
        </p15:guide>
        <p15:guide id="1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333333"/>
    <a:srgbClr val="000000"/>
    <a:srgbClr val="262626"/>
    <a:srgbClr val="FFE600"/>
    <a:srgbClr val="747480"/>
    <a:srgbClr val="FFFFFF"/>
    <a:srgbClr val="C4C4CD"/>
    <a:srgbClr val="660066"/>
    <a:srgbClr val="DEB9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72849" autoAdjust="0"/>
  </p:normalViewPr>
  <p:slideViewPr>
    <p:cSldViewPr snapToGrid="0" snapToObjects="1" showGuides="1">
      <p:cViewPr>
        <p:scale>
          <a:sx n="67" d="100"/>
          <a:sy n="67" d="100"/>
        </p:scale>
        <p:origin x="1244" y="48"/>
      </p:cViewPr>
      <p:guideLst>
        <p:guide orient="horz" pos="2160"/>
        <p:guide orient="horz" pos="682"/>
        <p:guide orient="horz" pos="888"/>
        <p:guide orient="horz" pos="3861"/>
        <p:guide orient="horz" pos="127"/>
        <p:guide orient="horz" pos="4319"/>
        <p:guide orient="horz" pos="4200"/>
        <p:guide pos="2886"/>
        <p:guide pos="286"/>
        <p:guide pos="5496"/>
        <p:guide pos="2928"/>
        <p:guide pos="283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>
        <p:scale>
          <a:sx n="200" d="100"/>
          <a:sy n="200" d="100"/>
        </p:scale>
        <p:origin x="-413" y="-417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29/08/2019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29/08/2019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?service=machine-learning-studio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calculator/?service=machine-learning-studio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en/development/desa/population/migration/publications/migrationreport/docs/MigrationReport2017_Highlights.pdf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bankingandfinance.com/the-benefits-of-cloud-computing-for-the-banking-financial-indust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intechfutures.com/2014/07/six-reasons-why-cloud-computing-will-transform-the-way-banks-serve-clients-and-the-five-hurdles-to-overcome/" TargetMode="External"/><Relationship Id="rId5" Type="http://schemas.openxmlformats.org/officeDocument/2006/relationships/hyperlink" Target="https://blend.com/blog/insights/cloud-technology/" TargetMode="External"/><Relationship Id="rId4" Type="http://schemas.openxmlformats.org/officeDocument/2006/relationships/hyperlink" Target="https://www.trintech.com/blog/cloud-solutions/how-the-banking-industry-benefits-from-cloud-computing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21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72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https://azure.microsoft.com/en-us/pricing/calculator/?service=machine-learning-studio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840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https://azure.microsoft.com/en-us/pricing/calculator/?service=machine-learning-studio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423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https://www.un.org/en/development/desa/population/migration/publications/migrationreport/docs/MigrationReport2017_Highlights.pdf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544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31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  <a:hlinkClick r:id="rId3"/>
              </a:rPr>
              <a:t>https://www.globalbankingandfinance.com/the-benefits-of-cloud-computing-for-the-banking-financial-industry/</a:t>
            </a:r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hlinkClick r:id="rId4"/>
              </a:rPr>
              <a:t>https://www.trintech.com/blog/cloud-solutions/how-the-banking-industry-benefits-from-cloud-computing/</a:t>
            </a:r>
            <a:endParaRPr lang="en-US" dirty="0"/>
          </a:p>
          <a:p>
            <a:r>
              <a:rPr lang="en-US" dirty="0">
                <a:hlinkClick r:id="rId5"/>
              </a:rPr>
              <a:t>https://blend.com/blog/insights/cloud-technology/</a:t>
            </a:r>
            <a:endParaRPr lang="en-US" dirty="0"/>
          </a:p>
          <a:p>
            <a:r>
              <a:rPr lang="en-US" dirty="0">
                <a:hlinkClick r:id="rId6"/>
              </a:rPr>
              <a:t>https://www.fintechfutures.com/2014/07/six-reasons-why-cloud-computing-will-transform-the-way-banks-serve-clients-and-the-five-hurdles-to-overcome/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50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17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73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83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6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56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8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</p:spTree>
    <p:extLst>
      <p:ext uri="{BB962C8B-B14F-4D97-AF65-F5344CB8AC3E}">
        <p14:creationId xmlns:p14="http://schemas.microsoft.com/office/powerpoint/2010/main" val="138107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273DE-A8FD-43F9-A3D9-68970B4AF5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9CCEE76-ADAC-4C09-B6FF-B7180031AC2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AE062-2E23-4013-8660-9CF8B9A843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2FDE-84B3-4A82-878F-6285E65B16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5230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05771F-985B-43A3-B810-16E3E1851D6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06494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70C05D4-D8C4-4691-89DC-120E06C0A0E8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937760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937760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AB755-0634-43A3-B427-C896D8448ABA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691442"/>
            <a:ext cx="5669280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46095A-D7CE-45C6-8BF9-B5543F78C034}"/>
              </a:ext>
            </a:extLst>
          </p:cNvPr>
          <p:cNvSpPr txBox="1"/>
          <p:nvPr userDrawn="1"/>
        </p:nvSpPr>
        <p:spPr>
          <a:xfrm>
            <a:off x="461984" y="5587582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D785C9C-C30C-4D97-AE69-8F7DD8E35F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0157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E9ED2CF-644F-4B9E-820F-6BF4B84D68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19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rgbClr val="FFD200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0D652C-43A8-4888-A086-F26EAFCF8D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897024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96E1D-5C76-4ADE-9002-02AC4DD83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865A7-88A1-4179-82B7-13BDA35F141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BEDFAA0-E69B-4776-9581-7FC7C8BA877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51E9-620F-4C67-9485-FC4B1DECDB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3B3B-B504-465C-9948-C1D8C2E699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21B66-EF35-42E2-98F6-2B445D2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A10A-9A77-4291-B038-2BACB6C8510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6EEFB-0946-4328-B1EF-7567E5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E56A-99A8-45B4-A8F6-67B842B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FDAC7B4-6A01-49C4-9730-BF8572B13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2" b="5936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C231702-C029-4BB5-90D1-8311DD931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59359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59359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664C035-6A58-4B86-A7B1-540D1C3A5C34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7727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F1241-E9B6-4AFC-94DC-380325C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57FC-BEB6-472D-B2FA-5939A6D4E9E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A62-2FE8-40E2-AD71-A2FCBF4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FE67-B066-4247-BB41-6FE7CE16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BF30-77AC-4AB5-8632-BF71395C23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2C7B75-070E-4FA8-81AA-5D744EC27B2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475C-10CE-4EB1-B9D2-1AD083DB73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6C31-E14E-4A28-A9E9-2D347271C8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BEC6-81BD-4A6C-A6CF-94332742F9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CBCD5F7-0DF9-4123-86DA-C7F0BF0B7B5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FBF-9B0D-493C-BE46-3C702E0F65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F439-4CB5-472E-B792-D16C641535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7B21-823B-4C1B-B44E-8C28E4ECC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741E2ED-6E26-46A5-B0CB-000051BE0FA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E9737-42F0-4F0F-A932-7FE9D402AE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A6E3-8A4A-4FC9-88A7-DFA9B43FF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273DE-A8FD-43F9-A3D9-68970B4AF5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9CCEE76-ADAC-4C09-B6FF-B7180031AC2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AE062-2E23-4013-8660-9CF8B9A843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2FDE-84B3-4A82-878F-6285E65B16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664C035-6A58-4B86-A7B1-540D1C3A5C34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025C-3438-4F2B-8F2C-C1B75E95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8AB9-6E37-47C1-9D85-4203001C89F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889EE-A272-4972-94F8-C2BB452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A7D4-D39D-42B7-9480-78FE2F6F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025C-3438-4F2B-8F2C-C1B75E95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8AB9-6E37-47C1-9D85-4203001C89F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889EE-A272-4972-94F8-C2BB452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A7D4-D39D-42B7-9480-78FE2F6F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0115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95EDADD0-A4AE-43D1-A8CA-F0D422EBF9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6A883D-CB1B-44DF-B864-E08C3B0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85F-FCA3-430D-9DE7-15726AAD19A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518928-6D8C-4DEF-879C-4C4BB7FF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04FC6-AE5A-4130-8CE6-82D0878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7E606BA7-787F-40CD-BB00-3AEC32420A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05A20-B63F-4056-AEB2-E204776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A52-5ACD-455D-A5D0-FA719880D0C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49782F-FB67-472E-B457-A8D4FC32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4EC9CE-483F-4F19-937D-371A9A1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8D47-C5CC-46B5-80A6-DC3E17F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D75D-FE2A-4AE4-84E8-26A2D7A851BF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D722-DDE7-4179-BC15-25906CA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56507-1FEF-43F0-A228-A0F4A38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4BB7-1E72-4EB8-993C-631EDB973C7A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A287C-1B1C-48E4-A41F-63B3103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5EF-0993-4A75-8666-036CDF26198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876A3-22CA-4258-8697-755EB01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98EB-F4E6-41EC-B31B-6FE074B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18EF-1F4C-4097-BF3F-A4B7A605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37B-3DF7-44DE-ABDD-431420C263D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96BC2-80B0-49AE-A845-81937D49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F6FC-E1D1-4971-AA75-4FA11D6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64808858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05771F-985B-43A3-B810-16E3E1851D6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06494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70C05D4-D8C4-4691-89DC-120E06C0A0E8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937760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937760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AB755-0634-43A3-B427-C896D8448ABA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691442"/>
            <a:ext cx="5669280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46095A-D7CE-45C6-8BF9-B5543F78C034}"/>
              </a:ext>
            </a:extLst>
          </p:cNvPr>
          <p:cNvSpPr txBox="1"/>
          <p:nvPr userDrawn="1"/>
        </p:nvSpPr>
        <p:spPr>
          <a:xfrm>
            <a:off x="461984" y="5587582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D785C9C-C30C-4D97-AE69-8F7DD8E35F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0157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E9ED2CF-644F-4B9E-820F-6BF4B84D68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19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rgbClr val="FFD200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0D652C-43A8-4888-A086-F26EAFCF8D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897024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96E1D-5C76-4ADE-9002-02AC4DD83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865A7-88A1-4179-82B7-13BDA35F141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BEDFAA0-E69B-4776-9581-7FC7C8BA877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51E9-620F-4C67-9485-FC4B1DECDB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3B3B-B504-465C-9948-C1D8C2E699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21B66-EF35-42E2-98F6-2B445D2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A10A-9A77-4291-B038-2BACB6C8510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6EEFB-0946-4328-B1EF-7567E5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E56A-99A8-45B4-A8F6-67B842B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37343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95EDADD0-A4AE-43D1-A8CA-F0D422EBF9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6A883D-CB1B-44DF-B864-E08C3B0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85F-FCA3-430D-9DE7-15726AAD19A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518928-6D8C-4DEF-879C-4C4BB7FF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04FC6-AE5A-4130-8CE6-82D0878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67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7E606BA7-787F-40CD-BB00-3AEC32420A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05A20-B63F-4056-AEB2-E204776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A52-5ACD-455D-A5D0-FA719880D0C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49782F-FB67-472E-B457-A8D4FC32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4EC9CE-483F-4F19-937D-371A9A1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32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8D47-C5CC-46B5-80A6-DC3E17F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D75D-FE2A-4AE4-84E8-26A2D7A851BF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D722-DDE7-4179-BC15-25906CA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56507-1FEF-43F0-A228-A0F4A38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67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143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4BB7-1E72-4EB8-993C-631EDB973C7A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22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FDAC7B4-6A01-49C4-9730-BF8572B13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2" b="5936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C231702-C029-4BB5-90D1-8311DD931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59359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59359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A287C-1B1C-48E4-A41F-63B3103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5EF-0993-4A75-8666-036CDF26198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876A3-22CA-4258-8697-755EB01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98EB-F4E6-41EC-B31B-6FE074B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399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59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18EF-1F4C-4097-BF3F-A4B7A605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37B-3DF7-44DE-ABDD-431420C263D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96BC2-80B0-49AE-A845-81937D49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F6FC-E1D1-4971-AA75-4FA11D6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281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809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CDA38-9A54-405F-83FD-C2C8A8B87B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B05771F-985B-43A3-B810-16E3E1851D6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4A337-C481-46B0-A487-BEEC61FC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12A2-9F1E-4808-9F79-71FEE70E5D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74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66A06-263B-4A4A-913D-FDC2AFF122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351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B113FC-110C-4156-AE54-B6BF40969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046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BFE52-8B9C-459B-B350-E3ADCFE74B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789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/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064949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064949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</p:spTree>
    <p:extLst>
      <p:ext uri="{BB962C8B-B14F-4D97-AF65-F5344CB8AC3E}">
        <p14:creationId xmlns:p14="http://schemas.microsoft.com/office/powerpoint/2010/main" val="200962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770C05D4-D8C4-4691-89DC-120E06C0A0E8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750119" y="1677507"/>
            <a:ext cx="4937760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119" y="2685128"/>
            <a:ext cx="4937760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GB" dirty="0">
                <a:latin typeface="EYInterstate" panose="02000503020000020004" pitchFamily="2" charset="0"/>
              </a:rPr>
              <a:t>XX Month 200X (EY Interstate bold 16 point)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AB755-0634-43A3-B427-C896D8448ABA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691442"/>
            <a:ext cx="5669280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46095A-D7CE-45C6-8BF9-B5543F78C034}"/>
              </a:ext>
            </a:extLst>
          </p:cNvPr>
          <p:cNvSpPr txBox="1"/>
          <p:nvPr userDrawn="1"/>
        </p:nvSpPr>
        <p:spPr>
          <a:xfrm>
            <a:off x="461984" y="5587582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D785C9C-C30C-4D97-AE69-8F7DD8E35F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0157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FE9ED2CF-644F-4B9E-820F-6BF4B84D68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19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rgbClr val="FFD200"/>
                </a:solidFill>
                <a:latin typeface="EYInterstate Light" panose="02000506000000020004" pitchFamily="2" charset="0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0D652C-43A8-4888-A086-F26EAFCF8D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897024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96E1D-5C76-4ADE-9002-02AC4DD83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7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81C513F-D0C9-46EE-93E2-83D5128319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442718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7311" y="399049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7311" y="4233140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5" y="3882880"/>
            <a:ext cx="583915" cy="585216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442718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939806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865A7-88A1-4179-82B7-13BDA35F141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BEDFAA0-E69B-4776-9581-7FC7C8BA877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C51E9-620F-4C67-9485-FC4B1DECDB1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3B3B-B504-465C-9948-C1D8C2E6999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579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0DE8-8F4D-4084-8CB3-259B7386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21B66-EF35-42E2-98F6-2B445D2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A10A-9A77-4291-B038-2BACB6C8510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6EEFB-0946-4328-B1EF-7567E5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E56A-99A8-45B4-A8F6-67B842B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7222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936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936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F898568-1B78-454B-9FE7-9E37EEF85A89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05A121-2DA3-4610-BC32-EBB7F8ABAF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BB2EE4-E5D4-4DD9-97C5-CF16A0A232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03A0AAB-2D99-480E-8BCB-0300B2E4CA7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6D971F-E278-4FE8-BAE4-2AD4D04270F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954568E-D3F2-4EA1-8901-CBA2FF03D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19C9D94-B5B9-4323-A444-8300077366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14F1DE27-AD0C-4A9A-9D8D-4F823ECEA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6306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739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999368" y="5709060"/>
            <a:ext cx="6088405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346308" y="5605201"/>
            <a:ext cx="783397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9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308" y="6019189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6308" y="6216807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60A7550-5D67-4923-A7BC-21E832215440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57A982A-5252-472B-BD55-97D5153213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3813414" cy="860400"/>
          </a:xfrm>
        </p:spPr>
        <p:txBody>
          <a:bodyPr/>
          <a:lstStyle>
            <a:lvl1pPr>
              <a:defRPr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</a:t>
            </a:r>
            <a:br>
              <a:rPr lang="en-GB" dirty="0"/>
            </a:br>
            <a:r>
              <a:rPr lang="en-GB" dirty="0"/>
              <a:t>30 point)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809C9F7-7674-4F00-8A7B-4EBDB5F94F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3813414" cy="64574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  <a:endParaRPr lang="en-GB" sz="1600" dirty="0"/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FBA4DFB-2D74-4887-91FA-9FE36EADD25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223B0E3-13DC-4092-840F-C19C33D0170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20F86E7-783D-48A5-9A99-BBE51AD8BB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EA618E4-F6E6-47C9-85C3-E1EF97EB6D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6008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EAA736A0-D2E9-4CA1-BF9F-5E33CF39B8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grpSp>
        <p:nvGrpSpPr>
          <p:cNvPr id="79" name="Group 4">
            <a:extLst>
              <a:ext uri="{FF2B5EF4-FFF2-40B4-BE49-F238E27FC236}">
                <a16:creationId xmlns:a16="http://schemas.microsoft.com/office/drawing/2014/main" id="{A159D8C9-C19B-4DF7-9C5A-22EDB8A5FB9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D95FB310-FD8D-4315-8C3A-8966DC1515A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B0F72F2B-2B88-4D56-A5C3-5C83787BA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900DB62A-8F2A-4742-9C40-2FC7AA1823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23B9FB7E-B586-4378-AE43-0A9B9CA0B9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  <p:sp>
        <p:nvSpPr>
          <p:cNvPr id="124" name="Subtitle 2">
            <a:extLst>
              <a:ext uri="{FF2B5EF4-FFF2-40B4-BE49-F238E27FC236}">
                <a16:creationId xmlns:a16="http://schemas.microsoft.com/office/drawing/2014/main" id="{DE813F69-7E98-49B9-A563-B5D22423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2825612"/>
            <a:ext cx="3612689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6135F81D-3120-4669-8305-5AB7CAA0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1855166"/>
            <a:ext cx="3612689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1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4">
            <a:extLst>
              <a:ext uri="{FF2B5EF4-FFF2-40B4-BE49-F238E27FC236}">
                <a16:creationId xmlns:a16="http://schemas.microsoft.com/office/drawing/2014/main" id="{916D9572-5294-4C0A-83C4-99E45F8949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710488" y="5340350"/>
            <a:ext cx="987425" cy="1157288"/>
            <a:chOff x="4857" y="3364"/>
            <a:chExt cx="622" cy="729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5667BEF9-3DFA-4239-A852-71BA27EC8E18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7E85CBCB-BA9A-4374-A431-F4DC5F8079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5C0EF3BA-6104-4E1B-9F18-E642314A9A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BEA87971-BB0B-4ED2-8AC3-71D5B1159A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90" name="Subtitle 2">
            <a:extLst>
              <a:ext uri="{FF2B5EF4-FFF2-40B4-BE49-F238E27FC236}">
                <a16:creationId xmlns:a16="http://schemas.microsoft.com/office/drawing/2014/main" id="{D57E11BD-E2D9-41B1-9EF5-FF1EA0B8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id="{9E850DE9-7D5E-499B-8FA1-4143F639E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20AFF6A-D70F-482C-ACA4-D71330481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8AAC-70C4-433E-BAA2-1A1AFBD71E3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3359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0CEA2-D107-4E43-B632-8CAB22A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6B7-FAA1-49A2-8BFA-449AB937675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C4BD-E0C7-4008-8760-F505B7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2ADF-C3C7-4D61-8B10-4ED750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1903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57898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1161-0EF0-4994-BAAC-817AFCD556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8655AF-B45A-43A6-A6E4-A92B8CCFA186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1A6EA-628B-40CB-AD7E-45CB0B91C2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9134-47E0-4E77-855E-45C10B9B8B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026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418" y="907750"/>
            <a:ext cx="666552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1076-97C0-41B2-AAE5-AD919BB2DC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4FAA7-3AFB-43A4-9332-55702EEFB6BB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0DA20-3A42-4B9D-A853-92BEABFB15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E24F-B7C3-43FD-BF17-E37070A300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12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E81C-0962-435D-B7CC-E9E7007F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6E5F-2233-44C4-A768-9BC337F9F9CD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D1B3-89EC-47BA-A26E-D0402201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CB01-FCA5-4FE1-B210-29952B46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1811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31FF-92C4-4CFE-89C8-231A1B4903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ADD9D7F-9B4D-4774-AFA3-BCF9232B053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2E31-AECD-4259-BF90-99398FE12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F2A-9E13-4DC5-89FE-0719F2B171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5512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24A25-AAE3-42CE-906A-12D97307C1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2ED48F-3F98-4183-8923-77129A69963B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D7A84-5352-4432-83C2-4B3F3BD889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019A7-134D-49ED-8707-807B58B2E5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6701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49F8-A774-4DD1-8745-65E01AB0472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C3679E-CE99-4385-8BD0-1A1175D70D1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0F4CC-50C9-4C20-A16A-91535919DC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C557-8F9C-4613-8095-373D3EE80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2869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12pt,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70E81591-07D5-438D-AAD4-4B9A889F448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0ECC-CB43-49D3-ABF3-A5F4F308E7E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8E4C5DD-8E03-4FAA-8921-CB640E00BA1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9E38-5A0D-4584-B4BB-113C1A4C50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8B89-1ED7-4BD8-90B0-47F3DF32AD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919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54B0064F-CA12-4F8F-B694-23C41AD0F1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F93F004B-02B9-4455-A020-115CFB37BE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9F4E2CA-BA89-47F8-8C68-7CACFBAF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993525-96BF-457D-86C8-A5E217C20B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8973D65-036E-4D65-AAA3-1427C4AA0C9B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892301" y="6516456"/>
            <a:ext cx="1191258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4C5DD-8E03-4FAA-8921-CB640E00BA12}" type="datetime3">
              <a:rPr lang="en-US" smtClean="0"/>
              <a:pPr/>
              <a:t>29 August 2019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9711A3A-DB5C-4C5F-BF5A-7DBDD6EFF6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21561" y="6516456"/>
            <a:ext cx="3086100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40A4236-AC64-456A-B3F9-BED41065570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63093" y="6516456"/>
            <a:ext cx="663066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0181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09667CEE-F273-4416-9D45-A0E825F1491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43F5A26-EE33-4654-ACA2-880B36B275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25D6EF1-9951-4386-9E98-24FDBF5827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2CC147-C47E-4B17-9D76-D39D3C36C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150544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FF60CB08-2DD7-4911-8D80-BCAC794454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7E6D8E8-E311-4EB7-AFAA-50963EA7B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3EFA7D4-C8AD-4C58-A0EE-C2B7003936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459CDB2-C2F0-4E1A-AC90-F93C856AA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9451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0E02-1003-4EAE-8667-0F1BC9077C64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4007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DAEA1-6A90-4FC2-97C7-E8CE0391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A2B2-412B-49EA-99B0-06781321061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19100-2154-4CEF-A4AE-869A8733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3803-CB8A-4830-8E96-5C40786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0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F1241-E9B6-4AFC-94DC-380325C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57FC-BEB6-472D-B2FA-5939A6D4E9E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A62-2FE8-40E2-AD71-A2FCBF4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FE67-B066-4247-BB41-6FE7CE16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31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BDE01-7D08-4922-9259-4581BC33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249C-FD77-4F22-A6EF-43F8DC053B7D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6724-47E1-45B5-B455-099BFD53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0A57-5875-43E6-BEEA-8CEBCDCA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9254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907750"/>
            <a:ext cx="823071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5F9A-0842-4BED-A447-9C3F6915DC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BF3969-7A23-4B37-9754-54A2A593BBD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D82-A588-4EFB-A956-62AC671AB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DB56-43F3-4932-8420-FA767EBAB4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45344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7547C-9236-44B2-927D-EE1C7DF0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1AC-0B8C-40CC-9B36-B9B2DB76B79B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2AC0F-F4F4-46F1-8E38-470CA213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01A4-CE65-4914-B017-DED28C25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0659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A9D79-13D5-4189-B325-32C1E300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14C-751B-4148-8198-F2095604443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90CD3-106E-4E37-A338-7D12BDB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AA2E-8C14-46B6-80A1-837B7775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342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13CB0-F911-4F63-ADF4-31E748E4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AA61-9193-44AF-B668-28B8BC11A486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00D68-E42E-4E18-97BC-09F3CC3C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9C18C-4659-4936-9B48-47D91699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3919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7CA26-2B7B-4622-93A8-93EC10CC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5D69-F807-4D09-B66E-06AAE28FCE5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24E25-AADE-42B5-BB07-A8C5FC7F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93A4-EF49-4605-8E7D-22AB1304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40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8AD78-6C49-405F-80BD-8F5F9CFA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9CCB-2F74-4AE7-9D2F-AB617BC2C6D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55-F277-42AF-8500-E16F039B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8E36-B58F-4FD6-B92E-04754A1D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922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80A10-F3A8-4482-9A96-E4A2985059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6756D8-28B7-4B79-8118-E321541624B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42338-84D5-44C7-ADEC-04C9C56CF2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C4917-7B6B-475D-AAE6-8F714438F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1794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BBDB2-BA66-4CAF-998B-9D64B00D14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866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6D09E6-0A52-4BB2-A361-86380E62A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25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BF30-77AC-4AB5-8632-BF71395C23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2C7B75-070E-4FA8-81AA-5D744EC27B2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475C-10CE-4EB1-B9D2-1AD083DB73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6C31-E14E-4A28-A9E9-2D347271C8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9816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72D4-8941-4841-A1D6-780403604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9143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666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600"/>
            <a:ext cx="8229600" cy="59436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able Placeholder 4">
            <a:extLst>
              <a:ext uri="{FF2B5EF4-FFF2-40B4-BE49-F238E27FC236}">
                <a16:creationId xmlns:a16="http://schemas.microsoft.com/office/drawing/2014/main" id="{C5AC4C92-885D-49C5-B704-597DE68FC006}"/>
              </a:ext>
            </a:extLst>
          </p:cNvPr>
          <p:cNvSpPr txBox="1">
            <a:spLocks/>
          </p:cNvSpPr>
          <p:nvPr userDrawn="1"/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4A2E968-DBA8-4BD3-8F8F-9B23825BC4D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5A018-27C1-411C-A8B7-4C4E2685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A426-2D75-48A7-BFCD-382E65B0A3F4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722F2-E6B5-4B92-988F-82639B0B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48EC-D865-4954-9EBD-9C30DCDD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695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936" y="2050889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936" y="3312530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9B594-94BE-43F4-8A51-56A02D3520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1924332-F73B-4D42-A29E-DA0724CA7F63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76FF3-5668-471F-96BC-86222958B4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144E7-F1A6-43D5-9337-069D87B113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8411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064" y="2504281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413CE-C4D0-4ABD-A496-80941F07BD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98D45B8-0674-473C-A4E9-F3FF22E7F741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F2A22-94A3-41BF-9F87-44E3FEF33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C79A1-12F2-4F8B-A8F3-F46D58F4CB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41127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0" r="2225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</p:spTree>
    <p:extLst>
      <p:ext uri="{BB962C8B-B14F-4D97-AF65-F5344CB8AC3E}">
        <p14:creationId xmlns:p14="http://schemas.microsoft.com/office/powerpoint/2010/main" val="390977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8EA5E8-D5CE-4885-9BCF-B4EBD8097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91" r="2240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AD81-9D09-493D-94B8-1CAA625F6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B7F2A12E-7729-47A0-BC4C-937A569C1503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470054" y="457199"/>
            <a:ext cx="4507059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06FE6B-2888-42EC-9409-22E0C44C3E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326" y="1476597"/>
            <a:ext cx="4064949" cy="860400"/>
          </a:xfrm>
        </p:spPr>
        <p:txBody>
          <a:bodyPr/>
          <a:lstStyle>
            <a:lvl1pPr>
              <a:defRPr sz="30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2FC3DF6-2861-4293-9E33-F3E405EF9F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6327" y="2422864"/>
            <a:ext cx="4064949" cy="391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00" dirty="0"/>
              <a:t>Subtitle (EY Interstate 16 point)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7FDAC7B4-6A01-49C4-9730-BF8572B139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02" b="5936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9144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C231702-C029-4BB5-90D1-8311DD931D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61" y="5340096"/>
            <a:ext cx="987552" cy="115696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4654295" cy="3930900"/>
          </a:xfrm>
          <a:prstGeom prst="rect">
            <a:avLst/>
          </a:prstGeom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" y="1799130"/>
            <a:ext cx="359359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2769576"/>
            <a:ext cx="359359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727C5A3D-F97A-4F85-9F88-240C243986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7204B28E-7010-45B1-9A81-2C543F9490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240"/>
            <a:ext cx="6753225" cy="3400425"/>
          </a:xfrm>
          <a:prstGeom prst="rect">
            <a:avLst/>
          </a:prstGeom>
        </p:spPr>
      </p:pic>
      <p:sp>
        <p:nvSpPr>
          <p:cNvPr id="75" name="Subtitle 2">
            <a:extLst>
              <a:ext uri="{FF2B5EF4-FFF2-40B4-BE49-F238E27FC236}">
                <a16:creationId xmlns:a16="http://schemas.microsoft.com/office/drawing/2014/main" id="{24F2EA79-0822-4B81-90D8-1FA02CFB9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191" y="3258529"/>
            <a:ext cx="5943432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FFFFFF"/>
                </a:solidFill>
              </a:defRPr>
            </a:lvl2pPr>
            <a:lvl3pPr marL="0" indent="0" algn="l">
              <a:buNone/>
              <a:defRPr sz="1600"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C2B6F8E-BD78-40B0-B08A-973D8535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191" y="2288083"/>
            <a:ext cx="594343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79" name="Picture 278">
            <a:extLst>
              <a:ext uri="{FF2B5EF4-FFF2-40B4-BE49-F238E27FC236}">
                <a16:creationId xmlns:a16="http://schemas.microsoft.com/office/drawing/2014/main" id="{5A33645C-A5C8-4EA5-A3D8-D74C0FE66C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14517"/>
            <a:ext cx="3780000" cy="61875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>
            <a:lvl1pPr>
              <a:defRPr sz="1100" baseline="0"/>
            </a:lvl1pPr>
          </a:lstStyle>
          <a:p>
            <a:fld id="{F1BC30E3-FFE5-4B91-AA19-87A149EBB9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BEC6-81BD-4A6C-A6CF-94332742F9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CBCD5F7-0DF9-4123-86DA-C7F0BF0B7B5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FBF-9B0D-493C-BE46-3C702E0F65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F439-4CB5-472E-B792-D16C641535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6008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70E64C6A-78AE-4547-94F4-A7E658DB2E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A319-28F8-4E6B-8249-40111354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5F12-9236-45E8-96D1-F6A2C4A63F3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3A21D-493F-4B42-85B4-BCE5E8F9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E1552-BF13-453D-A76C-3B49D9C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C3EC46-D295-425C-8ED2-70D3C946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F1241-E9B6-4AFC-94DC-380325C3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57FC-BEB6-472D-B2FA-5939A6D4E9E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81A62-2FE8-40E2-AD71-A2FCBF45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FE67-B066-4247-BB41-6FE7CE16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6139" y="1"/>
            <a:ext cx="2997862" cy="61561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558041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7921"/>
            <a:ext cx="5471882" cy="873760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7201" y="2311401"/>
            <a:ext cx="2683690" cy="384470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45392" y="2311402"/>
            <a:ext cx="2683690" cy="1254759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45392" y="4236721"/>
            <a:ext cx="2683690" cy="1944160"/>
          </a:xfrm>
        </p:spPr>
        <p:txBody>
          <a:bodyPr numCol="1"/>
          <a:lstStyle>
            <a:lvl1pPr marL="0" indent="0">
              <a:buNone/>
              <a:defRPr sz="134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29C318B-FAE0-4A50-A714-607EF622AF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559340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BF30-77AC-4AB5-8632-BF71395C23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2C7B75-070E-4FA8-81AA-5D744EC27B2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4475C-10CE-4EB1-B9D2-1AD083DB73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6C31-E14E-4A28-A9E9-2D347271C8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2036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787414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418" y="294200"/>
            <a:ext cx="6665528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20417" y="1137921"/>
            <a:ext cx="2056091" cy="5018184"/>
          </a:xfrm>
        </p:spPr>
        <p:txBody>
          <a:bodyPr/>
          <a:lstStyle>
            <a:lvl1pPr marL="0" indent="0">
              <a:buNone/>
              <a:defRPr sz="13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93076" y="1137921"/>
            <a:ext cx="2101787" cy="5018184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13F91-AFC9-4CB0-B48E-B4031BDF7D7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611431" y="1137922"/>
            <a:ext cx="2075369" cy="2796151"/>
          </a:xfrm>
        </p:spPr>
        <p:txBody>
          <a:bodyPr numCol="1"/>
          <a:lstStyle>
            <a:lvl1pPr marL="0" indent="0">
              <a:buNone/>
              <a:defRPr sz="1049">
                <a:solidFill>
                  <a:schemeClr val="bg1"/>
                </a:solidFill>
              </a:defRPr>
            </a:lvl1pPr>
            <a:lvl2pPr marL="267319" indent="0">
              <a:buNone/>
              <a:defRPr sz="1349">
                <a:solidFill>
                  <a:schemeClr val="bg1"/>
                </a:solidFill>
              </a:defRPr>
            </a:lvl2pPr>
            <a:lvl3pPr marL="534639" indent="0">
              <a:buNone/>
              <a:defRPr sz="1199">
                <a:solidFill>
                  <a:schemeClr val="bg1"/>
                </a:solidFill>
              </a:defRPr>
            </a:lvl3pPr>
            <a:lvl4pPr marL="801958" indent="0">
              <a:buNone/>
              <a:defRPr sz="1049">
                <a:solidFill>
                  <a:schemeClr val="bg1"/>
                </a:solidFill>
              </a:defRPr>
            </a:lvl4pPr>
            <a:lvl5pPr marL="1069277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BEC6-81BD-4A6C-A6CF-94332742F93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CBCD5F7-0DF9-4123-86DA-C7F0BF0B7B5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1FBF-9B0D-493C-BE46-3C702E0F65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1F439-4CB5-472E-B792-D16C641535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34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4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EAD7805E-FA43-4FE6-B59E-9A440183B7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198B-8C42-45EB-99DF-C3F1A2AB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5ABC-A91F-4289-9C66-23D8A5B1426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68C3-3843-40FF-9263-125A8E57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E6C9-5E0D-49AD-8BBE-CFF5714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7B21-823B-4C1B-B44E-8C28E4ECC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741E2ED-6E26-46A5-B0CB-000051BE0FA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E9737-42F0-4F0F-A932-7FE9D402AE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A6E3-8A4A-4FC9-88A7-DFA9B43FF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67954" y="0"/>
            <a:ext cx="4476046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35" y="2578743"/>
            <a:ext cx="3401698" cy="1055708"/>
          </a:xfrm>
        </p:spPr>
        <p:txBody>
          <a:bodyPr/>
          <a:lstStyle>
            <a:lvl1pPr marL="0" indent="0">
              <a:buNone/>
              <a:defRPr sz="2249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135" y="3840384"/>
            <a:ext cx="3401698" cy="1055708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273DE-A8FD-43F9-A3D9-68970B4AF5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9CCEE76-ADAC-4C09-B6FF-B7180031AC2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AE062-2E23-4013-8660-9CF8B9A843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D2FDE-84B3-4A82-878F-6285E65B16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7200" y="1137921"/>
            <a:ext cx="3716193" cy="426745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41864" y="3813288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1864" y="4055931"/>
            <a:ext cx="2315750" cy="1800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9864" y="3578084"/>
            <a:ext cx="777600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9866" y="1137921"/>
            <a:ext cx="409693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9866" y="1635009"/>
            <a:ext cx="4096935" cy="1611554"/>
          </a:xfrm>
        </p:spPr>
        <p:txBody>
          <a:bodyPr/>
          <a:lstStyle>
            <a:lvl1pPr marL="0" indent="0">
              <a:buNone/>
              <a:defRPr sz="1199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C37BF1DE-E4E1-40C4-B510-30A0AC8ABD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D44C6-2A68-4AD7-9CC8-54BCF10027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664C035-6A58-4B86-A7B1-540D1C3A5C34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91FF-C540-403B-944B-8EC413F39B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0440-F38E-4BBB-A6D3-3297528ECA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3025C-3438-4F2B-8F2C-C1B75E95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8AB9-6E37-47C1-9D85-4203001C89FC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889EE-A272-4972-94F8-C2BB452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7A7D4-D39D-42B7-9480-78FE2F6F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D7B1EAA-D62E-426F-9D29-F674CEB29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000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43D8C34-69FC-4DEE-BC95-D2F629475E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6000" y="551683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78FCBB-C01D-4FF8-828E-0E27552CA9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26000" y="582887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AD41D48-C813-4F78-A2C8-0758D2B7DC18}"/>
              </a:ext>
            </a:extLst>
          </p:cNvPr>
          <p:cNvSpPr txBox="1">
            <a:spLocks/>
          </p:cNvSpPr>
          <p:nvPr userDrawn="1"/>
        </p:nvSpPr>
        <p:spPr>
          <a:xfrm>
            <a:off x="3402806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463" y="2851522"/>
            <a:ext cx="3334113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7B21-823B-4C1B-B44E-8C28E4ECCA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741E2ED-6E26-46A5-B0CB-000051BE0FA0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E9737-42F0-4F0F-A932-7FE9D402AE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A6E3-8A4A-4FC9-88A7-DFA9B43FF9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1700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07F99-5C2B-4FC6-A3DF-23E011C8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FBE9395-9BF1-4306-9F29-1F8E92C9F8DB}"/>
              </a:ext>
            </a:extLst>
          </p:cNvPr>
          <p:cNvSpPr txBox="1">
            <a:spLocks/>
          </p:cNvSpPr>
          <p:nvPr userDrawn="1"/>
        </p:nvSpPr>
        <p:spPr>
          <a:xfrm>
            <a:off x="3757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DD12F9-AC78-4784-A2C0-5FB6EC5A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7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B2527F-4DCE-4CB5-A96D-2E432FD5A0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7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FFB3C-E689-440E-8EDB-465853B346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17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37920"/>
            <a:ext cx="6175841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95EDADD0-A4AE-43D1-A8CA-F0D422EBF99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DC4E272-5E22-4B3C-94CE-7BFF319FA1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26A883D-CB1B-44DF-B864-E08C3B09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D85F-FCA3-430D-9DE7-15726AAD19A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D518928-6D8C-4DEF-879C-4C4BB7FF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04FC6-AE5A-4130-8CE6-82D0878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7E606BA7-787F-40CD-BB00-3AEC32420A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8E9B660A-29E5-49A2-9D87-2D7C78CC11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E05A20-B63F-4056-AEB2-E2047764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EA52-5ACD-455D-A5D0-FA719880D0C9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49782F-FB67-472E-B457-A8D4FC32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4EC9CE-483F-4F19-937D-371A9A12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137919"/>
            <a:ext cx="4038600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0C976817-4856-4880-A98A-B5A5C7C5542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8D47-C5CC-46B5-80A6-DC3E17F4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D75D-FE2A-4AE4-84E8-26A2D7A851BF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2D722-DDE7-4179-BC15-25906CAE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756507-1FEF-43F0-A228-A0F4A38D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247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304" y="1869441"/>
            <a:ext cx="4042800" cy="4256075"/>
          </a:xfrm>
        </p:spPr>
        <p:txBody>
          <a:bodyPr/>
          <a:lstStyle>
            <a:lvl1pPr>
              <a:defRPr sz="1499">
                <a:solidFill>
                  <a:schemeClr val="bg1"/>
                </a:solidFill>
              </a:defRPr>
            </a:lvl1pPr>
            <a:lvl2pPr>
              <a:defRPr sz="1349">
                <a:solidFill>
                  <a:schemeClr val="bg1"/>
                </a:solidFill>
              </a:defRPr>
            </a:lvl2pPr>
            <a:lvl3pPr>
              <a:defRPr sz="1199">
                <a:solidFill>
                  <a:schemeClr val="bg1"/>
                </a:solidFill>
              </a:defRPr>
            </a:lvl3pPr>
            <a:lvl4pPr>
              <a:defRPr sz="1049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1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7304" y="1137920"/>
            <a:ext cx="40428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04B06CAE-5FB1-4603-B59C-091CBDD47D4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1" y="907750"/>
            <a:ext cx="825878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F6F0C-8419-4816-9E6B-8941D50C58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32F33D8-1A24-4E39-86C5-F6B07A9A5EB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7EFC1-5CA0-4BFB-8363-27F8F3D233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86835-09D6-4615-BB7C-7F8253C03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8263-DCF1-4C67-90D8-C34A99A7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4BB7-1E72-4EB8-993C-631EDB973C7A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9A50-9EF9-4531-9496-997ED3A2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5048-1D32-4032-B513-417B7698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A287C-1B1C-48E4-A41F-63B31038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75EF-0993-4A75-8666-036CDF261987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876A3-22CA-4258-8697-755EB013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98EB-F4E6-41EC-B31B-6FE074B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94857-4245-4B70-83AF-69EE8341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9DBD-335A-435A-8745-2F341A9AAC4E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6D39F-AAFD-4EAB-BBF7-D94D820E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219F-D640-4BE4-BEBF-30B96F2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A18EF-1F4C-4097-BF3F-A4B7A605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A37B-3DF7-44DE-ABDD-431420C263D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96BC2-80B0-49AE-A845-81937D49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F6FC-E1D1-4971-AA75-4FA11D6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9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42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38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41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2.xml"/><Relationship Id="rId40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4" Type="http://schemas.openxmlformats.org/officeDocument/2006/relationships/image" Target="../media/image1.wmf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4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1F1-58AD-46F1-B809-9D59D360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08048" y="6516456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BB8231F0-3B52-46BE-9F1F-CD1AA9613C52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E3A-850C-4403-A5AC-24F2FB2A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308" y="6516456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FE43-22D2-44DE-9910-040934A9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14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85" r:id="rId13"/>
    <p:sldLayoutId id="2147483883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  <p:sldLayoutId id="2147483841" r:id="rId25"/>
    <p:sldLayoutId id="2147483892" r:id="rId26"/>
    <p:sldLayoutId id="2147483893" r:id="rId27"/>
    <p:sldLayoutId id="2147483843" r:id="rId28"/>
    <p:sldLayoutId id="2147483844" r:id="rId29"/>
    <p:sldLayoutId id="2147483845" r:id="rId30"/>
    <p:sldLayoutId id="2147483878" r:id="rId31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070143FB-B49A-43B9-BDD0-6B34F1305A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84464" y="6327648"/>
            <a:ext cx="402336" cy="412867"/>
            <a:chOff x="7110" y="4004"/>
            <a:chExt cx="191" cy="1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BF2560-A8D8-44C9-8115-BCB508589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D2A493-73F6-40BA-A4BE-DAEC44F3A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09A7C37-C954-457F-B80C-7BC99BEAE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CDCB3BA-A513-4554-9E26-04ABDDC12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92301" y="6516456"/>
            <a:ext cx="1191258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C60616C-F738-4195-9CBC-57322DFDB528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58F79CF-3FBE-4C25-8F3A-14054DB24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1561" y="6516456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/>
              <a:t>Presentation title</a:t>
            </a:r>
            <a:endParaRPr lang="en-IN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896A04B-A040-4017-99D1-DD33A2934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3093" y="6516456"/>
            <a:ext cx="663066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GB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5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84" r:id="rId15"/>
    <p:sldLayoutId id="2147483886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90" r:id="rId28"/>
    <p:sldLayoutId id="2147483891" r:id="rId29"/>
    <p:sldLayoutId id="2147483876" r:id="rId30"/>
    <p:sldLayoutId id="2147483880" r:id="rId31"/>
    <p:sldLayoutId id="2147483881" r:id="rId32"/>
    <p:sldLayoutId id="2147483882" r:id="rId33"/>
    <p:sldLayoutId id="2147483887" r:id="rId34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1F1-58AD-46F1-B809-9D59D360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08048" y="6516456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61FD59A6-2F3C-4923-8E94-85F3AAB8D5DF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E3A-850C-4403-A5AC-24F2FB2A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308" y="6516456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FE43-22D2-44DE-9910-040934A9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974" r:id="rId3"/>
    <p:sldLayoutId id="2147483973" r:id="rId4"/>
    <p:sldLayoutId id="2147483972" r:id="rId5"/>
    <p:sldLayoutId id="2147483971" r:id="rId6"/>
    <p:sldLayoutId id="2147483970" r:id="rId7"/>
    <p:sldLayoutId id="2147483968" r:id="rId8"/>
    <p:sldLayoutId id="2147483965" r:id="rId9"/>
    <p:sldLayoutId id="2147483964" r:id="rId10"/>
    <p:sldLayoutId id="2147483931" r:id="rId11"/>
    <p:sldLayoutId id="2147483929" r:id="rId12"/>
    <p:sldLayoutId id="2147483899" r:id="rId13"/>
    <p:sldLayoutId id="2147483927" r:id="rId14"/>
    <p:sldLayoutId id="2147483901" r:id="rId15"/>
    <p:sldLayoutId id="2147483969" r:id="rId16"/>
    <p:sldLayoutId id="2147483967" r:id="rId17"/>
    <p:sldLayoutId id="2147483966" r:id="rId18"/>
    <p:sldLayoutId id="2147483930" r:id="rId19"/>
    <p:sldLayoutId id="2147483903" r:id="rId20"/>
    <p:sldLayoutId id="2147483904" r:id="rId21"/>
    <p:sldLayoutId id="2147483905" r:id="rId22"/>
    <p:sldLayoutId id="2147483906" r:id="rId23"/>
    <p:sldLayoutId id="2147483907" r:id="rId24"/>
    <p:sldLayoutId id="2147483908" r:id="rId25"/>
    <p:sldLayoutId id="2147483909" r:id="rId26"/>
    <p:sldLayoutId id="2147483910" r:id="rId27"/>
    <p:sldLayoutId id="2147483911" r:id="rId28"/>
    <p:sldLayoutId id="2147483912" r:id="rId29"/>
    <p:sldLayoutId id="2147483913" r:id="rId30"/>
    <p:sldLayoutId id="2147483914" r:id="rId31"/>
    <p:sldLayoutId id="2147483915" r:id="rId32"/>
    <p:sldLayoutId id="2147483916" r:id="rId33"/>
    <p:sldLayoutId id="2147483917" r:id="rId34"/>
    <p:sldLayoutId id="2147483918" r:id="rId35"/>
    <p:sldLayoutId id="2147483919" r:id="rId36"/>
    <p:sldLayoutId id="2147483920" r:id="rId37"/>
    <p:sldLayoutId id="2147483921" r:id="rId38"/>
    <p:sldLayoutId id="2147483922" r:id="rId39"/>
    <p:sldLayoutId id="2147483923" r:id="rId40"/>
    <p:sldLayoutId id="2147483924" r:id="rId41"/>
    <p:sldLayoutId id="2147483925" r:id="rId42"/>
  </p:sldLayoutIdLst>
  <p:hf hdr="0" ftr="0" dt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94200"/>
            <a:ext cx="82296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37920"/>
            <a:ext cx="82296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A56E9B-FDEB-4900-88BD-F0B34334DB41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E1F1-58AD-46F1-B809-9D59D3606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08048" y="6516456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61FD59A6-2F3C-4923-8E94-85F3AAB8D5DF}" type="datetime3">
              <a:rPr lang="en-US" smtClean="0"/>
              <a:t>29 August 2019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BE3A-850C-4403-A5AC-24F2FB2A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37308" y="6516456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FFE43-22D2-44DE-9910-040934A9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516456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40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  <p:sldLayoutId id="2147483954" r:id="rId22"/>
    <p:sldLayoutId id="2147483955" r:id="rId23"/>
    <p:sldLayoutId id="2147483956" r:id="rId24"/>
    <p:sldLayoutId id="2147483957" r:id="rId25"/>
    <p:sldLayoutId id="2147483958" r:id="rId26"/>
    <p:sldLayoutId id="2147483959" r:id="rId27"/>
    <p:sldLayoutId id="2147483960" r:id="rId28"/>
    <p:sldLayoutId id="2147483961" r:id="rId29"/>
    <p:sldLayoutId id="2147483962" r:id="rId30"/>
    <p:sldLayoutId id="2147483963" r:id="rId31"/>
  </p:sldLayoutIdLst>
  <p:hf hdr="0" ftr="0" dt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3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29.xml"/><Relationship Id="rId3" Type="http://schemas.openxmlformats.org/officeDocument/2006/relationships/slide" Target="slide19.xml"/><Relationship Id="rId7" Type="http://schemas.openxmlformats.org/officeDocument/2006/relationships/slide" Target="slide25.xml"/><Relationship Id="rId12" Type="http://schemas.openxmlformats.org/officeDocument/2006/relationships/slide" Target="slide2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2.xml"/><Relationship Id="rId6" Type="http://schemas.openxmlformats.org/officeDocument/2006/relationships/slide" Target="slide24.xml"/><Relationship Id="rId11" Type="http://schemas.openxmlformats.org/officeDocument/2006/relationships/slide" Target="slide27.xml"/><Relationship Id="rId5" Type="http://schemas.openxmlformats.org/officeDocument/2006/relationships/slide" Target="slide22.xml"/><Relationship Id="rId10" Type="http://schemas.openxmlformats.org/officeDocument/2006/relationships/slide" Target="slide23.xml"/><Relationship Id="rId4" Type="http://schemas.openxmlformats.org/officeDocument/2006/relationships/slide" Target="slide21.xml"/><Relationship Id="rId9" Type="http://schemas.openxmlformats.org/officeDocument/2006/relationships/slide" Target="slide2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4.svg"/><Relationship Id="rId7" Type="http://schemas.openxmlformats.org/officeDocument/2006/relationships/image" Target="../media/image3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0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Relationship Id="rId4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0.xml"/><Relationship Id="rId4" Type="http://schemas.openxmlformats.org/officeDocument/2006/relationships/slide" Target="slide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8191" y="3600450"/>
            <a:ext cx="5943432" cy="303821"/>
          </a:xfrm>
        </p:spPr>
        <p:txBody>
          <a:bodyPr/>
          <a:lstStyle/>
          <a:p>
            <a:r>
              <a:rPr lang="en-US" dirty="0"/>
              <a:t>Ugochukwu </a:t>
            </a:r>
            <a:r>
              <a:rPr lang="en-US" dirty="0" err="1"/>
              <a:t>Orizu</a:t>
            </a:r>
            <a:r>
              <a:rPr lang="en-US" dirty="0"/>
              <a:t> | Penny Pan | Hunter Davis | Jason Murner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191" y="2306555"/>
            <a:ext cx="5943432" cy="70449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SHIELD Bank </a:t>
            </a:r>
            <a:r>
              <a:rPr lang="en-IN" sz="2000" dirty="0">
                <a:solidFill>
                  <a:schemeClr val="bg1"/>
                </a:solidFill>
              </a:rPr>
              <a:t>Avenger Initiative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EBA6-88AF-4AD8-8F9D-55760E18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initiatives will transform mobile experiences into a more consistent engagement with increased communication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A8334-823D-43B9-AD27-E302BD65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10</a:t>
            </a:fld>
            <a:endParaRPr lang="en-US" sz="11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C2E05-AEBD-4F78-AFE3-5056CD3F6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29" t="6268" r="38437" b="9074"/>
          <a:stretch/>
        </p:blipFill>
        <p:spPr>
          <a:xfrm>
            <a:off x="3647548" y="1903811"/>
            <a:ext cx="1848901" cy="377331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742B62-4DAA-4EDF-9938-DD95304FC01F}"/>
              </a:ext>
            </a:extLst>
          </p:cNvPr>
          <p:cNvSpPr/>
          <p:nvPr/>
        </p:nvSpPr>
        <p:spPr>
          <a:xfrm>
            <a:off x="5902402" y="4145795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Consumers who use the app regularly will receive personalized recommendations often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1B1253AF-306E-4D0D-9C84-4804CAE27B05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1FB5CD-549C-426B-B3FB-F77458926CF6}"/>
              </a:ext>
            </a:extLst>
          </p:cNvPr>
          <p:cNvSpPr/>
          <p:nvPr/>
        </p:nvSpPr>
        <p:spPr>
          <a:xfrm>
            <a:off x="182570" y="4145795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Communication channels such as messaging can be opened between customers and employees in their home country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9B5F6D-3097-400E-8FEE-ABD2E57DEEAB}"/>
              </a:ext>
            </a:extLst>
          </p:cNvPr>
          <p:cNvSpPr/>
          <p:nvPr/>
        </p:nvSpPr>
        <p:spPr>
          <a:xfrm>
            <a:off x="182570" y="1600983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Deploying the same app and webpage globally allows customers to have a consistent mobile experience regardless of location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F35CF0C-BDE5-4489-A604-3F725F9CBFAB}"/>
              </a:ext>
            </a:extLst>
          </p:cNvPr>
          <p:cNvSpPr/>
          <p:nvPr/>
        </p:nvSpPr>
        <p:spPr>
          <a:xfrm>
            <a:off x="5902402" y="1649550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Providing </a:t>
            </a:r>
            <a:r>
              <a:rPr lang="en-US">
                <a:solidFill>
                  <a:schemeClr val="bg1"/>
                </a:solidFill>
                <a:latin typeface="EYInterstate Light" panose="02000506000000020004" pitchFamily="2" charset="0"/>
              </a:rPr>
              <a:t>multilingual</a:t>
            </a: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 versions of the mobile experience makes it </a:t>
            </a:r>
            <a:r>
              <a:rPr lang="en-US">
                <a:solidFill>
                  <a:schemeClr val="bg1"/>
                </a:solidFill>
                <a:latin typeface="EYInterstate Light" panose="02000506000000020004" pitchFamily="2" charset="0"/>
              </a:rPr>
              <a:t>available to more</a:t>
            </a: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 customers</a:t>
            </a:r>
          </a:p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EA653986-3245-4C7C-B5CD-EACDF86E19A7}"/>
              </a:ext>
            </a:extLst>
          </p:cNvPr>
          <p:cNvSpPr txBox="1"/>
          <p:nvPr/>
        </p:nvSpPr>
        <p:spPr>
          <a:xfrm>
            <a:off x="3708770" y="1249196"/>
            <a:ext cx="1726456" cy="562462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b="1" dirty="0">
                <a:solidFill>
                  <a:schemeClr val="bg1"/>
                </a:solidFill>
              </a:rPr>
              <a:t>Mobile Personalization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EBD3B8-8D3F-4D30-B52F-977B30B9B6D0}"/>
              </a:ext>
            </a:extLst>
          </p:cNvPr>
          <p:cNvSpPr/>
          <p:nvPr/>
        </p:nvSpPr>
        <p:spPr>
          <a:xfrm>
            <a:off x="182571" y="1168235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Consistent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F277038-7964-41A3-9370-9F7417717AF8}"/>
              </a:ext>
            </a:extLst>
          </p:cNvPr>
          <p:cNvSpPr/>
          <p:nvPr/>
        </p:nvSpPr>
        <p:spPr>
          <a:xfrm>
            <a:off x="5902397" y="3725793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Frequent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82FE12-121A-411C-9B0A-8805E7F60B49}"/>
              </a:ext>
            </a:extLst>
          </p:cNvPr>
          <p:cNvSpPr/>
          <p:nvPr/>
        </p:nvSpPr>
        <p:spPr>
          <a:xfrm>
            <a:off x="182567" y="3727739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95615B-7E44-44F3-B584-5C697B180D1A}"/>
              </a:ext>
            </a:extLst>
          </p:cNvPr>
          <p:cNvSpPr/>
          <p:nvPr/>
        </p:nvSpPr>
        <p:spPr>
          <a:xfrm>
            <a:off x="5902397" y="1224310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Inclusive</a:t>
            </a:r>
          </a:p>
        </p:txBody>
      </p:sp>
    </p:spTree>
    <p:extLst>
      <p:ext uri="{BB962C8B-B14F-4D97-AF65-F5344CB8AC3E}">
        <p14:creationId xmlns:p14="http://schemas.microsoft.com/office/powerpoint/2010/main" val="166736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initiatives will transform physical branches into internationally-welcoming environments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11</a:t>
            </a:fld>
            <a:endParaRPr lang="en-US" sz="1100" dirty="0"/>
          </a:p>
        </p:txBody>
      </p:sp>
      <p:sp>
        <p:nvSpPr>
          <p:cNvPr id="36" name="Footer Placeholder 7">
            <a:extLst>
              <a:ext uri="{FF2B5EF4-FFF2-40B4-BE49-F238E27FC236}">
                <a16:creationId xmlns:a16="http://schemas.microsoft.com/office/drawing/2014/main" id="{BD261BD9-D822-5D43-90D2-184250551C00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4BCAD-D366-4314-BE8E-19A009DB66A7}"/>
              </a:ext>
            </a:extLst>
          </p:cNvPr>
          <p:cNvGrpSpPr/>
          <p:nvPr/>
        </p:nvGrpSpPr>
        <p:grpSpPr>
          <a:xfrm>
            <a:off x="3469005" y="2363072"/>
            <a:ext cx="2205990" cy="2131856"/>
            <a:chOff x="3469005" y="2363072"/>
            <a:chExt cx="2205990" cy="213185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CE6D3528-F217-4347-876A-0B5CD1CA246A}"/>
                </a:ext>
              </a:extLst>
            </p:cNvPr>
            <p:cNvSpPr/>
            <p:nvPr/>
          </p:nvSpPr>
          <p:spPr>
            <a:xfrm>
              <a:off x="3469005" y="2363072"/>
              <a:ext cx="2205990" cy="213185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FF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" name="Picture 2" descr="A picture containing electronics, wall, indoor, sky&#10;&#10;Description automatically generated">
              <a:extLst>
                <a:ext uri="{FF2B5EF4-FFF2-40B4-BE49-F238E27FC236}">
                  <a16:creationId xmlns:a16="http://schemas.microsoft.com/office/drawing/2014/main" id="{048868E0-2F50-4553-8BC2-967A82284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48" b="91283" l="32400" r="96400">
                          <a14:foregroundMark x1="34600" y1="6053" x2="76200" y2="3148"/>
                          <a14:foregroundMark x1="76200" y1="3148" x2="84800" y2="9927"/>
                          <a14:foregroundMark x1="35800" y1="9685" x2="32400" y2="5811"/>
                          <a14:foregroundMark x1="92200" y1="20581" x2="92800" y2="30024"/>
                          <a14:foregroundMark x1="96400" y1="28571" x2="96400" y2="28571"/>
                          <a14:foregroundMark x1="58200" y1="91283" x2="58200" y2="912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22"/>
            <a:stretch/>
          </p:blipFill>
          <p:spPr>
            <a:xfrm>
              <a:off x="3722280" y="2440144"/>
              <a:ext cx="1699439" cy="1977712"/>
            </a:xfrm>
            <a:prstGeom prst="rect">
              <a:avLst/>
            </a:prstGeom>
          </p:spPr>
        </p:pic>
      </p:grpSp>
      <p:sp>
        <p:nvSpPr>
          <p:cNvPr id="10" name="TextBox 12">
            <a:extLst>
              <a:ext uri="{FF2B5EF4-FFF2-40B4-BE49-F238E27FC236}">
                <a16:creationId xmlns:a16="http://schemas.microsoft.com/office/drawing/2014/main" id="{982ACD7A-7795-4116-9EBA-94722B42CC42}"/>
              </a:ext>
            </a:extLst>
          </p:cNvPr>
          <p:cNvSpPr txBox="1"/>
          <p:nvPr/>
        </p:nvSpPr>
        <p:spPr>
          <a:xfrm>
            <a:off x="3769995" y="1270212"/>
            <a:ext cx="1604010" cy="353623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Jarvis Kiosks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6B563D-1072-477C-A73D-42EF71031BC3}"/>
              </a:ext>
            </a:extLst>
          </p:cNvPr>
          <p:cNvSpPr/>
          <p:nvPr/>
        </p:nvSpPr>
        <p:spPr>
          <a:xfrm>
            <a:off x="182570" y="1600983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Customers who are more comfortable visiting a branch can still do so without speaking the local language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5CA400-8EB2-4793-94F1-F61F9E2006A2}"/>
              </a:ext>
            </a:extLst>
          </p:cNvPr>
          <p:cNvSpPr/>
          <p:nvPr/>
        </p:nvSpPr>
        <p:spPr>
          <a:xfrm>
            <a:off x="182570" y="4145795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Interactive software can provide users advice on local banking requirements and other onboarding information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BD1877F-1455-4413-89B5-639EE6F76524}"/>
              </a:ext>
            </a:extLst>
          </p:cNvPr>
          <p:cNvSpPr/>
          <p:nvPr/>
        </p:nvSpPr>
        <p:spPr>
          <a:xfrm>
            <a:off x="5902402" y="4145795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Jarvis could give advice specific to that city such as local hotspots and ATM locations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742EC46-32B4-462C-BDCE-788E31992E17}"/>
              </a:ext>
            </a:extLst>
          </p:cNvPr>
          <p:cNvSpPr/>
          <p:nvPr/>
        </p:nvSpPr>
        <p:spPr>
          <a:xfrm>
            <a:off x="5902402" y="1649550"/>
            <a:ext cx="305902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IBM Watson allows the kiosk to act as an advisor who already knows you personally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E410FA-6EF1-4027-9003-369E67DC1E44}"/>
              </a:ext>
            </a:extLst>
          </p:cNvPr>
          <p:cNvSpPr/>
          <p:nvPr/>
        </p:nvSpPr>
        <p:spPr>
          <a:xfrm>
            <a:off x="182571" y="1168235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Comfort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1B3586-0CF4-4454-9C4F-3E34858BB4B7}"/>
              </a:ext>
            </a:extLst>
          </p:cNvPr>
          <p:cNvSpPr/>
          <p:nvPr/>
        </p:nvSpPr>
        <p:spPr>
          <a:xfrm>
            <a:off x="182570" y="3725171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Interactive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F7ABEA-4970-4B02-951E-11E307CF665C}"/>
              </a:ext>
            </a:extLst>
          </p:cNvPr>
          <p:cNvSpPr/>
          <p:nvPr/>
        </p:nvSpPr>
        <p:spPr>
          <a:xfrm>
            <a:off x="5902402" y="3725171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Local Tips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E5C21A6-7551-47E7-A774-9B8CEF1552DC}"/>
              </a:ext>
            </a:extLst>
          </p:cNvPr>
          <p:cNvSpPr/>
          <p:nvPr/>
        </p:nvSpPr>
        <p:spPr>
          <a:xfrm>
            <a:off x="5902402" y="1211275"/>
            <a:ext cx="3059028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93469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D8F7-42B5-4015-87AA-C4E20D3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&amp;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7E32-B9FC-4D3B-8F3D-5EA271ED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sz="1100"/>
              <a:pPr/>
              <a:t>12</a:t>
            </a:fld>
            <a:endParaRPr sz="11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2A55F6-A5C5-4E06-B657-6FDB26A70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0843"/>
              </p:ext>
            </p:extLst>
          </p:nvPr>
        </p:nvGraphicFramePr>
        <p:xfrm>
          <a:off x="149157" y="4174988"/>
          <a:ext cx="8818825" cy="1659890"/>
        </p:xfrm>
        <a:graphic>
          <a:graphicData uri="http://schemas.openxmlformats.org/drawingml/2006/table">
            <a:tbl>
              <a:tblPr/>
              <a:tblGrid>
                <a:gridCol w="809848">
                  <a:extLst>
                    <a:ext uri="{9D8B030D-6E8A-4147-A177-3AD203B41FA5}">
                      <a16:colId xmlns:a16="http://schemas.microsoft.com/office/drawing/2014/main" val="3586099735"/>
                    </a:ext>
                  </a:extLst>
                </a:gridCol>
                <a:gridCol w="182366">
                  <a:extLst>
                    <a:ext uri="{9D8B030D-6E8A-4147-A177-3AD203B41FA5}">
                      <a16:colId xmlns:a16="http://schemas.microsoft.com/office/drawing/2014/main" val="207538180"/>
                    </a:ext>
                  </a:extLst>
                </a:gridCol>
                <a:gridCol w="276145">
                  <a:extLst>
                    <a:ext uri="{9D8B030D-6E8A-4147-A177-3AD203B41FA5}">
                      <a16:colId xmlns:a16="http://schemas.microsoft.com/office/drawing/2014/main" val="3686537205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321623991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3249374983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3634915334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85398152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465737869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696422888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540317420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515837002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82673073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253061180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843472000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308410585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124022255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2753734189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3743654718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293844954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675476371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505938919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2791713238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1410442479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3786472766"/>
                    </a:ext>
                  </a:extLst>
                </a:gridCol>
                <a:gridCol w="343203">
                  <a:extLst>
                    <a:ext uri="{9D8B030D-6E8A-4147-A177-3AD203B41FA5}">
                      <a16:colId xmlns:a16="http://schemas.microsoft.com/office/drawing/2014/main" val="272783707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kern="120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Month</a:t>
                      </a:r>
                      <a:endParaRPr lang="en-US" sz="1800" i="1" kern="1200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0022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5343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bg1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Cloud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EYInterstate Light" panose="02000506000000020004" pitchFamily="2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FFE6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E6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96789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4404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636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4675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7323"/>
                  </a:ext>
                </a:extLst>
              </a:tr>
            </a:tbl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BC096B-DD35-4819-A6E7-2FAD1EF86CEE}"/>
              </a:ext>
            </a:extLst>
          </p:cNvPr>
          <p:cNvSpPr/>
          <p:nvPr/>
        </p:nvSpPr>
        <p:spPr>
          <a:xfrm>
            <a:off x="76409" y="1844995"/>
            <a:ext cx="2747089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Contract 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Data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Systems Integration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D4D125-8CAB-4CD2-8FD2-86563AC83283}"/>
              </a:ext>
            </a:extLst>
          </p:cNvPr>
          <p:cNvSpPr/>
          <p:nvPr/>
        </p:nvSpPr>
        <p:spPr>
          <a:xfrm>
            <a:off x="76410" y="1412247"/>
            <a:ext cx="2747089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Cloud</a:t>
            </a:r>
            <a:endParaRPr lang="en-US" sz="2200" b="1" kern="1200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26A19C-0162-4D7A-A787-240545DAEFC0}"/>
              </a:ext>
            </a:extLst>
          </p:cNvPr>
          <p:cNvSpPr/>
          <p:nvPr/>
        </p:nvSpPr>
        <p:spPr>
          <a:xfrm>
            <a:off x="3013435" y="1844995"/>
            <a:ext cx="2747090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Find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Find Translator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Contract Negotiation</a:t>
            </a:r>
          </a:p>
          <a:p>
            <a:pPr algn="ctr"/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D51EB3-571A-42AA-8992-613C4527B486}"/>
              </a:ext>
            </a:extLst>
          </p:cNvPr>
          <p:cNvSpPr/>
          <p:nvPr/>
        </p:nvSpPr>
        <p:spPr>
          <a:xfrm>
            <a:off x="3013436" y="1412247"/>
            <a:ext cx="2747090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590064-F2BF-479B-B8D0-E3B00BAC52AD}"/>
              </a:ext>
            </a:extLst>
          </p:cNvPr>
          <p:cNvSpPr/>
          <p:nvPr/>
        </p:nvSpPr>
        <p:spPr>
          <a:xfrm>
            <a:off x="5950462" y="1844995"/>
            <a:ext cx="3017519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Find Kiosk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Contract Negotiation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Employee Training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2BD6F9-9898-4D12-98C7-0BE888F98AF8}"/>
              </a:ext>
            </a:extLst>
          </p:cNvPr>
          <p:cNvSpPr/>
          <p:nvPr/>
        </p:nvSpPr>
        <p:spPr>
          <a:xfrm>
            <a:off x="5950463" y="1412247"/>
            <a:ext cx="3017519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dirty="0">
                <a:solidFill>
                  <a:schemeClr val="tx1"/>
                </a:solidFill>
              </a:rPr>
              <a:t>Physical</a:t>
            </a:r>
            <a:endParaRPr lang="en-US" sz="2200" b="1" kern="12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9CD15-337E-4DEC-BDAD-431808711CF5}"/>
              </a:ext>
            </a:extLst>
          </p:cNvPr>
          <p:cNvSpPr txBox="1"/>
          <p:nvPr/>
        </p:nvSpPr>
        <p:spPr>
          <a:xfrm>
            <a:off x="2678206" y="5094231"/>
            <a:ext cx="718607" cy="27443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Mobile</a:t>
            </a:r>
            <a:endParaRPr lang="en-US" sz="20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93A17-9301-49FE-8793-5D09238939D4}"/>
              </a:ext>
            </a:extLst>
          </p:cNvPr>
          <p:cNvSpPr txBox="1"/>
          <p:nvPr/>
        </p:nvSpPr>
        <p:spPr>
          <a:xfrm>
            <a:off x="2678206" y="5577568"/>
            <a:ext cx="780367" cy="27443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Physical</a:t>
            </a:r>
            <a:endParaRPr lang="en-US" sz="20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C4308D-9E4C-44E0-B132-4A39B0060B2E}"/>
              </a:ext>
            </a:extLst>
          </p:cNvPr>
          <p:cNvCxnSpPr>
            <a:cxnSpLocks/>
          </p:cNvCxnSpPr>
          <p:nvPr/>
        </p:nvCxnSpPr>
        <p:spPr>
          <a:xfrm>
            <a:off x="952500" y="4401879"/>
            <a:ext cx="8015481" cy="0"/>
          </a:xfrm>
          <a:prstGeom prst="line">
            <a:avLst/>
          </a:prstGeom>
          <a:ln w="952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7">
            <a:extLst>
              <a:ext uri="{FF2B5EF4-FFF2-40B4-BE49-F238E27FC236}">
                <a16:creationId xmlns:a16="http://schemas.microsoft.com/office/drawing/2014/main" id="{39F9F48D-6937-E14E-8833-367955669C5E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Recommendation | </a:t>
            </a:r>
            <a:r>
              <a:rPr lang="en-US" sz="1200" dirty="0">
                <a:solidFill>
                  <a:schemeClr val="bg1"/>
                </a:solidFill>
              </a:rPr>
              <a:t>Implementation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Financials | Risk Mitigation  | Conclusion</a:t>
            </a:r>
          </a:p>
        </p:txBody>
      </p:sp>
    </p:spTree>
    <p:extLst>
      <p:ext uri="{BB962C8B-B14F-4D97-AF65-F5344CB8AC3E}">
        <p14:creationId xmlns:p14="http://schemas.microsoft.com/office/powerpoint/2010/main" val="65980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D61-06E5-4694-BC8D-01E71075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EY Expertise with SHIELD Leadership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616C8-5C67-4606-B5C1-0BC18B0F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13</a:t>
            </a:fld>
            <a:endParaRPr lang="en-US" sz="11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89032C-F1B4-437D-8142-6DE4726A0C92}"/>
              </a:ext>
            </a:extLst>
          </p:cNvPr>
          <p:cNvSpPr/>
          <p:nvPr/>
        </p:nvSpPr>
        <p:spPr>
          <a:xfrm>
            <a:off x="182384" y="1727281"/>
            <a:ext cx="3286457" cy="1729242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Azure data migration and integration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IBM Watson integration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Kiosk implementation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Mobile app development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Technology employee training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DC5E7BE-5F58-4244-91CE-FE4003A1B347}"/>
              </a:ext>
            </a:extLst>
          </p:cNvPr>
          <p:cNvSpPr/>
          <p:nvPr/>
        </p:nvSpPr>
        <p:spPr>
          <a:xfrm>
            <a:off x="180582" y="1056265"/>
            <a:ext cx="3276439" cy="662090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Robert Rogers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Technology Delivery Lead</a:t>
            </a:r>
            <a:endParaRPr lang="en-US" sz="1600" b="1" kern="1200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5E052E-D0B9-4B6C-8E16-62E5170C9CF3}"/>
              </a:ext>
            </a:extLst>
          </p:cNvPr>
          <p:cNvSpPr/>
          <p:nvPr/>
        </p:nvSpPr>
        <p:spPr>
          <a:xfrm>
            <a:off x="5684993" y="1722225"/>
            <a:ext cx="3283290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Mobile app customer experience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Kiosk customer experience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Employee training to leverage Watson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9C9A3B-0CE9-475A-8CC7-2EF0B22F29C4}"/>
              </a:ext>
            </a:extLst>
          </p:cNvPr>
          <p:cNvSpPr/>
          <p:nvPr/>
        </p:nvSpPr>
        <p:spPr>
          <a:xfrm>
            <a:off x="5678140" y="1060943"/>
            <a:ext cx="3283290" cy="652019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Nicholas Stark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/>
                </a:solidFill>
              </a:rPr>
              <a:t>Customer Experience Le</a:t>
            </a:r>
            <a:r>
              <a:rPr lang="en-US" sz="1600" b="1" dirty="0">
                <a:solidFill>
                  <a:schemeClr val="tx1"/>
                </a:solidFill>
              </a:rPr>
              <a:t>ad</a:t>
            </a:r>
            <a:endParaRPr lang="en-US" sz="1600" b="1" kern="12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2AB5C3-79CC-496B-8FF0-B8A3A9F8F3DE}"/>
              </a:ext>
            </a:extLst>
          </p:cNvPr>
          <p:cNvSpPr/>
          <p:nvPr/>
        </p:nvSpPr>
        <p:spPr>
          <a:xfrm>
            <a:off x="176190" y="4427731"/>
            <a:ext cx="3253352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Azure Cloud new processes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Leveraging IBM Watson insights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Digital Kiosk logistics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Mobile app process integration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B1DE8C-5232-4BD3-8241-F0D66FB29090}"/>
              </a:ext>
            </a:extLst>
          </p:cNvPr>
          <p:cNvSpPr/>
          <p:nvPr/>
        </p:nvSpPr>
        <p:spPr>
          <a:xfrm>
            <a:off x="182569" y="3769877"/>
            <a:ext cx="3253352" cy="65785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Mark Thanos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>
                <a:solidFill>
                  <a:schemeClr val="tx1"/>
                </a:solidFill>
              </a:rPr>
              <a:t>Business Process Lead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CDA1C8-315D-4F84-B3A9-4ED33EA885A0}"/>
              </a:ext>
            </a:extLst>
          </p:cNvPr>
          <p:cNvSpPr/>
          <p:nvPr/>
        </p:nvSpPr>
        <p:spPr>
          <a:xfrm>
            <a:off x="5707133" y="4420668"/>
            <a:ext cx="3251318" cy="1731295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Omnichannel experience integration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IBM Watson insights and advice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Digital Kiosk experience</a:t>
            </a:r>
          </a:p>
          <a:p>
            <a:pPr marL="285750" indent="-285750" algn="ctr">
              <a:buFontTx/>
              <a:buChar char="-"/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BCFA929-8CE8-422F-9887-2E9FD3893E77}"/>
              </a:ext>
            </a:extLst>
          </p:cNvPr>
          <p:cNvSpPr/>
          <p:nvPr/>
        </p:nvSpPr>
        <p:spPr>
          <a:xfrm>
            <a:off x="5705161" y="3766873"/>
            <a:ext cx="3246437" cy="653795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</a:rPr>
              <a:t>Kathleen Hill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Global Head of Digital Innovation</a:t>
            </a:r>
            <a:endParaRPr lang="en-US" sz="1600" b="1" kern="1200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2C2CC0BD-8D7B-47CA-9D8F-B547420440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7219" b="26737"/>
          <a:stretch/>
        </p:blipFill>
        <p:spPr>
          <a:xfrm>
            <a:off x="3971037" y="3213294"/>
            <a:ext cx="1203161" cy="13069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F3606-EFDD-45B7-89B1-7A230A0B6284}"/>
              </a:ext>
            </a:extLst>
          </p:cNvPr>
          <p:cNvGrpSpPr/>
          <p:nvPr/>
        </p:nvGrpSpPr>
        <p:grpSpPr>
          <a:xfrm>
            <a:off x="3461228" y="2548762"/>
            <a:ext cx="2233596" cy="664532"/>
            <a:chOff x="3461228" y="2548762"/>
            <a:chExt cx="2233596" cy="664532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A608401-FAC5-4B06-B83F-558F9B95C44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228" y="2548762"/>
              <a:ext cx="1101558" cy="664532"/>
            </a:xfrm>
            <a:prstGeom prst="bentConnector2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0EA59BDD-9D36-4769-9429-D5CD169D16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62786" y="2548762"/>
              <a:ext cx="1132038" cy="664532"/>
            </a:xfrm>
            <a:prstGeom prst="bentConnector2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17065AEF-66D1-3B47-AE11-E384E4132C88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Recommendation | </a:t>
            </a:r>
            <a:r>
              <a:rPr lang="en-US" sz="1200" dirty="0">
                <a:solidFill>
                  <a:schemeClr val="bg1"/>
                </a:solidFill>
              </a:rPr>
              <a:t>Implementation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| Financials | Risk Mitigation  | Conclusion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43BBF-5FF8-4CDF-B64A-DA5DD6FBC65F}"/>
              </a:ext>
            </a:extLst>
          </p:cNvPr>
          <p:cNvGrpSpPr/>
          <p:nvPr/>
        </p:nvGrpSpPr>
        <p:grpSpPr>
          <a:xfrm flipV="1">
            <a:off x="3451397" y="4604939"/>
            <a:ext cx="2233596" cy="664532"/>
            <a:chOff x="3461228" y="2548762"/>
            <a:chExt cx="2233596" cy="664532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38AAE3E-567F-43D3-897B-51250656C90A}"/>
                </a:ext>
              </a:extLst>
            </p:cNvPr>
            <p:cNvCxnSpPr>
              <a:cxnSpLocks/>
            </p:cNvCxnSpPr>
            <p:nvPr/>
          </p:nvCxnSpPr>
          <p:spPr>
            <a:xfrm>
              <a:off x="3461228" y="2548762"/>
              <a:ext cx="1101558" cy="664532"/>
            </a:xfrm>
            <a:prstGeom prst="bentConnector2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E93CF3E-D709-48D0-8784-44AD5CC425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62786" y="2548762"/>
              <a:ext cx="1132038" cy="664532"/>
            </a:xfrm>
            <a:prstGeom prst="bentConnector2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41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this solution far outweigh the cost</a:t>
            </a:r>
            <a:endParaRPr lang="en-GB" sz="2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2DDFE8-A92D-428C-A156-7B4FCCA0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sz="1100" smtClean="0"/>
              <a:pPr/>
              <a:t>14</a:t>
            </a:fld>
            <a:endParaRPr sz="1100" dirty="0"/>
          </a:p>
        </p:txBody>
      </p:sp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F37C801D-5B8F-4221-B32D-3CBE28477DFB}"/>
              </a:ext>
            </a:extLst>
          </p:cNvPr>
          <p:cNvSpPr/>
          <p:nvPr/>
        </p:nvSpPr>
        <p:spPr>
          <a:xfrm>
            <a:off x="145008" y="3153649"/>
            <a:ext cx="2203704" cy="125723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Omnichannel Development and IBM Watson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$327M</a:t>
            </a:r>
          </a:p>
        </p:txBody>
      </p:sp>
      <p:sp>
        <p:nvSpPr>
          <p:cNvPr id="13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A6DAF155-F0F1-4C11-AD9B-6369709CD57A}"/>
              </a:ext>
            </a:extLst>
          </p:cNvPr>
          <p:cNvSpPr/>
          <p:nvPr/>
        </p:nvSpPr>
        <p:spPr>
          <a:xfrm>
            <a:off x="147098" y="1760142"/>
            <a:ext cx="2203704" cy="125723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Cloud Implementation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$295M</a:t>
            </a:r>
          </a:p>
        </p:txBody>
      </p:sp>
      <p:sp>
        <p:nvSpPr>
          <p:cNvPr id="14" name="Rectangle 13">
            <a:hlinkClick r:id="rId3" action="ppaction://hlinksldjump"/>
            <a:extLst>
              <a:ext uri="{FF2B5EF4-FFF2-40B4-BE49-F238E27FC236}">
                <a16:creationId xmlns:a16="http://schemas.microsoft.com/office/drawing/2014/main" id="{7B5D0AFF-C077-4A83-AD50-BE7BB1C72F2A}"/>
              </a:ext>
            </a:extLst>
          </p:cNvPr>
          <p:cNvSpPr/>
          <p:nvPr/>
        </p:nvSpPr>
        <p:spPr>
          <a:xfrm>
            <a:off x="145008" y="4547157"/>
            <a:ext cx="2203704" cy="125723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Variable/Other Costs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$65M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22F46-6D69-4417-96EF-3C3564D2ABD9}"/>
              </a:ext>
            </a:extLst>
          </p:cNvPr>
          <p:cNvSpPr/>
          <p:nvPr/>
        </p:nvSpPr>
        <p:spPr>
          <a:xfrm>
            <a:off x="844472" y="1392912"/>
            <a:ext cx="806772" cy="280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YInterstate Light" panose="02000506000000020004" pitchFamily="2" charset="0"/>
              </a:rPr>
              <a:t>Costs</a:t>
            </a: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C5A383-D309-4850-B0FB-7A20D733229D}"/>
              </a:ext>
            </a:extLst>
          </p:cNvPr>
          <p:cNvGrpSpPr/>
          <p:nvPr/>
        </p:nvGrpSpPr>
        <p:grpSpPr>
          <a:xfrm>
            <a:off x="2439851" y="1854018"/>
            <a:ext cx="4253118" cy="3412792"/>
            <a:chOff x="3125377" y="1317147"/>
            <a:chExt cx="6215567" cy="455038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0ED66F-0A46-4F84-B93D-3BD0800FBE66}"/>
                </a:ext>
              </a:extLst>
            </p:cNvPr>
            <p:cNvGrpSpPr/>
            <p:nvPr/>
          </p:nvGrpSpPr>
          <p:grpSpPr>
            <a:xfrm>
              <a:off x="3125377" y="1317147"/>
              <a:ext cx="6215567" cy="4550389"/>
              <a:chOff x="3114462" y="1435527"/>
              <a:chExt cx="6215567" cy="4550389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4DF087-8504-422A-88D9-9ED64694C322}"/>
                  </a:ext>
                </a:extLst>
              </p:cNvPr>
              <p:cNvGrpSpPr/>
              <p:nvPr/>
            </p:nvGrpSpPr>
            <p:grpSpPr>
              <a:xfrm>
                <a:off x="3114462" y="1435527"/>
                <a:ext cx="6215567" cy="4550389"/>
                <a:chOff x="2827742" y="1427978"/>
                <a:chExt cx="6215567" cy="455038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7C065E5-C389-4FDF-B857-26999C052C37}"/>
                    </a:ext>
                  </a:extLst>
                </p:cNvPr>
                <p:cNvGrpSpPr/>
                <p:nvPr/>
              </p:nvGrpSpPr>
              <p:grpSpPr>
                <a:xfrm>
                  <a:off x="2928182" y="3588540"/>
                  <a:ext cx="5416760" cy="1593338"/>
                  <a:chOff x="2998258" y="3972612"/>
                  <a:chExt cx="5416760" cy="1593338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95B2535-86A4-4858-8112-0488907B2CCE}"/>
                      </a:ext>
                    </a:extLst>
                  </p:cNvPr>
                  <p:cNvSpPr/>
                  <p:nvPr/>
                </p:nvSpPr>
                <p:spPr>
                  <a:xfrm rot="21030178">
                    <a:off x="3100367" y="3972612"/>
                    <a:ext cx="5314651" cy="27717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A6D242EE-09EC-4877-98A5-7C50452EDEF0}"/>
                      </a:ext>
                    </a:extLst>
                  </p:cNvPr>
                  <p:cNvSpPr/>
                  <p:nvPr/>
                </p:nvSpPr>
                <p:spPr>
                  <a:xfrm>
                    <a:off x="2998258" y="4376652"/>
                    <a:ext cx="260566" cy="27432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29" name="Right Triangle 28">
                    <a:extLst>
                      <a:ext uri="{FF2B5EF4-FFF2-40B4-BE49-F238E27FC236}">
                        <a16:creationId xmlns:a16="http://schemas.microsoft.com/office/drawing/2014/main" id="{35E8CF79-BED3-4F65-8738-3D5BFD394469}"/>
                      </a:ext>
                    </a:extLst>
                  </p:cNvPr>
                  <p:cNvSpPr/>
                  <p:nvPr/>
                </p:nvSpPr>
                <p:spPr>
                  <a:xfrm>
                    <a:off x="5786562" y="4376356"/>
                    <a:ext cx="642883" cy="1150280"/>
                  </a:xfrm>
                  <a:prstGeom prst="rtTriangl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585A163-2F77-4DEE-B632-89BE05943903}"/>
                      </a:ext>
                    </a:extLst>
                  </p:cNvPr>
                  <p:cNvSpPr/>
                  <p:nvPr/>
                </p:nvSpPr>
                <p:spPr>
                  <a:xfrm>
                    <a:off x="5589700" y="4105981"/>
                    <a:ext cx="393724" cy="40418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1" name="Right Triangle 30">
                    <a:extLst>
                      <a:ext uri="{FF2B5EF4-FFF2-40B4-BE49-F238E27FC236}">
                        <a16:creationId xmlns:a16="http://schemas.microsoft.com/office/drawing/2014/main" id="{BCA91FFF-A178-4203-BFE1-564D255CA4EE}"/>
                      </a:ext>
                    </a:extLst>
                  </p:cNvPr>
                  <p:cNvSpPr/>
                  <p:nvPr/>
                </p:nvSpPr>
                <p:spPr>
                  <a:xfrm flipH="1">
                    <a:off x="5143679" y="4376356"/>
                    <a:ext cx="642883" cy="1150280"/>
                  </a:xfrm>
                  <a:prstGeom prst="rt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A2BE99B-0D3F-4FCB-B3CE-954DE0584D70}"/>
                      </a:ext>
                    </a:extLst>
                  </p:cNvPr>
                  <p:cNvSpPr/>
                  <p:nvPr/>
                </p:nvSpPr>
                <p:spPr>
                  <a:xfrm>
                    <a:off x="4829258" y="5487321"/>
                    <a:ext cx="1904076" cy="7862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  <p:sp>
              <p:nvSpPr>
                <p:cNvPr id="22" name="Arrow: Down 21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066014E-B86F-4798-A632-B7CBCE9D2E50}"/>
                    </a:ext>
                  </a:extLst>
                </p:cNvPr>
                <p:cNvSpPr/>
                <p:nvPr/>
              </p:nvSpPr>
              <p:spPr>
                <a:xfrm>
                  <a:off x="2827742" y="1922623"/>
                  <a:ext cx="2379023" cy="1911590"/>
                </a:xfrm>
                <a:prstGeom prst="down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bg1"/>
                      </a:solidFill>
                    </a:rPr>
                    <a:t>$687M</a:t>
                  </a:r>
                </a:p>
              </p:txBody>
            </p:sp>
            <p:sp>
              <p:nvSpPr>
                <p:cNvPr id="23" name="Arrow: Down 22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D519551C-C1BA-4903-803C-40EB5CBC618F}"/>
                    </a:ext>
                  </a:extLst>
                </p:cNvPr>
                <p:cNvSpPr/>
                <p:nvPr/>
              </p:nvSpPr>
              <p:spPr>
                <a:xfrm flipV="1">
                  <a:off x="6665868" y="3552806"/>
                  <a:ext cx="2377441" cy="1911096"/>
                </a:xfrm>
                <a:prstGeom prst="downArrow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5626F71-083B-4A7F-B5E5-378DB4C89E3A}"/>
                    </a:ext>
                  </a:extLst>
                </p:cNvPr>
                <p:cNvSpPr txBox="1"/>
                <p:nvPr/>
              </p:nvSpPr>
              <p:spPr>
                <a:xfrm>
                  <a:off x="3222580" y="1427978"/>
                  <a:ext cx="1484157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3 Year Cost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9613A6-636B-4ECA-B6A5-2FD715E34511}"/>
                    </a:ext>
                  </a:extLst>
                </p:cNvPr>
                <p:cNvSpPr txBox="1"/>
                <p:nvPr/>
              </p:nvSpPr>
              <p:spPr>
                <a:xfrm>
                  <a:off x="6928678" y="5578258"/>
                  <a:ext cx="185057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3 Year NPV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EB7B13-B23F-4B7F-8D77-B1AA14FD1F61}"/>
                  </a:ext>
                </a:extLst>
              </p:cNvPr>
              <p:cNvSpPr txBox="1"/>
              <p:nvPr/>
            </p:nvSpPr>
            <p:spPr>
              <a:xfrm>
                <a:off x="7398608" y="4574973"/>
                <a:ext cx="1484157" cy="4514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$2.04B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2FE63F-D376-4338-8861-B7E0D88F2652}"/>
                </a:ext>
              </a:extLst>
            </p:cNvPr>
            <p:cNvSpPr txBox="1"/>
            <p:nvPr/>
          </p:nvSpPr>
          <p:spPr>
            <a:xfrm>
              <a:off x="3259648" y="5577615"/>
              <a:ext cx="2379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i="1" dirty="0"/>
                <a:t>*Click to see calculations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184CDC7-74D1-460D-9466-86ED249AE473}"/>
              </a:ext>
            </a:extLst>
          </p:cNvPr>
          <p:cNvSpPr/>
          <p:nvPr/>
        </p:nvSpPr>
        <p:spPr>
          <a:xfrm>
            <a:off x="7040879" y="1395313"/>
            <a:ext cx="1632451" cy="280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YInterstate Light" panose="02000506000000020004" pitchFamily="2" charset="0"/>
              </a:rPr>
              <a:t>Benefits</a:t>
            </a:r>
            <a:endParaRPr lang="en-US" sz="24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4" name="Rectangle 33">
            <a:hlinkClick r:id="rId4" action="ppaction://hlinksldjump"/>
            <a:extLst>
              <a:ext uri="{FF2B5EF4-FFF2-40B4-BE49-F238E27FC236}">
                <a16:creationId xmlns:a16="http://schemas.microsoft.com/office/drawing/2014/main" id="{ED4D9B6A-05B4-4A46-8CD0-973012282EA4}"/>
              </a:ext>
            </a:extLst>
          </p:cNvPr>
          <p:cNvSpPr/>
          <p:nvPr/>
        </p:nvSpPr>
        <p:spPr>
          <a:xfrm>
            <a:off x="6754430" y="1760143"/>
            <a:ext cx="2205353" cy="126187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Profit from New Customers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$2.27B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1A49D9-1EED-4997-8802-FBBF5873A776}"/>
              </a:ext>
            </a:extLst>
          </p:cNvPr>
          <p:cNvSpPr/>
          <p:nvPr/>
        </p:nvSpPr>
        <p:spPr>
          <a:xfrm>
            <a:off x="6761873" y="3151329"/>
            <a:ext cx="2205353" cy="126187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Profit from Existing Customers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$15M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B2318F-6696-4CC1-9C5F-4C4040189343}"/>
              </a:ext>
            </a:extLst>
          </p:cNvPr>
          <p:cNvSpPr/>
          <p:nvPr/>
        </p:nvSpPr>
        <p:spPr>
          <a:xfrm>
            <a:off x="6754429" y="4542516"/>
            <a:ext cx="2205353" cy="126187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bg1"/>
                </a:solidFill>
                <a:latin typeface="EYInterstate Light" panose="02000506000000020004" pitchFamily="2" charset="0"/>
              </a:rPr>
              <a:t>Halt the loss of internationally-mobile customers</a:t>
            </a: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72A9C5-FE60-214B-A666-4DF783CFBA05}"/>
              </a:ext>
            </a:extLst>
          </p:cNvPr>
          <p:cNvSpPr/>
          <p:nvPr/>
        </p:nvSpPr>
        <p:spPr>
          <a:xfrm>
            <a:off x="6118246" y="3170429"/>
            <a:ext cx="178297" cy="2057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Footer Placeholder 7">
            <a:extLst>
              <a:ext uri="{FF2B5EF4-FFF2-40B4-BE49-F238E27FC236}">
                <a16:creationId xmlns:a16="http://schemas.microsoft.com/office/drawing/2014/main" id="{5DAF291F-36CF-4EF9-A991-FD089EC4E33E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Recommendation | Implementation | </a:t>
            </a:r>
            <a:r>
              <a:rPr lang="en-US" sz="1200" dirty="0">
                <a:solidFill>
                  <a:schemeClr val="bg1"/>
                </a:solidFill>
              </a:rPr>
              <a:t>Financials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Risk Mitigation  |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A7635-6F0F-47CD-AAA2-8A67BC4D80DD}"/>
              </a:ext>
            </a:extLst>
          </p:cNvPr>
          <p:cNvSpPr txBox="1"/>
          <p:nvPr/>
        </p:nvSpPr>
        <p:spPr>
          <a:xfrm>
            <a:off x="2586220" y="5752542"/>
            <a:ext cx="3199682" cy="195310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1200" dirty="0">
                <a:solidFill>
                  <a:schemeClr val="bg1"/>
                </a:solidFill>
              </a:rPr>
              <a:t>*Click on box or arrow to see calculations</a:t>
            </a:r>
          </a:p>
        </p:txBody>
      </p:sp>
    </p:spTree>
    <p:extLst>
      <p:ext uri="{BB962C8B-B14F-4D97-AF65-F5344CB8AC3E}">
        <p14:creationId xmlns:p14="http://schemas.microsoft.com/office/powerpoint/2010/main" val="220801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 and Mitigations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2DDFE8-A92D-428C-A156-7B4FCCA0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15</a:t>
            </a:fld>
            <a:endParaRPr lang="en-US" sz="11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0D4EB9-E70C-4A89-92CE-5FDCEB1FEC76}"/>
              </a:ext>
            </a:extLst>
          </p:cNvPr>
          <p:cNvGrpSpPr/>
          <p:nvPr/>
        </p:nvGrpSpPr>
        <p:grpSpPr>
          <a:xfrm>
            <a:off x="568839" y="1415623"/>
            <a:ext cx="8006322" cy="761276"/>
            <a:chOff x="851204" y="1703082"/>
            <a:chExt cx="7132999" cy="761276"/>
          </a:xfrm>
          <a:solidFill>
            <a:schemeClr val="tx2"/>
          </a:solidFill>
        </p:grpSpPr>
        <p:sp>
          <p:nvSpPr>
            <p:cNvPr id="42" name="Google Shape;524;p28">
              <a:extLst>
                <a:ext uri="{FF2B5EF4-FFF2-40B4-BE49-F238E27FC236}">
                  <a16:creationId xmlns:a16="http://schemas.microsoft.com/office/drawing/2014/main" id="{CC0234A1-4B3B-45A4-820A-D4E930F2C5DA}"/>
                </a:ext>
              </a:extLst>
            </p:cNvPr>
            <p:cNvSpPr/>
            <p:nvPr/>
          </p:nvSpPr>
          <p:spPr>
            <a:xfrm>
              <a:off x="851204" y="1709978"/>
              <a:ext cx="2194560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Employee Risk</a:t>
              </a:r>
              <a:endParaRPr kern="0" dirty="0">
                <a:latin typeface="EYInterstate Light" panose="02000506000000020004"/>
                <a:ea typeface="Gadugi" panose="020B0502040204020203" pitchFamily="34" charset="0"/>
                <a:sym typeface="Arial"/>
              </a:endParaRPr>
            </a:p>
          </p:txBody>
        </p:sp>
        <p:sp>
          <p:nvSpPr>
            <p:cNvPr id="43" name="Google Shape;525;p28">
              <a:extLst>
                <a:ext uri="{FF2B5EF4-FFF2-40B4-BE49-F238E27FC236}">
                  <a16:creationId xmlns:a16="http://schemas.microsoft.com/office/drawing/2014/main" id="{9917EC33-AC51-4DE3-A870-35835B253912}"/>
                </a:ext>
              </a:extLst>
            </p:cNvPr>
            <p:cNvSpPr/>
            <p:nvPr/>
          </p:nvSpPr>
          <p:spPr>
            <a:xfrm>
              <a:off x="3320424" y="1703082"/>
              <a:ext cx="2194560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Customer Perception of Cloud Insecurity</a:t>
              </a:r>
              <a:endParaRPr kern="0" dirty="0">
                <a:latin typeface="EYInterstate Light" panose="02000506000000020004"/>
                <a:ea typeface="Gadugi" panose="020B0502040204020203" pitchFamily="34" charset="0"/>
                <a:sym typeface="Arial"/>
              </a:endParaRPr>
            </a:p>
          </p:txBody>
        </p:sp>
        <p:sp>
          <p:nvSpPr>
            <p:cNvPr id="44" name="Google Shape;526;p28">
              <a:extLst>
                <a:ext uri="{FF2B5EF4-FFF2-40B4-BE49-F238E27FC236}">
                  <a16:creationId xmlns:a16="http://schemas.microsoft.com/office/drawing/2014/main" id="{A02F8D87-631A-47EC-A47E-A6A66BE93BC4}"/>
                </a:ext>
              </a:extLst>
            </p:cNvPr>
            <p:cNvSpPr/>
            <p:nvPr/>
          </p:nvSpPr>
          <p:spPr>
            <a:xfrm>
              <a:off x="5789643" y="1703082"/>
              <a:ext cx="2194560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Kiosk</a:t>
              </a:r>
              <a:r>
                <a:rPr lang="en-US" kern="0" dirty="0">
                  <a:latin typeface="Gadugi" panose="020B0502040204020203" pitchFamily="34" charset="0"/>
                  <a:ea typeface="Gadugi" panose="020B0502040204020203" pitchFamily="34" charset="0"/>
                  <a:sym typeface="Arial"/>
                </a:rPr>
                <a:t> </a:t>
              </a:r>
              <a:r>
                <a:rPr lang="en-US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Acceptance</a:t>
              </a:r>
              <a:endParaRPr kern="0" dirty="0">
                <a:latin typeface="EYInterstate Light" panose="02000506000000020004"/>
                <a:ea typeface="Gadugi" panose="020B0502040204020203" pitchFamily="34" charset="0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5DF6C1-1956-41AE-ACA7-946B3C0F143E}"/>
              </a:ext>
            </a:extLst>
          </p:cNvPr>
          <p:cNvGrpSpPr/>
          <p:nvPr/>
        </p:nvGrpSpPr>
        <p:grpSpPr>
          <a:xfrm>
            <a:off x="568839" y="4391235"/>
            <a:ext cx="8006318" cy="1295067"/>
            <a:chOff x="935371" y="4659127"/>
            <a:chExt cx="7132996" cy="761480"/>
          </a:xfrm>
          <a:solidFill>
            <a:schemeClr val="tx2"/>
          </a:solidFill>
        </p:grpSpPr>
        <p:sp>
          <p:nvSpPr>
            <p:cNvPr id="45" name="Google Shape;527;p28">
              <a:extLst>
                <a:ext uri="{FF2B5EF4-FFF2-40B4-BE49-F238E27FC236}">
                  <a16:creationId xmlns:a16="http://schemas.microsoft.com/office/drawing/2014/main" id="{7833327D-44C3-413E-B0E8-5D6FA6F894BD}"/>
                </a:ext>
              </a:extLst>
            </p:cNvPr>
            <p:cNvSpPr/>
            <p:nvPr/>
          </p:nvSpPr>
          <p:spPr>
            <a:xfrm>
              <a:off x="935371" y="4666227"/>
              <a:ext cx="2194560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600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Transformation has already started, so now SHIELD should keep employees informed on the benefits of this strategy</a:t>
              </a:r>
            </a:p>
          </p:txBody>
        </p:sp>
        <p:sp>
          <p:nvSpPr>
            <p:cNvPr id="46" name="Google Shape;528;p28">
              <a:extLst>
                <a:ext uri="{FF2B5EF4-FFF2-40B4-BE49-F238E27FC236}">
                  <a16:creationId xmlns:a16="http://schemas.microsoft.com/office/drawing/2014/main" id="{E6D81F5C-10CC-471F-8BB4-B901D0984295}"/>
                </a:ext>
              </a:extLst>
            </p:cNvPr>
            <p:cNvSpPr/>
            <p:nvPr/>
          </p:nvSpPr>
          <p:spPr>
            <a:xfrm>
              <a:off x="3404591" y="4666227"/>
              <a:ext cx="2194560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600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Explain the benefits, but allow customers the choice to opt out of this storage</a:t>
              </a:r>
            </a:p>
          </p:txBody>
        </p:sp>
        <p:sp>
          <p:nvSpPr>
            <p:cNvPr id="47" name="Google Shape;529;p28">
              <a:extLst>
                <a:ext uri="{FF2B5EF4-FFF2-40B4-BE49-F238E27FC236}">
                  <a16:creationId xmlns:a16="http://schemas.microsoft.com/office/drawing/2014/main" id="{473D41C5-B0FC-4DFA-9E67-D3AB5925245E}"/>
                </a:ext>
              </a:extLst>
            </p:cNvPr>
            <p:cNvSpPr/>
            <p:nvPr/>
          </p:nvSpPr>
          <p:spPr>
            <a:xfrm>
              <a:off x="5873809" y="4659127"/>
              <a:ext cx="2194558" cy="75438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</a:pPr>
              <a:r>
                <a:rPr lang="en-US" sz="1600" kern="0" dirty="0">
                  <a:latin typeface="EYInterstate Light" panose="02000506000000020004"/>
                  <a:ea typeface="Gadugi" panose="020B0502040204020203" pitchFamily="34" charset="0"/>
                  <a:sym typeface="Arial"/>
                </a:rPr>
                <a:t>Extensive market research to ensure that the kiosk provides an experience customers actually want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799D7E-3039-4ED0-AA76-65B19F9DA93D}"/>
              </a:ext>
            </a:extLst>
          </p:cNvPr>
          <p:cNvGrpSpPr/>
          <p:nvPr/>
        </p:nvGrpSpPr>
        <p:grpSpPr>
          <a:xfrm>
            <a:off x="784539" y="2389223"/>
            <a:ext cx="7438635" cy="1834744"/>
            <a:chOff x="811955" y="2661967"/>
            <a:chExt cx="7438635" cy="18347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7A0CA28-BAEB-4E92-91B1-D13ACF73F6E4}"/>
                </a:ext>
              </a:extLst>
            </p:cNvPr>
            <p:cNvGrpSpPr/>
            <p:nvPr/>
          </p:nvGrpSpPr>
          <p:grpSpPr>
            <a:xfrm>
              <a:off x="811955" y="2661968"/>
              <a:ext cx="1841261" cy="1775726"/>
              <a:chOff x="1979203" y="2812331"/>
              <a:chExt cx="2455014" cy="2367634"/>
            </a:xfrm>
          </p:grpSpPr>
          <p:graphicFrame>
            <p:nvGraphicFramePr>
              <p:cNvPr id="38" name="Google Shape;509;p28">
                <a:extLst>
                  <a:ext uri="{FF2B5EF4-FFF2-40B4-BE49-F238E27FC236}">
                    <a16:creationId xmlns:a16="http://schemas.microsoft.com/office/drawing/2014/main" id="{6D8438B2-4A3C-4490-AB19-B74639EC4E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164207"/>
                  </p:ext>
                </p:extLst>
              </p:nvPr>
            </p:nvGraphicFramePr>
            <p:xfrm>
              <a:off x="2233317" y="2812331"/>
              <a:ext cx="2200900" cy="209540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55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3000" b="1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3000" b="1" dirty="0"/>
                            <a:t>X</a:t>
                          </a:r>
                          <a:endParaRPr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9" name="Google Shape;510;p28">
                <a:extLst>
                  <a:ext uri="{FF2B5EF4-FFF2-40B4-BE49-F238E27FC236}">
                    <a16:creationId xmlns:a16="http://schemas.microsoft.com/office/drawing/2014/main" id="{8430F370-8AED-462E-9ECB-C601D47A6D71}"/>
                  </a:ext>
                </a:extLst>
              </p:cNvPr>
              <p:cNvSpPr txBox="1"/>
              <p:nvPr/>
            </p:nvSpPr>
            <p:spPr>
              <a:xfrm>
                <a:off x="2535851" y="4931865"/>
                <a:ext cx="16506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Severity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511;p28">
                <a:extLst>
                  <a:ext uri="{FF2B5EF4-FFF2-40B4-BE49-F238E27FC236}">
                    <a16:creationId xmlns:a16="http://schemas.microsoft.com/office/drawing/2014/main" id="{8D7CB72F-C3CB-42C3-808B-7DE20BA15EBB}"/>
                  </a:ext>
                </a:extLst>
              </p:cNvPr>
              <p:cNvSpPr txBox="1"/>
              <p:nvPr/>
            </p:nvSpPr>
            <p:spPr>
              <a:xfrm rot="16200000">
                <a:off x="1324603" y="3740301"/>
                <a:ext cx="15573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Probability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2C05102-17A4-43A3-B1A5-9DB2D78E115E}"/>
                </a:ext>
              </a:extLst>
            </p:cNvPr>
            <p:cNvGrpSpPr/>
            <p:nvPr/>
          </p:nvGrpSpPr>
          <p:grpSpPr>
            <a:xfrm>
              <a:off x="3535376" y="2661967"/>
              <a:ext cx="1836750" cy="1772485"/>
              <a:chOff x="1845588" y="2816652"/>
              <a:chExt cx="2449000" cy="2363313"/>
            </a:xfrm>
          </p:grpSpPr>
          <p:graphicFrame>
            <p:nvGraphicFramePr>
              <p:cNvPr id="50" name="Google Shape;509;p28">
                <a:extLst>
                  <a:ext uri="{FF2B5EF4-FFF2-40B4-BE49-F238E27FC236}">
                    <a16:creationId xmlns:a16="http://schemas.microsoft.com/office/drawing/2014/main" id="{98138644-177B-4D97-9B72-B7EB175E42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5325550"/>
                  </p:ext>
                </p:extLst>
              </p:nvPr>
            </p:nvGraphicFramePr>
            <p:xfrm>
              <a:off x="2093688" y="2816652"/>
              <a:ext cx="2200900" cy="209540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55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3000" b="1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3000" b="1" dirty="0"/>
                            <a:t>X</a:t>
                          </a:r>
                          <a:endParaRPr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51" name="Google Shape;510;p28">
                <a:extLst>
                  <a:ext uri="{FF2B5EF4-FFF2-40B4-BE49-F238E27FC236}">
                    <a16:creationId xmlns:a16="http://schemas.microsoft.com/office/drawing/2014/main" id="{98B34228-1B51-4FE5-B430-BD37DE83FBA4}"/>
                  </a:ext>
                </a:extLst>
              </p:cNvPr>
              <p:cNvSpPr txBox="1"/>
              <p:nvPr/>
            </p:nvSpPr>
            <p:spPr>
              <a:xfrm>
                <a:off x="2368837" y="4931865"/>
                <a:ext cx="16506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Severity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11;p28">
                <a:extLst>
                  <a:ext uri="{FF2B5EF4-FFF2-40B4-BE49-F238E27FC236}">
                    <a16:creationId xmlns:a16="http://schemas.microsoft.com/office/drawing/2014/main" id="{C93DDB15-DD81-49ED-AA7E-C62454A0DB23}"/>
                  </a:ext>
                </a:extLst>
              </p:cNvPr>
              <p:cNvSpPr txBox="1"/>
              <p:nvPr/>
            </p:nvSpPr>
            <p:spPr>
              <a:xfrm rot="16200000">
                <a:off x="1190988" y="3740301"/>
                <a:ext cx="15573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Probability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64F5512-3994-4F5B-9AFC-A41BD26D75FE}"/>
                </a:ext>
              </a:extLst>
            </p:cNvPr>
            <p:cNvGrpSpPr/>
            <p:nvPr/>
          </p:nvGrpSpPr>
          <p:grpSpPr>
            <a:xfrm>
              <a:off x="6409431" y="2745340"/>
              <a:ext cx="1841159" cy="1751371"/>
              <a:chOff x="9154048" y="2414421"/>
              <a:chExt cx="2454879" cy="2335161"/>
            </a:xfrm>
          </p:grpSpPr>
          <p:graphicFrame>
            <p:nvGraphicFramePr>
              <p:cNvPr id="54" name="Google Shape;509;p28">
                <a:extLst>
                  <a:ext uri="{FF2B5EF4-FFF2-40B4-BE49-F238E27FC236}">
                    <a16:creationId xmlns:a16="http://schemas.microsoft.com/office/drawing/2014/main" id="{6A28726A-E25A-4CC4-9801-664D3996E7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3159269"/>
                  </p:ext>
                </p:extLst>
              </p:nvPr>
            </p:nvGraphicFramePr>
            <p:xfrm>
              <a:off x="9408027" y="2414421"/>
              <a:ext cx="2200900" cy="2087061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550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2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759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3000" b="1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3000" b="1" dirty="0"/>
                            <a:t>X</a:t>
                          </a:r>
                          <a:endParaRPr sz="3000" b="1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38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Arial"/>
                            </a:defRPr>
                          </a:lvl9pPr>
                        </a:lstStyle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100" dirty="0"/>
                        </a:p>
                      </a:txBody>
                      <a:tcPr marL="51425" marR="51425" marT="25725" marB="25725">
                        <a:lnL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55" name="Google Shape;510;p28">
                <a:extLst>
                  <a:ext uri="{FF2B5EF4-FFF2-40B4-BE49-F238E27FC236}">
                    <a16:creationId xmlns:a16="http://schemas.microsoft.com/office/drawing/2014/main" id="{2279CA8D-8B99-4769-BB1C-37E0E677CA45}"/>
                  </a:ext>
                </a:extLst>
              </p:cNvPr>
              <p:cNvSpPr txBox="1"/>
              <p:nvPr/>
            </p:nvSpPr>
            <p:spPr>
              <a:xfrm>
                <a:off x="9677298" y="4501482"/>
                <a:ext cx="16506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Severity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11;p28">
                <a:extLst>
                  <a:ext uri="{FF2B5EF4-FFF2-40B4-BE49-F238E27FC236}">
                    <a16:creationId xmlns:a16="http://schemas.microsoft.com/office/drawing/2014/main" id="{CBAE2F6E-BBBE-4FC4-BFFC-029D708FD12F}"/>
                  </a:ext>
                </a:extLst>
              </p:cNvPr>
              <p:cNvSpPr txBox="1"/>
              <p:nvPr/>
            </p:nvSpPr>
            <p:spPr>
              <a:xfrm rot="16200000">
                <a:off x="8499448" y="3309918"/>
                <a:ext cx="1557300" cy="24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760" kern="0" dirty="0">
                    <a:solidFill>
                      <a:schemeClr val="bg1"/>
                    </a:solidFill>
                    <a:latin typeface="Arial"/>
                    <a:cs typeface="Arial"/>
                    <a:sym typeface="Arial"/>
                  </a:rPr>
                  <a:t>Probability</a:t>
                </a:r>
                <a:endParaRPr sz="1050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76D1CD-9610-4915-8BEE-C370D4E3C4D6}"/>
              </a:ext>
            </a:extLst>
          </p:cNvPr>
          <p:cNvGrpSpPr/>
          <p:nvPr/>
        </p:nvGrpSpPr>
        <p:grpSpPr>
          <a:xfrm>
            <a:off x="570746" y="927550"/>
            <a:ext cx="8004415" cy="437081"/>
            <a:chOff x="570747" y="1237003"/>
            <a:chExt cx="7760060" cy="228797"/>
          </a:xfrm>
        </p:grpSpPr>
        <p:sp>
          <p:nvSpPr>
            <p:cNvPr id="64" name="Google Shape;522;p28">
              <a:extLst>
                <a:ext uri="{FF2B5EF4-FFF2-40B4-BE49-F238E27FC236}">
                  <a16:creationId xmlns:a16="http://schemas.microsoft.com/office/drawing/2014/main" id="{22EB0C8C-A1CB-439B-8BD3-3ADC308B057A}"/>
                </a:ext>
              </a:extLst>
            </p:cNvPr>
            <p:cNvSpPr/>
            <p:nvPr/>
          </p:nvSpPr>
          <p:spPr>
            <a:xfrm flipV="1">
              <a:off x="570747" y="1326498"/>
              <a:ext cx="2779776" cy="5307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05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523;p28">
              <a:extLst>
                <a:ext uri="{FF2B5EF4-FFF2-40B4-BE49-F238E27FC236}">
                  <a16:creationId xmlns:a16="http://schemas.microsoft.com/office/drawing/2014/main" id="{3A06263A-69C4-4109-996B-62D63D7DC147}"/>
                </a:ext>
              </a:extLst>
            </p:cNvPr>
            <p:cNvSpPr/>
            <p:nvPr/>
          </p:nvSpPr>
          <p:spPr>
            <a:xfrm flipV="1">
              <a:off x="5551031" y="1332557"/>
              <a:ext cx="2779776" cy="53079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 dirty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518;p28">
              <a:extLst>
                <a:ext uri="{FF2B5EF4-FFF2-40B4-BE49-F238E27FC236}">
                  <a16:creationId xmlns:a16="http://schemas.microsoft.com/office/drawing/2014/main" id="{1CA46505-91BD-4347-9395-B30B959BEED9}"/>
                </a:ext>
              </a:extLst>
            </p:cNvPr>
            <p:cNvSpPr/>
            <p:nvPr/>
          </p:nvSpPr>
          <p:spPr>
            <a:xfrm>
              <a:off x="4151593" y="1237003"/>
              <a:ext cx="604316" cy="228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350" b="1" i="1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Risks</a:t>
              </a:r>
              <a:endParaRPr sz="1350" b="1" i="1" kern="0" dirty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1F4250-EF46-450F-8E7E-E8BE4E01F06A}"/>
              </a:ext>
            </a:extLst>
          </p:cNvPr>
          <p:cNvGrpSpPr/>
          <p:nvPr/>
        </p:nvGrpSpPr>
        <p:grpSpPr>
          <a:xfrm>
            <a:off x="568839" y="5747909"/>
            <a:ext cx="8006322" cy="450040"/>
            <a:chOff x="619447" y="1237003"/>
            <a:chExt cx="7655224" cy="186075"/>
          </a:xfrm>
        </p:grpSpPr>
        <p:sp>
          <p:nvSpPr>
            <p:cNvPr id="68" name="Google Shape;522;p28">
              <a:extLst>
                <a:ext uri="{FF2B5EF4-FFF2-40B4-BE49-F238E27FC236}">
                  <a16:creationId xmlns:a16="http://schemas.microsoft.com/office/drawing/2014/main" id="{D683A8C3-E051-4C9D-8169-97FB8248A083}"/>
                </a:ext>
              </a:extLst>
            </p:cNvPr>
            <p:cNvSpPr/>
            <p:nvPr/>
          </p:nvSpPr>
          <p:spPr>
            <a:xfrm flipV="1">
              <a:off x="619447" y="1307973"/>
              <a:ext cx="2783594" cy="41924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05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523;p28">
              <a:extLst>
                <a:ext uri="{FF2B5EF4-FFF2-40B4-BE49-F238E27FC236}">
                  <a16:creationId xmlns:a16="http://schemas.microsoft.com/office/drawing/2014/main" id="{0DD0DD09-D6B4-42A2-9096-C07CC4EBFDAA}"/>
                </a:ext>
              </a:extLst>
            </p:cNvPr>
            <p:cNvSpPr/>
            <p:nvPr/>
          </p:nvSpPr>
          <p:spPr>
            <a:xfrm flipV="1">
              <a:off x="5496221" y="1312532"/>
              <a:ext cx="2778450" cy="3736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05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518;p28">
              <a:extLst>
                <a:ext uri="{FF2B5EF4-FFF2-40B4-BE49-F238E27FC236}">
                  <a16:creationId xmlns:a16="http://schemas.microsoft.com/office/drawing/2014/main" id="{CD451712-8D80-488E-A827-E2B3251491FA}"/>
                </a:ext>
              </a:extLst>
            </p:cNvPr>
            <p:cNvSpPr/>
            <p:nvPr/>
          </p:nvSpPr>
          <p:spPr>
            <a:xfrm>
              <a:off x="4044081" y="1237003"/>
              <a:ext cx="1055838" cy="18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350" b="1" i="1" kern="0" dirty="0">
                  <a:solidFill>
                    <a:schemeClr val="bg1"/>
                  </a:solidFill>
                  <a:latin typeface="Arial"/>
                  <a:cs typeface="Arial"/>
                  <a:sym typeface="Arial"/>
                </a:rPr>
                <a:t>Mitigations</a:t>
              </a:r>
              <a:endParaRPr sz="1350" b="1" i="1" kern="0" dirty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3" name="Footer Placeholder 7">
            <a:extLst>
              <a:ext uri="{FF2B5EF4-FFF2-40B4-BE49-F238E27FC236}">
                <a16:creationId xmlns:a16="http://schemas.microsoft.com/office/drawing/2014/main" id="{D73C03A1-805F-FA40-99E5-38AA3916B470}"/>
              </a:ext>
            </a:extLst>
          </p:cNvPr>
          <p:cNvSpPr txBox="1">
            <a:spLocks/>
          </p:cNvSpPr>
          <p:nvPr/>
        </p:nvSpPr>
        <p:spPr>
          <a:xfrm>
            <a:off x="1120267" y="6420546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Recommendation | Implementation | Financials | </a:t>
            </a:r>
            <a:r>
              <a:rPr lang="en-US" sz="1200" dirty="0">
                <a:solidFill>
                  <a:srgbClr val="FFFFFF"/>
                </a:solidFill>
              </a:rPr>
              <a:t>Risk Mitigation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| Conclusion</a:t>
            </a:r>
          </a:p>
        </p:txBody>
      </p:sp>
    </p:spTree>
    <p:extLst>
      <p:ext uri="{BB962C8B-B14F-4D97-AF65-F5344CB8AC3E}">
        <p14:creationId xmlns:p14="http://schemas.microsoft.com/office/powerpoint/2010/main" val="398561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6123"/>
            <a:ext cx="8229600" cy="590400"/>
          </a:xfrm>
        </p:spPr>
        <p:txBody>
          <a:bodyPr/>
          <a:lstStyle/>
          <a:p>
            <a:r>
              <a:rPr lang="en-US" dirty="0"/>
              <a:t>These three steps can help SHIELD stop losing internationally-mobile customers, and win new customers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1" y="6516149"/>
            <a:ext cx="663066" cy="180000"/>
          </a:xfrm>
        </p:spPr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16</a:t>
            </a:fld>
            <a:endParaRPr lang="en-US" sz="1100" dirty="0"/>
          </a:p>
        </p:txBody>
      </p:sp>
      <p:sp>
        <p:nvSpPr>
          <p:cNvPr id="36" name="Footer Placeholder 7">
            <a:extLst>
              <a:ext uri="{FF2B5EF4-FFF2-40B4-BE49-F238E27FC236}">
                <a16:creationId xmlns:a16="http://schemas.microsoft.com/office/drawing/2014/main" id="{BD261BD9-D822-5D43-90D2-184250551C00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Recommendation | Implementation | Financials | Risk Mitigation  | </a:t>
            </a:r>
            <a:r>
              <a:rPr lang="en-US" sz="1200" dirty="0">
                <a:solidFill>
                  <a:schemeClr val="bg1"/>
                </a:solidFill>
              </a:rPr>
              <a:t>Conclusion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3EB23-CF13-4315-9936-D3310AEEF06C}"/>
              </a:ext>
            </a:extLst>
          </p:cNvPr>
          <p:cNvGrpSpPr/>
          <p:nvPr/>
        </p:nvGrpSpPr>
        <p:grpSpPr>
          <a:xfrm>
            <a:off x="788734" y="1217388"/>
            <a:ext cx="6818088" cy="3729056"/>
            <a:chOff x="1215924" y="1284198"/>
            <a:chExt cx="6818088" cy="37290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B14459-6D6D-47FA-8E78-D7365EF5F9C3}"/>
                </a:ext>
              </a:extLst>
            </p:cNvPr>
            <p:cNvSpPr/>
            <p:nvPr/>
          </p:nvSpPr>
          <p:spPr>
            <a:xfrm>
              <a:off x="1956212" y="3873683"/>
              <a:ext cx="6077800" cy="1139571"/>
            </a:xfrm>
            <a:prstGeom prst="rect">
              <a:avLst/>
            </a:prstGeom>
            <a:solidFill>
              <a:srgbClr val="2E2E38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Physical transformation allows for a consistent global experience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678C90-D848-45DB-9687-985506C6E1BC}"/>
                </a:ext>
              </a:extLst>
            </p:cNvPr>
            <p:cNvSpPr/>
            <p:nvPr/>
          </p:nvSpPr>
          <p:spPr>
            <a:xfrm>
              <a:off x="1956212" y="2578902"/>
              <a:ext cx="6077800" cy="1139571"/>
            </a:xfrm>
            <a:prstGeom prst="rect">
              <a:avLst/>
            </a:prstGeom>
            <a:solidFill>
              <a:srgbClr val="2E2E38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Mobile transformation opens more communication channels and personalizes user experience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0D3528-4ABB-4456-80DB-2AB85136865A}"/>
                </a:ext>
              </a:extLst>
            </p:cNvPr>
            <p:cNvSpPr/>
            <p:nvPr/>
          </p:nvSpPr>
          <p:spPr>
            <a:xfrm>
              <a:off x="1956212" y="1284198"/>
              <a:ext cx="6077800" cy="1139571"/>
            </a:xfrm>
            <a:prstGeom prst="rect">
              <a:avLst/>
            </a:prstGeom>
            <a:solidFill>
              <a:srgbClr val="2E2E38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Cloud storage expands capacity and increases global accessibility</a:t>
              </a:r>
            </a:p>
          </p:txBody>
        </p: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2F72E8BE-6584-44F7-87E4-736F9E9B4CCD}"/>
                </a:ext>
              </a:extLst>
            </p:cNvPr>
            <p:cNvSpPr/>
            <p:nvPr/>
          </p:nvSpPr>
          <p:spPr>
            <a:xfrm>
              <a:off x="1218076" y="1533943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" name="Oval 63">
              <a:extLst>
                <a:ext uri="{FF2B5EF4-FFF2-40B4-BE49-F238E27FC236}">
                  <a16:creationId xmlns:a16="http://schemas.microsoft.com/office/drawing/2014/main" id="{AFB869C1-4E59-41D4-892D-899EB2430E0A}"/>
                </a:ext>
              </a:extLst>
            </p:cNvPr>
            <p:cNvSpPr/>
            <p:nvPr/>
          </p:nvSpPr>
          <p:spPr>
            <a:xfrm>
              <a:off x="1215924" y="2838015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kern="0" dirty="0">
                  <a:solidFill>
                    <a:srgbClr val="2E2E38"/>
                  </a:solidFill>
                  <a:latin typeface="Calibri" panose="020F0502020204030204"/>
                </a:rPr>
                <a:t>2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Oval 63">
              <a:extLst>
                <a:ext uri="{FF2B5EF4-FFF2-40B4-BE49-F238E27FC236}">
                  <a16:creationId xmlns:a16="http://schemas.microsoft.com/office/drawing/2014/main" id="{1C675DD4-1C6C-4509-8046-91CF3F2EF357}"/>
                </a:ext>
              </a:extLst>
            </p:cNvPr>
            <p:cNvSpPr/>
            <p:nvPr/>
          </p:nvSpPr>
          <p:spPr>
            <a:xfrm>
              <a:off x="1215924" y="4157318"/>
              <a:ext cx="640080" cy="64008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kern="0" dirty="0">
                  <a:solidFill>
                    <a:srgbClr val="2E2E38"/>
                  </a:solidFill>
                  <a:latin typeface="Calibri" panose="020F0502020204030204"/>
                </a:rPr>
                <a:t>3</a:t>
              </a: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EE65E-EDBF-4F2C-8226-7086A779BE07}"/>
              </a:ext>
            </a:extLst>
          </p:cNvPr>
          <p:cNvSpPr/>
          <p:nvPr/>
        </p:nvSpPr>
        <p:spPr>
          <a:xfrm>
            <a:off x="2114219" y="5122089"/>
            <a:ext cx="4915555" cy="890939"/>
          </a:xfrm>
          <a:prstGeom prst="rect">
            <a:avLst/>
          </a:prstGeom>
          <a:solidFill>
            <a:srgbClr val="2E2E3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EYInterstate Light" panose="02000506000000020004" pitchFamily="2" charset="0"/>
              </a:rPr>
              <a:t>EY can help SHIELD earn $1.35B in three years</a:t>
            </a:r>
            <a:endParaRPr lang="en-US" sz="1600" u="sng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 smtClean="0"/>
              <a:pPr/>
              <a:t>17</a:t>
            </a:fld>
            <a:endParaRPr lang="en-US" sz="1100" dirty="0"/>
          </a:p>
        </p:txBody>
      </p:sp>
      <p:sp>
        <p:nvSpPr>
          <p:cNvPr id="11" name="Freeform 30">
            <a:hlinkClick r:id="rId2" action="ppaction://hlinksldjump"/>
            <a:extLst>
              <a:ext uri="{FF2B5EF4-FFF2-40B4-BE49-F238E27FC236}">
                <a16:creationId xmlns:a16="http://schemas.microsoft.com/office/drawing/2014/main" id="{C8973CD2-B217-AF48-B9CA-43ADE76A6F77}"/>
              </a:ext>
            </a:extLst>
          </p:cNvPr>
          <p:cNvSpPr/>
          <p:nvPr/>
        </p:nvSpPr>
        <p:spPr>
          <a:xfrm>
            <a:off x="457201" y="1289465"/>
            <a:ext cx="1618291" cy="1328665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Why EY</a:t>
            </a:r>
          </a:p>
        </p:txBody>
      </p:sp>
      <p:sp>
        <p:nvSpPr>
          <p:cNvPr id="12" name="Freeform 30">
            <a:hlinkClick r:id="rId3" action="ppaction://hlinksldjump"/>
            <a:extLst>
              <a:ext uri="{FF2B5EF4-FFF2-40B4-BE49-F238E27FC236}">
                <a16:creationId xmlns:a16="http://schemas.microsoft.com/office/drawing/2014/main" id="{B797DCE1-7F03-BF49-87C8-A53712F3A627}"/>
              </a:ext>
            </a:extLst>
          </p:cNvPr>
          <p:cNvSpPr/>
          <p:nvPr/>
        </p:nvSpPr>
        <p:spPr>
          <a:xfrm>
            <a:off x="2720213" y="1289465"/>
            <a:ext cx="1618292" cy="1328665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Cost of Cloud - Attribute</a:t>
            </a:r>
          </a:p>
        </p:txBody>
      </p:sp>
      <p:sp>
        <p:nvSpPr>
          <p:cNvPr id="13" name="Freeform 30">
            <a:hlinkClick r:id="rId4" action="ppaction://hlinksldjump"/>
            <a:extLst>
              <a:ext uri="{FF2B5EF4-FFF2-40B4-BE49-F238E27FC236}">
                <a16:creationId xmlns:a16="http://schemas.microsoft.com/office/drawing/2014/main" id="{B9B9F2AD-1963-7641-859E-1DBF2AF1DEA6}"/>
              </a:ext>
            </a:extLst>
          </p:cNvPr>
          <p:cNvSpPr/>
          <p:nvPr/>
        </p:nvSpPr>
        <p:spPr>
          <a:xfrm>
            <a:off x="7068502" y="1285274"/>
            <a:ext cx="1618292" cy="1328665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Migration Map</a:t>
            </a:r>
          </a:p>
        </p:txBody>
      </p:sp>
      <p:sp>
        <p:nvSpPr>
          <p:cNvPr id="15" name="Freeform 30">
            <a:hlinkClick r:id="rId5" action="ppaction://hlinksldjump"/>
            <a:extLst>
              <a:ext uri="{FF2B5EF4-FFF2-40B4-BE49-F238E27FC236}">
                <a16:creationId xmlns:a16="http://schemas.microsoft.com/office/drawing/2014/main" id="{D05AF567-B1C8-384E-9E63-89FA4736E2AB}"/>
              </a:ext>
            </a:extLst>
          </p:cNvPr>
          <p:cNvSpPr/>
          <p:nvPr/>
        </p:nvSpPr>
        <p:spPr>
          <a:xfrm>
            <a:off x="457200" y="3020899"/>
            <a:ext cx="1618292" cy="1328665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New Customer Profit</a:t>
            </a:r>
          </a:p>
        </p:txBody>
      </p:sp>
      <p:sp>
        <p:nvSpPr>
          <p:cNvPr id="16" name="Freeform 30">
            <a:hlinkClick r:id="rId6" action="ppaction://hlinksldjump"/>
            <a:extLst>
              <a:ext uri="{FF2B5EF4-FFF2-40B4-BE49-F238E27FC236}">
                <a16:creationId xmlns:a16="http://schemas.microsoft.com/office/drawing/2014/main" id="{2F603F17-2E00-5E4B-AFD4-8242F187A09B}"/>
              </a:ext>
            </a:extLst>
          </p:cNvPr>
          <p:cNvSpPr/>
          <p:nvPr/>
        </p:nvSpPr>
        <p:spPr>
          <a:xfrm>
            <a:off x="4894360" y="3014612"/>
            <a:ext cx="1618291" cy="132866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Monte Carlo/ Growth Rate Predictions</a:t>
            </a:r>
            <a:endParaRPr lang="en-US" sz="2000" dirty="0">
              <a:solidFill>
                <a:schemeClr val="bg2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7" name="Freeform 30">
            <a:hlinkClick r:id="rId7" action="ppaction://hlinksldjump"/>
            <a:extLst>
              <a:ext uri="{FF2B5EF4-FFF2-40B4-BE49-F238E27FC236}">
                <a16:creationId xmlns:a16="http://schemas.microsoft.com/office/drawing/2014/main" id="{FD7FDFAE-36DF-0C43-AD6B-947536952BDA}"/>
              </a:ext>
            </a:extLst>
          </p:cNvPr>
          <p:cNvSpPr/>
          <p:nvPr/>
        </p:nvSpPr>
        <p:spPr>
          <a:xfrm>
            <a:off x="7068502" y="3013777"/>
            <a:ext cx="1618292" cy="132866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Cost Breakdown</a:t>
            </a:r>
          </a:p>
        </p:txBody>
      </p:sp>
      <p:sp>
        <p:nvSpPr>
          <p:cNvPr id="19" name="Freeform 30">
            <a:hlinkClick r:id="rId8" action="ppaction://hlinksldjump"/>
            <a:extLst>
              <a:ext uri="{FF2B5EF4-FFF2-40B4-BE49-F238E27FC236}">
                <a16:creationId xmlns:a16="http://schemas.microsoft.com/office/drawing/2014/main" id="{0DB4F4CF-7ABB-154D-A874-1790A814AE9C}"/>
              </a:ext>
            </a:extLst>
          </p:cNvPr>
          <p:cNvSpPr/>
          <p:nvPr/>
        </p:nvSpPr>
        <p:spPr>
          <a:xfrm>
            <a:off x="4894359" y="4743116"/>
            <a:ext cx="1618291" cy="1332852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Sources</a:t>
            </a:r>
          </a:p>
        </p:txBody>
      </p:sp>
      <p:sp>
        <p:nvSpPr>
          <p:cNvPr id="20" name="Freeform 30">
            <a:hlinkClick r:id="rId9" action="ppaction://hlinksldjump"/>
            <a:extLst>
              <a:ext uri="{FF2B5EF4-FFF2-40B4-BE49-F238E27FC236}">
                <a16:creationId xmlns:a16="http://schemas.microsoft.com/office/drawing/2014/main" id="{7AE1A057-7CA6-0942-A4CD-0E15F274A5E3}"/>
              </a:ext>
            </a:extLst>
          </p:cNvPr>
          <p:cNvSpPr/>
          <p:nvPr/>
        </p:nvSpPr>
        <p:spPr>
          <a:xfrm>
            <a:off x="457201" y="4752333"/>
            <a:ext cx="1618291" cy="1328665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Decision Criteria</a:t>
            </a:r>
          </a:p>
        </p:txBody>
      </p:sp>
      <p:sp>
        <p:nvSpPr>
          <p:cNvPr id="21" name="Freeform 30">
            <a:hlinkClick r:id="rId10" action="ppaction://hlinksldjump"/>
            <a:extLst>
              <a:ext uri="{FF2B5EF4-FFF2-40B4-BE49-F238E27FC236}">
                <a16:creationId xmlns:a16="http://schemas.microsoft.com/office/drawing/2014/main" id="{DF31CEB9-DCF8-D94D-B0E1-23C302AA3F4C}"/>
              </a:ext>
            </a:extLst>
          </p:cNvPr>
          <p:cNvSpPr/>
          <p:nvPr/>
        </p:nvSpPr>
        <p:spPr>
          <a:xfrm>
            <a:off x="2720210" y="3020899"/>
            <a:ext cx="1618291" cy="132866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Existing Customer Profit</a:t>
            </a:r>
          </a:p>
        </p:txBody>
      </p:sp>
      <p:sp>
        <p:nvSpPr>
          <p:cNvPr id="22" name="Freeform 30">
            <a:hlinkClick r:id="rId11" action="ppaction://hlinksldjump"/>
            <a:extLst>
              <a:ext uri="{FF2B5EF4-FFF2-40B4-BE49-F238E27FC236}">
                <a16:creationId xmlns:a16="http://schemas.microsoft.com/office/drawing/2014/main" id="{7A5796B5-33A2-8B43-A863-61229D800DE4}"/>
              </a:ext>
            </a:extLst>
          </p:cNvPr>
          <p:cNvSpPr/>
          <p:nvPr/>
        </p:nvSpPr>
        <p:spPr>
          <a:xfrm>
            <a:off x="2720209" y="4747304"/>
            <a:ext cx="1618291" cy="132866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Cloud Management</a:t>
            </a:r>
          </a:p>
        </p:txBody>
      </p:sp>
      <p:sp>
        <p:nvSpPr>
          <p:cNvPr id="23" name="Freeform 30">
            <a:hlinkClick r:id="rId12" action="ppaction://hlinksldjump"/>
            <a:extLst>
              <a:ext uri="{FF2B5EF4-FFF2-40B4-BE49-F238E27FC236}">
                <a16:creationId xmlns:a16="http://schemas.microsoft.com/office/drawing/2014/main" id="{63B98D2F-DD8A-FC40-AA02-2D6A986CA104}"/>
              </a:ext>
            </a:extLst>
          </p:cNvPr>
          <p:cNvSpPr/>
          <p:nvPr/>
        </p:nvSpPr>
        <p:spPr>
          <a:xfrm>
            <a:off x="4894360" y="1285274"/>
            <a:ext cx="1618291" cy="132866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EYInterstate Light" panose="02000506000000020004" pitchFamily="2" charset="0"/>
              </a:rPr>
              <a:t>Cost of Cloud - Calculation</a:t>
            </a:r>
          </a:p>
        </p:txBody>
      </p:sp>
      <p:sp>
        <p:nvSpPr>
          <p:cNvPr id="24" name="Freeform 30">
            <a:hlinkClick r:id="rId13" action="ppaction://hlinksldjump"/>
            <a:extLst>
              <a:ext uri="{FF2B5EF4-FFF2-40B4-BE49-F238E27FC236}">
                <a16:creationId xmlns:a16="http://schemas.microsoft.com/office/drawing/2014/main" id="{54E581C9-0C84-5943-89E4-293DE57058A0}"/>
              </a:ext>
            </a:extLst>
          </p:cNvPr>
          <p:cNvSpPr/>
          <p:nvPr/>
        </p:nvSpPr>
        <p:spPr>
          <a:xfrm>
            <a:off x="7068503" y="4742279"/>
            <a:ext cx="1618291" cy="1332852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2"/>
                </a:solidFill>
                <a:latin typeface="EYInterstate Light" panose="02000506000000020004" pitchFamily="2" charset="0"/>
              </a:rPr>
              <a:t>Sources </a:t>
            </a:r>
            <a:r>
              <a:rPr lang="en-US" sz="2000" dirty="0" err="1">
                <a:solidFill>
                  <a:schemeClr val="bg2"/>
                </a:solidFill>
                <a:latin typeface="EYInterstate Light" panose="02000506000000020004" pitchFamily="2" charset="0"/>
              </a:rPr>
              <a:t>Cont</a:t>
            </a:r>
            <a:endParaRPr lang="en-US" sz="2000" dirty="0">
              <a:solidFill>
                <a:schemeClr val="bg2"/>
              </a:solidFill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8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A70A-1312-4015-BEBB-F17BF5B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2842"/>
            <a:ext cx="8888122" cy="590400"/>
          </a:xfrm>
        </p:spPr>
        <p:txBody>
          <a:bodyPr/>
          <a:lstStyle/>
          <a:p>
            <a:r>
              <a:rPr lang="en-US" dirty="0"/>
              <a:t>Why EY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7135E-C5A3-4E01-8F5B-F37FE9D3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 smtClean="0"/>
              <a:pPr/>
              <a:t>18</a:t>
            </a:fld>
            <a:endParaRPr lang="en-US" sz="1100" dirty="0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4CBE742-3836-4656-8D0F-8E71B8F0E15C}"/>
              </a:ext>
            </a:extLst>
          </p:cNvPr>
          <p:cNvGrpSpPr/>
          <p:nvPr/>
        </p:nvGrpSpPr>
        <p:grpSpPr>
          <a:xfrm>
            <a:off x="384334" y="2414966"/>
            <a:ext cx="2601454" cy="3711511"/>
            <a:chOff x="857219" y="2219655"/>
            <a:chExt cx="3946561" cy="4146950"/>
          </a:xfrm>
          <a:solidFill>
            <a:schemeClr val="tx1">
              <a:lumMod val="75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1FD7C7-2030-4664-90C5-B2E047132DA5}"/>
                </a:ext>
              </a:extLst>
            </p:cNvPr>
            <p:cNvSpPr/>
            <p:nvPr/>
          </p:nvSpPr>
          <p:spPr>
            <a:xfrm>
              <a:off x="857219" y="3231964"/>
              <a:ext cx="3946561" cy="3134641"/>
            </a:xfrm>
            <a:custGeom>
              <a:avLst/>
              <a:gdLst>
                <a:gd name="connsiteX0" fmla="*/ 276975 w 2637856"/>
                <a:gd name="connsiteY0" fmla="*/ 0 h 3264973"/>
                <a:gd name="connsiteX1" fmla="*/ 2360881 w 2637856"/>
                <a:gd name="connsiteY1" fmla="*/ 0 h 3264973"/>
                <a:gd name="connsiteX2" fmla="*/ 2637856 w 2637856"/>
                <a:gd name="connsiteY2" fmla="*/ 276975 h 3264973"/>
                <a:gd name="connsiteX3" fmla="*/ 2637856 w 2637856"/>
                <a:gd name="connsiteY3" fmla="*/ 3264973 h 3264973"/>
                <a:gd name="connsiteX4" fmla="*/ 2637856 w 2637856"/>
                <a:gd name="connsiteY4" fmla="*/ 3264973 h 3264973"/>
                <a:gd name="connsiteX5" fmla="*/ 0 w 2637856"/>
                <a:gd name="connsiteY5" fmla="*/ 3264973 h 3264973"/>
                <a:gd name="connsiteX6" fmla="*/ 0 w 2637856"/>
                <a:gd name="connsiteY6" fmla="*/ 3264973 h 3264973"/>
                <a:gd name="connsiteX7" fmla="*/ 0 w 2637856"/>
                <a:gd name="connsiteY7" fmla="*/ 276975 h 3264973"/>
                <a:gd name="connsiteX8" fmla="*/ 276975 w 2637856"/>
                <a:gd name="connsiteY8" fmla="*/ 0 h 326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7856" h="3264973">
                  <a:moveTo>
                    <a:pt x="2360881" y="3264973"/>
                  </a:moveTo>
                  <a:lnTo>
                    <a:pt x="276975" y="3264973"/>
                  </a:lnTo>
                  <a:cubicBezTo>
                    <a:pt x="124006" y="3264973"/>
                    <a:pt x="0" y="3140967"/>
                    <a:pt x="0" y="2987998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637856" y="0"/>
                  </a:lnTo>
                  <a:lnTo>
                    <a:pt x="2637856" y="0"/>
                  </a:lnTo>
                  <a:lnTo>
                    <a:pt x="2637856" y="2987998"/>
                  </a:lnTo>
                  <a:cubicBezTo>
                    <a:pt x="2637856" y="3140967"/>
                    <a:pt x="2513850" y="3264973"/>
                    <a:pt x="2360881" y="3264973"/>
                  </a:cubicBezTo>
                  <a:close/>
                </a:path>
              </a:pathLst>
            </a:custGeom>
            <a:solidFill>
              <a:srgbClr val="2E2E38"/>
            </a:solidFill>
            <a:ln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700" tIns="163576" rIns="244698" bIns="244699" numCol="1" spcCol="1270" anchor="t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Global presence</a:t>
              </a: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i="1" dirty="0"/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i="1" dirty="0"/>
                <a:t>Our Member Firms are structured into over 26 Regions, which are grouped into four geographic Areas. Housing 700 office locations in over 150 countries </a:t>
              </a:r>
              <a:endParaRPr lang="en-US" sz="1600" i="1" kern="1200" dirty="0"/>
            </a:p>
          </p:txBody>
        </p:sp>
        <p:pic>
          <p:nvPicPr>
            <p:cNvPr id="9" name="Picture 13" descr="Asia">
              <a:extLst>
                <a:ext uri="{FF2B5EF4-FFF2-40B4-BE49-F238E27FC236}">
                  <a16:creationId xmlns:a16="http://schemas.microsoft.com/office/drawing/2014/main" id="{6A1F4E93-EDA9-4660-B29E-93F398472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123104" y="2219655"/>
              <a:ext cx="945667" cy="945665"/>
            </a:xfrm>
            <a:prstGeom prst="rect">
              <a:avLst/>
            </a:prstGeom>
          </p:spPr>
        </p:pic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218884-FF5C-4D80-A10C-287769614763}"/>
              </a:ext>
            </a:extLst>
          </p:cNvPr>
          <p:cNvSpPr/>
          <p:nvPr/>
        </p:nvSpPr>
        <p:spPr>
          <a:xfrm>
            <a:off x="3199306" y="3326649"/>
            <a:ext cx="2642421" cy="2799830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Strategic Alliances &amp; Ecosystem relationships </a:t>
            </a:r>
            <a:endParaRPr lang="en-US" sz="1600" i="1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i="1" dirty="0"/>
              <a:t>aim to create new forms of customer value to help each client rapidly and digitally transform” partnering with over  20+ leading Firms in their respective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E7756-F305-4CE3-BE29-45BBE3FE61D6}"/>
              </a:ext>
            </a:extLst>
          </p:cNvPr>
          <p:cNvSpPr txBox="1"/>
          <p:nvPr/>
        </p:nvSpPr>
        <p:spPr>
          <a:xfrm>
            <a:off x="1582093" y="1136291"/>
            <a:ext cx="5712086" cy="1369606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 Granting SHIELD access to a vast networks of Clients, adequate support Programs and numerous opportunities for your company’s overall expansion in across disciplines, industries, services and geographical presence </a:t>
            </a: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B09987-ADDC-462D-88C4-45ACBF7F6B63}"/>
              </a:ext>
            </a:extLst>
          </p:cNvPr>
          <p:cNvCxnSpPr>
            <a:cxnSpLocks/>
          </p:cNvCxnSpPr>
          <p:nvPr/>
        </p:nvCxnSpPr>
        <p:spPr>
          <a:xfrm>
            <a:off x="1606695" y="2272789"/>
            <a:ext cx="5662882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5B218884-FF5C-4D80-A10C-287769614763}"/>
              </a:ext>
            </a:extLst>
          </p:cNvPr>
          <p:cNvSpPr/>
          <p:nvPr/>
        </p:nvSpPr>
        <p:spPr>
          <a:xfrm>
            <a:off x="6055245" y="3320983"/>
            <a:ext cx="2574892" cy="2799830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Diversification &amp; Involvement </a:t>
            </a:r>
            <a:endParaRPr lang="en-US" i="1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i="1" dirty="0"/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i="1" dirty="0"/>
              <a:t>Consistently work with our clients to facilitate with the goal  the end-to-end digital transformation needed to adapt to this new and fast-moving world.</a:t>
            </a:r>
          </a:p>
        </p:txBody>
      </p:sp>
      <p:pic>
        <p:nvPicPr>
          <p:cNvPr id="13" name="Graphic 12" descr="Sustainability">
            <a:extLst>
              <a:ext uri="{FF2B5EF4-FFF2-40B4-BE49-F238E27FC236}">
                <a16:creationId xmlns:a16="http://schemas.microsoft.com/office/drawing/2014/main" id="{F632404D-08B3-D744-AACA-9A6F131B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6473" y="2526473"/>
            <a:ext cx="623355" cy="623355"/>
          </a:xfrm>
          <a:prstGeom prst="rect">
            <a:avLst/>
          </a:prstGeom>
        </p:spPr>
      </p:pic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FD5D9445-FC3A-BC41-AEC7-2145A49EF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2501" y="2532068"/>
            <a:ext cx="623356" cy="6233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705A18-CD90-E542-987E-16667BF0ACC1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6">
            <a:extLst>
              <a:ext uri="{FF2B5EF4-FFF2-40B4-BE49-F238E27FC236}">
                <a16:creationId xmlns:a16="http://schemas.microsoft.com/office/drawing/2014/main" id="{6E9B12AD-645C-344B-BBFD-2989AA2A7F7D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EY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A53790B6-E7C8-3249-8C7E-6414F21C7240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37025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Cloud - Attribute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 smtClean="0"/>
              <a:pPr/>
              <a:t>19</a:t>
            </a:fld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69D79-98E2-7F4D-8D72-E7293220F8F6}"/>
              </a:ext>
            </a:extLst>
          </p:cNvPr>
          <p:cNvSpPr txBox="1"/>
          <p:nvPr/>
        </p:nvSpPr>
        <p:spPr>
          <a:xfrm>
            <a:off x="5272304" y="1160902"/>
            <a:ext cx="3414495" cy="391491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REDUNDANCY:</a:t>
            </a:r>
          </a:p>
          <a:p>
            <a:r>
              <a:rPr lang="en-US" dirty="0">
                <a:solidFill>
                  <a:schemeClr val="bg1"/>
                </a:solidFill>
              </a:rPr>
              <a:t>Geo-redundant storage (GRS) is designed to provide at least 99.99999999999999% (16 9's) durability of objects over a given year by replicating your data to a secondary region that is hundreds of miles away from the primary region. If your storage account has GRS enabled, then your data is durable even in the case of a complete regional outage or a disaster in which the primary region isn't recoverable.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F7764-2DB6-2D45-805E-88BD2AD8AAA4}"/>
              </a:ext>
            </a:extLst>
          </p:cNvPr>
          <p:cNvSpPr txBox="1"/>
          <p:nvPr/>
        </p:nvSpPr>
        <p:spPr>
          <a:xfrm>
            <a:off x="457201" y="1149327"/>
            <a:ext cx="4444194" cy="545828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TYPE :</a:t>
            </a:r>
          </a:p>
          <a:p>
            <a:r>
              <a:rPr lang="en-US" dirty="0">
                <a:solidFill>
                  <a:schemeClr val="bg1"/>
                </a:solidFill>
              </a:rPr>
              <a:t>Blob</a:t>
            </a:r>
          </a:p>
          <a:p>
            <a:r>
              <a:rPr lang="en-US" dirty="0">
                <a:solidFill>
                  <a:schemeClr val="bg1"/>
                </a:solidFill>
              </a:rPr>
              <a:t>Massively-scalable object storage for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Cost-effective for massive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Tiered storage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Single infrastructure with global reach</a:t>
            </a: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Cloud Capacity of HSBC: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petabyte is a unit of information equal to one thousand million million, or 2^50, bytes.</a:t>
            </a:r>
          </a:p>
          <a:p>
            <a:r>
              <a:rPr lang="en-US" dirty="0">
                <a:solidFill>
                  <a:schemeClr val="bg1"/>
                </a:solidFill>
              </a:rPr>
              <a:t>HSBC now has 169 petabytes of data on its servers.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fontAlgn="ctr"/>
            <a:r>
              <a:rPr lang="en-US" b="1" u="sng" dirty="0">
                <a:solidFill>
                  <a:schemeClr val="bg1"/>
                </a:solidFill>
              </a:rPr>
              <a:t>ACCESS TIER:</a:t>
            </a:r>
            <a:endParaRPr lang="en-US" dirty="0">
              <a:solidFill>
                <a:schemeClr val="bg1"/>
              </a:solidFill>
            </a:endParaRPr>
          </a:p>
          <a:p>
            <a:pPr fontAlgn="ctr"/>
            <a:r>
              <a:rPr lang="en-US" b="1" dirty="0">
                <a:solidFill>
                  <a:schemeClr val="bg1"/>
                </a:solidFill>
              </a:rPr>
              <a:t>Hot</a:t>
            </a:r>
            <a:r>
              <a:rPr lang="en-US" dirty="0">
                <a:solidFill>
                  <a:schemeClr val="bg1"/>
                </a:solidFill>
              </a:rPr>
              <a:t> - Optimized for storing data that is accessed frequently.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4C0F8-AD79-3940-95D3-CF2543117530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C0069F56-2AE3-ED4C-9F42-49EA49962EE0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Azure Microsoft</a:t>
            </a:r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6C23B975-C7EE-CD4C-9C28-BD3DA6ADEAB8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50697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289AFD0-0DA9-4EF5-B4C8-91FF93ACCF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018"/>
          <a:stretch/>
        </p:blipFill>
        <p:spPr>
          <a:xfrm>
            <a:off x="6136347" y="0"/>
            <a:ext cx="30076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FE81D-E92C-486B-B1FD-BCA66C7D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5612"/>
            <a:ext cx="5679147" cy="52520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6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Recommendation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Implementation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Financials 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Risk Mitigation</a:t>
            </a:r>
          </a:p>
          <a:p>
            <a:pPr>
              <a:lnSpc>
                <a:spcPct val="200000"/>
              </a:lnSpc>
            </a:pPr>
            <a:r>
              <a:rPr lang="en-US" sz="2600" dirty="0"/>
              <a:t>Conclusion</a:t>
            </a:r>
          </a:p>
          <a:p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IN" sz="1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2A931-623A-4CBC-A60A-6945F59B12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z="11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D469FA-A8E7-4985-9A9B-3428DABF8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6327648"/>
            <a:ext cx="402504" cy="411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513C4C-2278-4343-9B26-188CE8995CC9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371" y="1589314"/>
            <a:ext cx="360355" cy="427809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>
              <a:solidFill>
                <a:schemeClr val="bg1"/>
              </a:solidFill>
            </a:endParaRP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78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Cloud - Calculation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 smtClean="0"/>
              <a:pPr/>
              <a:t>20</a:t>
            </a:fld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DC64-244D-8D4F-805C-30AC1C131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80337"/>
            <a:ext cx="8229600" cy="3181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6C20B0-0A37-9C46-99FA-6618172D2A5F}"/>
              </a:ext>
            </a:extLst>
          </p:cNvPr>
          <p:cNvSpPr/>
          <p:nvPr/>
        </p:nvSpPr>
        <p:spPr>
          <a:xfrm>
            <a:off x="457201" y="48429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 petabytes = 2</a:t>
            </a:r>
            <a:r>
              <a:rPr lang="en-US" baseline="30000" dirty="0">
                <a:solidFill>
                  <a:schemeClr val="bg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 bytes = 2</a:t>
            </a:r>
            <a:r>
              <a:rPr lang="en-US" baseline="30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TB</a:t>
            </a:r>
          </a:p>
          <a:p>
            <a:r>
              <a:rPr lang="en-US" dirty="0">
                <a:solidFill>
                  <a:schemeClr val="bg1"/>
                </a:solidFill>
              </a:rPr>
              <a:t>169 × 2</a:t>
            </a:r>
            <a:r>
              <a:rPr lang="en-US" baseline="30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TB ≈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180,000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5361C9-CD12-A34F-BB59-90B8F2134AFA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6">
            <a:extLst>
              <a:ext uri="{FF2B5EF4-FFF2-40B4-BE49-F238E27FC236}">
                <a16:creationId xmlns:a16="http://schemas.microsoft.com/office/drawing/2014/main" id="{A46D1CA4-0505-BA40-83C0-CB421D4808C5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Azure Microsoft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4BBEDB2A-E437-7C4D-BF80-EF51D7C96C07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20372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Map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30E3-FFE5-4B91-AA19-87A149EBB9EE}" type="slidenum">
              <a:rPr smtClean="0"/>
              <a:pPr/>
              <a:t>21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4F955-47C6-AA4B-A0F9-90E3B24A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7017"/>
            <a:ext cx="8229600" cy="49991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C19C02-4EE4-CE43-B8C7-0004F3899CFD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12514B9B-7663-1046-8CBA-5AF62AF8E103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United Nations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13DA3A6B-524F-1A40-94F3-107B41BEF27A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7712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Customer Profit Calculations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22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51F3DEC-C9BC-FD40-97A3-B84A86185B05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C155A9-542C-478A-9124-E9F4E7DE5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13591"/>
              </p:ext>
            </p:extLst>
          </p:nvPr>
        </p:nvGraphicFramePr>
        <p:xfrm>
          <a:off x="1915887" y="1034143"/>
          <a:ext cx="4974770" cy="5053330"/>
        </p:xfrm>
        <a:graphic>
          <a:graphicData uri="http://schemas.openxmlformats.org/drawingml/2006/table">
            <a:tbl>
              <a:tblPr/>
              <a:tblGrid>
                <a:gridCol w="3560888">
                  <a:extLst>
                    <a:ext uri="{9D8B030D-6E8A-4147-A177-3AD203B41FA5}">
                      <a16:colId xmlns:a16="http://schemas.microsoft.com/office/drawing/2014/main" val="2100375660"/>
                    </a:ext>
                  </a:extLst>
                </a:gridCol>
                <a:gridCol w="1413882">
                  <a:extLst>
                    <a:ext uri="{9D8B030D-6E8A-4147-A177-3AD203B41FA5}">
                      <a16:colId xmlns:a16="http://schemas.microsoft.com/office/drawing/2014/main" val="2414054054"/>
                    </a:ext>
                  </a:extLst>
                </a:gridCol>
              </a:tblGrid>
              <a:tr h="1150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RBWM Customers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38,000,000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581564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RBWM Profit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7,080,000,000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2736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26540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RBWM Profit Per Customer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$186.32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037837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204439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Expected Percentage Growth: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24773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618691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471041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2148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83445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Expected New Customer Amount: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863843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3,056,112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9098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4,104,297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15596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5,033,653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915929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07734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Expected Profit from New Customers: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33095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569,401,920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160273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764,695,411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276695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937,849,026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931822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495745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Expected Profit from New Customers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2,271,946,357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609932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 Rate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99168"/>
                  </a:ext>
                </a:extLst>
              </a:tr>
              <a:tr h="2041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NPV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$2,046,038,073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62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3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FC39-A0EF-4C1D-AF54-198BC6F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Customer Profit Uplift Calculations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AF730-8361-4D6D-A68B-588B2317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E0E9F-C99F-40AE-B115-AFFF24D0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2197344"/>
            <a:ext cx="8931349" cy="2463312"/>
          </a:xfrm>
          <a:prstGeom prst="rect">
            <a:avLst/>
          </a:prstGeom>
        </p:spPr>
      </p:pic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B80950-D192-3648-927E-6FCE80326148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704705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and Yearly Growth Rate Predictions (New Customers)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51F3DEC-C9BC-FD40-97A3-B84A86185B05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BFF2B-CA5B-4A26-8EA6-F9C94A8D9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3" t="3362" r="2928" b="7147"/>
          <a:stretch/>
        </p:blipFill>
        <p:spPr>
          <a:xfrm>
            <a:off x="5421795" y="1534985"/>
            <a:ext cx="2286000" cy="1981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AA660-BBCD-4916-974D-20A10D8FC9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" t="4123" r="3966" b="6052"/>
          <a:stretch/>
        </p:blipFill>
        <p:spPr>
          <a:xfrm>
            <a:off x="6640078" y="3761828"/>
            <a:ext cx="2285379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C57AF-2CDA-44DD-AF6B-7E9A0EBD40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68" t="2649" r="3589" b="2369"/>
          <a:stretch/>
        </p:blipFill>
        <p:spPr>
          <a:xfrm>
            <a:off x="4251848" y="3761828"/>
            <a:ext cx="2256213" cy="2011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5854EA-F023-4F08-920F-DD7147FEB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43" y="1683665"/>
            <a:ext cx="3890186" cy="361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Breakdown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51F3DEC-C9BC-FD40-97A3-B84A86185B05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7319E9-CED7-4BB6-87BC-168A88A1C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93543"/>
              </p:ext>
            </p:extLst>
          </p:nvPr>
        </p:nvGraphicFramePr>
        <p:xfrm>
          <a:off x="457200" y="1312295"/>
          <a:ext cx="3108290" cy="1037625"/>
        </p:xfrm>
        <a:graphic>
          <a:graphicData uri="http://schemas.openxmlformats.org/drawingml/2006/table">
            <a:tbl>
              <a:tblPr/>
              <a:tblGrid>
                <a:gridCol w="2053440">
                  <a:extLst>
                    <a:ext uri="{9D8B030D-6E8A-4147-A177-3AD203B41FA5}">
                      <a16:colId xmlns:a16="http://schemas.microsoft.com/office/drawing/2014/main" val="81567354"/>
                    </a:ext>
                  </a:extLst>
                </a:gridCol>
                <a:gridCol w="1054850">
                  <a:extLst>
                    <a:ext uri="{9D8B030D-6E8A-4147-A177-3AD203B41FA5}">
                      <a16:colId xmlns:a16="http://schemas.microsoft.com/office/drawing/2014/main" val="152903646"/>
                    </a:ext>
                  </a:extLst>
                </a:gridCol>
              </a:tblGrid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13753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Multilingual App Development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92351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Multilingual Site Development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732171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Multilingual Support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228513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$1,006,000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33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DC7EDF-E979-407C-AEB4-50487BB99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40128"/>
              </p:ext>
            </p:extLst>
          </p:nvPr>
        </p:nvGraphicFramePr>
        <p:xfrm>
          <a:off x="457200" y="2660402"/>
          <a:ext cx="2784803" cy="1867725"/>
        </p:xfrm>
        <a:graphic>
          <a:graphicData uri="http://schemas.openxmlformats.org/drawingml/2006/table">
            <a:tbl>
              <a:tblPr/>
              <a:tblGrid>
                <a:gridCol w="1659630">
                  <a:extLst>
                    <a:ext uri="{9D8B030D-6E8A-4147-A177-3AD203B41FA5}">
                      <a16:colId xmlns:a16="http://schemas.microsoft.com/office/drawing/2014/main" val="509307874"/>
                    </a:ext>
                  </a:extLst>
                </a:gridCol>
                <a:gridCol w="1125173">
                  <a:extLst>
                    <a:ext uri="{9D8B030D-6E8A-4147-A177-3AD203B41FA5}">
                      <a16:colId xmlns:a16="http://schemas.microsoft.com/office/drawing/2014/main" val="2291607638"/>
                    </a:ext>
                  </a:extLst>
                </a:gridCol>
              </a:tblGrid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IBM Watson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20966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Customers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38,000,000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230008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Mobile Users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98853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10,000,000,000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319418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Recs per user per month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9902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Yearly Recs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60,000,000,000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13299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thousands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60,000,000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991835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per 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774527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$72,000,000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7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42130D-13CB-4779-95C0-9F6B65A4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35656"/>
              </p:ext>
            </p:extLst>
          </p:nvPr>
        </p:nvGraphicFramePr>
        <p:xfrm>
          <a:off x="3731985" y="1312295"/>
          <a:ext cx="3108290" cy="1452675"/>
        </p:xfrm>
        <a:graphic>
          <a:graphicData uri="http://schemas.openxmlformats.org/drawingml/2006/table">
            <a:tbl>
              <a:tblPr/>
              <a:tblGrid>
                <a:gridCol w="2094717">
                  <a:extLst>
                    <a:ext uri="{9D8B030D-6E8A-4147-A177-3AD203B41FA5}">
                      <a16:colId xmlns:a16="http://schemas.microsoft.com/office/drawing/2014/main" val="576784721"/>
                    </a:ext>
                  </a:extLst>
                </a:gridCol>
                <a:gridCol w="1013573">
                  <a:extLst>
                    <a:ext uri="{9D8B030D-6E8A-4147-A177-3AD203B41FA5}">
                      <a16:colId xmlns:a16="http://schemas.microsoft.com/office/drawing/2014/main" val="1563932659"/>
                    </a:ext>
                  </a:extLst>
                </a:gridCol>
              </a:tblGrid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 Training per Store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08554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 Salary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85357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 Weekly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$1,115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51371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Employees per Store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278788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$6,692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944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stores serviced*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9,500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87501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$63,576,923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854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14707B-66A7-447B-936F-297B9D0A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99952"/>
              </p:ext>
            </p:extLst>
          </p:nvPr>
        </p:nvGraphicFramePr>
        <p:xfrm>
          <a:off x="3753757" y="2914856"/>
          <a:ext cx="2517575" cy="1452675"/>
        </p:xfrm>
        <a:graphic>
          <a:graphicData uri="http://schemas.openxmlformats.org/drawingml/2006/table">
            <a:tbl>
              <a:tblPr/>
              <a:tblGrid>
                <a:gridCol w="1380948">
                  <a:extLst>
                    <a:ext uri="{9D8B030D-6E8A-4147-A177-3AD203B41FA5}">
                      <a16:colId xmlns:a16="http://schemas.microsoft.com/office/drawing/2014/main" val="3266439185"/>
                    </a:ext>
                  </a:extLst>
                </a:gridCol>
                <a:gridCol w="1136627">
                  <a:extLst>
                    <a:ext uri="{9D8B030D-6E8A-4147-A177-3AD203B41FA5}">
                      <a16:colId xmlns:a16="http://schemas.microsoft.com/office/drawing/2014/main" val="2571188447"/>
                    </a:ext>
                  </a:extLst>
                </a:gridCol>
              </a:tblGrid>
              <a:tr h="2075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for Digital Kiosk Implementation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2623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Kiosks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20,540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725155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Stores with 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7,125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009202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Stores with 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1,900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46655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Stores with 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47824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Kiosks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12,350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89000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$253,669,000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257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76F354-87E6-47C3-ABE0-D722A032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14891"/>
              </p:ext>
            </p:extLst>
          </p:nvPr>
        </p:nvGraphicFramePr>
        <p:xfrm>
          <a:off x="6790102" y="3241327"/>
          <a:ext cx="2081570" cy="830100"/>
        </p:xfrm>
        <a:graphic>
          <a:graphicData uri="http://schemas.openxmlformats.org/drawingml/2006/table">
            <a:tbl>
              <a:tblPr/>
              <a:tblGrid>
                <a:gridCol w="1111108">
                  <a:extLst>
                    <a:ext uri="{9D8B030D-6E8A-4147-A177-3AD203B41FA5}">
                      <a16:colId xmlns:a16="http://schemas.microsoft.com/office/drawing/2014/main" val="1660526624"/>
                    </a:ext>
                  </a:extLst>
                </a:gridCol>
                <a:gridCol w="970462">
                  <a:extLst>
                    <a:ext uri="{9D8B030D-6E8A-4147-A177-3AD203B41FA5}">
                      <a16:colId xmlns:a16="http://schemas.microsoft.com/office/drawing/2014/main" val="70719169"/>
                    </a:ext>
                  </a:extLst>
                </a:gridCol>
              </a:tblGrid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Consultant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71078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 Rate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61989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165383"/>
                  </a:ext>
                </a:extLst>
              </a:tr>
              <a:tr h="207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$2,080,000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6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09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216D-833D-4A48-BC81-C529B1D2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Criteria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8C0C4-18D8-4151-B6B2-0A0333BA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FE6C6B-B7B7-478D-9D4C-8F13411F1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4" y="2139934"/>
            <a:ext cx="8967352" cy="3121188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138E0A4F-0CEE-BB4C-BEDE-C40581E0B56C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5722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B01E-39C7-8044-B590-77AB2ECA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31412-B861-2C4D-A4C8-8B2B423D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F8C171-18EE-344E-A686-96BB57F4E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39090"/>
            <a:ext cx="8229599" cy="5047385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C9178C-E633-754D-A9ED-1E47CF77C408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F00B8FBF-1D64-0A40-9EB6-CC742F33F6A5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Alibaba cloud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D2A1C-765F-174D-8E6D-FE0EEE7FF39B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83753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D6E-2B0F-4719-B9D9-DE8CA1B8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3136B-8EE3-4E99-BC3E-7E66027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28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FD2603-DC60-E14F-B472-6702A703C442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483BE2-5718-7B48-91DD-9B6EEB1A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47" y="1004200"/>
            <a:ext cx="8229600" cy="5468854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THE BENEFITS OF CLOUD COMPUTING FOR THE BANKING &amp; FINANCIAL INDUSTRY, </a:t>
            </a:r>
            <a:r>
              <a:rPr lang="en-US" sz="800" i="1" dirty="0"/>
              <a:t>Global Banking and Finance</a:t>
            </a:r>
            <a:r>
              <a:rPr lang="en-US" sz="800" dirty="0"/>
              <a:t>, Retrieved August 28, 2019 from: https://www.globalbankingandfinance.com/the-benefits-of-cloud-computing-for-the-banking-financial-industry/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How the Banking Industry Benefits from Cloud Computing, </a:t>
            </a:r>
            <a:r>
              <a:rPr lang="en-US" sz="800" i="1" dirty="0"/>
              <a:t>Chelsea Downey &amp; Caleb Walter</a:t>
            </a:r>
            <a:r>
              <a:rPr lang="en-US" sz="800" dirty="0"/>
              <a:t>, Retrieved August 28, 2019 from: https://www.trintech.com/blog/cloud-solutions/how-the-banking-industry-benefits-from-cloud-computing/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Banking on the Cloud: Why Banks Should Embrace Cloud Technology, </a:t>
            </a:r>
            <a:r>
              <a:rPr lang="en-US" sz="800" i="1" dirty="0"/>
              <a:t>Jon Debonis</a:t>
            </a:r>
            <a:r>
              <a:rPr lang="en-US" sz="800" dirty="0"/>
              <a:t>, Retrieved August 28, 2019 from: https://blend.com/blog/insights/cloud-technology/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Six reasons why cloud computing will transform the way banks serve clients – and the five hurdles to overcome, </a:t>
            </a:r>
            <a:r>
              <a:rPr lang="en-US" sz="800" i="1" dirty="0"/>
              <a:t>FinTech Futures</a:t>
            </a:r>
            <a:r>
              <a:rPr lang="en-US" sz="800" dirty="0"/>
              <a:t>, Retrieved August 28, 2019 from: https://www.fintechfutures.com/2014/07/six-reasons-why-cloud-computing-will-transform-the-way-banks-serve-clients-and-the-five-hurdles-to-overcome/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International Migration Report, </a:t>
            </a:r>
            <a:r>
              <a:rPr lang="en-US" sz="800" i="1" dirty="0"/>
              <a:t>United Nations</a:t>
            </a:r>
            <a:r>
              <a:rPr lang="en-US" sz="800" dirty="0"/>
              <a:t>, Retrieved August 28, 2019 from: https://www.un.org/en/development/desa/population/migration/publications/migrationreport/docs/MigrationReport2017_Highlights.pdf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Top 10 Strategic Technology Trends for 2019: A Gartner Trend Insight Report, </a:t>
            </a:r>
            <a:r>
              <a:rPr lang="en-US" sz="800" i="1" dirty="0"/>
              <a:t>David Cearley &amp; Brian Burke</a:t>
            </a:r>
            <a:r>
              <a:rPr lang="en-US" sz="800" dirty="0"/>
              <a:t>, Retrieved August 27, 2019 from: https://emtemp.gcom.cloud/ngw/globalassets/en/doc/documents/383829-top-10-strategic-technology-trends-for-2019-a-gartner-trend-insight-report.pdf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Internet, </a:t>
            </a:r>
            <a:r>
              <a:rPr lang="en-US" sz="800" i="1" dirty="0"/>
              <a:t>Julia Murphy &amp; Max Roser</a:t>
            </a:r>
            <a:r>
              <a:rPr lang="en-US" sz="800" dirty="0"/>
              <a:t>, Retrieved August 27, 2019 from: https://ourworldindata.org/internet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Eight ways FinTech adoption remains on the rise, </a:t>
            </a:r>
            <a:r>
              <a:rPr lang="en-US" sz="800" i="1" dirty="0"/>
              <a:t>Gary Hwa</a:t>
            </a:r>
            <a:r>
              <a:rPr lang="en-US" sz="800" dirty="0"/>
              <a:t>, Retrieved August 27, 2019 from: https://www.ey.com/en_us/financial-services/eight-ways-fintech-adoption-remains-on-the-rise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Big cloud-computing growth seeded by China spending, boosting Alibaba, </a:t>
            </a:r>
            <a:r>
              <a:rPr lang="en-US" sz="800" i="1" dirty="0"/>
              <a:t>Wallace Witkowski</a:t>
            </a:r>
            <a:r>
              <a:rPr lang="en-US" sz="800" dirty="0"/>
              <a:t>, Retrieved August 27, 2019 from: https://www.marketwatch.com/story/big-cloud-computing-growth-seeded-by-china-spending-boosting-alibaba-2017-11-06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Global banking outlook 2018, </a:t>
            </a:r>
            <a:r>
              <a:rPr lang="en-US" sz="800" i="1" dirty="0"/>
              <a:t>EY</a:t>
            </a:r>
            <a:r>
              <a:rPr lang="en-US" sz="800" dirty="0"/>
              <a:t>, Retrieved August 28, 2019 from: https://www.ey.com/Publication/vwLUAssets/ey-global-banking-outlook-2018/$File/ey-global-banking-outlook-2018.pdf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Azure regions, </a:t>
            </a:r>
            <a:r>
              <a:rPr lang="en-US" sz="800" i="1" dirty="0"/>
              <a:t>Microsoft</a:t>
            </a:r>
            <a:r>
              <a:rPr lang="en-US" sz="800" dirty="0"/>
              <a:t>, Retrieved August 28, 2019 from: https://azure.microsoft.com/en-us/global-infrastructure/regions/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Omnichannel banking, </a:t>
            </a:r>
            <a:r>
              <a:rPr lang="en-US" sz="800" i="1" dirty="0"/>
              <a:t>IBM</a:t>
            </a:r>
            <a:r>
              <a:rPr lang="en-US" sz="800" dirty="0"/>
              <a:t>, Retrieved August 28, 2019 from: https://www.ibm.com/industries/banking-financial-markets/resources/omnichannel-banking-paper/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The balancing act: Omnichannel excellence in retail banking, </a:t>
            </a:r>
            <a:r>
              <a:rPr lang="en-US" sz="800" i="1" dirty="0"/>
              <a:t>Walter Rizzi &amp; Zubin Taraporevala</a:t>
            </a:r>
            <a:r>
              <a:rPr lang="en-US" sz="800" dirty="0"/>
              <a:t>, Retrieved August 28, 2019 from: https://www.mckinsey.com/industries/financial-services/our-insights/the-balancing-act-omnichannel-excellence-in-retail-banking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Synergy and disruption: Ten trends shaping fintech, Jeff Galvin, </a:t>
            </a:r>
            <a:r>
              <a:rPr lang="en-US" sz="800" i="1" dirty="0"/>
              <a:t>Feng Han, Sarah Hynes, John Qu, Kausik Rajgopal, &amp; Arthur Shek</a:t>
            </a:r>
            <a:r>
              <a:rPr lang="en-US" sz="800" dirty="0"/>
              <a:t>, Retrieved August 28, 2019 from: https://www.mckinsey.com/industries/financial-services/our-insights/synergy-and-disruption-ten-trends-shaping-fintech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Large global bank, </a:t>
            </a:r>
            <a:r>
              <a:rPr lang="en-US" sz="800" i="1" dirty="0"/>
              <a:t>IBM</a:t>
            </a:r>
            <a:r>
              <a:rPr lang="en-US" sz="800" dirty="0"/>
              <a:t>, Retrieved August 28, 2019 from: https://www.ibm.com/case-studies/large-global-bank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Manufacturing ERP Software Comparisons by Industry, </a:t>
            </a:r>
            <a:r>
              <a:rPr lang="en-US" sz="800" i="1" dirty="0"/>
              <a:t>TOP 10 ERP</a:t>
            </a:r>
            <a:r>
              <a:rPr lang="en-US" sz="800" dirty="0"/>
              <a:t>, Retrieved August 28, 2019 from: https://www.top10erp.org/erp-software-comparison-other-industry-176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Watson Machine Learning: Pricing, </a:t>
            </a:r>
            <a:r>
              <a:rPr lang="en-US" sz="800" i="1" dirty="0"/>
              <a:t>IBM</a:t>
            </a:r>
            <a:r>
              <a:rPr lang="en-US" sz="800" dirty="0"/>
              <a:t>, Retrieved August 28, 2019 from: https://www.ibm.com/cloud/machine-learning/pricing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Weglot-Pricing, </a:t>
            </a:r>
            <a:r>
              <a:rPr lang="en-US" sz="800" i="1" dirty="0"/>
              <a:t>Weglot.com</a:t>
            </a:r>
            <a:r>
              <a:rPr lang="en-US" sz="800" dirty="0"/>
              <a:t>, Retrieved August 28, 2019 from: https://weglot.com/pricing/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How Much Does It Cost to Make an App in 2019?, </a:t>
            </a:r>
            <a:r>
              <a:rPr lang="en-US" sz="800" i="1" dirty="0"/>
              <a:t>Velvetech.com</a:t>
            </a:r>
            <a:r>
              <a:rPr lang="en-US" sz="800" dirty="0"/>
              <a:t>, Retrieved from August 28, 2019 from: https://www.velvetech.com/blog/how-much-mobile-app-cost/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Web Development Cost / Rate Comparison - Different Types of Custom Web Application Companies, </a:t>
            </a:r>
            <a:r>
              <a:rPr lang="en-US" sz="800" i="1" dirty="0"/>
              <a:t>Bernard Kohan</a:t>
            </a:r>
            <a:r>
              <a:rPr lang="en-US" sz="800" dirty="0"/>
              <a:t>, Retrieved from August 28, 2019 from: https://www.comentum.com/web-development-cost-rate-comparison.html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800" dirty="0"/>
              <a:t>Budgeting for an Interactive Kiosk Project, </a:t>
            </a:r>
            <a:r>
              <a:rPr lang="en-US" sz="800" i="1" dirty="0"/>
              <a:t>Wirespring.com</a:t>
            </a:r>
            <a:r>
              <a:rPr lang="en-US" sz="800" dirty="0"/>
              <a:t>, Retrieved from August 28, 2019 from: https://www.wirespring.com/dynamic_digital_signage_and_interactive_kiosks_journal/articles/Budgeting_for_an_Interactive_Kiosk_Project-200.html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5B7E0-F996-A446-A452-2EC04FBC2840}"/>
              </a:ext>
            </a:extLst>
          </p:cNvPr>
          <p:cNvSpPr txBox="1"/>
          <p:nvPr/>
        </p:nvSpPr>
        <p:spPr>
          <a:xfrm>
            <a:off x="1035424" y="1411941"/>
            <a:ext cx="360355" cy="19531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7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8D6E-2B0F-4719-B9D9-DE8CA1B8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Cont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3136B-8EE3-4E99-BC3E-7E66027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IN" sz="1100" dirty="0"/>
              <a:t>29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FD2603-DC60-E14F-B472-6702A703C442}"/>
              </a:ext>
            </a:extLst>
          </p:cNvPr>
          <p:cNvSpPr txBox="1">
            <a:spLocks/>
          </p:cNvSpPr>
          <p:nvPr/>
        </p:nvSpPr>
        <p:spPr>
          <a:xfrm>
            <a:off x="7269577" y="6423893"/>
            <a:ext cx="11226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| </a:t>
            </a:r>
            <a:r>
              <a:rPr lang="en-US" sz="1200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r>
              <a:rPr lang="en-US" sz="1200" dirty="0">
                <a:solidFill>
                  <a:schemeClr val="bg1"/>
                </a:solidFill>
              </a:rPr>
              <a:t> |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1483BE2-5718-7B48-91DD-9B6EEB1A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47" y="1004200"/>
            <a:ext cx="8229600" cy="5468854"/>
          </a:xfrm>
        </p:spPr>
        <p:txBody>
          <a:bodyPr/>
          <a:lstStyle/>
          <a:p>
            <a:pPr marL="0" indent="0">
              <a:buNone/>
            </a:pPr>
            <a:r>
              <a:rPr lang="en-US" sz="800" dirty="0"/>
              <a:t>Global Digital Population as on July 2019. </a:t>
            </a:r>
            <a:r>
              <a:rPr lang="en-US" sz="800" i="1" dirty="0"/>
              <a:t>Statista</a:t>
            </a:r>
            <a:r>
              <a:rPr lang="en-US" sz="800" dirty="0"/>
              <a:t>.  Retrieved August 27, 2019 From: https://www.statista.com/statistics/617136/digital-population-worldwide/</a:t>
            </a:r>
          </a:p>
          <a:p>
            <a:pPr marL="0" indent="0">
              <a:buNone/>
            </a:pPr>
            <a:r>
              <a:rPr lang="en-US" sz="800" dirty="0"/>
              <a:t>Digital Banking Users to reach 2 Billion this Year. </a:t>
            </a:r>
            <a:r>
              <a:rPr lang="en-US" sz="800" i="1" dirty="0"/>
              <a:t>Juniper Research. </a:t>
            </a:r>
            <a:r>
              <a:rPr lang="en-US" sz="800"/>
              <a:t>Retrieved </a:t>
            </a:r>
            <a:r>
              <a:rPr lang="en-US" sz="800" dirty="0"/>
              <a:t>August 27, 2019 </a:t>
            </a:r>
            <a:r>
              <a:rPr lang="en-US" sz="800"/>
              <a:t>from: </a:t>
            </a:r>
            <a:r>
              <a:rPr lang="en-US" sz="800" dirty="0"/>
              <a:t>https://www.juniperresearch.com/press/press-releases/digital-banking-users-to-reach-2-billion</a:t>
            </a:r>
            <a:r>
              <a:rPr lang="en-US" sz="800" u="sng" dirty="0"/>
              <a:t> </a:t>
            </a:r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5B7E0-F996-A446-A452-2EC04FBC2840}"/>
              </a:ext>
            </a:extLst>
          </p:cNvPr>
          <p:cNvSpPr txBox="1"/>
          <p:nvPr/>
        </p:nvSpPr>
        <p:spPr>
          <a:xfrm>
            <a:off x="1035424" y="1411941"/>
            <a:ext cx="360355" cy="195310"/>
          </a:xfrm>
          <a:prstGeom prst="rect">
            <a:avLst/>
          </a:prstGeom>
          <a:noFill/>
        </p:spPr>
        <p:txBody>
          <a:bodyPr wrap="none" lIns="0" tIns="36576" rIns="0" bIns="0" rtlCol="0">
            <a:spAutoFit/>
          </a:bodyPr>
          <a:lstStyle/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A70A-1312-4015-BEBB-F17BF5B0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08641"/>
            <a:ext cx="8189622" cy="590400"/>
          </a:xfrm>
        </p:spPr>
        <p:txBody>
          <a:bodyPr/>
          <a:lstStyle/>
          <a:p>
            <a:r>
              <a:rPr lang="en-US" dirty="0"/>
              <a:t>SHIELD is seeking to retain internationally-mobile 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7135E-C5A3-4E01-8F5B-F37FE9D3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dirty="0"/>
              <a:t>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21FD7C7-2030-4664-90C5-B2E047132DA5}"/>
              </a:ext>
            </a:extLst>
          </p:cNvPr>
          <p:cNvSpPr/>
          <p:nvPr/>
        </p:nvSpPr>
        <p:spPr>
          <a:xfrm>
            <a:off x="437735" y="2078940"/>
            <a:ext cx="3901440" cy="1906920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rgbClr val="2E2E38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chemeClr val="bg1"/>
                </a:solidFill>
              </a:rPr>
              <a:t>SHIELD has been operating on a regional level, giving </a:t>
            </a:r>
            <a:r>
              <a:rPr lang="en-US" sz="2000" kern="1200">
                <a:solidFill>
                  <a:schemeClr val="bg1"/>
                </a:solidFill>
              </a:rPr>
              <a:t>internationally-mobile</a:t>
            </a:r>
            <a:r>
              <a:rPr lang="en-US" sz="2000" kern="1200" dirty="0">
                <a:solidFill>
                  <a:schemeClr val="bg1"/>
                </a:solidFill>
              </a:rPr>
              <a:t> customers an inconsistent experience and making them feel isolated  </a:t>
            </a:r>
          </a:p>
        </p:txBody>
      </p:sp>
      <p:pic>
        <p:nvPicPr>
          <p:cNvPr id="9" name="Picture 24" descr="Asia">
            <a:extLst>
              <a:ext uri="{FF2B5EF4-FFF2-40B4-BE49-F238E27FC236}">
                <a16:creationId xmlns:a16="http://schemas.microsoft.com/office/drawing/2014/main" id="{6A1F4E93-EDA9-4660-B29E-93F39847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09543" y="983746"/>
            <a:ext cx="804657" cy="1197601"/>
          </a:xfrm>
          <a:prstGeom prst="rect">
            <a:avLst/>
          </a:prstGeom>
        </p:spPr>
      </p:pic>
      <p:grpSp>
        <p:nvGrpSpPr>
          <p:cNvPr id="11" name="Group 28">
            <a:extLst>
              <a:ext uri="{FF2B5EF4-FFF2-40B4-BE49-F238E27FC236}">
                <a16:creationId xmlns:a16="http://schemas.microsoft.com/office/drawing/2014/main" id="{04938581-6306-470A-9709-D62F07F6BECE}"/>
              </a:ext>
            </a:extLst>
          </p:cNvPr>
          <p:cNvGrpSpPr/>
          <p:nvPr/>
        </p:nvGrpSpPr>
        <p:grpSpPr>
          <a:xfrm>
            <a:off x="4845899" y="1239620"/>
            <a:ext cx="3895091" cy="2746240"/>
            <a:chOff x="857220" y="2490780"/>
            <a:chExt cx="4361168" cy="2366317"/>
          </a:xfrm>
          <a:solidFill>
            <a:schemeClr val="tx1">
              <a:lumMod val="7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218884-FF5C-4D80-A10C-287769614763}"/>
                </a:ext>
              </a:extLst>
            </p:cNvPr>
            <p:cNvSpPr/>
            <p:nvPr/>
          </p:nvSpPr>
          <p:spPr>
            <a:xfrm>
              <a:off x="857220" y="3213986"/>
              <a:ext cx="4361168" cy="1643111"/>
            </a:xfrm>
            <a:custGeom>
              <a:avLst/>
              <a:gdLst>
                <a:gd name="connsiteX0" fmla="*/ 276975 w 2637856"/>
                <a:gd name="connsiteY0" fmla="*/ 0 h 3264973"/>
                <a:gd name="connsiteX1" fmla="*/ 2360881 w 2637856"/>
                <a:gd name="connsiteY1" fmla="*/ 0 h 3264973"/>
                <a:gd name="connsiteX2" fmla="*/ 2637856 w 2637856"/>
                <a:gd name="connsiteY2" fmla="*/ 276975 h 3264973"/>
                <a:gd name="connsiteX3" fmla="*/ 2637856 w 2637856"/>
                <a:gd name="connsiteY3" fmla="*/ 3264973 h 3264973"/>
                <a:gd name="connsiteX4" fmla="*/ 2637856 w 2637856"/>
                <a:gd name="connsiteY4" fmla="*/ 3264973 h 3264973"/>
                <a:gd name="connsiteX5" fmla="*/ 0 w 2637856"/>
                <a:gd name="connsiteY5" fmla="*/ 3264973 h 3264973"/>
                <a:gd name="connsiteX6" fmla="*/ 0 w 2637856"/>
                <a:gd name="connsiteY6" fmla="*/ 3264973 h 3264973"/>
                <a:gd name="connsiteX7" fmla="*/ 0 w 2637856"/>
                <a:gd name="connsiteY7" fmla="*/ 276975 h 3264973"/>
                <a:gd name="connsiteX8" fmla="*/ 276975 w 2637856"/>
                <a:gd name="connsiteY8" fmla="*/ 0 h 326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7856" h="3264973">
                  <a:moveTo>
                    <a:pt x="2360881" y="3264973"/>
                  </a:moveTo>
                  <a:lnTo>
                    <a:pt x="276975" y="3264973"/>
                  </a:lnTo>
                  <a:cubicBezTo>
                    <a:pt x="124006" y="3264973"/>
                    <a:pt x="0" y="3140967"/>
                    <a:pt x="0" y="2987998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637856" y="0"/>
                  </a:lnTo>
                  <a:lnTo>
                    <a:pt x="2637856" y="0"/>
                  </a:lnTo>
                  <a:lnTo>
                    <a:pt x="2637856" y="2987998"/>
                  </a:lnTo>
                  <a:cubicBezTo>
                    <a:pt x="2637856" y="3140967"/>
                    <a:pt x="2513850" y="3264973"/>
                    <a:pt x="2360881" y="3264973"/>
                  </a:cubicBezTo>
                  <a:close/>
                </a:path>
              </a:pathLst>
            </a:custGeom>
            <a:solidFill>
              <a:srgbClr val="2E2E38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4700" tIns="163576" rIns="244698" bIns="244699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solidFill>
                    <a:schemeClr val="bg1"/>
                  </a:solidFill>
                </a:rPr>
                <a:t>The declining satisfaction </a:t>
              </a:r>
              <a:r>
                <a:rPr lang="en-US" sz="2000" kern="1200">
                  <a:solidFill>
                    <a:schemeClr val="bg1"/>
                  </a:solidFill>
                </a:rPr>
                <a:t>from internationally-mobile </a:t>
              </a:r>
              <a:r>
                <a:rPr lang="en-US" sz="2000" kern="1200" dirty="0">
                  <a:solidFill>
                    <a:schemeClr val="bg1"/>
                  </a:solidFill>
                </a:rPr>
                <a:t>customers is </a:t>
              </a:r>
              <a:r>
                <a:rPr lang="en-US" sz="2000" kern="1200">
                  <a:solidFill>
                    <a:schemeClr val="bg1"/>
                  </a:solidFill>
                </a:rPr>
                <a:t>hurting SHIELD’s </a:t>
              </a:r>
              <a:r>
                <a:rPr lang="en-US" sz="2000" kern="1200" dirty="0">
                  <a:solidFill>
                    <a:schemeClr val="bg1"/>
                  </a:solidFill>
                </a:rPr>
                <a:t>ability to generate new revenue and retain market share</a:t>
              </a:r>
            </a:p>
          </p:txBody>
        </p:sp>
        <p:pic>
          <p:nvPicPr>
            <p:cNvPr id="13" name="Picture 8" descr="Downward trend">
              <a:extLst>
                <a:ext uri="{FF2B5EF4-FFF2-40B4-BE49-F238E27FC236}">
                  <a16:creationId xmlns:a16="http://schemas.microsoft.com/office/drawing/2014/main" id="{8FD732BF-9978-492A-B357-85BD2CCD0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627760" y="2490780"/>
              <a:ext cx="900940" cy="659737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2E7756-F305-4CE3-BE29-45BBE3FE61D6}"/>
              </a:ext>
            </a:extLst>
          </p:cNvPr>
          <p:cNvSpPr txBox="1"/>
          <p:nvPr/>
        </p:nvSpPr>
        <p:spPr>
          <a:xfrm>
            <a:off x="1562105" y="4647786"/>
            <a:ext cx="5979814" cy="105708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sz="2000" dirty="0">
                <a:solidFill>
                  <a:schemeClr val="bg1"/>
                </a:solidFill>
              </a:rPr>
              <a:t>How can SHIELD give tech savvy, internationally-mobile customers a </a:t>
            </a:r>
            <a:r>
              <a:rPr lang="en-US" sz="2000" b="1" dirty="0">
                <a:solidFill>
                  <a:schemeClr val="bg1"/>
                </a:solidFill>
              </a:rPr>
              <a:t>consistent</a:t>
            </a:r>
            <a:r>
              <a:rPr lang="en-US" sz="2000" dirty="0">
                <a:solidFill>
                  <a:schemeClr val="bg1"/>
                </a:solidFill>
              </a:rPr>
              <a:t> experience that provides them </a:t>
            </a:r>
            <a:r>
              <a:rPr lang="en-US" sz="2000">
                <a:solidFill>
                  <a:schemeClr val="bg1"/>
                </a:solidFill>
              </a:rPr>
              <a:t>with </a:t>
            </a: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personalized</a:t>
            </a:r>
            <a:r>
              <a:rPr lang="en-US" sz="2000" dirty="0">
                <a:solidFill>
                  <a:schemeClr val="bg1"/>
                </a:solidFill>
              </a:rPr>
              <a:t> interaction? </a:t>
            </a:r>
          </a:p>
          <a:p>
            <a:pPr marL="356616" indent="-356616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Footer Placeholder 7">
            <a:extLst>
              <a:ext uri="{FF2B5EF4-FFF2-40B4-BE49-F238E27FC236}">
                <a16:creationId xmlns:a16="http://schemas.microsoft.com/office/drawing/2014/main" id="{7DEF2A4D-9EF8-C241-B564-F546B8E633EC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FFFF"/>
                </a:solidFill>
              </a:rPr>
              <a:t>Introduction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Recommendation | Implementation | Financials | Risk Mitigation  | Conclusion </a:t>
            </a:r>
          </a:p>
        </p:txBody>
      </p:sp>
    </p:spTree>
    <p:extLst>
      <p:ext uri="{BB962C8B-B14F-4D97-AF65-F5344CB8AC3E}">
        <p14:creationId xmlns:p14="http://schemas.microsoft.com/office/powerpoint/2010/main" val="10140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Cloud-enabled omnichannel presence provides SHIELD the capabilities to service internationally-mobile customers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100" dirty="0"/>
              <a:t>4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C7B559-E963-4B14-B2D1-0F52B5DB95D4}"/>
              </a:ext>
            </a:extLst>
          </p:cNvPr>
          <p:cNvSpPr/>
          <p:nvPr/>
        </p:nvSpPr>
        <p:spPr>
          <a:xfrm>
            <a:off x="2829182" y="1507105"/>
            <a:ext cx="3513344" cy="1368213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rgbClr val="2E2E38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/>
            <a:r>
              <a:rPr lang="en-GB" u="sng" dirty="0">
                <a:solidFill>
                  <a:schemeClr val="bg1"/>
                </a:solidFill>
              </a:rPr>
              <a:t>Personalization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and </a:t>
            </a:r>
            <a:r>
              <a:rPr lang="en-GB" u="sng" dirty="0">
                <a:solidFill>
                  <a:schemeClr val="bg1"/>
                </a:solidFill>
              </a:rPr>
              <a:t>communication</a:t>
            </a:r>
            <a:r>
              <a:rPr lang="en-GB" dirty="0">
                <a:solidFill>
                  <a:schemeClr val="bg1"/>
                </a:solidFill>
              </a:rPr>
              <a:t> are the keys to retaining internationally-mobile customers</a:t>
            </a: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 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Oval 63">
            <a:extLst>
              <a:ext uri="{FF2B5EF4-FFF2-40B4-BE49-F238E27FC236}">
                <a16:creationId xmlns:a16="http://schemas.microsoft.com/office/drawing/2014/main" id="{2A3151C4-97F8-495A-AC84-B91D78FFE2FA}"/>
              </a:ext>
            </a:extLst>
          </p:cNvPr>
          <p:cNvSpPr/>
          <p:nvPr/>
        </p:nvSpPr>
        <p:spPr>
          <a:xfrm>
            <a:off x="4251960" y="974806"/>
            <a:ext cx="640080" cy="64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BAC2944-CD9A-40AD-8B43-E2E4C6471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91" y="1061637"/>
            <a:ext cx="466418" cy="466418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4208511-9219-47E5-AE01-1ECEB7CF5CCF}"/>
              </a:ext>
            </a:extLst>
          </p:cNvPr>
          <p:cNvCxnSpPr>
            <a:cxnSpLocks/>
          </p:cNvCxnSpPr>
          <p:nvPr/>
        </p:nvCxnSpPr>
        <p:spPr>
          <a:xfrm rot="5400000">
            <a:off x="2169316" y="2249276"/>
            <a:ext cx="674965" cy="558838"/>
          </a:xfrm>
          <a:prstGeom prst="bentConnector3">
            <a:avLst>
              <a:gd name="adj1" fmla="val 172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7">
            <a:extLst>
              <a:ext uri="{FF2B5EF4-FFF2-40B4-BE49-F238E27FC236}">
                <a16:creationId xmlns:a16="http://schemas.microsoft.com/office/drawing/2014/main" id="{BD261BD9-D822-5D43-90D2-184250551C00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4515E4-15F5-4FE6-9640-D3D386F49A34}"/>
              </a:ext>
            </a:extLst>
          </p:cNvPr>
          <p:cNvSpPr/>
          <p:nvPr/>
        </p:nvSpPr>
        <p:spPr>
          <a:xfrm>
            <a:off x="457201" y="3407617"/>
            <a:ext cx="3893457" cy="2634691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Cloud storage will increase global data accessibility and storage capacity. IBM Watson analytics can be used to draw insights from this data and provide </a:t>
            </a:r>
            <a:r>
              <a:rPr lang="en-US" u="sng" dirty="0">
                <a:solidFill>
                  <a:schemeClr val="bg1"/>
                </a:solidFill>
                <a:latin typeface="EYInterstate Light" panose="02000506000000020004" pitchFamily="2" charset="0"/>
              </a:rPr>
              <a:t>personalized </a:t>
            </a: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recommendations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0B63076-B040-4B66-A765-692B1A6B99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6408" y="2290560"/>
            <a:ext cx="674965" cy="558838"/>
          </a:xfrm>
          <a:prstGeom prst="bentConnector3">
            <a:avLst>
              <a:gd name="adj1" fmla="val 1728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3">
            <a:extLst>
              <a:ext uri="{FF2B5EF4-FFF2-40B4-BE49-F238E27FC236}">
                <a16:creationId xmlns:a16="http://schemas.microsoft.com/office/drawing/2014/main" id="{A9CA5141-02BC-4715-A294-4AA81203104D}"/>
              </a:ext>
            </a:extLst>
          </p:cNvPr>
          <p:cNvSpPr/>
          <p:nvPr/>
        </p:nvSpPr>
        <p:spPr>
          <a:xfrm>
            <a:off x="1861619" y="2895887"/>
            <a:ext cx="731520" cy="73152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F2F5528-B16D-43DC-9BA9-620162B9FDED}"/>
              </a:ext>
            </a:extLst>
          </p:cNvPr>
          <p:cNvSpPr/>
          <p:nvPr/>
        </p:nvSpPr>
        <p:spPr>
          <a:xfrm>
            <a:off x="4793344" y="3407616"/>
            <a:ext cx="3893457" cy="2634692"/>
          </a:xfrm>
          <a:custGeom>
            <a:avLst/>
            <a:gdLst>
              <a:gd name="connsiteX0" fmla="*/ 276975 w 2637856"/>
              <a:gd name="connsiteY0" fmla="*/ 0 h 3264973"/>
              <a:gd name="connsiteX1" fmla="*/ 2360881 w 2637856"/>
              <a:gd name="connsiteY1" fmla="*/ 0 h 3264973"/>
              <a:gd name="connsiteX2" fmla="*/ 2637856 w 2637856"/>
              <a:gd name="connsiteY2" fmla="*/ 276975 h 3264973"/>
              <a:gd name="connsiteX3" fmla="*/ 2637856 w 2637856"/>
              <a:gd name="connsiteY3" fmla="*/ 3264973 h 3264973"/>
              <a:gd name="connsiteX4" fmla="*/ 2637856 w 2637856"/>
              <a:gd name="connsiteY4" fmla="*/ 3264973 h 3264973"/>
              <a:gd name="connsiteX5" fmla="*/ 0 w 2637856"/>
              <a:gd name="connsiteY5" fmla="*/ 3264973 h 3264973"/>
              <a:gd name="connsiteX6" fmla="*/ 0 w 2637856"/>
              <a:gd name="connsiteY6" fmla="*/ 3264973 h 3264973"/>
              <a:gd name="connsiteX7" fmla="*/ 0 w 2637856"/>
              <a:gd name="connsiteY7" fmla="*/ 276975 h 3264973"/>
              <a:gd name="connsiteX8" fmla="*/ 276975 w 2637856"/>
              <a:gd name="connsiteY8" fmla="*/ 0 h 326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7856" h="3264973">
                <a:moveTo>
                  <a:pt x="2360881" y="3264973"/>
                </a:moveTo>
                <a:lnTo>
                  <a:pt x="276975" y="3264973"/>
                </a:lnTo>
                <a:cubicBezTo>
                  <a:pt x="124006" y="3264973"/>
                  <a:pt x="0" y="3140967"/>
                  <a:pt x="0" y="2987998"/>
                </a:cubicBezTo>
                <a:lnTo>
                  <a:pt x="0" y="0"/>
                </a:lnTo>
                <a:lnTo>
                  <a:pt x="0" y="0"/>
                </a:lnTo>
                <a:lnTo>
                  <a:pt x="2637856" y="0"/>
                </a:lnTo>
                <a:lnTo>
                  <a:pt x="2637856" y="0"/>
                </a:lnTo>
                <a:lnTo>
                  <a:pt x="2637856" y="2987998"/>
                </a:lnTo>
                <a:cubicBezTo>
                  <a:pt x="2637856" y="3140967"/>
                  <a:pt x="2513850" y="3264973"/>
                  <a:pt x="2360881" y="3264973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4700" tIns="163576" rIns="244698" bIns="244699" numCol="1" spcCol="1270" anchor="t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These new analytical capabilities enable SHIELD to transform both their mobile and physical presence, creating more consistent </a:t>
            </a:r>
            <a:r>
              <a:rPr lang="en-US" u="sng" dirty="0">
                <a:solidFill>
                  <a:schemeClr val="bg1"/>
                </a:solidFill>
                <a:latin typeface="EYInterstate Light" panose="02000506000000020004" pitchFamily="2" charset="0"/>
              </a:rPr>
              <a:t>communication</a:t>
            </a:r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 channels for customers</a:t>
            </a:r>
          </a:p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dirty="0">
              <a:solidFill>
                <a:schemeClr val="bg1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37" name="Oval 63">
            <a:extLst>
              <a:ext uri="{FF2B5EF4-FFF2-40B4-BE49-F238E27FC236}">
                <a16:creationId xmlns:a16="http://schemas.microsoft.com/office/drawing/2014/main" id="{80818476-325E-49A7-B36B-EB84BE5A512E}"/>
              </a:ext>
            </a:extLst>
          </p:cNvPr>
          <p:cNvSpPr/>
          <p:nvPr/>
        </p:nvSpPr>
        <p:spPr>
          <a:xfrm>
            <a:off x="6550861" y="2918736"/>
            <a:ext cx="731520" cy="73152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6E552E-CEB6-4CC7-B996-4BC1F1AAEE96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6">
            <a:extLst>
              <a:ext uri="{FF2B5EF4-FFF2-40B4-BE49-F238E27FC236}">
                <a16:creationId xmlns:a16="http://schemas.microsoft.com/office/drawing/2014/main" id="{F487ABB3-D474-4C80-AD5E-CABA9F6058DC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EY Global Banking Outlook 2018</a:t>
            </a:r>
          </a:p>
        </p:txBody>
      </p:sp>
    </p:spTree>
    <p:extLst>
      <p:ext uri="{BB962C8B-B14F-4D97-AF65-F5344CB8AC3E}">
        <p14:creationId xmlns:p14="http://schemas.microsoft.com/office/powerpoint/2010/main" val="110899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EF2C-86D2-B84D-8768-A0F06D4B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storage enables SHIELD to adopt other digital strategies in addition to having its own benefits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28CA-2EB5-8347-9A4E-8F692A49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r>
              <a:rPr lang="en-US" sz="1100" dirty="0"/>
              <a:t>5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AAE448-EA97-47D6-9F38-587F90BA3791}"/>
              </a:ext>
            </a:extLst>
          </p:cNvPr>
          <p:cNvSpPr/>
          <p:nvPr/>
        </p:nvSpPr>
        <p:spPr>
          <a:xfrm>
            <a:off x="470979" y="2857060"/>
            <a:ext cx="3908356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AFEBF9-E4DD-4975-8823-157FFE429E4B}"/>
              </a:ext>
            </a:extLst>
          </p:cNvPr>
          <p:cNvSpPr/>
          <p:nvPr/>
        </p:nvSpPr>
        <p:spPr>
          <a:xfrm>
            <a:off x="477465" y="3304006"/>
            <a:ext cx="3908356" cy="1044410"/>
          </a:xfrm>
          <a:custGeom>
            <a:avLst/>
            <a:gdLst>
              <a:gd name="connsiteX0" fmla="*/ 0 w 1860500"/>
              <a:gd name="connsiteY0" fmla="*/ 0 h 3618896"/>
              <a:gd name="connsiteX1" fmla="*/ 1860500 w 1860500"/>
              <a:gd name="connsiteY1" fmla="*/ 0 h 3618896"/>
              <a:gd name="connsiteX2" fmla="*/ 1860500 w 1860500"/>
              <a:gd name="connsiteY2" fmla="*/ 3618896 h 3618896"/>
              <a:gd name="connsiteX3" fmla="*/ 0 w 1860500"/>
              <a:gd name="connsiteY3" fmla="*/ 3618896 h 3618896"/>
              <a:gd name="connsiteX4" fmla="*/ 0 w 1860500"/>
              <a:gd name="connsiteY4" fmla="*/ 0 h 36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3618896">
                <a:moveTo>
                  <a:pt x="0" y="0"/>
                </a:moveTo>
                <a:lnTo>
                  <a:pt x="1860500" y="0"/>
                </a:lnTo>
                <a:lnTo>
                  <a:pt x="1860500" y="3618896"/>
                </a:lnTo>
                <a:lnTo>
                  <a:pt x="0" y="3618896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kern="1200" dirty="0">
                <a:solidFill>
                  <a:schemeClr val="bg1"/>
                </a:solidFill>
              </a:rPr>
              <a:t>The limitations of client server environments no longer exist, so data can be accessed around the world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E2B96F-30A7-4AA8-A3FA-02844764015B}"/>
              </a:ext>
            </a:extLst>
          </p:cNvPr>
          <p:cNvSpPr/>
          <p:nvPr/>
        </p:nvSpPr>
        <p:spPr>
          <a:xfrm>
            <a:off x="466345" y="4532810"/>
            <a:ext cx="8220456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57CA306-C3A8-4091-BD92-5FDD64E2C21B}"/>
              </a:ext>
            </a:extLst>
          </p:cNvPr>
          <p:cNvSpPr/>
          <p:nvPr/>
        </p:nvSpPr>
        <p:spPr>
          <a:xfrm>
            <a:off x="460294" y="4951160"/>
            <a:ext cx="8226507" cy="1100885"/>
          </a:xfrm>
          <a:custGeom>
            <a:avLst/>
            <a:gdLst>
              <a:gd name="connsiteX0" fmla="*/ 0 w 1860500"/>
              <a:gd name="connsiteY0" fmla="*/ 0 h 3618896"/>
              <a:gd name="connsiteX1" fmla="*/ 1860500 w 1860500"/>
              <a:gd name="connsiteY1" fmla="*/ 0 h 3618896"/>
              <a:gd name="connsiteX2" fmla="*/ 1860500 w 1860500"/>
              <a:gd name="connsiteY2" fmla="*/ 3618896 h 3618896"/>
              <a:gd name="connsiteX3" fmla="*/ 0 w 1860500"/>
              <a:gd name="connsiteY3" fmla="*/ 3618896 h 3618896"/>
              <a:gd name="connsiteX4" fmla="*/ 0 w 1860500"/>
              <a:gd name="connsiteY4" fmla="*/ 0 h 36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3618896">
                <a:moveTo>
                  <a:pt x="0" y="0"/>
                </a:moveTo>
                <a:lnTo>
                  <a:pt x="1860500" y="0"/>
                </a:lnTo>
                <a:lnTo>
                  <a:pt x="1860500" y="3618896"/>
                </a:lnTo>
                <a:lnTo>
                  <a:pt x="0" y="3618896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kern="1200" dirty="0">
                <a:solidFill>
                  <a:schemeClr val="bg1"/>
                </a:solidFill>
              </a:rPr>
              <a:t>Cloud storage provides a high level of data protection. Data is kept in a centralized system which can only be accessed through strict authentication methods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085C85-B6F3-4108-8F70-CEB792DDF151}"/>
              </a:ext>
            </a:extLst>
          </p:cNvPr>
          <p:cNvSpPr/>
          <p:nvPr/>
        </p:nvSpPr>
        <p:spPr>
          <a:xfrm>
            <a:off x="4776001" y="2869586"/>
            <a:ext cx="3910799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Cost Savings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E25B0A-3C7E-4D32-A45F-C793E6F5CF6B}"/>
              </a:ext>
            </a:extLst>
          </p:cNvPr>
          <p:cNvSpPr/>
          <p:nvPr/>
        </p:nvSpPr>
        <p:spPr>
          <a:xfrm>
            <a:off x="4776001" y="3304005"/>
            <a:ext cx="3910799" cy="1044411"/>
          </a:xfrm>
          <a:custGeom>
            <a:avLst/>
            <a:gdLst>
              <a:gd name="connsiteX0" fmla="*/ 0 w 1860500"/>
              <a:gd name="connsiteY0" fmla="*/ 0 h 3618896"/>
              <a:gd name="connsiteX1" fmla="*/ 1860500 w 1860500"/>
              <a:gd name="connsiteY1" fmla="*/ 0 h 3618896"/>
              <a:gd name="connsiteX2" fmla="*/ 1860500 w 1860500"/>
              <a:gd name="connsiteY2" fmla="*/ 3618896 h 3618896"/>
              <a:gd name="connsiteX3" fmla="*/ 0 w 1860500"/>
              <a:gd name="connsiteY3" fmla="*/ 3618896 h 3618896"/>
              <a:gd name="connsiteX4" fmla="*/ 0 w 1860500"/>
              <a:gd name="connsiteY4" fmla="*/ 0 h 36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3618896">
                <a:moveTo>
                  <a:pt x="0" y="0"/>
                </a:moveTo>
                <a:lnTo>
                  <a:pt x="1860500" y="0"/>
                </a:lnTo>
                <a:lnTo>
                  <a:pt x="1860500" y="3618896"/>
                </a:lnTo>
                <a:lnTo>
                  <a:pt x="0" y="3618896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kern="1200" dirty="0">
                <a:solidFill>
                  <a:schemeClr val="bg1"/>
                </a:solidFill>
              </a:rPr>
              <a:t>Large capital expenditures and fixed costs will be avoided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F5D5328A-D05C-2C43-8185-18EF233CAB9B}"/>
              </a:ext>
            </a:extLst>
          </p:cNvPr>
          <p:cNvSpPr txBox="1">
            <a:spLocks/>
          </p:cNvSpPr>
          <p:nvPr/>
        </p:nvSpPr>
        <p:spPr>
          <a:xfrm>
            <a:off x="112238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6B6CB-E9CA-8146-8F38-862975902972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74A6CB5D-92BB-5E43-B57F-5ED820649693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Global banking and finance, Trintech, Blend, Fintechfutures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9BC78BA-122E-4F82-86F6-EFC42C2D8472}"/>
              </a:ext>
            </a:extLst>
          </p:cNvPr>
          <p:cNvSpPr/>
          <p:nvPr/>
        </p:nvSpPr>
        <p:spPr>
          <a:xfrm>
            <a:off x="436588" y="1168235"/>
            <a:ext cx="3910799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3DEFADF-9404-4BA3-BDE9-36AD634C0B92}"/>
              </a:ext>
            </a:extLst>
          </p:cNvPr>
          <p:cNvSpPr/>
          <p:nvPr/>
        </p:nvSpPr>
        <p:spPr>
          <a:xfrm>
            <a:off x="436588" y="1602654"/>
            <a:ext cx="3910799" cy="1072285"/>
          </a:xfrm>
          <a:custGeom>
            <a:avLst/>
            <a:gdLst>
              <a:gd name="connsiteX0" fmla="*/ 0 w 1860500"/>
              <a:gd name="connsiteY0" fmla="*/ 0 h 3618896"/>
              <a:gd name="connsiteX1" fmla="*/ 1860500 w 1860500"/>
              <a:gd name="connsiteY1" fmla="*/ 0 h 3618896"/>
              <a:gd name="connsiteX2" fmla="*/ 1860500 w 1860500"/>
              <a:gd name="connsiteY2" fmla="*/ 3618896 h 3618896"/>
              <a:gd name="connsiteX3" fmla="*/ 0 w 1860500"/>
              <a:gd name="connsiteY3" fmla="*/ 3618896 h 3618896"/>
              <a:gd name="connsiteX4" fmla="*/ 0 w 1860500"/>
              <a:gd name="connsiteY4" fmla="*/ 0 h 36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3618896">
                <a:moveTo>
                  <a:pt x="0" y="0"/>
                </a:moveTo>
                <a:lnTo>
                  <a:pt x="1860500" y="0"/>
                </a:lnTo>
                <a:lnTo>
                  <a:pt x="1860500" y="3618896"/>
                </a:lnTo>
                <a:lnTo>
                  <a:pt x="0" y="3618896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dirty="0">
                <a:solidFill>
                  <a:srgbClr val="FFFFFF"/>
                </a:solidFill>
              </a:rPr>
              <a:t>The cloud enables teams to be more agile than ever and gives banks the ability to respond quickly to changing market, customer, and technological needs
</a:t>
            </a:r>
            <a:endParaRPr lang="en-US" sz="1600" kern="1200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594BCC-65F5-4895-9198-E8DA8DB03C04}"/>
              </a:ext>
            </a:extLst>
          </p:cNvPr>
          <p:cNvSpPr/>
          <p:nvPr/>
        </p:nvSpPr>
        <p:spPr>
          <a:xfrm>
            <a:off x="4776951" y="1170693"/>
            <a:ext cx="3910799" cy="420624"/>
          </a:xfrm>
          <a:custGeom>
            <a:avLst/>
            <a:gdLst>
              <a:gd name="connsiteX0" fmla="*/ 0 w 1860500"/>
              <a:gd name="connsiteY0" fmla="*/ 0 h 578343"/>
              <a:gd name="connsiteX1" fmla="*/ 1860500 w 1860500"/>
              <a:gd name="connsiteY1" fmla="*/ 0 h 578343"/>
              <a:gd name="connsiteX2" fmla="*/ 1860500 w 1860500"/>
              <a:gd name="connsiteY2" fmla="*/ 578343 h 578343"/>
              <a:gd name="connsiteX3" fmla="*/ 0 w 1860500"/>
              <a:gd name="connsiteY3" fmla="*/ 578343 h 578343"/>
              <a:gd name="connsiteX4" fmla="*/ 0 w 1860500"/>
              <a:gd name="connsiteY4" fmla="*/ 0 h 57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578343">
                <a:moveTo>
                  <a:pt x="0" y="0"/>
                </a:moveTo>
                <a:lnTo>
                  <a:pt x="1860500" y="0"/>
                </a:lnTo>
                <a:lnTo>
                  <a:pt x="1860500" y="578343"/>
                </a:lnTo>
                <a:lnTo>
                  <a:pt x="0" y="578343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tx1"/>
                </a:solidFill>
              </a:rPr>
              <a:t>Enablement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FA5F9D-342B-4E16-BBDA-25572F9101B5}"/>
              </a:ext>
            </a:extLst>
          </p:cNvPr>
          <p:cNvSpPr/>
          <p:nvPr/>
        </p:nvSpPr>
        <p:spPr>
          <a:xfrm>
            <a:off x="4776951" y="1605112"/>
            <a:ext cx="3910799" cy="1072285"/>
          </a:xfrm>
          <a:custGeom>
            <a:avLst/>
            <a:gdLst>
              <a:gd name="connsiteX0" fmla="*/ 0 w 1860500"/>
              <a:gd name="connsiteY0" fmla="*/ 0 h 3618896"/>
              <a:gd name="connsiteX1" fmla="*/ 1860500 w 1860500"/>
              <a:gd name="connsiteY1" fmla="*/ 0 h 3618896"/>
              <a:gd name="connsiteX2" fmla="*/ 1860500 w 1860500"/>
              <a:gd name="connsiteY2" fmla="*/ 3618896 h 3618896"/>
              <a:gd name="connsiteX3" fmla="*/ 0 w 1860500"/>
              <a:gd name="connsiteY3" fmla="*/ 3618896 h 3618896"/>
              <a:gd name="connsiteX4" fmla="*/ 0 w 1860500"/>
              <a:gd name="connsiteY4" fmla="*/ 0 h 361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500" h="3618896">
                <a:moveTo>
                  <a:pt x="0" y="0"/>
                </a:moveTo>
                <a:lnTo>
                  <a:pt x="1860500" y="0"/>
                </a:lnTo>
                <a:lnTo>
                  <a:pt x="1860500" y="3618896"/>
                </a:lnTo>
                <a:lnTo>
                  <a:pt x="0" y="3618896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0" lvl="1" algn="ctr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dirty="0">
                <a:solidFill>
                  <a:srgbClr val="FFFFFF"/>
                </a:solidFill>
              </a:rPr>
              <a:t>The standardization inherent in the cloud makes it easier to integrate new technologies and applications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417999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is the best option for SHIELD’s Cloud solution</a:t>
            </a:r>
            <a:br>
              <a:rPr lang="en-US" dirty="0"/>
            </a:b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6</a:t>
            </a:fld>
            <a:endParaRPr lang="en-US" sz="1100" dirty="0"/>
          </a:p>
        </p:txBody>
      </p:sp>
      <p:sp>
        <p:nvSpPr>
          <p:cNvPr id="36" name="Footer Placeholder 7">
            <a:extLst>
              <a:ext uri="{FF2B5EF4-FFF2-40B4-BE49-F238E27FC236}">
                <a16:creationId xmlns:a16="http://schemas.microsoft.com/office/drawing/2014/main" id="{BD261BD9-D822-5D43-90D2-184250551C00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AD22AF-8FCC-4BF5-B60C-7D653B5335EC}"/>
              </a:ext>
            </a:extLst>
          </p:cNvPr>
          <p:cNvSpPr/>
          <p:nvPr/>
        </p:nvSpPr>
        <p:spPr>
          <a:xfrm>
            <a:off x="357142" y="4266494"/>
            <a:ext cx="8429716" cy="630344"/>
          </a:xfrm>
          <a:custGeom>
            <a:avLst/>
            <a:gdLst>
              <a:gd name="connsiteX0" fmla="*/ 0 w 3795165"/>
              <a:gd name="connsiteY0" fmla="*/ 0 h 1180800"/>
              <a:gd name="connsiteX1" fmla="*/ 3795165 w 3795165"/>
              <a:gd name="connsiteY1" fmla="*/ 0 h 1180800"/>
              <a:gd name="connsiteX2" fmla="*/ 3795165 w 3795165"/>
              <a:gd name="connsiteY2" fmla="*/ 1180800 h 1180800"/>
              <a:gd name="connsiteX3" fmla="*/ 0 w 3795165"/>
              <a:gd name="connsiteY3" fmla="*/ 1180800 h 1180800"/>
              <a:gd name="connsiteX4" fmla="*/ 0 w 3795165"/>
              <a:gd name="connsiteY4" fmla="*/ 0 h 11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1180800">
                <a:moveTo>
                  <a:pt x="0" y="0"/>
                </a:moveTo>
                <a:lnTo>
                  <a:pt x="3795165" y="0"/>
                </a:lnTo>
                <a:lnTo>
                  <a:pt x="3795165" y="1180800"/>
                </a:lnTo>
                <a:lnTo>
                  <a:pt x="0" y="1180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srgbClr val="2E2E38"/>
                </a:solidFill>
              </a:rPr>
              <a:t>What Data will be Collected?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D67E7A-BA72-476E-A161-B42E5A40A84E}"/>
              </a:ext>
            </a:extLst>
          </p:cNvPr>
          <p:cNvSpPr/>
          <p:nvPr/>
        </p:nvSpPr>
        <p:spPr>
          <a:xfrm>
            <a:off x="357142" y="4909927"/>
            <a:ext cx="8429716" cy="825034"/>
          </a:xfrm>
          <a:custGeom>
            <a:avLst/>
            <a:gdLst>
              <a:gd name="connsiteX0" fmla="*/ 0 w 3795165"/>
              <a:gd name="connsiteY0" fmla="*/ 0 h 3826530"/>
              <a:gd name="connsiteX1" fmla="*/ 3795165 w 3795165"/>
              <a:gd name="connsiteY1" fmla="*/ 0 h 3826530"/>
              <a:gd name="connsiteX2" fmla="*/ 3795165 w 3795165"/>
              <a:gd name="connsiteY2" fmla="*/ 3826530 h 3826530"/>
              <a:gd name="connsiteX3" fmla="*/ 0 w 3795165"/>
              <a:gd name="connsiteY3" fmla="*/ 3826530 h 3826530"/>
              <a:gd name="connsiteX4" fmla="*/ 0 w 3795165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3826530">
                <a:moveTo>
                  <a:pt x="0" y="0"/>
                </a:moveTo>
                <a:lnTo>
                  <a:pt x="3795165" y="0"/>
                </a:lnTo>
                <a:lnTo>
                  <a:pt x="3795165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rgbClr val="2E2E38">
              <a:alpha val="90000"/>
            </a:srgbClr>
          </a:solidFill>
          <a:ln>
            <a:solidFill>
              <a:srgbClr val="FFE600">
                <a:alpha val="90000"/>
              </a:srgbClr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106680" bIns="120015" numCol="1" spcCol="1270" anchor="t" anchorCtr="0">
            <a:noAutofit/>
          </a:bodyPr>
          <a:lstStyle/>
          <a:p>
            <a:pPr marL="114300" lvl="1" indent="0" algn="l" defTabSz="6667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Transaction History, Individual Preferences</a:t>
            </a:r>
            <a:r>
              <a:rPr lang="en-US" sz="2000" dirty="0">
                <a:solidFill>
                  <a:prstClr val="white"/>
                </a:solidFill>
                <a:latin typeface="EYInterstate Light"/>
              </a:rPr>
              <a:t>, </a:t>
            </a:r>
            <a:r>
              <a:rPr lang="en-US" sz="2000" kern="1200" dirty="0">
                <a:solidFill>
                  <a:prstClr val="white"/>
                </a:solidFill>
                <a:latin typeface="EYInterstate Light"/>
                <a:ea typeface="+mn-ea"/>
                <a:cs typeface="+mn-cs"/>
              </a:rPr>
              <a:t>Personal Information, Identifiers</a:t>
            </a:r>
            <a:r>
              <a:rPr lang="en-US" sz="2000" dirty="0">
                <a:solidFill>
                  <a:prstClr val="white"/>
                </a:solidFill>
                <a:latin typeface="EYInterstate Light"/>
              </a:rPr>
              <a:t>, </a:t>
            </a:r>
            <a:r>
              <a:rPr lang="en-US" sz="2000" kern="1200" dirty="0">
                <a:solidFill>
                  <a:prstClr val="white"/>
                </a:solidFill>
                <a:latin typeface="EYInterstate Light"/>
                <a:ea typeface="+mn-ea"/>
                <a:cs typeface="+mn-cs"/>
              </a:rPr>
              <a:t>Residential/Citizenship Status, Geographical Location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124C64-F5C7-6C44-8955-2B733D960223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18E7FB95-5008-5F40-941C-D10BE9CDB649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Azure Microsoft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4AE9C7-5D13-42C4-97CF-8E3B46B34F68}"/>
              </a:ext>
            </a:extLst>
          </p:cNvPr>
          <p:cNvSpPr/>
          <p:nvPr/>
        </p:nvSpPr>
        <p:spPr>
          <a:xfrm>
            <a:off x="357143" y="1821123"/>
            <a:ext cx="1670654" cy="2086093"/>
          </a:xfrm>
          <a:custGeom>
            <a:avLst/>
            <a:gdLst>
              <a:gd name="connsiteX0" fmla="*/ 0 w 3795165"/>
              <a:gd name="connsiteY0" fmla="*/ 0 h 1180800"/>
              <a:gd name="connsiteX1" fmla="*/ 3795165 w 3795165"/>
              <a:gd name="connsiteY1" fmla="*/ 0 h 1180800"/>
              <a:gd name="connsiteX2" fmla="*/ 3795165 w 3795165"/>
              <a:gd name="connsiteY2" fmla="*/ 1180800 h 1180800"/>
              <a:gd name="connsiteX3" fmla="*/ 0 w 3795165"/>
              <a:gd name="connsiteY3" fmla="*/ 1180800 h 1180800"/>
              <a:gd name="connsiteX4" fmla="*/ 0 w 3795165"/>
              <a:gd name="connsiteY4" fmla="*/ 0 h 11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1180800">
                <a:moveTo>
                  <a:pt x="0" y="0"/>
                </a:moveTo>
                <a:lnTo>
                  <a:pt x="3795165" y="0"/>
                </a:lnTo>
                <a:lnTo>
                  <a:pt x="3795165" y="1180800"/>
                </a:lnTo>
                <a:lnTo>
                  <a:pt x="0" y="1180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rgbClr val="FFE600"/>
            </a:solidFill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464" tIns="89408" rIns="156464" bIns="89408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kern="1200" dirty="0">
                <a:solidFill>
                  <a:srgbClr val="2E2E38"/>
                </a:solidFill>
              </a:rPr>
              <a:t>Why Microsoft Azure?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CD35DE-70B4-405D-92BF-9FC13264DA47}"/>
              </a:ext>
            </a:extLst>
          </p:cNvPr>
          <p:cNvSpPr/>
          <p:nvPr/>
        </p:nvSpPr>
        <p:spPr>
          <a:xfrm>
            <a:off x="4280818" y="1830222"/>
            <a:ext cx="2253020" cy="2076994"/>
          </a:xfrm>
          <a:custGeom>
            <a:avLst/>
            <a:gdLst>
              <a:gd name="connsiteX0" fmla="*/ 0 w 3795165"/>
              <a:gd name="connsiteY0" fmla="*/ 0 h 3826530"/>
              <a:gd name="connsiteX1" fmla="*/ 3795165 w 3795165"/>
              <a:gd name="connsiteY1" fmla="*/ 0 h 3826530"/>
              <a:gd name="connsiteX2" fmla="*/ 3795165 w 3795165"/>
              <a:gd name="connsiteY2" fmla="*/ 3826530 h 3826530"/>
              <a:gd name="connsiteX3" fmla="*/ 0 w 3795165"/>
              <a:gd name="connsiteY3" fmla="*/ 3826530 h 3826530"/>
              <a:gd name="connsiteX4" fmla="*/ 0 w 3795165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3826530">
                <a:moveTo>
                  <a:pt x="0" y="0"/>
                </a:moveTo>
                <a:lnTo>
                  <a:pt x="3795165" y="0"/>
                </a:lnTo>
                <a:lnTo>
                  <a:pt x="3795165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rgbClr val="FFE600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ctr" anchorCtr="0">
            <a:noAutofit/>
          </a:bodyPr>
          <a:lstStyle/>
          <a:p>
            <a:pPr marL="0" lvl="1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solidFill>
                  <a:schemeClr val="bg1"/>
                </a:solidFill>
              </a:rPr>
              <a:t>Azure offers tiered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kern="1200" dirty="0">
                <a:solidFill>
                  <a:schemeClr val="bg1"/>
                </a:solidFill>
              </a:rPr>
              <a:t>ricing which allows </a:t>
            </a:r>
            <a:r>
              <a:rPr lang="en-US" dirty="0">
                <a:solidFill>
                  <a:schemeClr val="bg1"/>
                </a:solidFill>
              </a:rPr>
              <a:t>SHIELD</a:t>
            </a:r>
            <a:r>
              <a:rPr lang="en-US" kern="1200" dirty="0">
                <a:solidFill>
                  <a:schemeClr val="bg1"/>
                </a:solidFill>
              </a:rPr>
              <a:t> to pay only for resources utilized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AEC0D7-A99C-4721-9ABE-16C49F8BCF6C}"/>
              </a:ext>
            </a:extLst>
          </p:cNvPr>
          <p:cNvSpPr/>
          <p:nvPr/>
        </p:nvSpPr>
        <p:spPr>
          <a:xfrm>
            <a:off x="2027798" y="1823601"/>
            <a:ext cx="2253020" cy="2083615"/>
          </a:xfrm>
          <a:custGeom>
            <a:avLst/>
            <a:gdLst>
              <a:gd name="connsiteX0" fmla="*/ 0 w 3795165"/>
              <a:gd name="connsiteY0" fmla="*/ 0 h 3826530"/>
              <a:gd name="connsiteX1" fmla="*/ 3795165 w 3795165"/>
              <a:gd name="connsiteY1" fmla="*/ 0 h 3826530"/>
              <a:gd name="connsiteX2" fmla="*/ 3795165 w 3795165"/>
              <a:gd name="connsiteY2" fmla="*/ 3826530 h 3826530"/>
              <a:gd name="connsiteX3" fmla="*/ 0 w 3795165"/>
              <a:gd name="connsiteY3" fmla="*/ 3826530 h 3826530"/>
              <a:gd name="connsiteX4" fmla="*/ 0 w 3795165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3826530">
                <a:moveTo>
                  <a:pt x="0" y="0"/>
                </a:moveTo>
                <a:lnTo>
                  <a:pt x="3795165" y="0"/>
                </a:lnTo>
                <a:lnTo>
                  <a:pt x="3795165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rgbClr val="FFE600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ctr" anchorCtr="0">
            <a:noAutofit/>
          </a:bodyPr>
          <a:lstStyle/>
          <a:p>
            <a:pPr marL="114300" lvl="2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dirty="0">
                <a:solidFill>
                  <a:schemeClr val="bg1"/>
                </a:solidFill>
              </a:rPr>
              <a:t>Available in 140 countries and 54 regions, Azure </a:t>
            </a:r>
            <a:r>
              <a:rPr lang="en-US" kern="1200" dirty="0">
                <a:solidFill>
                  <a:schemeClr val="bg1"/>
                </a:solidFill>
              </a:rPr>
              <a:t>has more global </a:t>
            </a:r>
            <a:r>
              <a:rPr lang="en-US" kern="1200">
                <a:solidFill>
                  <a:schemeClr val="bg1"/>
                </a:solidFill>
              </a:rPr>
              <a:t>reach</a:t>
            </a:r>
            <a:r>
              <a:rPr lang="en-US" kern="1200" dirty="0">
                <a:solidFill>
                  <a:schemeClr val="bg1"/>
                </a:solidFill>
              </a:rPr>
              <a:t> than any other cloud provider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20E30-9158-4FB5-B3E8-EE987C0BEA3E}"/>
              </a:ext>
            </a:extLst>
          </p:cNvPr>
          <p:cNvSpPr/>
          <p:nvPr/>
        </p:nvSpPr>
        <p:spPr>
          <a:xfrm>
            <a:off x="6533838" y="1830222"/>
            <a:ext cx="2253020" cy="2076994"/>
          </a:xfrm>
          <a:custGeom>
            <a:avLst/>
            <a:gdLst>
              <a:gd name="connsiteX0" fmla="*/ 0 w 3795165"/>
              <a:gd name="connsiteY0" fmla="*/ 0 h 3826530"/>
              <a:gd name="connsiteX1" fmla="*/ 3795165 w 3795165"/>
              <a:gd name="connsiteY1" fmla="*/ 0 h 3826530"/>
              <a:gd name="connsiteX2" fmla="*/ 3795165 w 3795165"/>
              <a:gd name="connsiteY2" fmla="*/ 3826530 h 3826530"/>
              <a:gd name="connsiteX3" fmla="*/ 0 w 3795165"/>
              <a:gd name="connsiteY3" fmla="*/ 3826530 h 3826530"/>
              <a:gd name="connsiteX4" fmla="*/ 0 w 3795165"/>
              <a:gd name="connsiteY4" fmla="*/ 0 h 38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3826530">
                <a:moveTo>
                  <a:pt x="0" y="0"/>
                </a:moveTo>
                <a:lnTo>
                  <a:pt x="3795165" y="0"/>
                </a:lnTo>
                <a:lnTo>
                  <a:pt x="3795165" y="3826530"/>
                </a:lnTo>
                <a:lnTo>
                  <a:pt x="0" y="3826530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rgbClr val="FFE600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4676" tIns="74676" rIns="99568" bIns="112014" numCol="1" spcCol="1270" anchor="ctr" anchorCtr="0">
            <a:noAutofit/>
          </a:bodyPr>
          <a:lstStyle/>
          <a:p>
            <a:pPr marL="114300" lvl="2" algn="ctr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solidFill>
                  <a:schemeClr val="bg1"/>
                </a:solidFill>
              </a:rPr>
              <a:t>More than 95 percent of Fortune 500 companies use Azure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1095BD-0C2B-48EA-A26B-8A2BE624D3E3}"/>
              </a:ext>
            </a:extLst>
          </p:cNvPr>
          <p:cNvSpPr/>
          <p:nvPr/>
        </p:nvSpPr>
        <p:spPr>
          <a:xfrm>
            <a:off x="4280817" y="1282416"/>
            <a:ext cx="2336107" cy="547806"/>
          </a:xfrm>
          <a:custGeom>
            <a:avLst/>
            <a:gdLst>
              <a:gd name="connsiteX0" fmla="*/ 0 w 3795165"/>
              <a:gd name="connsiteY0" fmla="*/ 0 h 1180800"/>
              <a:gd name="connsiteX1" fmla="*/ 3795165 w 3795165"/>
              <a:gd name="connsiteY1" fmla="*/ 0 h 1180800"/>
              <a:gd name="connsiteX2" fmla="*/ 3795165 w 3795165"/>
              <a:gd name="connsiteY2" fmla="*/ 1180800 h 1180800"/>
              <a:gd name="connsiteX3" fmla="*/ 0 w 3795165"/>
              <a:gd name="connsiteY3" fmla="*/ 1180800 h 1180800"/>
              <a:gd name="connsiteX4" fmla="*/ 0 w 3795165"/>
              <a:gd name="connsiteY4" fmla="*/ 0 h 11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1180800">
                <a:moveTo>
                  <a:pt x="0" y="0"/>
                </a:moveTo>
                <a:lnTo>
                  <a:pt x="3795165" y="0"/>
                </a:lnTo>
                <a:lnTo>
                  <a:pt x="3795165" y="1180800"/>
                </a:lnTo>
                <a:lnTo>
                  <a:pt x="0" y="11808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>
                <a:solidFill>
                  <a:schemeClr val="tx1"/>
                </a:solidFill>
              </a:rPr>
              <a:t>Competitive Pricing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E758FD-5500-483A-B9CD-DFEEB8E523C9}"/>
              </a:ext>
            </a:extLst>
          </p:cNvPr>
          <p:cNvSpPr/>
          <p:nvPr/>
        </p:nvSpPr>
        <p:spPr>
          <a:xfrm>
            <a:off x="6616925" y="1282416"/>
            <a:ext cx="2169934" cy="547806"/>
          </a:xfrm>
          <a:custGeom>
            <a:avLst/>
            <a:gdLst>
              <a:gd name="connsiteX0" fmla="*/ 0 w 3795165"/>
              <a:gd name="connsiteY0" fmla="*/ 0 h 1180800"/>
              <a:gd name="connsiteX1" fmla="*/ 3795165 w 3795165"/>
              <a:gd name="connsiteY1" fmla="*/ 0 h 1180800"/>
              <a:gd name="connsiteX2" fmla="*/ 3795165 w 3795165"/>
              <a:gd name="connsiteY2" fmla="*/ 1180800 h 1180800"/>
              <a:gd name="connsiteX3" fmla="*/ 0 w 3795165"/>
              <a:gd name="connsiteY3" fmla="*/ 1180800 h 1180800"/>
              <a:gd name="connsiteX4" fmla="*/ 0 w 3795165"/>
              <a:gd name="connsiteY4" fmla="*/ 0 h 11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1180800">
                <a:moveTo>
                  <a:pt x="0" y="0"/>
                </a:moveTo>
                <a:lnTo>
                  <a:pt x="3795165" y="0"/>
                </a:lnTo>
                <a:lnTo>
                  <a:pt x="3795165" y="1180800"/>
                </a:lnTo>
                <a:lnTo>
                  <a:pt x="0" y="11808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Established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32A0F7-DACB-42F8-9561-D4372BFEC008}"/>
              </a:ext>
            </a:extLst>
          </p:cNvPr>
          <p:cNvSpPr/>
          <p:nvPr/>
        </p:nvSpPr>
        <p:spPr>
          <a:xfrm>
            <a:off x="2027798" y="1281943"/>
            <a:ext cx="2294563" cy="547806"/>
          </a:xfrm>
          <a:custGeom>
            <a:avLst/>
            <a:gdLst>
              <a:gd name="connsiteX0" fmla="*/ 0 w 3795165"/>
              <a:gd name="connsiteY0" fmla="*/ 0 h 1180800"/>
              <a:gd name="connsiteX1" fmla="*/ 3795165 w 3795165"/>
              <a:gd name="connsiteY1" fmla="*/ 0 h 1180800"/>
              <a:gd name="connsiteX2" fmla="*/ 3795165 w 3795165"/>
              <a:gd name="connsiteY2" fmla="*/ 1180800 h 1180800"/>
              <a:gd name="connsiteX3" fmla="*/ 0 w 3795165"/>
              <a:gd name="connsiteY3" fmla="*/ 1180800 h 1180800"/>
              <a:gd name="connsiteX4" fmla="*/ 0 w 3795165"/>
              <a:gd name="connsiteY4" fmla="*/ 0 h 118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5165" h="1180800">
                <a:moveTo>
                  <a:pt x="0" y="0"/>
                </a:moveTo>
                <a:lnTo>
                  <a:pt x="3795165" y="0"/>
                </a:lnTo>
                <a:lnTo>
                  <a:pt x="3795165" y="1180800"/>
                </a:lnTo>
                <a:lnTo>
                  <a:pt x="0" y="1180800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792" tIns="65024" rIns="113792" bIns="65024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schemeClr val="tx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0805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928D-5E2E-4044-A570-53B886C3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SHIELD’s </a:t>
            </a:r>
            <a:r>
              <a:rPr lang="en-US" dirty="0"/>
              <a:t>Omnichannel</a:t>
            </a:r>
            <a:r>
              <a:rPr lang="en-US"/>
              <a:t> </a:t>
            </a:r>
            <a:r>
              <a:rPr lang="en-US" dirty="0"/>
              <a:t>Banking Experience provides customers a consistent and personalized experience wherever they go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04349-9F1A-4D76-B659-C7EE4F1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7</a:t>
            </a:fld>
            <a:endParaRPr lang="en-US" sz="11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023401-1F55-47FC-AD9E-393E70132765}"/>
              </a:ext>
            </a:extLst>
          </p:cNvPr>
          <p:cNvSpPr/>
          <p:nvPr/>
        </p:nvSpPr>
        <p:spPr>
          <a:xfrm>
            <a:off x="2492231" y="1460044"/>
            <a:ext cx="6194570" cy="929324"/>
          </a:xfrm>
          <a:custGeom>
            <a:avLst/>
            <a:gdLst>
              <a:gd name="connsiteX0" fmla="*/ 0 w 3805386"/>
              <a:gd name="connsiteY0" fmla="*/ 0 h 2283231"/>
              <a:gd name="connsiteX1" fmla="*/ 3805386 w 3805386"/>
              <a:gd name="connsiteY1" fmla="*/ 0 h 2283231"/>
              <a:gd name="connsiteX2" fmla="*/ 3805386 w 3805386"/>
              <a:gd name="connsiteY2" fmla="*/ 2283231 h 2283231"/>
              <a:gd name="connsiteX3" fmla="*/ 0 w 3805386"/>
              <a:gd name="connsiteY3" fmla="*/ 2283231 h 2283231"/>
              <a:gd name="connsiteX4" fmla="*/ 0 w 3805386"/>
              <a:gd name="connsiteY4" fmla="*/ 0 h 22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6" h="2283231">
                <a:moveTo>
                  <a:pt x="0" y="0"/>
                </a:moveTo>
                <a:lnTo>
                  <a:pt x="3805386" y="0"/>
                </a:lnTo>
                <a:lnTo>
                  <a:pt x="3805386" y="2283231"/>
                </a:lnTo>
                <a:lnTo>
                  <a:pt x="0" y="2283231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Blends customer interactions across digital and physical banking no matter where they are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7021C8-EEC4-4211-9841-378FB6C5CA25}"/>
              </a:ext>
            </a:extLst>
          </p:cNvPr>
          <p:cNvSpPr/>
          <p:nvPr/>
        </p:nvSpPr>
        <p:spPr>
          <a:xfrm>
            <a:off x="2492231" y="2617761"/>
            <a:ext cx="6194570" cy="929324"/>
          </a:xfrm>
          <a:custGeom>
            <a:avLst/>
            <a:gdLst>
              <a:gd name="connsiteX0" fmla="*/ 0 w 3805386"/>
              <a:gd name="connsiteY0" fmla="*/ 0 h 2283231"/>
              <a:gd name="connsiteX1" fmla="*/ 3805386 w 3805386"/>
              <a:gd name="connsiteY1" fmla="*/ 0 h 2283231"/>
              <a:gd name="connsiteX2" fmla="*/ 3805386 w 3805386"/>
              <a:gd name="connsiteY2" fmla="*/ 2283231 h 2283231"/>
              <a:gd name="connsiteX3" fmla="*/ 0 w 3805386"/>
              <a:gd name="connsiteY3" fmla="*/ 2283231 h 2283231"/>
              <a:gd name="connsiteX4" fmla="*/ 0 w 3805386"/>
              <a:gd name="connsiteY4" fmla="*/ 0 h 22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6" h="2283231">
                <a:moveTo>
                  <a:pt x="0" y="0"/>
                </a:moveTo>
                <a:lnTo>
                  <a:pt x="3805386" y="0"/>
                </a:lnTo>
                <a:lnTo>
                  <a:pt x="3805386" y="2283231"/>
                </a:lnTo>
                <a:lnTo>
                  <a:pt x="0" y="2283231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Calibri" panose="020F0502020204030204" pitchFamily="34" charset="0"/>
              <a:buNone/>
            </a:pPr>
            <a:r>
              <a:rPr lang="en-US" kern="1200" dirty="0"/>
              <a:t>Impact of effective data analysis for insights into customer behaviors can be an increase in sales activity by as much as 40%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08B5C6D-04C0-4D3B-A514-58666466CBCE}"/>
              </a:ext>
            </a:extLst>
          </p:cNvPr>
          <p:cNvSpPr/>
          <p:nvPr/>
        </p:nvSpPr>
        <p:spPr>
          <a:xfrm>
            <a:off x="2492231" y="3767239"/>
            <a:ext cx="6194570" cy="929324"/>
          </a:xfrm>
          <a:custGeom>
            <a:avLst/>
            <a:gdLst>
              <a:gd name="connsiteX0" fmla="*/ 0 w 3805386"/>
              <a:gd name="connsiteY0" fmla="*/ 0 h 2283231"/>
              <a:gd name="connsiteX1" fmla="*/ 3805386 w 3805386"/>
              <a:gd name="connsiteY1" fmla="*/ 0 h 2283231"/>
              <a:gd name="connsiteX2" fmla="*/ 3805386 w 3805386"/>
              <a:gd name="connsiteY2" fmla="*/ 2283231 h 2283231"/>
              <a:gd name="connsiteX3" fmla="*/ 0 w 3805386"/>
              <a:gd name="connsiteY3" fmla="*/ 2283231 h 2283231"/>
              <a:gd name="connsiteX4" fmla="*/ 0 w 3805386"/>
              <a:gd name="connsiteY4" fmla="*/ 0 h 22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6" h="2283231">
                <a:moveTo>
                  <a:pt x="0" y="0"/>
                </a:moveTo>
                <a:lnTo>
                  <a:pt x="3805386" y="0"/>
                </a:lnTo>
                <a:lnTo>
                  <a:pt x="3805386" y="2283231"/>
                </a:lnTo>
                <a:lnTo>
                  <a:pt x="0" y="2283231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Allows SHIELD to pinpoint internationally-mobile customers for personalized and timely recommendations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E54DB-3E61-4834-9CFE-C5AB6E1D3C2F}"/>
              </a:ext>
            </a:extLst>
          </p:cNvPr>
          <p:cNvSpPr/>
          <p:nvPr/>
        </p:nvSpPr>
        <p:spPr>
          <a:xfrm>
            <a:off x="2492231" y="4919124"/>
            <a:ext cx="6194570" cy="929324"/>
          </a:xfrm>
          <a:custGeom>
            <a:avLst/>
            <a:gdLst>
              <a:gd name="connsiteX0" fmla="*/ 0 w 3805386"/>
              <a:gd name="connsiteY0" fmla="*/ 0 h 2283231"/>
              <a:gd name="connsiteX1" fmla="*/ 3805386 w 3805386"/>
              <a:gd name="connsiteY1" fmla="*/ 0 h 2283231"/>
              <a:gd name="connsiteX2" fmla="*/ 3805386 w 3805386"/>
              <a:gd name="connsiteY2" fmla="*/ 2283231 h 2283231"/>
              <a:gd name="connsiteX3" fmla="*/ 0 w 3805386"/>
              <a:gd name="connsiteY3" fmla="*/ 2283231 h 2283231"/>
              <a:gd name="connsiteX4" fmla="*/ 0 w 3805386"/>
              <a:gd name="connsiteY4" fmla="*/ 0 h 228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6" h="2283231">
                <a:moveTo>
                  <a:pt x="0" y="0"/>
                </a:moveTo>
                <a:lnTo>
                  <a:pt x="3805386" y="0"/>
                </a:lnTo>
                <a:lnTo>
                  <a:pt x="3805386" y="2283231"/>
                </a:lnTo>
                <a:lnTo>
                  <a:pt x="0" y="2283231"/>
                </a:lnTo>
                <a:lnTo>
                  <a:pt x="0" y="0"/>
                </a:lnTo>
                <a:close/>
              </a:path>
            </a:pathLst>
          </a:custGeom>
          <a:solidFill>
            <a:srgbClr val="2E2E38"/>
          </a:solidFill>
          <a:ln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Omnichannel takes the customer experience from giving clients what they expect to what they didn’t know they needed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235F83AE-92CD-F745-A475-009F35C75B21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B5E1F-E84C-DC45-94FE-8241393B7FF9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B521D-201F-4E42-99EE-4703E397A6E8}"/>
              </a:ext>
            </a:extLst>
          </p:cNvPr>
          <p:cNvSpPr/>
          <p:nvPr/>
        </p:nvSpPr>
        <p:spPr>
          <a:xfrm>
            <a:off x="225469" y="1522258"/>
            <a:ext cx="2040792" cy="79659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Digital &amp; Physical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16BB74-EA81-42D0-98B4-65191970A828}"/>
              </a:ext>
            </a:extLst>
          </p:cNvPr>
          <p:cNvSpPr/>
          <p:nvPr/>
        </p:nvSpPr>
        <p:spPr>
          <a:xfrm>
            <a:off x="225469" y="4985488"/>
            <a:ext cx="2040792" cy="79659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CE3CCC-48F0-4621-8A13-C530F99ADDFE}"/>
              </a:ext>
            </a:extLst>
          </p:cNvPr>
          <p:cNvSpPr/>
          <p:nvPr/>
        </p:nvSpPr>
        <p:spPr>
          <a:xfrm>
            <a:off x="225469" y="2698447"/>
            <a:ext cx="2040792" cy="79659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A2072C-5CF8-46F4-9EF6-0B04A58C42B6}"/>
              </a:ext>
            </a:extLst>
          </p:cNvPr>
          <p:cNvSpPr/>
          <p:nvPr/>
        </p:nvSpPr>
        <p:spPr>
          <a:xfrm>
            <a:off x="225469" y="3877018"/>
            <a:ext cx="2040792" cy="796595"/>
          </a:xfrm>
          <a:prstGeom prst="round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20" name="Text Placeholder 36">
            <a:extLst>
              <a:ext uri="{FF2B5EF4-FFF2-40B4-BE49-F238E27FC236}">
                <a16:creationId xmlns:a16="http://schemas.microsoft.com/office/drawing/2014/main" id="{94D0D236-280C-C041-B1B2-8B6DB0157E9E}"/>
              </a:ext>
            </a:extLst>
          </p:cNvPr>
          <p:cNvSpPr txBox="1">
            <a:spLocks/>
          </p:cNvSpPr>
          <p:nvPr/>
        </p:nvSpPr>
        <p:spPr bwMode="gray">
          <a:xfrm>
            <a:off x="44669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IBM Banking &amp; Financial Markets , McKinsey </a:t>
            </a:r>
          </a:p>
        </p:txBody>
      </p:sp>
    </p:spTree>
    <p:extLst>
      <p:ext uri="{BB962C8B-B14F-4D97-AF65-F5344CB8AC3E}">
        <p14:creationId xmlns:p14="http://schemas.microsoft.com/office/powerpoint/2010/main" val="255122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IBM Watson Customer Insight for Banking software enables SHIELD’s Omnichannel Banking Experience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D3CA6-FA2F-401E-8A69-37C45C8A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8673" y="6468929"/>
            <a:ext cx="663066" cy="274320"/>
          </a:xfrm>
        </p:spPr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8</a:t>
            </a:fld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690" y="1763076"/>
            <a:ext cx="5964620" cy="10482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“IBM Watson Customer Insight for Banking uses advanced prebuilt industry-specific analytic models that combine predictive and cognitive capabilities.”</a:t>
            </a:r>
            <a:endParaRPr lang="en-IN" dirty="0"/>
          </a:p>
        </p:txBody>
      </p:sp>
      <p:sp>
        <p:nvSpPr>
          <p:cNvPr id="11" name="Freeform 30">
            <a:extLst>
              <a:ext uri="{FF2B5EF4-FFF2-40B4-BE49-F238E27FC236}">
                <a16:creationId xmlns:a16="http://schemas.microsoft.com/office/drawing/2014/main" id="{1114353A-D6AE-4A5C-8FF3-59A8DD78E092}"/>
              </a:ext>
            </a:extLst>
          </p:cNvPr>
          <p:cNvSpPr/>
          <p:nvPr/>
        </p:nvSpPr>
        <p:spPr>
          <a:xfrm rot="10800000">
            <a:off x="970360" y="1226916"/>
            <a:ext cx="1762327" cy="462682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EYInterstate Light" panose="02000506000000020004" pitchFamily="2" charset="0"/>
            </a:endParaRPr>
          </a:p>
        </p:txBody>
      </p:sp>
      <p:sp>
        <p:nvSpPr>
          <p:cNvPr id="12" name="Freeform 30">
            <a:extLst>
              <a:ext uri="{FF2B5EF4-FFF2-40B4-BE49-F238E27FC236}">
                <a16:creationId xmlns:a16="http://schemas.microsoft.com/office/drawing/2014/main" id="{92DC59CD-48A8-4A61-B5D0-3ECB2F21B46A}"/>
              </a:ext>
            </a:extLst>
          </p:cNvPr>
          <p:cNvSpPr/>
          <p:nvPr/>
        </p:nvSpPr>
        <p:spPr>
          <a:xfrm flipV="1">
            <a:off x="6411312" y="1226913"/>
            <a:ext cx="1762327" cy="46268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>
              <a:latin typeface="EYInterstate Light" panose="02000506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79F393-E150-460A-9333-ABAB8B6A5C11}"/>
              </a:ext>
            </a:extLst>
          </p:cNvPr>
          <p:cNvSpPr/>
          <p:nvPr/>
        </p:nvSpPr>
        <p:spPr>
          <a:xfrm>
            <a:off x="170793" y="3434585"/>
            <a:ext cx="2837793" cy="260078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This software will allow SHIELD to offer personalized recommendations for customers, no matter where on earth they’re located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3E2B9-097A-4A10-B845-EFA2F141D10A}"/>
              </a:ext>
            </a:extLst>
          </p:cNvPr>
          <p:cNvSpPr/>
          <p:nvPr/>
        </p:nvSpPr>
        <p:spPr>
          <a:xfrm>
            <a:off x="3153103" y="3440170"/>
            <a:ext cx="2837793" cy="25951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A customer moving from Asia to Europe can still receive information about products in their home country, making their experience consistent</a:t>
            </a:r>
          </a:p>
        </p:txBody>
      </p:sp>
      <p:sp>
        <p:nvSpPr>
          <p:cNvPr id="26" name="Footer Placeholder 7">
            <a:extLst>
              <a:ext uri="{FF2B5EF4-FFF2-40B4-BE49-F238E27FC236}">
                <a16:creationId xmlns:a16="http://schemas.microsoft.com/office/drawing/2014/main" id="{AAD3AD24-34D5-4646-B6D8-8B47B59F1E50}"/>
              </a:ext>
            </a:extLst>
          </p:cNvPr>
          <p:cNvSpPr txBox="1">
            <a:spLocks/>
          </p:cNvSpPr>
          <p:nvPr/>
        </p:nvSpPr>
        <p:spPr>
          <a:xfrm>
            <a:off x="1121739" y="6423526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BBAA61-669F-4651-880F-CDFAC229EEEB}"/>
              </a:ext>
            </a:extLst>
          </p:cNvPr>
          <p:cNvSpPr/>
          <p:nvPr/>
        </p:nvSpPr>
        <p:spPr>
          <a:xfrm>
            <a:off x="6135414" y="3434585"/>
            <a:ext cx="2837793" cy="2595196"/>
          </a:xfrm>
          <a:prstGeom prst="rect">
            <a:avLst/>
          </a:prstGeom>
          <a:solidFill>
            <a:schemeClr val="tx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YInterstate Light" panose="02000506000000020004" pitchFamily="2" charset="0"/>
              </a:rPr>
              <a:t>SHIELD will be able to easily identify internationally-mobile customers, and take steps to ensure their needs are met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CD0943-A92D-4EF2-83A2-798771E97DF8}"/>
              </a:ext>
            </a:extLst>
          </p:cNvPr>
          <p:cNvSpPr/>
          <p:nvPr/>
        </p:nvSpPr>
        <p:spPr>
          <a:xfrm>
            <a:off x="1131916" y="2896716"/>
            <a:ext cx="915547" cy="87566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45A203-FC8D-4FFD-ACB7-919F8643E372}"/>
              </a:ext>
            </a:extLst>
          </p:cNvPr>
          <p:cNvSpPr/>
          <p:nvPr/>
        </p:nvSpPr>
        <p:spPr>
          <a:xfrm>
            <a:off x="7170396" y="2893638"/>
            <a:ext cx="915547" cy="87566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B224D4-0BBA-43DD-9DE1-5D58FA4391EC}"/>
              </a:ext>
            </a:extLst>
          </p:cNvPr>
          <p:cNvSpPr/>
          <p:nvPr/>
        </p:nvSpPr>
        <p:spPr>
          <a:xfrm>
            <a:off x="4040367" y="2896716"/>
            <a:ext cx="915547" cy="87566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Man and woman">
            <a:extLst>
              <a:ext uri="{FF2B5EF4-FFF2-40B4-BE49-F238E27FC236}">
                <a16:creationId xmlns:a16="http://schemas.microsoft.com/office/drawing/2014/main" id="{A7355C49-C6A2-8148-B025-6BA649AB7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1753" y="2943858"/>
            <a:ext cx="781850" cy="781850"/>
          </a:xfrm>
          <a:prstGeom prst="rect">
            <a:avLst/>
          </a:prstGeom>
        </p:spPr>
      </p:pic>
      <p:pic>
        <p:nvPicPr>
          <p:cNvPr id="13" name="Graphic 12" descr="Earth globe: Americas">
            <a:extLst>
              <a:ext uri="{FF2B5EF4-FFF2-40B4-BE49-F238E27FC236}">
                <a16:creationId xmlns:a16="http://schemas.microsoft.com/office/drawing/2014/main" id="{D1B3BB84-76BF-2642-8708-B740F9AE3B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1514" y="2885845"/>
            <a:ext cx="914400" cy="914400"/>
          </a:xfrm>
          <a:prstGeom prst="rect">
            <a:avLst/>
          </a:prstGeom>
        </p:spPr>
      </p:pic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1EB959DF-66BA-DE43-B3A4-0F8B159D61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1971" y="2885845"/>
            <a:ext cx="914400" cy="9144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9136A4-1765-4449-A940-86E29AEFF5AC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6">
            <a:extLst>
              <a:ext uri="{FF2B5EF4-FFF2-40B4-BE49-F238E27FC236}">
                <a16:creationId xmlns:a16="http://schemas.microsoft.com/office/drawing/2014/main" id="{6A27CB46-D148-D149-AC2F-914B332D6362}"/>
              </a:ext>
            </a:extLst>
          </p:cNvPr>
          <p:cNvSpPr txBox="1">
            <a:spLocks/>
          </p:cNvSpPr>
          <p:nvPr/>
        </p:nvSpPr>
        <p:spPr bwMode="gray">
          <a:xfrm>
            <a:off x="45720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IBM Watson Customer Insight for Business </a:t>
            </a:r>
          </a:p>
        </p:txBody>
      </p:sp>
    </p:spTree>
    <p:extLst>
      <p:ext uri="{BB962C8B-B14F-4D97-AF65-F5344CB8AC3E}">
        <p14:creationId xmlns:p14="http://schemas.microsoft.com/office/powerpoint/2010/main" val="66600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D5E-536D-481F-8D6F-7250AB03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SHIELD’s Omnichannel Banking Experience will be present in both the mobile and physical worlds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DA0DA-FD05-4E18-84B1-C76EBC8F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/>
          <a:p>
            <a:fld id="{F1BC30E3-FFE5-4B91-AA19-87A149EBB9EE}" type="slidenum">
              <a:rPr lang="en-US" sz="1100"/>
              <a:pPr/>
              <a:t>9</a:t>
            </a:fld>
            <a:endParaRPr lang="en-US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A0DF50-6343-4593-9D88-18C2037B1E94}"/>
              </a:ext>
            </a:extLst>
          </p:cNvPr>
          <p:cNvSpPr/>
          <p:nvPr/>
        </p:nvSpPr>
        <p:spPr>
          <a:xfrm>
            <a:off x="3552423" y="3533486"/>
            <a:ext cx="2179185" cy="804325"/>
          </a:xfrm>
          <a:prstGeom prst="ellipse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Omnichannel</a:t>
            </a:r>
          </a:p>
          <a:p>
            <a:pPr algn="ctr"/>
            <a:r>
              <a:rPr lang="en-US" b="1" dirty="0"/>
              <a:t>with SHIELD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1683D3E-9B6B-4C8E-8EDF-90F68D77B0E4}"/>
              </a:ext>
            </a:extLst>
          </p:cNvPr>
          <p:cNvSpPr/>
          <p:nvPr/>
        </p:nvSpPr>
        <p:spPr>
          <a:xfrm>
            <a:off x="385842" y="1725487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Transactions via mobile and web apps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0F3CC1D9-56D9-4796-8D0D-14AB68167652}"/>
              </a:ext>
            </a:extLst>
          </p:cNvPr>
          <p:cNvSpPr/>
          <p:nvPr/>
        </p:nvSpPr>
        <p:spPr>
          <a:xfrm>
            <a:off x="385842" y="2754316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Customer targeting and product tailoring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10BF13F8-5845-4138-A661-D319F1EC117C}"/>
              </a:ext>
            </a:extLst>
          </p:cNvPr>
          <p:cNvSpPr/>
          <p:nvPr/>
        </p:nvSpPr>
        <p:spPr>
          <a:xfrm>
            <a:off x="385842" y="4044488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Personalized customer support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6E90689-FD69-4717-A3D2-1DF8A18D4A8A}"/>
              </a:ext>
            </a:extLst>
          </p:cNvPr>
          <p:cNvSpPr/>
          <p:nvPr/>
        </p:nvSpPr>
        <p:spPr>
          <a:xfrm>
            <a:off x="385842" y="5138172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Increased communication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FD50F8E-9B58-45CC-98BD-4D128E9766E2}"/>
              </a:ext>
            </a:extLst>
          </p:cNvPr>
          <p:cNvSpPr/>
          <p:nvPr/>
        </p:nvSpPr>
        <p:spPr>
          <a:xfrm>
            <a:off x="6568335" y="5133802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In-store digital kiosks</a:t>
            </a:r>
          </a:p>
          <a:p>
            <a:pPr algn="ctr"/>
            <a:endParaRPr lang="en-US" sz="16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BF11FE1-EB91-4AFF-B0F8-0D37A387D105}"/>
              </a:ext>
            </a:extLst>
          </p:cNvPr>
          <p:cNvSpPr/>
          <p:nvPr/>
        </p:nvSpPr>
        <p:spPr>
          <a:xfrm>
            <a:off x="6572219" y="1649857"/>
            <a:ext cx="2185940" cy="876060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Financial advice based on past transactions and interactions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D10B473-A87D-4773-9A73-60BA529C5D03}"/>
              </a:ext>
            </a:extLst>
          </p:cNvPr>
          <p:cNvSpPr/>
          <p:nvPr/>
        </p:nvSpPr>
        <p:spPr>
          <a:xfrm>
            <a:off x="6572220" y="2804629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Easy</a:t>
            </a:r>
            <a:r>
              <a:rPr lang="en-US" sz="1600"/>
              <a:t> onboarding process</a:t>
            </a:r>
            <a:endParaRPr lang="en-US" sz="16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01CBE53B-C83C-4D1C-9208-0A204EE419BF}"/>
              </a:ext>
            </a:extLst>
          </p:cNvPr>
          <p:cNvSpPr/>
          <p:nvPr/>
        </p:nvSpPr>
        <p:spPr>
          <a:xfrm>
            <a:off x="6572219" y="4044487"/>
            <a:ext cx="2185940" cy="728857"/>
          </a:xfrm>
          <a:prstGeom prst="flowChartAlternateProcess">
            <a:avLst/>
          </a:prstGeom>
          <a:solidFill>
            <a:srgbClr val="2E2E38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Final sale of a new account or product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EC47A-7AA2-4286-9B20-4B16113B9A22}"/>
              </a:ext>
            </a:extLst>
          </p:cNvPr>
          <p:cNvSpPr txBox="1"/>
          <p:nvPr/>
        </p:nvSpPr>
        <p:spPr>
          <a:xfrm>
            <a:off x="195251" y="1213873"/>
            <a:ext cx="3211032" cy="27443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Mobile Customer Experience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34F13C-A557-4E25-86A5-F0C139F82071}"/>
              </a:ext>
            </a:extLst>
          </p:cNvPr>
          <p:cNvCxnSpPr>
            <a:cxnSpLocks/>
          </p:cNvCxnSpPr>
          <p:nvPr/>
        </p:nvCxnSpPr>
        <p:spPr>
          <a:xfrm>
            <a:off x="434404" y="1512882"/>
            <a:ext cx="273272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B5ADA82-7B8E-4639-9EB0-35333FF46EC1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2571782" y="2089916"/>
            <a:ext cx="980641" cy="184573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5EB23CD-4403-4E0D-8287-47FA134F1332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>
            <a:off x="2571782" y="3118745"/>
            <a:ext cx="980641" cy="81690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B112F50-52E0-412E-AD22-E19FD9D65E9B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71782" y="3935649"/>
            <a:ext cx="980641" cy="47326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5A996B6-0B1E-4E28-999E-30A08AF3C3CC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2571782" y="3935649"/>
            <a:ext cx="980641" cy="156695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E9FAA16-22CA-4B15-91C9-B582D0951D43}"/>
              </a:ext>
            </a:extLst>
          </p:cNvPr>
          <p:cNvCxnSpPr>
            <a:cxnSpLocks/>
            <a:stCxn id="15" idx="1"/>
            <a:endCxn id="9" idx="6"/>
          </p:cNvCxnSpPr>
          <p:nvPr/>
        </p:nvCxnSpPr>
        <p:spPr>
          <a:xfrm rot="10800000" flipV="1">
            <a:off x="5731609" y="2087887"/>
            <a:ext cx="840611" cy="184776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C82B65E-3302-4BB9-A072-C421F3A23E1B}"/>
              </a:ext>
            </a:extLst>
          </p:cNvPr>
          <p:cNvCxnSpPr>
            <a:cxnSpLocks/>
            <a:stCxn id="16" idx="1"/>
            <a:endCxn id="9" idx="6"/>
          </p:cNvCxnSpPr>
          <p:nvPr/>
        </p:nvCxnSpPr>
        <p:spPr>
          <a:xfrm rot="10800000" flipV="1">
            <a:off x="5731608" y="3169057"/>
            <a:ext cx="840612" cy="7665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5C490C6-5E4C-4777-A8C4-4D3AC167EC6C}"/>
              </a:ext>
            </a:extLst>
          </p:cNvPr>
          <p:cNvCxnSpPr>
            <a:cxnSpLocks/>
            <a:stCxn id="17" idx="1"/>
            <a:endCxn id="9" idx="6"/>
          </p:cNvCxnSpPr>
          <p:nvPr/>
        </p:nvCxnSpPr>
        <p:spPr>
          <a:xfrm rot="10800000">
            <a:off x="5731609" y="3935650"/>
            <a:ext cx="840611" cy="47326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34B8F9C-4182-42B7-9432-1DDB8B6A986A}"/>
              </a:ext>
            </a:extLst>
          </p:cNvPr>
          <p:cNvCxnSpPr>
            <a:cxnSpLocks/>
            <a:stCxn id="14" idx="1"/>
            <a:endCxn id="9" idx="6"/>
          </p:cNvCxnSpPr>
          <p:nvPr/>
        </p:nvCxnSpPr>
        <p:spPr>
          <a:xfrm rot="10800000">
            <a:off x="5731609" y="3935649"/>
            <a:ext cx="836727" cy="156258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1A146B6-516C-4919-933D-954C95FF42F7}"/>
              </a:ext>
            </a:extLst>
          </p:cNvPr>
          <p:cNvSpPr txBox="1"/>
          <p:nvPr/>
        </p:nvSpPr>
        <p:spPr>
          <a:xfrm>
            <a:off x="5829817" y="1212721"/>
            <a:ext cx="3211032" cy="274434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algn="ct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Physical Customer Experience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4D138E9-5156-428E-9551-F8624888F153}"/>
              </a:ext>
            </a:extLst>
          </p:cNvPr>
          <p:cNvCxnSpPr>
            <a:cxnSpLocks/>
          </p:cNvCxnSpPr>
          <p:nvPr/>
        </p:nvCxnSpPr>
        <p:spPr>
          <a:xfrm>
            <a:off x="6011695" y="1512882"/>
            <a:ext cx="2770826" cy="0"/>
          </a:xfrm>
          <a:prstGeom prst="line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7">
            <a:extLst>
              <a:ext uri="{FF2B5EF4-FFF2-40B4-BE49-F238E27FC236}">
                <a16:creationId xmlns:a16="http://schemas.microsoft.com/office/drawing/2014/main" id="{98D90F44-CD34-8142-81ED-6291C152B077}"/>
              </a:ext>
            </a:extLst>
          </p:cNvPr>
          <p:cNvSpPr txBox="1">
            <a:spLocks/>
          </p:cNvSpPr>
          <p:nvPr/>
        </p:nvSpPr>
        <p:spPr>
          <a:xfrm>
            <a:off x="1120267" y="6423893"/>
            <a:ext cx="83378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Introduction | </a:t>
            </a:r>
            <a:r>
              <a:rPr lang="en-US" sz="1200" dirty="0">
                <a:solidFill>
                  <a:schemeClr val="bg1"/>
                </a:solidFill>
              </a:rPr>
              <a:t>Recommendation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| Implementation | Financials | Risk Mitigation  | Conclusion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A7E9B3-07F5-6B44-A1C4-8AFEB28CCE31}"/>
              </a:ext>
            </a:extLst>
          </p:cNvPr>
          <p:cNvCxnSpPr/>
          <p:nvPr/>
        </p:nvCxnSpPr>
        <p:spPr>
          <a:xfrm>
            <a:off x="445626" y="6234161"/>
            <a:ext cx="65361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36">
            <a:extLst>
              <a:ext uri="{FF2B5EF4-FFF2-40B4-BE49-F238E27FC236}">
                <a16:creationId xmlns:a16="http://schemas.microsoft.com/office/drawing/2014/main" id="{0D05500A-95B9-3444-8D1A-3304D52A98CE}"/>
              </a:ext>
            </a:extLst>
          </p:cNvPr>
          <p:cNvSpPr txBox="1">
            <a:spLocks/>
          </p:cNvSpPr>
          <p:nvPr/>
        </p:nvSpPr>
        <p:spPr bwMode="gray">
          <a:xfrm>
            <a:off x="446691" y="6292578"/>
            <a:ext cx="3890186" cy="96012"/>
          </a:xfrm>
          <a:prstGeom prst="rect">
            <a:avLst/>
          </a:prstGeom>
        </p:spPr>
        <p:txBody>
          <a:bodyPr lIns="0" tIns="0" rIns="0" bIns="0"/>
          <a:lstStyle/>
          <a:p>
            <a:pPr>
              <a:spcBef>
                <a:spcPts val="1650"/>
              </a:spcBef>
              <a:defRPr/>
            </a:pPr>
            <a:r>
              <a:rPr lang="en-US" sz="825" dirty="0">
                <a:solidFill>
                  <a:schemeClr val="tx2"/>
                </a:solidFill>
              </a:rPr>
              <a:t>Source: IBM Banking &amp; Financial Markets , McKinsey </a:t>
            </a:r>
          </a:p>
        </p:txBody>
      </p:sp>
    </p:spTree>
    <p:extLst>
      <p:ext uri="{BB962C8B-B14F-4D97-AF65-F5344CB8AC3E}">
        <p14:creationId xmlns:p14="http://schemas.microsoft.com/office/powerpoint/2010/main" val="1299855347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standard_presentation_2019_v1.4.pptx" id="{D41D8C2E-7E7A-42AC-AD41-0B3E329AEAE3}" vid="{322BF517-F158-419F-AF43-566456CC8F6B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standard_presentation_2019_v1.4.pptx" id="{D41D8C2E-7E7A-42AC-AD41-0B3E329AEAE3}" vid="{604A79DE-B0DC-45C4-9923-B752EB4CC987}"/>
    </a:ext>
  </a:extLst>
</a:theme>
</file>

<file path=ppt/theme/theme3.xml><?xml version="1.0" encoding="utf-8"?>
<a:theme xmlns:a="http://schemas.openxmlformats.org/drawingml/2006/main" name="1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standard_presentation_2019_v1.4.pptx" id="{D41D8C2E-7E7A-42AC-AD41-0B3E329AEAE3}" vid="{322BF517-F158-419F-AF43-566456CC8F6B}"/>
    </a:ext>
  </a:extLst>
</a:theme>
</file>

<file path=ppt/theme/theme4.xml><?xml version="1.0" encoding="utf-8"?>
<a:theme xmlns:a="http://schemas.openxmlformats.org/drawingml/2006/main" name="2_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lobal_EY_standard_presentation_2019_v1.4.pptx" id="{D41D8C2E-7E7A-42AC-AD41-0B3E329AEAE3}" vid="{322BF517-F158-419F-AF43-566456CC8F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F839D4B6AF7458AB821C3A8BC4F3C" ma:contentTypeVersion="5" ma:contentTypeDescription="Create a new document." ma:contentTypeScope="" ma:versionID="905c68b587e2f9d7008479063b7594af">
  <xsd:schema xmlns:xsd="http://www.w3.org/2001/XMLSchema" xmlns:xs="http://www.w3.org/2001/XMLSchema" xmlns:p="http://schemas.microsoft.com/office/2006/metadata/properties" xmlns:ns3="85b9e034-7871-455a-9f19-e3c402ee1138" xmlns:ns4="e0c917ee-f00f-4ee3-a0d0-cbff124da7e9" targetNamespace="http://schemas.microsoft.com/office/2006/metadata/properties" ma:root="true" ma:fieldsID="651f850f7edbfcab110510e25284d8d9" ns3:_="" ns4:_="">
    <xsd:import namespace="85b9e034-7871-455a-9f19-e3c402ee1138"/>
    <xsd:import namespace="e0c917ee-f00f-4ee3-a0d0-cbff124da7e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9e034-7871-455a-9f19-e3c402ee11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917ee-f00f-4ee3-a0d0-cbff124da7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57365D-22EB-437B-9FA2-C7FBC5FA53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A6BB3C-74D1-4439-B289-209CEE0E2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9e034-7871-455a-9f19-e3c402ee1138"/>
    <ds:schemaRef ds:uri="e0c917ee-f00f-4ee3-a0d0-cbff124da7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11B39E-EB16-4876-984B-23953578C5DA}">
  <ds:schemaRefs>
    <ds:schemaRef ds:uri="http://schemas.microsoft.com/office/infopath/2007/PartnerControls"/>
    <ds:schemaRef ds:uri="e0c917ee-f00f-4ee3-a0d0-cbff124da7e9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85b9e034-7871-455a-9f19-e3c402ee113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Global_EY_standard_presentation_2019_v1.4</Template>
  <TotalTime>0</TotalTime>
  <Words>2842</Words>
  <Application>Microsoft Office PowerPoint</Application>
  <PresentationFormat>On-screen Show (4:3)</PresentationFormat>
  <Paragraphs>521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EYInterstate</vt:lpstr>
      <vt:lpstr>EYInterstate Light</vt:lpstr>
      <vt:lpstr>-webkit-standard</vt:lpstr>
      <vt:lpstr>Arial</vt:lpstr>
      <vt:lpstr>Calibri</vt:lpstr>
      <vt:lpstr>Cambria</vt:lpstr>
      <vt:lpstr>Gadugi</vt:lpstr>
      <vt:lpstr>Georgia</vt:lpstr>
      <vt:lpstr>EY dark background</vt:lpstr>
      <vt:lpstr>EY light background</vt:lpstr>
      <vt:lpstr>1_EY dark background</vt:lpstr>
      <vt:lpstr>2_EY dark background</vt:lpstr>
      <vt:lpstr>SHIELD Bank Avenger Initiative</vt:lpstr>
      <vt:lpstr>Agenda</vt:lpstr>
      <vt:lpstr>SHIELD is seeking to retain internationally-mobile customers</vt:lpstr>
      <vt:lpstr>Cloud-enabled omnichannel presence provides SHIELD the capabilities to service internationally-mobile customers </vt:lpstr>
      <vt:lpstr>Cloud storage enables SHIELD to adopt other digital strategies in addition to having its own benefits</vt:lpstr>
      <vt:lpstr>Microsoft Azure is the best option for SHIELD’s Cloud solution </vt:lpstr>
      <vt:lpstr>SHIELD’s Omnichannel Banking Experience provides customers a consistent and personalized experience wherever they go</vt:lpstr>
      <vt:lpstr>IBM Watson Customer Insight for Banking software enables SHIELD’s Omnichannel Banking Experience</vt:lpstr>
      <vt:lpstr>SHIELD’s Omnichannel Banking Experience will be present in both the mobile and physical worlds</vt:lpstr>
      <vt:lpstr>Digital initiatives will transform mobile experiences into a more consistent engagement with increased communication capabilities</vt:lpstr>
      <vt:lpstr>Digital initiatives will transform physical branches into internationally-welcoming environments </vt:lpstr>
      <vt:lpstr>Deliverables &amp; Timeline</vt:lpstr>
      <vt:lpstr>Combining EY Expertise with SHIELD Leadership</vt:lpstr>
      <vt:lpstr>The benefits of this solution far outweigh the cost</vt:lpstr>
      <vt:lpstr>Risks and Mitigations</vt:lpstr>
      <vt:lpstr>These three steps can help SHIELD stop losing internationally-mobile customers, and win new customers</vt:lpstr>
      <vt:lpstr>Appendix</vt:lpstr>
      <vt:lpstr>Why EY ?</vt:lpstr>
      <vt:lpstr>Cost of Cloud - Attribute</vt:lpstr>
      <vt:lpstr>Cost of Cloud - Calculation</vt:lpstr>
      <vt:lpstr>Migration Map</vt:lpstr>
      <vt:lpstr>New Customer Profit Calculations </vt:lpstr>
      <vt:lpstr>Existing Customer Profit Uplift Calculations</vt:lpstr>
      <vt:lpstr>Monte Carlo and Yearly Growth Rate Predictions (New Customers) </vt:lpstr>
      <vt:lpstr>Cost Breakdown </vt:lpstr>
      <vt:lpstr>Decision Criteria</vt:lpstr>
      <vt:lpstr>Cloud Management</vt:lpstr>
      <vt:lpstr>Sources</vt:lpstr>
      <vt:lpstr>Sources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2019-08-26T15:49:28Z</dcterms:created>
  <dcterms:modified xsi:type="dcterms:W3CDTF">2019-08-30T02:18:15Z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0x010100BE5F839D4B6AF7458AB821C3A8BC4F3C</vt:lpwstr>
  </property>
</Properties>
</file>